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294" r:id="rId6"/>
    <p:sldId id="338" r:id="rId7"/>
    <p:sldId id="292" r:id="rId8"/>
    <p:sldId id="362" r:id="rId9"/>
    <p:sldId id="365" r:id="rId10"/>
    <p:sldId id="425" r:id="rId11"/>
    <p:sldId id="426" r:id="rId12"/>
    <p:sldId id="303" r:id="rId13"/>
    <p:sldId id="418" r:id="rId14"/>
    <p:sldId id="417" r:id="rId15"/>
    <p:sldId id="300" r:id="rId16"/>
    <p:sldId id="390" r:id="rId17"/>
    <p:sldId id="415" r:id="rId18"/>
    <p:sldId id="420" r:id="rId19"/>
    <p:sldId id="457" r:id="rId20"/>
    <p:sldId id="458" r:id="rId21"/>
    <p:sldId id="394" r:id="rId22"/>
    <p:sldId id="371" r:id="rId23"/>
    <p:sldId id="375" r:id="rId24"/>
    <p:sldId id="342" r:id="rId25"/>
    <p:sldId id="399" r:id="rId26"/>
    <p:sldId id="400" r:id="rId27"/>
    <p:sldId id="459" r:id="rId28"/>
    <p:sldId id="324" r:id="rId29"/>
    <p:sldId id="393" r:id="rId30"/>
    <p:sldId id="313" r:id="rId31"/>
    <p:sldId id="319" r:id="rId32"/>
    <p:sldId id="419" r:id="rId33"/>
    <p:sldId id="416" r:id="rId34"/>
    <p:sldId id="377" r:id="rId3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D8E8"/>
    <a:srgbClr val="4F80BD"/>
    <a:srgbClr val="0000FF"/>
    <a:srgbClr val="0066FF"/>
    <a:srgbClr val="0033CC"/>
    <a:srgbClr val="0066CC"/>
    <a:srgbClr val="3333FF"/>
    <a:srgbClr val="08CDE8"/>
    <a:srgbClr val="00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2" autoAdjust="0"/>
    <p:restoredTop sz="93765" autoAdjust="0"/>
  </p:normalViewPr>
  <p:slideViewPr>
    <p:cSldViewPr>
      <p:cViewPr>
        <p:scale>
          <a:sx n="80" d="100"/>
          <a:sy n="80" d="100"/>
        </p:scale>
        <p:origin x="-1902" y="-60"/>
      </p:cViewPr>
      <p:guideLst>
        <p:guide orient="horz" pos="3996"/>
        <p:guide pos="3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4" Type="http://schemas.openxmlformats.org/officeDocument/2006/relationships/theme" Target="../theme/theme1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emf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0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10.png"/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1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10.png"/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3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image" Target="../media/image22.png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0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hyperlink" Target="&#35838;&#25991;&#26391;&#35835;&#12289;&#29983;&#23383;&#35270;&#39057;&#12289;&#23383;&#35789;&#21548;&#20889;&#8212;&#37329;&#33394;&#30340;&#33609;&#22320;\&#35838;&#25991;&#26391;&#35835;%20%20&#20154;&#25945;&#29256;-&#19977;&#19978;-16-&#37329;&#33394;&#30340;&#33609;&#22320;.mp4" TargetMode="Externa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7" Type="http://schemas.openxmlformats.org/officeDocument/2006/relationships/image" Target="../media/image9.png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23.png"/><Relationship Id="rId3" Type="http://schemas.openxmlformats.org/officeDocument/2006/relationships/image" Target="../media/image7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7" Type="http://schemas.openxmlformats.org/officeDocument/2006/relationships/image" Target="../media/image9.png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23.png"/><Relationship Id="rId3" Type="http://schemas.openxmlformats.org/officeDocument/2006/relationships/image" Target="../media/image7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7" Type="http://schemas.openxmlformats.org/officeDocument/2006/relationships/image" Target="../media/image25.png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2.jpe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7" Type="http://schemas.openxmlformats.org/officeDocument/2006/relationships/image" Target="../media/image28.jpeg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jpeg"/><Relationship Id="rId8" Type="http://schemas.openxmlformats.org/officeDocument/2006/relationships/image" Target="../media/image30.jpeg"/><Relationship Id="rId7" Type="http://schemas.openxmlformats.org/officeDocument/2006/relationships/image" Target="../media/image29.jpeg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1" Type="http://schemas.openxmlformats.org/officeDocument/2006/relationships/slideLayout" Target="../slideLayouts/slideLayout31.xml"/><Relationship Id="rId10" Type="http://schemas.openxmlformats.org/officeDocument/2006/relationships/image" Target="../media/image32.jpe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2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3.xml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4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23.png"/><Relationship Id="rId3" Type="http://schemas.openxmlformats.org/officeDocument/2006/relationships/image" Target="../media/image7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5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23.png"/><Relationship Id="rId3" Type="http://schemas.openxmlformats.org/officeDocument/2006/relationships/image" Target="../media/image7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6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37.xml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8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9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image" Target="../media/image13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emf"/><Relationship Id="rId5" Type="http://schemas.openxmlformats.org/officeDocument/2006/relationships/image" Target="../media/image3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15.png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14.jpeg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.xml"/><Relationship Id="rId5" Type="http://schemas.openxmlformats.org/officeDocument/2006/relationships/image" Target="../media/image16.jpe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347440" y="2000240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16 </a:t>
            </a: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金色的草地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2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3855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4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部编版三年级上册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660232" y="2564904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1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44220" y="2092985"/>
            <a:ext cx="7294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假装：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故意做出某种动作或姿态来掩饰真相。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4220" y="2874789"/>
            <a:ext cx="5516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仔细察看（事物或现象）。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4220" y="5140325"/>
            <a:ext cx="73082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引人注目：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引起人的注意，使人把视线集中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在一点上。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44220" y="4346426"/>
            <a:ext cx="5516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一本正经：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形容很规矩，很庄重。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4220" y="3568442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合拢</a:t>
            </a:r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合到一起，闭合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198" y="4536939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1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66648" y="2060848"/>
            <a:ext cx="7572071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我（    ）到妹妹为了引起大人的注意，（    ）出（         ）的样子，摇头晃脑地背起了唐诗，引得大家哈哈大笑。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25273" y="2645346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假装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07413" y="264546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一本正经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11904" y="2060511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915816" y="2492896"/>
            <a:ext cx="34493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含有“一”的成语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59632" y="373698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一本正经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52486" y="373698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一五一十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85239" y="373698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一鸣惊人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59632" y="4709459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一刀两断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35896" y="470946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一针见血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47896" y="471764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一呼百应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</a:t>
            </a:r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积累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971600" y="2060848"/>
            <a:ext cx="7416824" cy="3744416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2143108" y="980728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假装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43306" y="980728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伪装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969493" y="980336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625266" y="980416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视察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44090" y="1772285"/>
            <a:ext cx="2439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一本正经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724400" y="1772285"/>
            <a:ext cx="1900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不苟言笑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39552" y="26369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83568" y="4365104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124058" y="2924944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张开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24256" y="2924944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合拢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124454" y="2924944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喜爱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24652" y="2924944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讨厌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082165" y="3710940"/>
            <a:ext cx="26422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引人注目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683125" y="3710940"/>
            <a:ext cx="2072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默默无闻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339752" y="4653136"/>
            <a:ext cx="5766098" cy="922215"/>
            <a:chOff x="2910550" y="3573016"/>
            <a:chExt cx="5766098" cy="922215"/>
          </a:xfrm>
        </p:grpSpPr>
        <p:sp>
          <p:nvSpPr>
            <p:cNvPr id="55" name="文本框 63"/>
            <p:cNvSpPr txBox="1"/>
            <p:nvPr/>
          </p:nvSpPr>
          <p:spPr>
            <a:xfrm>
              <a:off x="2946952" y="3573016"/>
              <a:ext cx="5729696" cy="864096"/>
            </a:xfrm>
            <a:prstGeom prst="rect">
              <a:avLst/>
            </a:prstGeom>
            <a:noFill/>
            <a:ln w="22225">
              <a:solidFill>
                <a:srgbClr val="FDCB53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56" name="文本框 64"/>
            <p:cNvSpPr txBox="1"/>
            <p:nvPr/>
          </p:nvSpPr>
          <p:spPr>
            <a:xfrm>
              <a:off x="2910550" y="3662359"/>
              <a:ext cx="52019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盛</a:t>
              </a:r>
              <a:endParaRPr lang="zh-CN" altLang="en-US" sz="3600" dirty="0">
                <a:solidFill>
                  <a:srgbClr val="EF3E2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文本框 65"/>
            <p:cNvSpPr txBox="1"/>
            <p:nvPr/>
          </p:nvSpPr>
          <p:spPr>
            <a:xfrm>
              <a:off x="3563888" y="3631135"/>
              <a:ext cx="1489802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chénɡ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（盛饭）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文本框 66"/>
            <p:cNvSpPr txBox="1"/>
            <p:nvPr/>
          </p:nvSpPr>
          <p:spPr>
            <a:xfrm>
              <a:off x="3565481" y="4000467"/>
              <a:ext cx="1585002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shènɡ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（丰盛）</a:t>
              </a:r>
              <a:endPara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3563888" y="3573016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5057110" y="3631135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文本框 69"/>
          <p:cNvSpPr txBox="1"/>
          <p:nvPr/>
        </p:nvSpPr>
        <p:spPr>
          <a:xfrm>
            <a:off x="4579620" y="4711045"/>
            <a:ext cx="35719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今天的饭菜真丰盛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1600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shènɡ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啊！妈妈先给爷爷盛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1600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chénɡ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了一碗米饭，才招呼我和爸爸吃饭。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27809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AutoShape 2"/>
          <p:cNvSpPr>
            <a:spLocks noChangeArrowheads="1"/>
          </p:cNvSpPr>
          <p:nvPr/>
        </p:nvSpPr>
        <p:spPr bwMode="auto">
          <a:xfrm>
            <a:off x="611560" y="45811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8" grpId="0"/>
      <p:bldP spid="31" grpId="0"/>
      <p:bldP spid="32" grpId="0"/>
      <p:bldP spid="33" grpId="0"/>
      <p:bldP spid="34" grpId="0"/>
      <p:bldP spid="38" grpId="0"/>
      <p:bldP spid="39" grpId="0"/>
      <p:bldP spid="40" grpId="0"/>
      <p:bldP spid="41" grpId="0"/>
      <p:bldP spid="42" grpId="0"/>
      <p:bldP spid="43" grpId="0"/>
      <p:bldP spid="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5" y="1320262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932040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67033" y="3715013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小喇叭朗读开始了，点一点音箱，一起听。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8770" y="1114902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06" y="1338957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云形标注 17"/>
          <p:cNvSpPr/>
          <p:nvPr/>
        </p:nvSpPr>
        <p:spPr>
          <a:xfrm>
            <a:off x="2411760" y="4449105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590638" y="4412406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边听边想：课文主要写了什么？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548" y="4449105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838" y="5012571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18" grpId="0" animBg="1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51520" y="2506688"/>
            <a:ext cx="6667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1082040" y="3194685"/>
            <a:ext cx="7621905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课文通过介绍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从拿蒲公英寻开心到喜爱它的感情变化以及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意识到蒲公英是有生命的，抒发了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对蒲公英的喜爱之情以及对自然、对生命的尊重、热爱之情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033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课文可以分成几部分？各部分大意是什么？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1835" y="2623820"/>
            <a:ext cx="8180705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自然段）：写蒲公英盛开的时候，草地就变成了金色，给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带来了不少快乐。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第二部分（第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自然段）：写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偶然发现草地会变色以及草地变色的原因。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第三部分（第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自然段）：写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对蒲公英的感情发生了变化。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7524328" y="4509120"/>
            <a:ext cx="953405" cy="1872519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矩形 30"/>
          <p:cNvSpPr/>
          <p:nvPr/>
        </p:nvSpPr>
        <p:spPr>
          <a:xfrm>
            <a:off x="323528" y="1916832"/>
            <a:ext cx="8424936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 </a:t>
            </a:r>
            <a:r>
              <a:rPr lang="zh-CN" altLang="en-US" sz="3200" dirty="0" smtClean="0"/>
              <a:t>       </a:t>
            </a:r>
            <a:r>
              <a:rPr 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我们住在乡下，窗前是一大片草地。草地上长满了蒲公英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94960" y="1965960"/>
            <a:ext cx="114490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6" y="4509120"/>
            <a:ext cx="1292343" cy="1446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1215" y="2385060"/>
            <a:ext cx="85598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>
            <a:off x="1670050" y="2825115"/>
            <a:ext cx="5803243" cy="3009622"/>
          </a:xfrm>
          <a:prstGeom prst="cloud">
            <a:avLst/>
          </a:prstGeom>
          <a:gradFill>
            <a:gsLst>
              <a:gs pos="0">
                <a:schemeClr val="bg1"/>
              </a:gs>
              <a:gs pos="100000">
                <a:srgbClr val="1774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436495" y="3597275"/>
            <a:ext cx="42716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一大片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”“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长满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说明蒲公英很多，也是草地变成金色的原因。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3" grpId="0" bldLvl="0" animBg="1"/>
      <p:bldP spid="2" grpId="0" bldLvl="0" animBg="1"/>
      <p:bldP spid="6" grpId="0" animBg="1"/>
      <p:bldP spid="8" grpId="0"/>
      <p:bldP spid="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7524328" y="4509120"/>
            <a:ext cx="953405" cy="1872519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矩形 30"/>
          <p:cNvSpPr/>
          <p:nvPr/>
        </p:nvSpPr>
        <p:spPr>
          <a:xfrm>
            <a:off x="323528" y="1916832"/>
            <a:ext cx="8424936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 </a:t>
            </a:r>
            <a:r>
              <a:rPr lang="zh-CN" altLang="en-US" sz="3200" dirty="0" smtClean="0"/>
              <a:t>      有</a:t>
            </a:r>
            <a:r>
              <a:rPr 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一次，弟弟跑在我面前，我装着一本正经的样子，喊：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谢廖沙！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他回过头来，我就使劲一吹，把蒲公英的绒毛吹到他的脸上。弟弟也假装打哈欠，把蒲公英的绒毛朝我脸上吹。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511290" y="1974215"/>
            <a:ext cx="209105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6" y="4509120"/>
            <a:ext cx="1292343" cy="1446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4970" y="2409825"/>
            <a:ext cx="163004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>
            <a:off x="1720850" y="3932555"/>
            <a:ext cx="5803265" cy="2599055"/>
          </a:xfrm>
          <a:prstGeom prst="cloud">
            <a:avLst/>
          </a:prstGeom>
          <a:gradFill>
            <a:gsLst>
              <a:gs pos="0">
                <a:schemeClr val="bg1"/>
              </a:gs>
              <a:gs pos="100000">
                <a:srgbClr val="1774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195830" y="4314190"/>
            <a:ext cx="51492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表现了我和弟弟的活泼、调皮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。这一情节也体现了蒲公英给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带来的乐趣。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1370" y="3006725"/>
            <a:ext cx="1663700" cy="4298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70000" y="3493770"/>
            <a:ext cx="239522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3" grpId="0" bldLvl="0" animBg="1"/>
      <p:bldP spid="2" grpId="0" bldLvl="0" animBg="1"/>
      <p:bldP spid="6" grpId="0" bldLvl="0" animBg="1"/>
      <p:bldP spid="8" grpId="0"/>
      <p:bldP spid="8" grpId="1"/>
      <p:bldP spid="10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08660" y="1523365"/>
            <a:ext cx="7726680" cy="4400550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11505" y="1132205"/>
            <a:ext cx="7726680" cy="4400550"/>
          </a:xfrm>
          <a:prstGeom prst="ellipse">
            <a:avLst/>
          </a:prstGeom>
          <a:solidFill>
            <a:schemeClr val="bg1">
              <a:alpha val="5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31012" y="3980398"/>
            <a:ext cx="7098011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第一次发现草地颜色有变化。第二次发现随着蒲公英花的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张开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合拢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草地颜色发生变化。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31394" y="2182128"/>
            <a:ext cx="7098011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发现了什么？又发现了什么？两次发现有什么不同？仔细阅读第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自然段，找出答案吧！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37540" y="4653280"/>
            <a:ext cx="8110220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大家喜欢郊游吗？在郊游的时候。你一定见过绿色的草地，但是你见过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金色的草地吗？今天咱们就去看看金色的草地是什么样子的。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C:\Users\Administrator\Desktop\timg.jpgtim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47664" y="983378"/>
            <a:ext cx="5668045" cy="3784600"/>
          </a:xfrm>
          <a:prstGeom prst="rect">
            <a:avLst/>
          </a:prstGeom>
          <a:noFill/>
          <a:ln>
            <a:noFill/>
          </a:ln>
          <a:effectLst>
            <a:glow>
              <a:schemeClr val="accent1">
                <a:alpha val="0"/>
              </a:schemeClr>
            </a:glow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/>
          <p:cNvSpPr/>
          <p:nvPr/>
        </p:nvSpPr>
        <p:spPr>
          <a:xfrm>
            <a:off x="2763803" y="1188041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无意发现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8686" y="1126649"/>
            <a:ext cx="20116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 smtClean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颜色变化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timg (1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3170" y="1947545"/>
            <a:ext cx="6231890" cy="3718560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3274695" y="213042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早晨绿色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timg (2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3170" y="1947545"/>
            <a:ext cx="6231890" cy="37185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274695" y="205994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中午黄色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 descr="timg (4)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32535" y="1946910"/>
            <a:ext cx="6232525" cy="37185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274695" y="213042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傍晚绿色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  <p:bldP spid="4" grpId="0"/>
      <p:bldP spid="8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895" y="6165215"/>
            <a:ext cx="126492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/>
          <p:cNvSpPr/>
          <p:nvPr/>
        </p:nvSpPr>
        <p:spPr>
          <a:xfrm>
            <a:off x="2799998" y="919133"/>
            <a:ext cx="5059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蒲公英的花像我们的手掌。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020272" y="4437112"/>
            <a:ext cx="1243864" cy="2219461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7" name="矩形 26"/>
          <p:cNvSpPr/>
          <p:nvPr/>
        </p:nvSpPr>
        <p:spPr>
          <a:xfrm>
            <a:off x="698686" y="919009"/>
            <a:ext cx="20116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形象比喻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818130" y="3260090"/>
            <a:ext cx="1177925" cy="1177209"/>
          </a:xfrm>
          <a:prstGeom prst="ellipse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箭头连接符 16"/>
          <p:cNvCxnSpPr/>
          <p:nvPr/>
        </p:nvCxnSpPr>
        <p:spPr>
          <a:xfrm>
            <a:off x="2188210" y="2370455"/>
            <a:ext cx="631190" cy="0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2188210" y="3898900"/>
            <a:ext cx="631190" cy="0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4172585" y="2379980"/>
            <a:ext cx="631190" cy="0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3939540" y="191008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张开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31715" y="207835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金色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>
            <a:off x="5827395" y="2369820"/>
            <a:ext cx="631190" cy="0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6473825" y="1842135"/>
            <a:ext cx="149479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草地也是金色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" name="直接箭头连接符 29"/>
          <p:cNvCxnSpPr/>
          <p:nvPr/>
        </p:nvCxnSpPr>
        <p:spPr>
          <a:xfrm>
            <a:off x="4029075" y="3874770"/>
            <a:ext cx="631190" cy="0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3810000" y="3414395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合上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744085" y="358267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绿色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5739765" y="3848735"/>
            <a:ext cx="631190" cy="0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6492240" y="3361055"/>
            <a:ext cx="149479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草地就是绿色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869950" y="3361055"/>
            <a:ext cx="1177925" cy="1177209"/>
          </a:xfrm>
          <a:prstGeom prst="ellipse">
            <a:avLst/>
          </a:prstGeom>
          <a:blipFill rotWithShape="1"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2818130" y="1665605"/>
            <a:ext cx="1177925" cy="1177209"/>
          </a:xfrm>
          <a:prstGeom prst="ellipse">
            <a:avLst/>
          </a:prstGeom>
          <a:blipFill rotWithShape="1"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869950" y="1665605"/>
            <a:ext cx="1177925" cy="1177209"/>
          </a:xfrm>
          <a:prstGeom prst="ellipse">
            <a:avLst/>
          </a:prstGeom>
          <a:blipFill rotWithShape="1"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7" grpId="0"/>
      <p:bldP spid="12" grpId="0" animBg="1"/>
      <p:bldP spid="22" grpId="0"/>
      <p:bldP spid="25" grpId="0"/>
      <p:bldP spid="28" grpId="0"/>
      <p:bldP spid="31" grpId="0"/>
      <p:bldP spid="32" grpId="0"/>
      <p:bldP spid="34" grpId="0"/>
      <p:bldP spid="38" grpId="0" animBg="1"/>
      <p:bldP spid="39" grpId="0" bldLvl="0" animBg="1"/>
      <p:bldP spid="4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698045" y="962189"/>
            <a:ext cx="24688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草地的变化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372870" y="2034540"/>
          <a:ext cx="6398260" cy="3197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9565"/>
                <a:gridCol w="1599565"/>
                <a:gridCol w="1599565"/>
                <a:gridCol w="1599565"/>
              </a:tblGrid>
              <a:tr h="68199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4F80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早晨</a:t>
                      </a:r>
                      <a:endParaRPr lang="zh-CN" altLang="en-US" sz="32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中午</a:t>
                      </a:r>
                      <a:endParaRPr lang="zh-CN" altLang="en-US" sz="32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傍晚</a:t>
                      </a:r>
                      <a:endParaRPr lang="zh-CN" altLang="en-US" sz="32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12579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蒲公英的花</a:t>
                      </a:r>
                      <a:endParaRPr lang="zh-CN" altLang="en-US" sz="32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合拢</a:t>
                      </a:r>
                      <a:endParaRPr lang="zh-CN" altLang="en-US" sz="32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张开</a:t>
                      </a:r>
                      <a:endParaRPr lang="zh-CN" altLang="en-US" sz="32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合拢</a:t>
                      </a:r>
                      <a:endParaRPr lang="zh-CN" altLang="en-US" sz="32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12573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草地的颜色</a:t>
                      </a:r>
                      <a:endParaRPr lang="zh-CN" altLang="en-US" sz="32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绿色</a:t>
                      </a:r>
                      <a:endParaRPr lang="zh-CN" altLang="en-US" sz="32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金色</a:t>
                      </a:r>
                      <a:endParaRPr lang="zh-CN" altLang="en-US" sz="32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绿色</a:t>
                      </a:r>
                      <a:endParaRPr lang="zh-CN" altLang="en-US" sz="32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37820" y="1877695"/>
            <a:ext cx="3879850" cy="4163695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  <a:effectLst>
            <a:softEdge rad="863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59045" y="3571875"/>
            <a:ext cx="32207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直接抒情  拟人。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97510" y="1877695"/>
            <a:ext cx="4246245" cy="4048760"/>
          </a:xfrm>
          <a:prstGeom prst="ellipse">
            <a:avLst/>
          </a:prstGeom>
          <a:solidFill>
            <a:schemeClr val="accent1">
              <a:alpha val="25000"/>
            </a:schemeClr>
          </a:solidFill>
          <a:ln>
            <a:noFill/>
          </a:ln>
          <a:effectLst>
            <a:softEdge rad="863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217670" y="1483995"/>
            <a:ext cx="4504690" cy="4737100"/>
            <a:chOff x="6642" y="2337"/>
            <a:chExt cx="7094" cy="7460"/>
          </a:xfrm>
        </p:grpSpPr>
        <p:sp>
          <p:nvSpPr>
            <p:cNvPr id="17" name="矩形 16"/>
            <p:cNvSpPr/>
            <p:nvPr/>
          </p:nvSpPr>
          <p:spPr>
            <a:xfrm>
              <a:off x="7039" y="2791"/>
              <a:ext cx="6498" cy="24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课文最后一段用什么手法突出了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对蒲公英的喜爱之情？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826" name="组合 1825"/>
            <p:cNvGrpSpPr/>
            <p:nvPr/>
          </p:nvGrpSpPr>
          <p:grpSpPr>
            <a:xfrm>
              <a:off x="6642" y="2337"/>
              <a:ext cx="7094" cy="7461"/>
              <a:chOff x="3763056" y="4175126"/>
              <a:chExt cx="1160462" cy="1230313"/>
            </a:xfrm>
          </p:grpSpPr>
          <p:sp>
            <p:nvSpPr>
              <p:cNvPr id="1203" name="Freeform 805"/>
              <p:cNvSpPr>
                <a:spLocks noEditPoints="1"/>
              </p:cNvSpPr>
              <p:nvPr/>
            </p:nvSpPr>
            <p:spPr bwMode="auto">
              <a:xfrm>
                <a:off x="3763056" y="4175126"/>
                <a:ext cx="1158875" cy="1230313"/>
              </a:xfrm>
              <a:custGeom>
                <a:avLst/>
                <a:gdLst>
                  <a:gd name="T0" fmla="*/ 719 w 730"/>
                  <a:gd name="T1" fmla="*/ 190 h 775"/>
                  <a:gd name="T2" fmla="*/ 713 w 730"/>
                  <a:gd name="T3" fmla="*/ 57 h 775"/>
                  <a:gd name="T4" fmla="*/ 700 w 730"/>
                  <a:gd name="T5" fmla="*/ 19 h 775"/>
                  <a:gd name="T6" fmla="*/ 676 w 730"/>
                  <a:gd name="T7" fmla="*/ 4 h 775"/>
                  <a:gd name="T8" fmla="*/ 582 w 730"/>
                  <a:gd name="T9" fmla="*/ 0 h 775"/>
                  <a:gd name="T10" fmla="*/ 382 w 730"/>
                  <a:gd name="T11" fmla="*/ 2 h 775"/>
                  <a:gd name="T12" fmla="*/ 183 w 730"/>
                  <a:gd name="T13" fmla="*/ 4 h 775"/>
                  <a:gd name="T14" fmla="*/ 91 w 730"/>
                  <a:gd name="T15" fmla="*/ 8 h 775"/>
                  <a:gd name="T16" fmla="*/ 38 w 730"/>
                  <a:gd name="T17" fmla="*/ 49 h 775"/>
                  <a:gd name="T18" fmla="*/ 19 w 730"/>
                  <a:gd name="T19" fmla="*/ 114 h 775"/>
                  <a:gd name="T20" fmla="*/ 18 w 730"/>
                  <a:gd name="T21" fmla="*/ 183 h 775"/>
                  <a:gd name="T22" fmla="*/ 7 w 730"/>
                  <a:gd name="T23" fmla="*/ 572 h 775"/>
                  <a:gd name="T24" fmla="*/ 1 w 730"/>
                  <a:gd name="T25" fmla="*/ 696 h 775"/>
                  <a:gd name="T26" fmla="*/ 31 w 730"/>
                  <a:gd name="T27" fmla="*/ 748 h 775"/>
                  <a:gd name="T28" fmla="*/ 84 w 730"/>
                  <a:gd name="T29" fmla="*/ 767 h 775"/>
                  <a:gd name="T30" fmla="*/ 176 w 730"/>
                  <a:gd name="T31" fmla="*/ 775 h 775"/>
                  <a:gd name="T32" fmla="*/ 325 w 730"/>
                  <a:gd name="T33" fmla="*/ 768 h 775"/>
                  <a:gd name="T34" fmla="*/ 438 w 730"/>
                  <a:gd name="T35" fmla="*/ 712 h 775"/>
                  <a:gd name="T36" fmla="*/ 568 w 730"/>
                  <a:gd name="T37" fmla="*/ 628 h 775"/>
                  <a:gd name="T38" fmla="*/ 676 w 730"/>
                  <a:gd name="T39" fmla="*/ 555 h 775"/>
                  <a:gd name="T40" fmla="*/ 720 w 730"/>
                  <a:gd name="T41" fmla="*/ 497 h 775"/>
                  <a:gd name="T42" fmla="*/ 728 w 730"/>
                  <a:gd name="T43" fmla="*/ 397 h 775"/>
                  <a:gd name="T44" fmla="*/ 689 w 730"/>
                  <a:gd name="T45" fmla="*/ 523 h 775"/>
                  <a:gd name="T46" fmla="*/ 606 w 730"/>
                  <a:gd name="T47" fmla="*/ 589 h 775"/>
                  <a:gd name="T48" fmla="*/ 438 w 730"/>
                  <a:gd name="T49" fmla="*/ 693 h 775"/>
                  <a:gd name="T50" fmla="*/ 356 w 730"/>
                  <a:gd name="T51" fmla="*/ 743 h 775"/>
                  <a:gd name="T52" fmla="*/ 256 w 730"/>
                  <a:gd name="T53" fmla="*/ 759 h 775"/>
                  <a:gd name="T54" fmla="*/ 83 w 730"/>
                  <a:gd name="T55" fmla="*/ 751 h 775"/>
                  <a:gd name="T56" fmla="*/ 29 w 730"/>
                  <a:gd name="T57" fmla="*/ 727 h 775"/>
                  <a:gd name="T58" fmla="*/ 12 w 730"/>
                  <a:gd name="T59" fmla="*/ 679 h 775"/>
                  <a:gd name="T60" fmla="*/ 17 w 730"/>
                  <a:gd name="T61" fmla="*/ 626 h 775"/>
                  <a:gd name="T62" fmla="*/ 32 w 730"/>
                  <a:gd name="T63" fmla="*/ 160 h 775"/>
                  <a:gd name="T64" fmla="*/ 42 w 730"/>
                  <a:gd name="T65" fmla="*/ 76 h 775"/>
                  <a:gd name="T66" fmla="*/ 81 w 730"/>
                  <a:gd name="T67" fmla="*/ 26 h 775"/>
                  <a:gd name="T68" fmla="*/ 138 w 730"/>
                  <a:gd name="T69" fmla="*/ 16 h 775"/>
                  <a:gd name="T70" fmla="*/ 259 w 730"/>
                  <a:gd name="T71" fmla="*/ 19 h 775"/>
                  <a:gd name="T72" fmla="*/ 479 w 730"/>
                  <a:gd name="T73" fmla="*/ 16 h 775"/>
                  <a:gd name="T74" fmla="*/ 627 w 730"/>
                  <a:gd name="T75" fmla="*/ 14 h 775"/>
                  <a:gd name="T76" fmla="*/ 681 w 730"/>
                  <a:gd name="T77" fmla="*/ 19 h 775"/>
                  <a:gd name="T78" fmla="*/ 699 w 730"/>
                  <a:gd name="T79" fmla="*/ 53 h 775"/>
                  <a:gd name="T80" fmla="*/ 704 w 730"/>
                  <a:gd name="T81" fmla="*/ 124 h 775"/>
                  <a:gd name="T82" fmla="*/ 703 w 730"/>
                  <a:gd name="T83" fmla="*/ 249 h 775"/>
                  <a:gd name="T84" fmla="*/ 716 w 730"/>
                  <a:gd name="T85" fmla="*/ 444 h 775"/>
                  <a:gd name="T86" fmla="*/ 689 w 730"/>
                  <a:gd name="T87" fmla="*/ 523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30" h="775">
                    <a:moveTo>
                      <a:pt x="721" y="329"/>
                    </a:moveTo>
                    <a:lnTo>
                      <a:pt x="717" y="259"/>
                    </a:lnTo>
                    <a:lnTo>
                      <a:pt x="719" y="190"/>
                    </a:lnTo>
                    <a:lnTo>
                      <a:pt x="719" y="129"/>
                    </a:lnTo>
                    <a:lnTo>
                      <a:pt x="714" y="70"/>
                    </a:lnTo>
                    <a:lnTo>
                      <a:pt x="713" y="57"/>
                    </a:lnTo>
                    <a:lnTo>
                      <a:pt x="710" y="45"/>
                    </a:lnTo>
                    <a:lnTo>
                      <a:pt x="706" y="31"/>
                    </a:lnTo>
                    <a:lnTo>
                      <a:pt x="700" y="19"/>
                    </a:lnTo>
                    <a:lnTo>
                      <a:pt x="692" y="9"/>
                    </a:lnTo>
                    <a:lnTo>
                      <a:pt x="679" y="4"/>
                    </a:lnTo>
                    <a:lnTo>
                      <a:pt x="676" y="4"/>
                    </a:lnTo>
                    <a:lnTo>
                      <a:pt x="673" y="5"/>
                    </a:lnTo>
                    <a:lnTo>
                      <a:pt x="628" y="0"/>
                    </a:lnTo>
                    <a:lnTo>
                      <a:pt x="582" y="0"/>
                    </a:lnTo>
                    <a:lnTo>
                      <a:pt x="537" y="1"/>
                    </a:lnTo>
                    <a:lnTo>
                      <a:pt x="459" y="2"/>
                    </a:lnTo>
                    <a:lnTo>
                      <a:pt x="382" y="2"/>
                    </a:lnTo>
                    <a:lnTo>
                      <a:pt x="297" y="4"/>
                    </a:lnTo>
                    <a:lnTo>
                      <a:pt x="214" y="5"/>
                    </a:lnTo>
                    <a:lnTo>
                      <a:pt x="183" y="4"/>
                    </a:lnTo>
                    <a:lnTo>
                      <a:pt x="152" y="2"/>
                    </a:lnTo>
                    <a:lnTo>
                      <a:pt x="121" y="2"/>
                    </a:lnTo>
                    <a:lnTo>
                      <a:pt x="91" y="8"/>
                    </a:lnTo>
                    <a:lnTo>
                      <a:pt x="69" y="16"/>
                    </a:lnTo>
                    <a:lnTo>
                      <a:pt x="52" y="31"/>
                    </a:lnTo>
                    <a:lnTo>
                      <a:pt x="38" y="49"/>
                    </a:lnTo>
                    <a:lnTo>
                      <a:pt x="29" y="69"/>
                    </a:lnTo>
                    <a:lnTo>
                      <a:pt x="24" y="91"/>
                    </a:lnTo>
                    <a:lnTo>
                      <a:pt x="19" y="114"/>
                    </a:lnTo>
                    <a:lnTo>
                      <a:pt x="18" y="138"/>
                    </a:lnTo>
                    <a:lnTo>
                      <a:pt x="18" y="162"/>
                    </a:lnTo>
                    <a:lnTo>
                      <a:pt x="18" y="183"/>
                    </a:lnTo>
                    <a:lnTo>
                      <a:pt x="19" y="336"/>
                    </a:lnTo>
                    <a:lnTo>
                      <a:pt x="14" y="490"/>
                    </a:lnTo>
                    <a:lnTo>
                      <a:pt x="7" y="572"/>
                    </a:lnTo>
                    <a:lnTo>
                      <a:pt x="0" y="654"/>
                    </a:lnTo>
                    <a:lnTo>
                      <a:pt x="0" y="675"/>
                    </a:lnTo>
                    <a:lnTo>
                      <a:pt x="1" y="696"/>
                    </a:lnTo>
                    <a:lnTo>
                      <a:pt x="7" y="717"/>
                    </a:lnTo>
                    <a:lnTo>
                      <a:pt x="18" y="735"/>
                    </a:lnTo>
                    <a:lnTo>
                      <a:pt x="31" y="748"/>
                    </a:lnTo>
                    <a:lnTo>
                      <a:pt x="48" y="757"/>
                    </a:lnTo>
                    <a:lnTo>
                      <a:pt x="66" y="762"/>
                    </a:lnTo>
                    <a:lnTo>
                      <a:pt x="84" y="767"/>
                    </a:lnTo>
                    <a:lnTo>
                      <a:pt x="104" y="769"/>
                    </a:lnTo>
                    <a:lnTo>
                      <a:pt x="121" y="771"/>
                    </a:lnTo>
                    <a:lnTo>
                      <a:pt x="176" y="775"/>
                    </a:lnTo>
                    <a:lnTo>
                      <a:pt x="232" y="775"/>
                    </a:lnTo>
                    <a:lnTo>
                      <a:pt x="287" y="774"/>
                    </a:lnTo>
                    <a:lnTo>
                      <a:pt x="325" y="768"/>
                    </a:lnTo>
                    <a:lnTo>
                      <a:pt x="361" y="757"/>
                    </a:lnTo>
                    <a:lnTo>
                      <a:pt x="394" y="740"/>
                    </a:lnTo>
                    <a:lnTo>
                      <a:pt x="438" y="712"/>
                    </a:lnTo>
                    <a:lnTo>
                      <a:pt x="479" y="683"/>
                    </a:lnTo>
                    <a:lnTo>
                      <a:pt x="521" y="655"/>
                    </a:lnTo>
                    <a:lnTo>
                      <a:pt x="568" y="628"/>
                    </a:lnTo>
                    <a:lnTo>
                      <a:pt x="613" y="600"/>
                    </a:lnTo>
                    <a:lnTo>
                      <a:pt x="657" y="571"/>
                    </a:lnTo>
                    <a:lnTo>
                      <a:pt x="676" y="555"/>
                    </a:lnTo>
                    <a:lnTo>
                      <a:pt x="693" y="538"/>
                    </a:lnTo>
                    <a:lnTo>
                      <a:pt x="709" y="518"/>
                    </a:lnTo>
                    <a:lnTo>
                      <a:pt x="720" y="497"/>
                    </a:lnTo>
                    <a:lnTo>
                      <a:pt x="728" y="465"/>
                    </a:lnTo>
                    <a:lnTo>
                      <a:pt x="730" y="431"/>
                    </a:lnTo>
                    <a:lnTo>
                      <a:pt x="728" y="397"/>
                    </a:lnTo>
                    <a:lnTo>
                      <a:pt x="726" y="363"/>
                    </a:lnTo>
                    <a:lnTo>
                      <a:pt x="721" y="329"/>
                    </a:lnTo>
                    <a:close/>
                    <a:moveTo>
                      <a:pt x="689" y="523"/>
                    </a:moveTo>
                    <a:lnTo>
                      <a:pt x="664" y="548"/>
                    </a:lnTo>
                    <a:lnTo>
                      <a:pt x="635" y="569"/>
                    </a:lnTo>
                    <a:lnTo>
                      <a:pt x="606" y="589"/>
                    </a:lnTo>
                    <a:lnTo>
                      <a:pt x="575" y="606"/>
                    </a:lnTo>
                    <a:lnTo>
                      <a:pt x="506" y="648"/>
                    </a:lnTo>
                    <a:lnTo>
                      <a:pt x="438" y="693"/>
                    </a:lnTo>
                    <a:lnTo>
                      <a:pt x="411" y="712"/>
                    </a:lnTo>
                    <a:lnTo>
                      <a:pt x="384" y="728"/>
                    </a:lnTo>
                    <a:lnTo>
                      <a:pt x="356" y="743"/>
                    </a:lnTo>
                    <a:lnTo>
                      <a:pt x="325" y="754"/>
                    </a:lnTo>
                    <a:lnTo>
                      <a:pt x="291" y="759"/>
                    </a:lnTo>
                    <a:lnTo>
                      <a:pt x="256" y="759"/>
                    </a:lnTo>
                    <a:lnTo>
                      <a:pt x="169" y="759"/>
                    </a:lnTo>
                    <a:lnTo>
                      <a:pt x="125" y="757"/>
                    </a:lnTo>
                    <a:lnTo>
                      <a:pt x="83" y="751"/>
                    </a:lnTo>
                    <a:lnTo>
                      <a:pt x="64" y="747"/>
                    </a:lnTo>
                    <a:lnTo>
                      <a:pt x="46" y="740"/>
                    </a:lnTo>
                    <a:lnTo>
                      <a:pt x="29" y="727"/>
                    </a:lnTo>
                    <a:lnTo>
                      <a:pt x="19" y="713"/>
                    </a:lnTo>
                    <a:lnTo>
                      <a:pt x="15" y="697"/>
                    </a:lnTo>
                    <a:lnTo>
                      <a:pt x="12" y="679"/>
                    </a:lnTo>
                    <a:lnTo>
                      <a:pt x="14" y="661"/>
                    </a:lnTo>
                    <a:lnTo>
                      <a:pt x="15" y="642"/>
                    </a:lnTo>
                    <a:lnTo>
                      <a:pt x="17" y="626"/>
                    </a:lnTo>
                    <a:lnTo>
                      <a:pt x="29" y="456"/>
                    </a:lnTo>
                    <a:lnTo>
                      <a:pt x="33" y="308"/>
                    </a:lnTo>
                    <a:lnTo>
                      <a:pt x="32" y="160"/>
                    </a:lnTo>
                    <a:lnTo>
                      <a:pt x="32" y="132"/>
                    </a:lnTo>
                    <a:lnTo>
                      <a:pt x="35" y="102"/>
                    </a:lnTo>
                    <a:lnTo>
                      <a:pt x="42" y="76"/>
                    </a:lnTo>
                    <a:lnTo>
                      <a:pt x="53" y="50"/>
                    </a:lnTo>
                    <a:lnTo>
                      <a:pt x="66" y="36"/>
                    </a:lnTo>
                    <a:lnTo>
                      <a:pt x="81" y="26"/>
                    </a:lnTo>
                    <a:lnTo>
                      <a:pt x="100" y="21"/>
                    </a:lnTo>
                    <a:lnTo>
                      <a:pt x="118" y="16"/>
                    </a:lnTo>
                    <a:lnTo>
                      <a:pt x="138" y="16"/>
                    </a:lnTo>
                    <a:lnTo>
                      <a:pt x="156" y="16"/>
                    </a:lnTo>
                    <a:lnTo>
                      <a:pt x="174" y="16"/>
                    </a:lnTo>
                    <a:lnTo>
                      <a:pt x="259" y="19"/>
                    </a:lnTo>
                    <a:lnTo>
                      <a:pt x="345" y="18"/>
                    </a:lnTo>
                    <a:lnTo>
                      <a:pt x="430" y="18"/>
                    </a:lnTo>
                    <a:lnTo>
                      <a:pt x="479" y="16"/>
                    </a:lnTo>
                    <a:lnTo>
                      <a:pt x="528" y="14"/>
                    </a:lnTo>
                    <a:lnTo>
                      <a:pt x="578" y="12"/>
                    </a:lnTo>
                    <a:lnTo>
                      <a:pt x="627" y="14"/>
                    </a:lnTo>
                    <a:lnTo>
                      <a:pt x="676" y="21"/>
                    </a:lnTo>
                    <a:lnTo>
                      <a:pt x="679" y="21"/>
                    </a:lnTo>
                    <a:lnTo>
                      <a:pt x="681" y="19"/>
                    </a:lnTo>
                    <a:lnTo>
                      <a:pt x="689" y="28"/>
                    </a:lnTo>
                    <a:lnTo>
                      <a:pt x="695" y="39"/>
                    </a:lnTo>
                    <a:lnTo>
                      <a:pt x="699" y="53"/>
                    </a:lnTo>
                    <a:lnTo>
                      <a:pt x="700" y="66"/>
                    </a:lnTo>
                    <a:lnTo>
                      <a:pt x="702" y="77"/>
                    </a:lnTo>
                    <a:lnTo>
                      <a:pt x="704" y="124"/>
                    </a:lnTo>
                    <a:lnTo>
                      <a:pt x="704" y="172"/>
                    </a:lnTo>
                    <a:lnTo>
                      <a:pt x="703" y="211"/>
                    </a:lnTo>
                    <a:lnTo>
                      <a:pt x="703" y="249"/>
                    </a:lnTo>
                    <a:lnTo>
                      <a:pt x="707" y="332"/>
                    </a:lnTo>
                    <a:lnTo>
                      <a:pt x="714" y="415"/>
                    </a:lnTo>
                    <a:lnTo>
                      <a:pt x="716" y="444"/>
                    </a:lnTo>
                    <a:lnTo>
                      <a:pt x="713" y="472"/>
                    </a:lnTo>
                    <a:lnTo>
                      <a:pt x="703" y="499"/>
                    </a:lnTo>
                    <a:lnTo>
                      <a:pt x="689" y="523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4" name="Freeform 806"/>
              <p:cNvSpPr/>
              <p:nvPr/>
            </p:nvSpPr>
            <p:spPr bwMode="auto">
              <a:xfrm>
                <a:off x="4266293" y="4868863"/>
                <a:ext cx="657225" cy="525463"/>
              </a:xfrm>
              <a:custGeom>
                <a:avLst/>
                <a:gdLst>
                  <a:gd name="T0" fmla="*/ 395 w 414"/>
                  <a:gd name="T1" fmla="*/ 14 h 331"/>
                  <a:gd name="T2" fmla="*/ 373 w 414"/>
                  <a:gd name="T3" fmla="*/ 25 h 331"/>
                  <a:gd name="T4" fmla="*/ 349 w 414"/>
                  <a:gd name="T5" fmla="*/ 26 h 331"/>
                  <a:gd name="T6" fmla="*/ 272 w 414"/>
                  <a:gd name="T7" fmla="*/ 22 h 331"/>
                  <a:gd name="T8" fmla="*/ 211 w 414"/>
                  <a:gd name="T9" fmla="*/ 14 h 331"/>
                  <a:gd name="T10" fmla="*/ 151 w 414"/>
                  <a:gd name="T11" fmla="*/ 15 h 331"/>
                  <a:gd name="T12" fmla="*/ 104 w 414"/>
                  <a:gd name="T13" fmla="*/ 32 h 331"/>
                  <a:gd name="T14" fmla="*/ 82 w 414"/>
                  <a:gd name="T15" fmla="*/ 62 h 331"/>
                  <a:gd name="T16" fmla="*/ 72 w 414"/>
                  <a:gd name="T17" fmla="*/ 98 h 331"/>
                  <a:gd name="T18" fmla="*/ 69 w 414"/>
                  <a:gd name="T19" fmla="*/ 139 h 331"/>
                  <a:gd name="T20" fmla="*/ 67 w 414"/>
                  <a:gd name="T21" fmla="*/ 177 h 331"/>
                  <a:gd name="T22" fmla="*/ 62 w 414"/>
                  <a:gd name="T23" fmla="*/ 215 h 331"/>
                  <a:gd name="T24" fmla="*/ 53 w 414"/>
                  <a:gd name="T25" fmla="*/ 258 h 331"/>
                  <a:gd name="T26" fmla="*/ 35 w 414"/>
                  <a:gd name="T27" fmla="*/ 294 h 331"/>
                  <a:gd name="T28" fmla="*/ 4 w 414"/>
                  <a:gd name="T29" fmla="*/ 317 h 331"/>
                  <a:gd name="T30" fmla="*/ 0 w 414"/>
                  <a:gd name="T31" fmla="*/ 321 h 331"/>
                  <a:gd name="T32" fmla="*/ 0 w 414"/>
                  <a:gd name="T33" fmla="*/ 325 h 331"/>
                  <a:gd name="T34" fmla="*/ 3 w 414"/>
                  <a:gd name="T35" fmla="*/ 330 h 331"/>
                  <a:gd name="T36" fmla="*/ 8 w 414"/>
                  <a:gd name="T37" fmla="*/ 331 h 331"/>
                  <a:gd name="T38" fmla="*/ 44 w 414"/>
                  <a:gd name="T39" fmla="*/ 307 h 331"/>
                  <a:gd name="T40" fmla="*/ 63 w 414"/>
                  <a:gd name="T41" fmla="*/ 267 h 331"/>
                  <a:gd name="T42" fmla="*/ 75 w 414"/>
                  <a:gd name="T43" fmla="*/ 224 h 331"/>
                  <a:gd name="T44" fmla="*/ 82 w 414"/>
                  <a:gd name="T45" fmla="*/ 163 h 331"/>
                  <a:gd name="T46" fmla="*/ 87 w 414"/>
                  <a:gd name="T47" fmla="*/ 101 h 331"/>
                  <a:gd name="T48" fmla="*/ 97 w 414"/>
                  <a:gd name="T49" fmla="*/ 64 h 331"/>
                  <a:gd name="T50" fmla="*/ 122 w 414"/>
                  <a:gd name="T51" fmla="*/ 38 h 331"/>
                  <a:gd name="T52" fmla="*/ 170 w 414"/>
                  <a:gd name="T53" fmla="*/ 28 h 331"/>
                  <a:gd name="T54" fmla="*/ 227 w 414"/>
                  <a:gd name="T55" fmla="*/ 31 h 331"/>
                  <a:gd name="T56" fmla="*/ 303 w 414"/>
                  <a:gd name="T57" fmla="*/ 39 h 331"/>
                  <a:gd name="T58" fmla="*/ 332 w 414"/>
                  <a:gd name="T59" fmla="*/ 42 h 331"/>
                  <a:gd name="T60" fmla="*/ 366 w 414"/>
                  <a:gd name="T61" fmla="*/ 40 h 331"/>
                  <a:gd name="T62" fmla="*/ 396 w 414"/>
                  <a:gd name="T63" fmla="*/ 31 h 331"/>
                  <a:gd name="T64" fmla="*/ 414 w 414"/>
                  <a:gd name="T65" fmla="*/ 8 h 331"/>
                  <a:gd name="T66" fmla="*/ 413 w 414"/>
                  <a:gd name="T67" fmla="*/ 2 h 331"/>
                  <a:gd name="T68" fmla="*/ 409 w 414"/>
                  <a:gd name="T69" fmla="*/ 0 h 331"/>
                  <a:gd name="T70" fmla="*/ 403 w 414"/>
                  <a:gd name="T71" fmla="*/ 0 h 331"/>
                  <a:gd name="T72" fmla="*/ 400 w 414"/>
                  <a:gd name="T73" fmla="*/ 4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14" h="331">
                    <a:moveTo>
                      <a:pt x="400" y="4"/>
                    </a:moveTo>
                    <a:lnTo>
                      <a:pt x="395" y="14"/>
                    </a:lnTo>
                    <a:lnTo>
                      <a:pt x="385" y="21"/>
                    </a:lnTo>
                    <a:lnTo>
                      <a:pt x="373" y="25"/>
                    </a:lnTo>
                    <a:lnTo>
                      <a:pt x="361" y="26"/>
                    </a:lnTo>
                    <a:lnTo>
                      <a:pt x="349" y="26"/>
                    </a:lnTo>
                    <a:lnTo>
                      <a:pt x="310" y="26"/>
                    </a:lnTo>
                    <a:lnTo>
                      <a:pt x="272" y="22"/>
                    </a:lnTo>
                    <a:lnTo>
                      <a:pt x="242" y="18"/>
                    </a:lnTo>
                    <a:lnTo>
                      <a:pt x="211" y="14"/>
                    </a:lnTo>
                    <a:lnTo>
                      <a:pt x="180" y="12"/>
                    </a:lnTo>
                    <a:lnTo>
                      <a:pt x="151" y="15"/>
                    </a:lnTo>
                    <a:lnTo>
                      <a:pt x="121" y="22"/>
                    </a:lnTo>
                    <a:lnTo>
                      <a:pt x="104" y="32"/>
                    </a:lnTo>
                    <a:lnTo>
                      <a:pt x="91" y="45"/>
                    </a:lnTo>
                    <a:lnTo>
                      <a:pt x="82" y="62"/>
                    </a:lnTo>
                    <a:lnTo>
                      <a:pt x="76" y="80"/>
                    </a:lnTo>
                    <a:lnTo>
                      <a:pt x="72" y="98"/>
                    </a:lnTo>
                    <a:lnTo>
                      <a:pt x="70" y="119"/>
                    </a:lnTo>
                    <a:lnTo>
                      <a:pt x="69" y="139"/>
                    </a:lnTo>
                    <a:lnTo>
                      <a:pt x="67" y="159"/>
                    </a:lnTo>
                    <a:lnTo>
                      <a:pt x="67" y="177"/>
                    </a:lnTo>
                    <a:lnTo>
                      <a:pt x="65" y="194"/>
                    </a:lnTo>
                    <a:lnTo>
                      <a:pt x="62" y="215"/>
                    </a:lnTo>
                    <a:lnTo>
                      <a:pt x="59" y="236"/>
                    </a:lnTo>
                    <a:lnTo>
                      <a:pt x="53" y="258"/>
                    </a:lnTo>
                    <a:lnTo>
                      <a:pt x="45" y="277"/>
                    </a:lnTo>
                    <a:lnTo>
                      <a:pt x="35" y="294"/>
                    </a:lnTo>
                    <a:lnTo>
                      <a:pt x="21" y="308"/>
                    </a:lnTo>
                    <a:lnTo>
                      <a:pt x="4" y="317"/>
                    </a:lnTo>
                    <a:lnTo>
                      <a:pt x="1" y="318"/>
                    </a:lnTo>
                    <a:lnTo>
                      <a:pt x="0" y="321"/>
                    </a:lnTo>
                    <a:lnTo>
                      <a:pt x="0" y="322"/>
                    </a:lnTo>
                    <a:lnTo>
                      <a:pt x="0" y="325"/>
                    </a:lnTo>
                    <a:lnTo>
                      <a:pt x="1" y="328"/>
                    </a:lnTo>
                    <a:lnTo>
                      <a:pt x="3" y="330"/>
                    </a:lnTo>
                    <a:lnTo>
                      <a:pt x="5" y="331"/>
                    </a:lnTo>
                    <a:lnTo>
                      <a:pt x="8" y="331"/>
                    </a:lnTo>
                    <a:lnTo>
                      <a:pt x="28" y="321"/>
                    </a:lnTo>
                    <a:lnTo>
                      <a:pt x="44" y="307"/>
                    </a:lnTo>
                    <a:lnTo>
                      <a:pt x="55" y="289"/>
                    </a:lnTo>
                    <a:lnTo>
                      <a:pt x="63" y="267"/>
                    </a:lnTo>
                    <a:lnTo>
                      <a:pt x="70" y="246"/>
                    </a:lnTo>
                    <a:lnTo>
                      <a:pt x="75" y="224"/>
                    </a:lnTo>
                    <a:lnTo>
                      <a:pt x="77" y="204"/>
                    </a:lnTo>
                    <a:lnTo>
                      <a:pt x="82" y="163"/>
                    </a:lnTo>
                    <a:lnTo>
                      <a:pt x="84" y="121"/>
                    </a:lnTo>
                    <a:lnTo>
                      <a:pt x="87" y="101"/>
                    </a:lnTo>
                    <a:lnTo>
                      <a:pt x="90" y="81"/>
                    </a:lnTo>
                    <a:lnTo>
                      <a:pt x="97" y="64"/>
                    </a:lnTo>
                    <a:lnTo>
                      <a:pt x="108" y="49"/>
                    </a:lnTo>
                    <a:lnTo>
                      <a:pt x="122" y="38"/>
                    </a:lnTo>
                    <a:lnTo>
                      <a:pt x="144" y="31"/>
                    </a:lnTo>
                    <a:lnTo>
                      <a:pt x="170" y="28"/>
                    </a:lnTo>
                    <a:lnTo>
                      <a:pt x="200" y="28"/>
                    </a:lnTo>
                    <a:lnTo>
                      <a:pt x="227" y="31"/>
                    </a:lnTo>
                    <a:lnTo>
                      <a:pt x="265" y="35"/>
                    </a:lnTo>
                    <a:lnTo>
                      <a:pt x="303" y="39"/>
                    </a:lnTo>
                    <a:lnTo>
                      <a:pt x="317" y="40"/>
                    </a:lnTo>
                    <a:lnTo>
                      <a:pt x="332" y="42"/>
                    </a:lnTo>
                    <a:lnTo>
                      <a:pt x="349" y="42"/>
                    </a:lnTo>
                    <a:lnTo>
                      <a:pt x="366" y="40"/>
                    </a:lnTo>
                    <a:lnTo>
                      <a:pt x="382" y="38"/>
                    </a:lnTo>
                    <a:lnTo>
                      <a:pt x="396" y="31"/>
                    </a:lnTo>
                    <a:lnTo>
                      <a:pt x="407" y="22"/>
                    </a:lnTo>
                    <a:lnTo>
                      <a:pt x="414" y="8"/>
                    </a:lnTo>
                    <a:lnTo>
                      <a:pt x="414" y="5"/>
                    </a:lnTo>
                    <a:lnTo>
                      <a:pt x="413" y="2"/>
                    </a:lnTo>
                    <a:lnTo>
                      <a:pt x="411" y="1"/>
                    </a:lnTo>
                    <a:lnTo>
                      <a:pt x="409" y="0"/>
                    </a:lnTo>
                    <a:lnTo>
                      <a:pt x="406" y="0"/>
                    </a:lnTo>
                    <a:lnTo>
                      <a:pt x="403" y="0"/>
                    </a:lnTo>
                    <a:lnTo>
                      <a:pt x="402" y="1"/>
                    </a:lnTo>
                    <a:lnTo>
                      <a:pt x="400" y="4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7796048" y="5280798"/>
            <a:ext cx="753693" cy="1480278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矩形 23"/>
          <p:cNvSpPr/>
          <p:nvPr/>
        </p:nvSpPr>
        <p:spPr>
          <a:xfrm>
            <a:off x="849918" y="1991648"/>
            <a:ext cx="7091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多么可爱的草地！多么有趣的蒲公英！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0755" y="1029881"/>
            <a:ext cx="20116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直接抒情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54505" y="2031365"/>
            <a:ext cx="83947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85385" y="2031365"/>
            <a:ext cx="83947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>
            <a:off x="1670050" y="2825115"/>
            <a:ext cx="5803243" cy="3009622"/>
          </a:xfrm>
          <a:prstGeom prst="cloud">
            <a:avLst/>
          </a:prstGeom>
          <a:gradFill>
            <a:gsLst>
              <a:gs pos="0">
                <a:schemeClr val="bg1"/>
              </a:gs>
              <a:gs pos="100000">
                <a:srgbClr val="1774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436495" y="3597275"/>
            <a:ext cx="42716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表达了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对草地和蒲公英的喜爱、赞美之情。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3" grpId="0"/>
      <p:bldP spid="2" grpId="0" bldLvl="0" animBg="1"/>
      <p:bldP spid="3" grpId="0" bldLvl="0" animBg="1"/>
      <p:bldP spid="6" grpId="0" bldLvl="0" animBg="1"/>
      <p:bldP spid="8" grpId="0"/>
      <p:bldP spid="8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7796048" y="5280798"/>
            <a:ext cx="753693" cy="1480278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矩形 23"/>
          <p:cNvSpPr/>
          <p:nvPr/>
        </p:nvSpPr>
        <p:spPr>
          <a:xfrm>
            <a:off x="849918" y="1991648"/>
            <a:ext cx="7091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它和我们一起睡觉，和我们一起起床。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07955" y="1029881"/>
            <a:ext cx="10972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拟人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76930" y="2031365"/>
            <a:ext cx="83947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33845" y="2030730"/>
            <a:ext cx="83947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>
            <a:off x="1670050" y="2825115"/>
            <a:ext cx="5803243" cy="3009622"/>
          </a:xfrm>
          <a:prstGeom prst="cloud">
            <a:avLst/>
          </a:prstGeom>
          <a:gradFill>
            <a:gsLst>
              <a:gs pos="0">
                <a:schemeClr val="bg1"/>
              </a:gs>
              <a:gs pos="100000">
                <a:srgbClr val="1774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436495" y="3416300"/>
            <a:ext cx="451485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形象地说明了蒲公英花开、花合与人的起居或昼夜更替相似或相关。</a:t>
            </a:r>
            <a:endParaRPr 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3" grpId="0"/>
      <p:bldP spid="2" grpId="0" bldLvl="0" animBg="1"/>
      <p:bldP spid="3" grpId="0" bldLvl="0" animBg="1"/>
      <p:bldP spid="6" grpId="0" bldLvl="0" animBg="1"/>
      <p:bldP spid="8" grpId="0"/>
      <p:bldP spid="8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779912" y="836712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直接抒情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47664" y="1700808"/>
            <a:ext cx="7151688" cy="2062103"/>
          </a:xfrm>
          <a:prstGeom prst="rect">
            <a:avLst/>
          </a:prstGeom>
          <a:noFill/>
          <a:ln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通过作者或作品中的人物将情感直接表达出来。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本课</a:t>
            </a:r>
            <a:r>
              <a:rPr 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最后就运用了直接抒情。其特点是感情强烈、气势奔放。好处是可以使感情表达得朴实真切，震撼人心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7916" y="262820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含义：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75656" y="4513034"/>
            <a:ext cx="7151688" cy="1568450"/>
          </a:xfrm>
          <a:prstGeom prst="rect">
            <a:avLst/>
          </a:prstGeom>
          <a:noFill/>
          <a:ln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可以用饱含感情的语言把自己内心的情感直接抒发或表达出来，语言要直率朴实，可以用感叹句加强语气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1520" y="493245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运用：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  <p:bldP spid="21" grpId="0" animBg="1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 descr="C:\Users\Administrator\Desktop\timg.jpgtim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BFCDDE"/>
              </a:clrFrom>
              <a:clrTo>
                <a:srgbClr val="BFCDDE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847651" y="647107"/>
            <a:ext cx="7929618" cy="5283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818639" y="2471330"/>
            <a:ext cx="675005" cy="21234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金色的草地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1637665" y="1402715"/>
            <a:ext cx="719074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蒲公英盛开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草地金色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1493813" y="1913275"/>
            <a:ext cx="216024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1637665" y="2251075"/>
            <a:ext cx="580009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草地上玩耍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带来快乐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auto">
          <a:xfrm>
            <a:off x="1637665" y="3580765"/>
            <a:ext cx="381635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颜色有变化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左大括号 46"/>
          <p:cNvSpPr/>
          <p:nvPr/>
        </p:nvSpPr>
        <p:spPr>
          <a:xfrm flipH="1">
            <a:off x="7494781" y="1808500"/>
            <a:ext cx="360040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69715" y="3386455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早晚合拢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绿色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69715" y="4079240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中午花开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金色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637665" y="4521200"/>
            <a:ext cx="593979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喜爱蒲公英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一起睡觉、起床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948419" y="1658530"/>
            <a:ext cx="675005" cy="3749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对大自然的喜爱之情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3853180" y="3689350"/>
            <a:ext cx="216535" cy="721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/>
      <p:bldP spid="43" grpId="0" bldLvl="0" animBg="1"/>
      <p:bldP spid="45" grpId="0"/>
      <p:bldP spid="46" grpId="0"/>
      <p:bldP spid="47" grpId="0" bldLvl="0" animBg="1"/>
      <p:bldP spid="2" grpId="0"/>
      <p:bldP spid="2" grpId="1"/>
      <p:bldP spid="3" grpId="0"/>
      <p:bldP spid="4" grpId="0"/>
      <p:bldP spid="5" grpId="0" autoUpdateAnimBg="0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846123" y="1816102"/>
            <a:ext cx="7056784" cy="2146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欲要看究竟，处处细留心。 </a:t>
            </a:r>
            <a:endParaRPr kumimoji="0" lang="zh-CN" sz="32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——宋帆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br>
              <a:rPr kumimoji="0" lang="zh-CN" altLang="zh-CN" sz="32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zh-CN" sz="32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649864" y="801152"/>
            <a:ext cx="4949172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有关观察的名句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150923" y="3078968"/>
            <a:ext cx="7056784" cy="16535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细节在于观察,成功在于积累。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algn="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——爱默生</a:t>
            </a:r>
            <a:br>
              <a:rPr kumimoji="0" lang="zh-CN" altLang="zh-CN" sz="32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zh-CN" sz="32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150923" y="4404848"/>
            <a:ext cx="7056784" cy="2146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 algn="just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这个世界不是缺少美，而是缺少发现美的眼睛。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algn="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——罗丹</a:t>
            </a:r>
            <a:br>
              <a:rPr kumimoji="0" lang="zh-CN" altLang="zh-CN" sz="32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zh-CN" sz="32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 animBg="1"/>
      <p:bldP spid="12" grpId="0"/>
      <p:bldP spid="14" grpId="0" bldLvl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395536" y="3655546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照样子写句子。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7405" y="4368165"/>
            <a:ext cx="757936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例：多么可爱的草地！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395536" y="1055638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选词填空。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55776" y="1484784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观看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14056" y="2206440"/>
            <a:ext cx="799288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）我们来到草地上（    ）蒲公英。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）爸爸正坐在电视机前（    ）篮球比赛。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067944" y="1476073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685145" y="2206406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526405" y="2698115"/>
            <a:ext cx="1056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观看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01040" y="5156200"/>
            <a:ext cx="14865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多么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1764030" y="5661660"/>
            <a:ext cx="1440180" cy="0"/>
          </a:xfrm>
          <a:prstGeom prst="line">
            <a:avLst/>
          </a:prstGeom>
          <a:ln>
            <a:headEnd type="none" w="sm" len="sm"/>
            <a:tailEnd type="diamond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322320" y="5156200"/>
            <a:ext cx="22764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的蒲公英啊！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65960" y="5078095"/>
            <a:ext cx="114109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可爱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7" grpId="0"/>
      <p:bldP spid="28" grpId="0" build="p"/>
      <p:bldP spid="36" grpId="0"/>
      <p:bldP spid="38" grpId="0"/>
      <p:bldP spid="39" grpId="0"/>
      <p:bldP spid="40" grpId="0"/>
      <p:bldP spid="41" grpId="0"/>
      <p:bldP spid="42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istrator\Desktop\58ee3d6d55fbb2fb5f387c29464a20a44623dcfd.jpg58ee3d6d55fbb2fb5f387c29464a20a44623dcfd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69874" y="1832129"/>
            <a:ext cx="2863215" cy="3384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467544" y="1740872"/>
            <a:ext cx="4536504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普利什文：（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1873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1954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），出生于苏联一个破败的商人、地主家庭。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世纪苏联文学史上极具特色的人物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。他的创作拓宽了苏联现代散文的主题范围。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其主要作品有特写集《黑色的阿拉伯人》和中篇小说《人参》等。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837565" y="1080770"/>
            <a:ext cx="7785735" cy="96202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 lnSpcReduction="10000"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对于草地的变色，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的两次发现有什么不同？给我们什么启示？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kumimoji="0" lang="zh-CN" altLang="en-US" sz="3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27430" y="2091690"/>
            <a:ext cx="7475220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第一次发现是无意中的发现，第二次是在有意识、仔细观察的基础上的发现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。启示我们：大自然中有无穷的奥妙，我们要善于观察，勤于思考，勇于探究，这样才会有所发现。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697865" y="2637155"/>
            <a:ext cx="7930515" cy="158432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同学们，大自然就是那么神奇美妙，课下请观察你喜欢的花草，写写你的新发现。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778510" y="1268730"/>
            <a:ext cx="7898130" cy="129603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植物传播种子的方式多种多样？你知道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蒲公英是怎么传播种子的吗？写一写。</a:t>
            </a:r>
            <a:endParaRPr kumimoji="0" lang="zh-CN" altLang="en-US" sz="3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698500" y="1617980"/>
            <a:ext cx="4361180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蒲公英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又名黄花地丁。多年生草本植物，全株含白色乳状液体，叶子排成莲座状。花从植株中心冒出，球状花序，种子上有白色软毛结成的绒球，成熟后随风飘到别的地方孕育新的生命。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dministrator\Desktop\t01acb9c618da470218.jpgt01acb9c618da47021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25857" y="1684310"/>
            <a:ext cx="2260600" cy="2851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组合 15"/>
          <p:cNvGrpSpPr/>
          <p:nvPr/>
        </p:nvGrpSpPr>
        <p:grpSpPr>
          <a:xfrm>
            <a:off x="7524328" y="5013176"/>
            <a:ext cx="811573" cy="1256594"/>
            <a:chOff x="5836357" y="4560894"/>
            <a:chExt cx="1327930" cy="2056092"/>
          </a:xfrm>
        </p:grpSpPr>
        <p:pic>
          <p:nvPicPr>
            <p:cNvPr id="17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488735" y="386104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hǎn</a:t>
            </a:r>
            <a:endParaRPr lang="en-US" altLang="zh-CN" sz="4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7766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7116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喊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314388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蒲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45145" y="1695079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yīn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en-US" altLang="zh-CN" sz="40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143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英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4860445" y="1695079"/>
            <a:ext cx="1452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shèn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en-US" altLang="zh-CN" sz="40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143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盛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6815380" y="1695079"/>
            <a:ext cx="1452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shuǎ </a:t>
            </a:r>
            <a:endParaRPr lang="en-US" altLang="zh-CN" sz="40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79186" y="23143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耍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145388" y="3861048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qi</a:t>
            </a:r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àn</a:t>
            </a:r>
            <a:endParaRPr 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94863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3000364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欠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860032" y="3861048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diào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81960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4890266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钓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170838" y="3873242"/>
            <a:ext cx="6415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/>
              <a:t>ér</a:t>
            </a:r>
            <a:endParaRPr lang="en-US" altLang="zh-CN" sz="4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69057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7" name="矩形 7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>
              <a:stCxn id="77" idx="1"/>
              <a:endCxn id="7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77" idx="0"/>
              <a:endCxn id="7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23"/>
          <p:cNvSpPr txBox="1">
            <a:spLocks noChangeArrowheads="1"/>
          </p:cNvSpPr>
          <p:nvPr/>
        </p:nvSpPr>
        <p:spPr bwMode="auto">
          <a:xfrm>
            <a:off x="6786578" y="4552270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1695079"/>
            <a:ext cx="1214446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pú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2"/>
          <p:cNvGrpSpPr/>
          <p:nvPr/>
        </p:nvGrpSpPr>
        <p:grpSpPr>
          <a:xfrm>
            <a:off x="4638550" y="2422294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131840" y="1642125"/>
            <a:ext cx="11544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/>
              <a:t>lǒng</a:t>
            </a:r>
            <a:endParaRPr lang="en-US" altLang="zh-CN" sz="4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35"/>
          <p:cNvGrpSpPr/>
          <p:nvPr/>
        </p:nvGrpSpPr>
        <p:grpSpPr>
          <a:xfrm>
            <a:off x="2771800" y="2410628"/>
            <a:ext cx="1622099" cy="1500276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2910358" y="2353136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拢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61240" y="1642125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qù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4713112" y="234888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趣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对角圆角矩形 34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0" name="组合 42"/>
          <p:cNvGrpSpPr/>
          <p:nvPr/>
        </p:nvGrpSpPr>
        <p:grpSpPr>
          <a:xfrm>
            <a:off x="4738724" y="4814284"/>
            <a:ext cx="1511802" cy="1486306"/>
            <a:chOff x="-2214610" y="714356"/>
            <a:chExt cx="1785950" cy="1643868"/>
          </a:xfrm>
          <a:noFill/>
        </p:grpSpPr>
        <p:sp>
          <p:nvSpPr>
            <p:cNvPr id="51" name="矩形 5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连接符 56"/>
            <p:cNvCxnSpPr>
              <a:stCxn id="51" idx="1"/>
              <a:endCxn id="5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>
              <a:stCxn id="51" idx="0"/>
              <a:endCxn id="5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TextBox 58"/>
          <p:cNvSpPr txBox="1"/>
          <p:nvPr/>
        </p:nvSpPr>
        <p:spPr>
          <a:xfrm>
            <a:off x="5149331" y="4018389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xǐ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" name="TextBox 23"/>
          <p:cNvSpPr txBox="1">
            <a:spLocks noChangeArrowheads="1"/>
          </p:cNvSpPr>
          <p:nvPr/>
        </p:nvSpPr>
        <p:spPr bwMode="auto">
          <a:xfrm>
            <a:off x="4813286" y="47408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喜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1" name="组合 46"/>
          <p:cNvGrpSpPr/>
          <p:nvPr/>
        </p:nvGrpSpPr>
        <p:grpSpPr>
          <a:xfrm>
            <a:off x="6516582" y="4814284"/>
            <a:ext cx="1511802" cy="1486306"/>
            <a:chOff x="-2214610" y="714356"/>
            <a:chExt cx="1785950" cy="1643868"/>
          </a:xfrm>
          <a:noFill/>
        </p:grpSpPr>
        <p:sp>
          <p:nvSpPr>
            <p:cNvPr id="62" name="矩形 6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3" name="直接连接符 62"/>
            <p:cNvCxnSpPr>
              <a:stCxn id="62" idx="1"/>
              <a:endCxn id="6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>
              <a:stCxn id="62" idx="0"/>
              <a:endCxn id="6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TextBox 64"/>
          <p:cNvSpPr txBox="1"/>
          <p:nvPr/>
        </p:nvSpPr>
        <p:spPr>
          <a:xfrm>
            <a:off x="6707029" y="4018389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shuì</a:t>
            </a:r>
            <a:endParaRPr lang="en-US" altLang="zh-CN" sz="40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" name="TextBox 23"/>
          <p:cNvSpPr txBox="1">
            <a:spLocks noChangeArrowheads="1"/>
          </p:cNvSpPr>
          <p:nvPr/>
        </p:nvSpPr>
        <p:spPr bwMode="auto">
          <a:xfrm>
            <a:off x="6635054" y="47408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睡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11288" y="1628800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chá</a:t>
            </a:r>
            <a:endParaRPr lang="en-US" altLang="zh-CN" sz="40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899592" y="2446482"/>
            <a:ext cx="1511802" cy="1486306"/>
            <a:chOff x="-2214610" y="714356"/>
            <a:chExt cx="1785950" cy="1643868"/>
          </a:xfrm>
          <a:noFill/>
        </p:grpSpPr>
        <p:sp>
          <p:nvSpPr>
            <p:cNvPr id="69" name="矩形 68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" name="直接连接符 69"/>
            <p:cNvCxnSpPr>
              <a:stCxn id="69" idx="1"/>
              <a:endCxn id="69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>
              <a:stCxn id="69" idx="0"/>
              <a:endCxn id="69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TextBox 23"/>
          <p:cNvSpPr txBox="1">
            <a:spLocks noChangeArrowheads="1"/>
          </p:cNvSpPr>
          <p:nvPr/>
        </p:nvSpPr>
        <p:spPr bwMode="auto">
          <a:xfrm>
            <a:off x="995597" y="236460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察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077072"/>
            <a:ext cx="2592288" cy="2592288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6948264" y="4149080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472514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910134" y="2263557"/>
            <a:ext cx="7920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耍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：注意上面是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钓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：右半部分是“勺”，不要写成“勾”。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易错提示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蒲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组词：蒲公英  蒲扇  蒲柳之姿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pú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英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组词：蒲公英  英雄  英姿飒爽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87624" y="330647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yīn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耍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组词：玩耍  耍猴  耍脾气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00274" y="4507746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shuǎ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252102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欠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257213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哈欠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欠账  两不相欠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43124" y="198884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qi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àn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374516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钓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379626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组词：钓鱼  钓竿  沽名钓誉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43124" y="3165986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diào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331640" y="4944080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拢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3"/>
          <p:cNvSpPr txBox="1">
            <a:spLocks noChangeArrowheads="1"/>
          </p:cNvSpPr>
          <p:nvPr/>
        </p:nvSpPr>
        <p:spPr bwMode="auto">
          <a:xfrm>
            <a:off x="2411760" y="4995183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组词：合拢  拉拢  谈不拢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200274" y="4360456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lǒnɡ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3" grpId="0"/>
      <p:bldP spid="34" grpId="0"/>
      <p:bldP spid="35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2362</Words>
  <Application>WPS 演示</Application>
  <PresentationFormat>全屏显示(4:3)</PresentationFormat>
  <Paragraphs>430</Paragraphs>
  <Slides>32</Slides>
  <Notes>2</Notes>
  <HiddenSlides>1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3" baseType="lpstr">
      <vt:lpstr>Arial</vt:lpstr>
      <vt:lpstr>宋体</vt:lpstr>
      <vt:lpstr>Wingdings</vt:lpstr>
      <vt:lpstr>楷体</vt:lpstr>
      <vt:lpstr>方正卡通简体</vt:lpstr>
      <vt:lpstr>黑体</vt:lpstr>
      <vt:lpstr>Calibri</vt:lpstr>
      <vt:lpstr>微软雅黑</vt:lpstr>
      <vt:lpstr>Arial Unicode MS</vt:lpstr>
      <vt:lpstr>Calibri Light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信天游</cp:lastModifiedBy>
  <cp:revision>1082</cp:revision>
  <dcterms:created xsi:type="dcterms:W3CDTF">2017-05-17T10:13:00Z</dcterms:created>
  <dcterms:modified xsi:type="dcterms:W3CDTF">2018-06-12T09:15:35Z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