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Layouts/slideLayout3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44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40.xml" ContentType="application/vnd.openxmlformats-officedocument.presentationml.slideLayout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4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3.xml" ContentType="application/vnd.openxmlformats-officedocument.presentationml.slideLayout+xml"/>
  <Default Extension="emf" ContentType="image/x-emf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4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Override PartName="/ppt/slides/slide8.xml" ContentType="application/vnd.openxmlformats-officedocument.presentationml.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6"/>
  </p:notesMasterIdLst>
  <p:sldIdLst>
    <p:sldId id="363" r:id="rId2"/>
    <p:sldId id="413" r:id="rId3"/>
    <p:sldId id="294" r:id="rId4"/>
    <p:sldId id="579" r:id="rId5"/>
    <p:sldId id="580" r:id="rId6"/>
    <p:sldId id="365" r:id="rId7"/>
    <p:sldId id="581" r:id="rId8"/>
    <p:sldId id="582" r:id="rId9"/>
    <p:sldId id="583" r:id="rId10"/>
    <p:sldId id="584" r:id="rId11"/>
    <p:sldId id="303" r:id="rId12"/>
    <p:sldId id="418" r:id="rId13"/>
    <p:sldId id="417" r:id="rId14"/>
    <p:sldId id="300" r:id="rId15"/>
    <p:sldId id="390" r:id="rId16"/>
    <p:sldId id="415" r:id="rId17"/>
    <p:sldId id="420" r:id="rId18"/>
    <p:sldId id="460" r:id="rId19"/>
    <p:sldId id="459" r:id="rId20"/>
    <p:sldId id="458" r:id="rId21"/>
    <p:sldId id="309" r:id="rId22"/>
    <p:sldId id="544" r:id="rId23"/>
    <p:sldId id="549" r:id="rId24"/>
    <p:sldId id="548" r:id="rId25"/>
    <p:sldId id="394" r:id="rId26"/>
    <p:sldId id="561" r:id="rId27"/>
    <p:sldId id="371" r:id="rId28"/>
    <p:sldId id="571" r:id="rId29"/>
    <p:sldId id="324" r:id="rId30"/>
    <p:sldId id="393" r:id="rId31"/>
    <p:sldId id="319" r:id="rId32"/>
    <p:sldId id="419" r:id="rId33"/>
    <p:sldId id="416" r:id="rId34"/>
    <p:sldId id="377" r:id="rId35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066FF"/>
    <a:srgbClr val="0033CC"/>
    <a:srgbClr val="0066CC"/>
    <a:srgbClr val="3333FF"/>
    <a:srgbClr val="08CDE8"/>
    <a:srgbClr val="009900"/>
    <a:srgbClr val="99CC00"/>
    <a:srgbClr val="9E9A00"/>
    <a:srgbClr val="E7E2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862" autoAdjust="0"/>
    <p:restoredTop sz="93765" autoAdjust="0"/>
  </p:normalViewPr>
  <p:slideViewPr>
    <p:cSldViewPr>
      <p:cViewPr varScale="1">
        <p:scale>
          <a:sx n="66" d="100"/>
          <a:sy n="66" d="100"/>
        </p:scale>
        <p:origin x="-1698" y="-96"/>
      </p:cViewPr>
      <p:guideLst>
        <p:guide orient="horz" pos="2131"/>
        <p:guide orient="horz" pos="4010"/>
        <p:guide pos="2921"/>
        <p:guide pos="521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1452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0C8C9FB5-AF00-420F-8375-86425FED18B0}" type="datetimeFigureOut">
              <a:rPr lang="zh-CN" altLang="en-US"/>
              <a:pPr>
                <a:defRPr/>
              </a:pPr>
              <a:t>2018/10/28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3DE1C597-045B-4484-9210-D34BC6B52F3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15362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15363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</a:ln>
        </p:spPr>
        <p:txBody>
          <a:bodyPr wrap="square" numCol="1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934A45C-533B-49F9-B715-025EAC29F6C9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DE1C597-045B-4484-9210-D34BC6B52F3A}" type="slidenum">
              <a:rPr lang="zh-CN" altLang="en-US" smtClean="0"/>
              <a:pPr>
                <a:defRPr/>
              </a:pPr>
              <a:t>30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2018/10/28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28650" y="365125"/>
            <a:ext cx="78867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2018/10/28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2018/10/28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2018/10/28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2018/10/28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2018/10/28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2018/10/28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2018/10/28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2018/10/28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2018/10/28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2018/10/28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2018/10/28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2018/10/28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2018/10/28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2018/10/28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2018/10/28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2018/10/28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2018/10/28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2018/10/28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2018/10/28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2018/10/28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2018/10/28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2018/10/28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2018/10/28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2018/10/28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2018/10/28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2018/10/28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2018/10/28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2018/10/28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2018/10/28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2018/10/28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2018/10/28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2018/10/28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2018/10/28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2018/10/28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2018/10/28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2018/10/28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2018/10/28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2018/10/28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2018/10/28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2018/10/28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2018/10/28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2018/10/28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2018/10/28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2018/10/28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41" Type="http://schemas.openxmlformats.org/officeDocument/2006/relationships/slideLayout" Target="../slideLayouts/slideLayout4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  <a:pPr/>
              <a:t>2018/10/28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679" r:id="rId31"/>
    <p:sldLayoutId id="2147483680" r:id="rId32"/>
    <p:sldLayoutId id="2147483681" r:id="rId33"/>
    <p:sldLayoutId id="2147483682" r:id="rId34"/>
    <p:sldLayoutId id="2147483683" r:id="rId35"/>
    <p:sldLayoutId id="2147483684" r:id="rId36"/>
    <p:sldLayoutId id="2147483685" r:id="rId37"/>
    <p:sldLayoutId id="2147483686" r:id="rId38"/>
    <p:sldLayoutId id="2147483687" r:id="rId39"/>
    <p:sldLayoutId id="2147483688" r:id="rId40"/>
    <p:sldLayoutId id="2147483689" r:id="rId41"/>
    <p:sldLayoutId id="2147483690" r:id="rId42"/>
    <p:sldLayoutId id="2147483691" r:id="rId43"/>
    <p:sldLayoutId id="2147483692" r:id="rId44"/>
    <p:sldLayoutId id="2147483693" r:id="rId45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emf"/><Relationship Id="rId3" Type="http://schemas.openxmlformats.org/officeDocument/2006/relationships/image" Target="../media/image1.png"/><Relationship Id="rId7" Type="http://schemas.openxmlformats.org/officeDocument/2006/relationships/image" Target="../media/image5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5" Type="http://schemas.openxmlformats.org/officeDocument/2006/relationships/image" Target="../media/image3.png"/><Relationship Id="rId10" Type="http://schemas.openxmlformats.org/officeDocument/2006/relationships/image" Target="../media/image8.png"/><Relationship Id="rId4" Type="http://schemas.openxmlformats.org/officeDocument/2006/relationships/image" Target="../media/image2.png"/><Relationship Id="rId9" Type="http://schemas.openxmlformats.org/officeDocument/2006/relationships/image" Target="../media/image7.em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1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7.emf"/><Relationship Id="rId5" Type="http://schemas.openxmlformats.org/officeDocument/2006/relationships/image" Target="../media/image11.emf"/><Relationship Id="rId4" Type="http://schemas.openxmlformats.org/officeDocument/2006/relationships/image" Target="../media/image6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11.emf"/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21.xml"/><Relationship Id="rId6" Type="http://schemas.openxmlformats.org/officeDocument/2006/relationships/image" Target="../media/image6.emf"/><Relationship Id="rId5" Type="http://schemas.openxmlformats.org/officeDocument/2006/relationships/image" Target="../media/image10.png"/><Relationship Id="rId4" Type="http://schemas.openxmlformats.org/officeDocument/2006/relationships/image" Target="../media/image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11.emf"/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22.xml"/><Relationship Id="rId6" Type="http://schemas.openxmlformats.org/officeDocument/2006/relationships/image" Target="../media/image6.emf"/><Relationship Id="rId5" Type="http://schemas.openxmlformats.org/officeDocument/2006/relationships/image" Target="../media/image10.png"/><Relationship Id="rId4" Type="http://schemas.openxmlformats.org/officeDocument/2006/relationships/image" Target="../media/image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11.emf"/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23.xml"/><Relationship Id="rId6" Type="http://schemas.openxmlformats.org/officeDocument/2006/relationships/image" Target="../media/image6.emf"/><Relationship Id="rId5" Type="http://schemas.openxmlformats.org/officeDocument/2006/relationships/image" Target="../media/image10.png"/><Relationship Id="rId4" Type="http://schemas.openxmlformats.org/officeDocument/2006/relationships/image" Target="../media/image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4.xml"/><Relationship Id="rId5" Type="http://schemas.openxmlformats.org/officeDocument/2006/relationships/image" Target="../media/image11.emf"/><Relationship Id="rId4" Type="http://schemas.openxmlformats.org/officeDocument/2006/relationships/image" Target="../media/image6.emf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14.png"/><Relationship Id="rId7" Type="http://schemas.openxmlformats.org/officeDocument/2006/relationships/image" Target="../media/image17.png"/><Relationship Id="rId2" Type="http://schemas.openxmlformats.org/officeDocument/2006/relationships/hyperlink" Target="&#35838;&#25991;&#26391;&#35835;%20%20&#20154;&#25945;&#29256;-&#19977;&#19978;-1-&#22823;&#38738;&#26641;&#19979;&#30340;&#23567;&#23398;.mp3" TargetMode="External"/><Relationship Id="rId1" Type="http://schemas.openxmlformats.org/officeDocument/2006/relationships/slideLayout" Target="../slideLayouts/slideLayout25.xml"/><Relationship Id="rId6" Type="http://schemas.openxmlformats.org/officeDocument/2006/relationships/image" Target="../media/image16.png"/><Relationship Id="rId5" Type="http://schemas.openxmlformats.org/officeDocument/2006/relationships/image" Target="../media/image10.png"/><Relationship Id="rId4" Type="http://schemas.openxmlformats.org/officeDocument/2006/relationships/image" Target="../media/image15.png"/><Relationship Id="rId9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6.xml"/><Relationship Id="rId5" Type="http://schemas.openxmlformats.org/officeDocument/2006/relationships/image" Target="../media/image11.emf"/><Relationship Id="rId4" Type="http://schemas.openxmlformats.org/officeDocument/2006/relationships/image" Target="../media/image6.em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7.xml"/><Relationship Id="rId5" Type="http://schemas.openxmlformats.org/officeDocument/2006/relationships/image" Target="../media/image11.emf"/><Relationship Id="rId4" Type="http://schemas.openxmlformats.org/officeDocument/2006/relationships/image" Target="../media/image6.em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8.xml"/><Relationship Id="rId5" Type="http://schemas.openxmlformats.org/officeDocument/2006/relationships/image" Target="../media/image11.emf"/><Relationship Id="rId4" Type="http://schemas.openxmlformats.org/officeDocument/2006/relationships/image" Target="../media/image6.em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2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9.xml"/><Relationship Id="rId6" Type="http://schemas.openxmlformats.org/officeDocument/2006/relationships/image" Target="../media/image20.png"/><Relationship Id="rId5" Type="http://schemas.openxmlformats.org/officeDocument/2006/relationships/image" Target="../media/image11.emf"/><Relationship Id="rId4" Type="http://schemas.openxmlformats.org/officeDocument/2006/relationships/image" Target="../media/image6.e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12.png"/><Relationship Id="rId5" Type="http://schemas.openxmlformats.org/officeDocument/2006/relationships/image" Target="../media/image11.emf"/><Relationship Id="rId4" Type="http://schemas.openxmlformats.org/officeDocument/2006/relationships/image" Target="../media/image6.em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0.xml"/><Relationship Id="rId6" Type="http://schemas.openxmlformats.org/officeDocument/2006/relationships/image" Target="../media/image22.png"/><Relationship Id="rId5" Type="http://schemas.openxmlformats.org/officeDocument/2006/relationships/image" Target="../media/image11.emf"/><Relationship Id="rId4" Type="http://schemas.openxmlformats.org/officeDocument/2006/relationships/image" Target="../media/image6.em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1.xml"/><Relationship Id="rId6" Type="http://schemas.openxmlformats.org/officeDocument/2006/relationships/image" Target="../media/image22.png"/><Relationship Id="rId5" Type="http://schemas.openxmlformats.org/officeDocument/2006/relationships/image" Target="../media/image11.emf"/><Relationship Id="rId4" Type="http://schemas.openxmlformats.org/officeDocument/2006/relationships/image" Target="../media/image6.em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2.xml"/><Relationship Id="rId5" Type="http://schemas.openxmlformats.org/officeDocument/2006/relationships/image" Target="../media/image11.emf"/><Relationship Id="rId4" Type="http://schemas.openxmlformats.org/officeDocument/2006/relationships/image" Target="../media/image6.emf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image" Target="../media/image10.png"/><Relationship Id="rId7" Type="http://schemas.openxmlformats.org/officeDocument/2006/relationships/image" Target="../media/image2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3.xml"/><Relationship Id="rId6" Type="http://schemas.openxmlformats.org/officeDocument/2006/relationships/image" Target="../media/image23.png"/><Relationship Id="rId5" Type="http://schemas.openxmlformats.org/officeDocument/2006/relationships/image" Target="../media/image11.emf"/><Relationship Id="rId4" Type="http://schemas.openxmlformats.org/officeDocument/2006/relationships/image" Target="../media/image6.em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4.xml"/><Relationship Id="rId5" Type="http://schemas.openxmlformats.org/officeDocument/2006/relationships/image" Target="../media/image11.emf"/><Relationship Id="rId4" Type="http://schemas.openxmlformats.org/officeDocument/2006/relationships/image" Target="../media/image6.emf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2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5.xml"/><Relationship Id="rId6" Type="http://schemas.openxmlformats.org/officeDocument/2006/relationships/image" Target="../media/image7.emf"/><Relationship Id="rId5" Type="http://schemas.openxmlformats.org/officeDocument/2006/relationships/image" Target="../media/image11.emf"/><Relationship Id="rId4" Type="http://schemas.openxmlformats.org/officeDocument/2006/relationships/image" Target="../media/image6.emf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6.xml"/><Relationship Id="rId5" Type="http://schemas.openxmlformats.org/officeDocument/2006/relationships/image" Target="../media/image11.emf"/><Relationship Id="rId4" Type="http://schemas.openxmlformats.org/officeDocument/2006/relationships/image" Target="../media/image6.emf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7.xml"/><Relationship Id="rId6" Type="http://schemas.openxmlformats.org/officeDocument/2006/relationships/image" Target="../media/image27.jpeg"/><Relationship Id="rId5" Type="http://schemas.openxmlformats.org/officeDocument/2006/relationships/image" Target="../media/image11.emf"/><Relationship Id="rId4" Type="http://schemas.openxmlformats.org/officeDocument/2006/relationships/image" Target="../media/image6.emf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8.xml"/><Relationship Id="rId6" Type="http://schemas.openxmlformats.org/officeDocument/2006/relationships/image" Target="../media/image28.jpeg"/><Relationship Id="rId5" Type="http://schemas.openxmlformats.org/officeDocument/2006/relationships/image" Target="../media/image11.emf"/><Relationship Id="rId4" Type="http://schemas.openxmlformats.org/officeDocument/2006/relationships/image" Target="../media/image6.emf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9.xml"/><Relationship Id="rId5" Type="http://schemas.openxmlformats.org/officeDocument/2006/relationships/image" Target="../media/image11.emf"/><Relationship Id="rId4" Type="http://schemas.openxmlformats.org/officeDocument/2006/relationships/image" Target="../media/image6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1.emf"/><Relationship Id="rId4" Type="http://schemas.openxmlformats.org/officeDocument/2006/relationships/image" Target="../media/image6.emf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2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0.xml"/><Relationship Id="rId6" Type="http://schemas.openxmlformats.org/officeDocument/2006/relationships/image" Target="../media/image11.emf"/><Relationship Id="rId5" Type="http://schemas.openxmlformats.org/officeDocument/2006/relationships/image" Target="../media/image6.emf"/><Relationship Id="rId4" Type="http://schemas.openxmlformats.org/officeDocument/2006/relationships/image" Target="../media/image10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1.xml"/><Relationship Id="rId5" Type="http://schemas.openxmlformats.org/officeDocument/2006/relationships/image" Target="../media/image11.emf"/><Relationship Id="rId4" Type="http://schemas.openxmlformats.org/officeDocument/2006/relationships/image" Target="../media/image6.emf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10.png"/><Relationship Id="rId7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2.xml"/><Relationship Id="rId6" Type="http://schemas.openxmlformats.org/officeDocument/2006/relationships/image" Target="../media/image7.emf"/><Relationship Id="rId5" Type="http://schemas.openxmlformats.org/officeDocument/2006/relationships/image" Target="../media/image11.emf"/><Relationship Id="rId4" Type="http://schemas.openxmlformats.org/officeDocument/2006/relationships/image" Target="../media/image6.emf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10.png"/><Relationship Id="rId7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3.xml"/><Relationship Id="rId6" Type="http://schemas.openxmlformats.org/officeDocument/2006/relationships/image" Target="../media/image7.emf"/><Relationship Id="rId5" Type="http://schemas.openxmlformats.org/officeDocument/2006/relationships/image" Target="../media/image11.emf"/><Relationship Id="rId4" Type="http://schemas.openxmlformats.org/officeDocument/2006/relationships/image" Target="../media/image6.emf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10.png"/><Relationship Id="rId7" Type="http://schemas.openxmlformats.org/officeDocument/2006/relationships/image" Target="../media/image7.em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5.xml"/><Relationship Id="rId6" Type="http://schemas.openxmlformats.org/officeDocument/2006/relationships/image" Target="../media/image3.png"/><Relationship Id="rId5" Type="http://schemas.openxmlformats.org/officeDocument/2006/relationships/image" Target="../media/image11.emf"/><Relationship Id="rId4" Type="http://schemas.openxmlformats.org/officeDocument/2006/relationships/image" Target="../media/image6.emf"/><Relationship Id="rId9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1.emf"/><Relationship Id="rId4" Type="http://schemas.openxmlformats.org/officeDocument/2006/relationships/image" Target="../media/image6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11.emf"/><Relationship Id="rId4" Type="http://schemas.openxmlformats.org/officeDocument/2006/relationships/image" Target="../media/image6.em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10.png"/><Relationship Id="rId7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7.emf"/><Relationship Id="rId5" Type="http://schemas.openxmlformats.org/officeDocument/2006/relationships/image" Target="../media/image11.emf"/><Relationship Id="rId4" Type="http://schemas.openxmlformats.org/officeDocument/2006/relationships/image" Target="../media/image6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7.xml"/><Relationship Id="rId5" Type="http://schemas.openxmlformats.org/officeDocument/2006/relationships/image" Target="../media/image11.emf"/><Relationship Id="rId4" Type="http://schemas.openxmlformats.org/officeDocument/2006/relationships/image" Target="../media/image6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11.emf"/><Relationship Id="rId4" Type="http://schemas.openxmlformats.org/officeDocument/2006/relationships/image" Target="../media/image6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1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9.xml"/><Relationship Id="rId6" Type="http://schemas.openxmlformats.org/officeDocument/2006/relationships/image" Target="../media/image7.emf"/><Relationship Id="rId5" Type="http://schemas.openxmlformats.org/officeDocument/2006/relationships/image" Target="../media/image11.emf"/><Relationship Id="rId4" Type="http://schemas.openxmlformats.org/officeDocument/2006/relationships/image" Target="../media/image6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0" y="5732463"/>
            <a:ext cx="9144000" cy="1125537"/>
          </a:xfrm>
          <a:prstGeom prst="rect">
            <a:avLst/>
          </a:prstGeom>
          <a:solidFill>
            <a:srgbClr val="FCF7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3690938" y="5662613"/>
            <a:ext cx="2519362" cy="2390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/>
        </p:nvSpPr>
        <p:spPr>
          <a:xfrm>
            <a:off x="1785918" y="2000240"/>
            <a:ext cx="5328592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400" b="1" dirty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1 </a:t>
            </a:r>
            <a:r>
              <a:rPr lang="zh-CN" altLang="en-US" sz="4400" b="1" dirty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大青树下的小学</a:t>
            </a:r>
          </a:p>
        </p:txBody>
      </p:sp>
      <p:pic>
        <p:nvPicPr>
          <p:cNvPr id="14341" name="图片 9"/>
          <p:cNvPicPr>
            <a:picLocks noChangeAspect="1"/>
          </p:cNvPicPr>
          <p:nvPr/>
        </p:nvPicPr>
        <p:blipFill>
          <a:blip r:embed="rId4" cstate="print"/>
          <a:srcRect r="33527" b="78349"/>
          <a:stretch>
            <a:fillRect/>
          </a:stretch>
        </p:blipFill>
        <p:spPr bwMode="auto">
          <a:xfrm>
            <a:off x="5011738" y="5199063"/>
            <a:ext cx="4132262" cy="1658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913856" y="2881841"/>
            <a:ext cx="4195763" cy="623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4" name="图片 14"/>
          <p:cNvPicPr>
            <a:picLocks noChangeAspect="1"/>
          </p:cNvPicPr>
          <p:nvPr/>
        </p:nvPicPr>
        <p:blipFill>
          <a:blip r:embed="rId6" cstate="print"/>
          <a:srcRect l="33527" b="78349"/>
          <a:stretch>
            <a:fillRect/>
          </a:stretch>
        </p:blipFill>
        <p:spPr bwMode="auto">
          <a:xfrm>
            <a:off x="0" y="5337175"/>
            <a:ext cx="3851275" cy="154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图片 5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727325" y="6459538"/>
            <a:ext cx="596900" cy="436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图片 7"/>
          <p:cNvPicPr>
            <a:picLocks noChangeAspect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655763" y="5662613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" name="组合 2"/>
          <p:cNvGrpSpPr/>
          <p:nvPr/>
        </p:nvGrpSpPr>
        <p:grpSpPr>
          <a:xfrm>
            <a:off x="5836357" y="4560894"/>
            <a:ext cx="1327930" cy="2056092"/>
            <a:chOff x="5836357" y="4560894"/>
            <a:chExt cx="1327930" cy="2056092"/>
          </a:xfrm>
        </p:grpSpPr>
        <p:pic>
          <p:nvPicPr>
            <p:cNvPr id="25" name="图片 5"/>
            <p:cNvPicPr>
              <a:picLocks noChangeAspect="1"/>
            </p:cNvPicPr>
            <p:nvPr/>
          </p:nvPicPr>
          <p:blipFill rotWithShape="1">
            <a:blip r:embed="rId9" cstate="print"/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10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2195513" y="4723901"/>
            <a:ext cx="1549697" cy="17344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6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 flipH="1">
            <a:off x="7668344" y="5902324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3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0" y="6003041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4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7038429" y="6372929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5" name="图片 84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6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7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8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3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683729" y="61563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4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5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028061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对角圆角矩形 19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字词乐园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AutoShape 2"/>
          <p:cNvSpPr>
            <a:spLocks noChangeArrowheads="1"/>
          </p:cNvSpPr>
          <p:nvPr/>
        </p:nvSpPr>
        <p:spPr bwMode="auto">
          <a:xfrm>
            <a:off x="611561" y="980728"/>
            <a:ext cx="1440159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会认字</a:t>
            </a:r>
          </a:p>
        </p:txBody>
      </p:sp>
      <p:sp>
        <p:nvSpPr>
          <p:cNvPr id="26" name="TextBox 23"/>
          <p:cNvSpPr txBox="1">
            <a:spLocks noChangeArrowheads="1"/>
          </p:cNvSpPr>
          <p:nvPr/>
        </p:nvSpPr>
        <p:spPr bwMode="auto">
          <a:xfrm>
            <a:off x="1331640" y="3862789"/>
            <a:ext cx="864096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洁</a:t>
            </a:r>
          </a:p>
        </p:txBody>
      </p:sp>
      <p:sp>
        <p:nvSpPr>
          <p:cNvPr id="27" name="TextBox 23"/>
          <p:cNvSpPr txBox="1">
            <a:spLocks noChangeArrowheads="1"/>
          </p:cNvSpPr>
          <p:nvPr/>
        </p:nvSpPr>
        <p:spPr bwMode="auto">
          <a:xfrm>
            <a:off x="2411760" y="3913892"/>
            <a:ext cx="6624736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组词：洁白  整洁  洁身自好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1312669" y="3306470"/>
            <a:ext cx="80021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err="1">
                <a:latin typeface="黑体" panose="02010609060101010101" pitchFamily="49" charset="-122"/>
                <a:ea typeface="黑体" panose="02010609060101010101" pitchFamily="49" charset="-122"/>
              </a:rPr>
              <a:t>jié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1331640" y="2545159"/>
            <a:ext cx="864096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凤</a:t>
            </a:r>
          </a:p>
        </p:txBody>
      </p:sp>
      <p:sp>
        <p:nvSpPr>
          <p:cNvPr id="25" name="TextBox 23"/>
          <p:cNvSpPr txBox="1">
            <a:spLocks noChangeArrowheads="1"/>
          </p:cNvSpPr>
          <p:nvPr/>
        </p:nvSpPr>
        <p:spPr bwMode="auto">
          <a:xfrm>
            <a:off x="2411760" y="2596262"/>
            <a:ext cx="6624736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组词：凤尾竹  凤凰  龙凤呈祥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1312669" y="1988840"/>
            <a:ext cx="9956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3200" dirty="0" err="1">
                <a:latin typeface="黑体" panose="02010609060101010101" pitchFamily="49" charset="-122"/>
                <a:ea typeface="黑体" panose="02010609060101010101" pitchFamily="49" charset="-122"/>
              </a:rPr>
              <a:t>fèn</a:t>
            </a:r>
            <a:r>
              <a:rPr lang="en-US" altLang="zh-CN" sz="3200" dirty="0" err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ɡ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7434912" y="5085184"/>
            <a:ext cx="719239" cy="1283358"/>
            <a:chOff x="5836357" y="4560894"/>
            <a:chExt cx="1327930" cy="2056092"/>
          </a:xfrm>
        </p:grpSpPr>
        <p:pic>
          <p:nvPicPr>
            <p:cNvPr id="34" name="图片 5"/>
            <p:cNvPicPr>
              <a:picLocks noChangeAspect="1"/>
            </p:cNvPicPr>
            <p:nvPr/>
          </p:nvPicPr>
          <p:blipFill rotWithShape="1">
            <a:blip r:embed="rId6" cstate="print"/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5" name="Picture 2"/>
            <p:cNvPicPr>
              <a:picLocks noChangeAspect="1" noChangeArrowheads="1"/>
            </p:cNvPicPr>
            <p:nvPr/>
          </p:nvPicPr>
          <p:blipFill>
            <a:blip r:embed="rId7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23" name="圆角矩形 22"/>
          <p:cNvSpPr/>
          <p:nvPr/>
        </p:nvSpPr>
        <p:spPr>
          <a:xfrm>
            <a:off x="827584" y="1988840"/>
            <a:ext cx="7056784" cy="2664296"/>
          </a:xfrm>
          <a:prstGeom prst="roundRect">
            <a:avLst/>
          </a:prstGeom>
          <a:noFill/>
          <a:ln w="31750">
            <a:solidFill>
              <a:srgbClr val="0000FF"/>
            </a:solidFill>
            <a:prstDash val="sysDot"/>
          </a:ln>
          <a:effectLst>
            <a:outerShdw blurRad="50800" dist="50800" dir="5400000" algn="ctr" rotWithShape="0">
              <a:schemeClr val="tx1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  <p:bldP spid="28" grpId="0"/>
      <p:bldP spid="24" grpId="0"/>
      <p:bldP spid="25" grpId="0"/>
      <p:bldP spid="3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6660232" y="2564904"/>
            <a:ext cx="1243864" cy="2219461"/>
            <a:chOff x="5836357" y="4560894"/>
            <a:chExt cx="1327930" cy="2056092"/>
          </a:xfrm>
        </p:grpSpPr>
        <p:pic>
          <p:nvPicPr>
            <p:cNvPr id="12" name="图片 5"/>
            <p:cNvPicPr>
              <a:picLocks noChangeAspect="1"/>
            </p:cNvPicPr>
            <p:nvPr/>
          </p:nvPicPr>
          <p:blipFill rotWithShape="1">
            <a:blip r:embed="rId2" cstate="print"/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3" name="Picture 2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20483" name="图片 9"/>
          <p:cNvPicPr>
            <a:picLocks noChangeAspect="1"/>
          </p:cNvPicPr>
          <p:nvPr/>
        </p:nvPicPr>
        <p:blipFill>
          <a:blip r:embed="rId4" cstate="print"/>
          <a:srcRect r="72971"/>
          <a:stretch>
            <a:fillRect/>
          </a:stretch>
        </p:blipFill>
        <p:spPr bwMode="auto">
          <a:xfrm>
            <a:off x="6427618" y="5984875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4" name="图片 12"/>
          <p:cNvPicPr>
            <a:picLocks noChangeAspect="1"/>
          </p:cNvPicPr>
          <p:nvPr/>
        </p:nvPicPr>
        <p:blipFill>
          <a:blip r:embed="rId5" cstate="print"/>
          <a:srcRect r="72971"/>
          <a:stretch>
            <a:fillRect/>
          </a:stretch>
        </p:blipFill>
        <p:spPr bwMode="auto">
          <a:xfrm>
            <a:off x="683729" y="61563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6" name="图片 7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8" name="图片 8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028061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TextBox 13"/>
          <p:cNvSpPr txBox="1"/>
          <p:nvPr/>
        </p:nvSpPr>
        <p:spPr>
          <a:xfrm>
            <a:off x="744193" y="2754020"/>
            <a:ext cx="38404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鲜艳：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鲜明而美丽。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44193" y="3537729"/>
            <a:ext cx="50596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绚丽多彩：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形容色彩华丽。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744344" y="1969676"/>
            <a:ext cx="38404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坪坝：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平坦的场地。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744344" y="4260592"/>
            <a:ext cx="34340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敬爱：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尊敬热爱。</a:t>
            </a:r>
          </a:p>
        </p:txBody>
      </p:sp>
      <p:sp>
        <p:nvSpPr>
          <p:cNvPr id="22" name="对角圆角矩形 21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字词乐园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AutoShape 2"/>
          <p:cNvSpPr>
            <a:spLocks noChangeArrowheads="1"/>
          </p:cNvSpPr>
          <p:nvPr/>
        </p:nvSpPr>
        <p:spPr bwMode="auto">
          <a:xfrm>
            <a:off x="611561" y="980728"/>
            <a:ext cx="1800199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词语解释</a:t>
            </a: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9" grpId="0"/>
      <p:bldP spid="2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7144198" y="4536939"/>
            <a:ext cx="1243864" cy="2219461"/>
            <a:chOff x="5836357" y="4560894"/>
            <a:chExt cx="1327930" cy="2056092"/>
          </a:xfrm>
        </p:grpSpPr>
        <p:pic>
          <p:nvPicPr>
            <p:cNvPr id="12" name="图片 5"/>
            <p:cNvPicPr>
              <a:picLocks noChangeAspect="1"/>
            </p:cNvPicPr>
            <p:nvPr/>
          </p:nvPicPr>
          <p:blipFill rotWithShape="1">
            <a:blip r:embed="rId2" cstate="print"/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3" name="Picture 2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20483" name="图片 9"/>
          <p:cNvPicPr>
            <a:picLocks noChangeAspect="1"/>
          </p:cNvPicPr>
          <p:nvPr/>
        </p:nvPicPr>
        <p:blipFill>
          <a:blip r:embed="rId4" cstate="print"/>
          <a:srcRect r="72971"/>
          <a:stretch>
            <a:fillRect/>
          </a:stretch>
        </p:blipFill>
        <p:spPr bwMode="auto">
          <a:xfrm>
            <a:off x="6427618" y="5984875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4" name="图片 12"/>
          <p:cNvPicPr>
            <a:picLocks noChangeAspect="1"/>
          </p:cNvPicPr>
          <p:nvPr/>
        </p:nvPicPr>
        <p:blipFill>
          <a:blip r:embed="rId5" cstate="print"/>
          <a:srcRect r="72971"/>
          <a:stretch>
            <a:fillRect/>
          </a:stretch>
        </p:blipFill>
        <p:spPr bwMode="auto">
          <a:xfrm>
            <a:off x="683729" y="61563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6" name="图片 7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8" name="图片 8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028061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TextBox 18"/>
          <p:cNvSpPr txBox="1"/>
          <p:nvPr/>
        </p:nvSpPr>
        <p:spPr>
          <a:xfrm>
            <a:off x="971600" y="2661419"/>
            <a:ext cx="7572071" cy="18235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4500"/>
              </a:lnSpc>
            </a:pP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    一朵朵（    ）的小花，把大地装点得（        ）。这是它们送给（    ）的祖国的礼物。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1772023" y="3309061"/>
            <a:ext cx="213260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绚丽多彩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7023212" y="3280351"/>
            <a:ext cx="10054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敬爱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3428593" y="2724252"/>
            <a:ext cx="10054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鲜艳</a:t>
            </a:r>
          </a:p>
        </p:txBody>
      </p:sp>
      <p:sp>
        <p:nvSpPr>
          <p:cNvPr id="16" name="对角圆角矩形 15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字词乐园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AutoShape 2"/>
          <p:cNvSpPr>
            <a:spLocks noChangeArrowheads="1"/>
          </p:cNvSpPr>
          <p:nvPr/>
        </p:nvSpPr>
        <p:spPr bwMode="auto">
          <a:xfrm>
            <a:off x="611561" y="980728"/>
            <a:ext cx="1800199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词语运用</a:t>
            </a: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21" grpId="0"/>
      <p:bldP spid="1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7144559" y="4149607"/>
            <a:ext cx="1243864" cy="2219461"/>
            <a:chOff x="5836357" y="4560894"/>
            <a:chExt cx="1327930" cy="2056092"/>
          </a:xfrm>
        </p:grpSpPr>
        <p:pic>
          <p:nvPicPr>
            <p:cNvPr id="12" name="图片 5"/>
            <p:cNvPicPr>
              <a:picLocks noChangeAspect="1"/>
            </p:cNvPicPr>
            <p:nvPr/>
          </p:nvPicPr>
          <p:blipFill rotWithShape="1">
            <a:blip r:embed="rId2" cstate="print"/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3" name="Picture 2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20483" name="图片 9"/>
          <p:cNvPicPr>
            <a:picLocks noChangeAspect="1"/>
          </p:cNvPicPr>
          <p:nvPr/>
        </p:nvPicPr>
        <p:blipFill>
          <a:blip r:embed="rId4" cstate="print"/>
          <a:srcRect r="72971"/>
          <a:stretch>
            <a:fillRect/>
          </a:stretch>
        </p:blipFill>
        <p:spPr bwMode="auto">
          <a:xfrm>
            <a:off x="6427618" y="5984875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4" name="图片 12"/>
          <p:cNvPicPr>
            <a:picLocks noChangeAspect="1"/>
          </p:cNvPicPr>
          <p:nvPr/>
        </p:nvPicPr>
        <p:blipFill>
          <a:blip r:embed="rId5" cstate="print"/>
          <a:srcRect r="72971"/>
          <a:stretch>
            <a:fillRect/>
          </a:stretch>
        </p:blipFill>
        <p:spPr bwMode="auto">
          <a:xfrm>
            <a:off x="683729" y="61563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6" name="图片 7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8" name="图片 8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028061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TextBox 18"/>
          <p:cNvSpPr txBox="1"/>
          <p:nvPr/>
        </p:nvSpPr>
        <p:spPr>
          <a:xfrm>
            <a:off x="2976592" y="1188041"/>
            <a:ext cx="47163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形容颜色丰富的四字词语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971600" y="2365411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绚丽多彩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3707904" y="2412176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五颜六色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6427618" y="2412177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五彩缤纷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971600" y="3384653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色彩斑斓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3691314" y="3384654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五光十色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490275" y="3392837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万紫千红</a:t>
            </a:r>
          </a:p>
        </p:txBody>
      </p:sp>
      <p:sp>
        <p:nvSpPr>
          <p:cNvPr id="18" name="AutoShape 2"/>
          <p:cNvSpPr>
            <a:spLocks noChangeArrowheads="1"/>
          </p:cNvSpPr>
          <p:nvPr/>
        </p:nvSpPr>
        <p:spPr bwMode="auto">
          <a:xfrm>
            <a:off x="611561" y="980728"/>
            <a:ext cx="1800199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词语积累</a:t>
            </a:r>
          </a:p>
        </p:txBody>
      </p:sp>
      <p:sp>
        <p:nvSpPr>
          <p:cNvPr id="28" name="对角圆角矩形 27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字词乐园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21" grpId="0"/>
      <p:bldP spid="22" grpId="0"/>
      <p:bldP spid="23" grpId="0"/>
      <p:bldP spid="24" grpId="0"/>
      <p:bldP spid="2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3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433420" y="5993606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4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63156" y="5993606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6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13241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8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028384" y="6287293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TextBox 16"/>
          <p:cNvSpPr txBox="1"/>
          <p:nvPr/>
        </p:nvSpPr>
        <p:spPr>
          <a:xfrm>
            <a:off x="2143108" y="980728"/>
            <a:ext cx="17859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安静</a:t>
            </a: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---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3643306" y="980728"/>
            <a:ext cx="11430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宁静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5143504" y="980728"/>
            <a:ext cx="17859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鲜艳</a:t>
            </a: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---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6643702" y="980728"/>
            <a:ext cx="11430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斑斓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2162158" y="1772816"/>
            <a:ext cx="17859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打扮</a:t>
            </a: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---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3662356" y="1766546"/>
            <a:ext cx="11430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装扮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5162554" y="1766546"/>
            <a:ext cx="17859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敬爱</a:t>
            </a: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---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6662752" y="1766546"/>
            <a:ext cx="11430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爱戴</a:t>
            </a:r>
          </a:p>
        </p:txBody>
      </p:sp>
      <p:cxnSp>
        <p:nvCxnSpPr>
          <p:cNvPr id="36" name="直接连接符 35"/>
          <p:cNvCxnSpPr/>
          <p:nvPr/>
        </p:nvCxnSpPr>
        <p:spPr>
          <a:xfrm>
            <a:off x="539552" y="2636912"/>
            <a:ext cx="7286676" cy="1588"/>
          </a:xfrm>
          <a:prstGeom prst="line">
            <a:avLst/>
          </a:prstGeom>
          <a:ln w="3175">
            <a:solidFill>
              <a:schemeClr val="accent2">
                <a:lumMod val="40000"/>
                <a:lumOff val="6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/>
          <p:cNvCxnSpPr/>
          <p:nvPr/>
        </p:nvCxnSpPr>
        <p:spPr>
          <a:xfrm>
            <a:off x="683568" y="4365104"/>
            <a:ext cx="7286676" cy="1588"/>
          </a:xfrm>
          <a:prstGeom prst="line">
            <a:avLst/>
          </a:prstGeom>
          <a:ln w="3175">
            <a:solidFill>
              <a:schemeClr val="accent2">
                <a:lumMod val="40000"/>
                <a:lumOff val="6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/>
          <p:cNvSpPr txBox="1"/>
          <p:nvPr/>
        </p:nvSpPr>
        <p:spPr>
          <a:xfrm>
            <a:off x="2124058" y="2924944"/>
            <a:ext cx="17859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鲜艳</a:t>
            </a: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---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3624256" y="2924944"/>
            <a:ext cx="11430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暗淡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5124454" y="2924944"/>
            <a:ext cx="17859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安静</a:t>
            </a: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---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6624652" y="2924944"/>
            <a:ext cx="11430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热闹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2143108" y="3710762"/>
            <a:ext cx="17859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古老</a:t>
            </a: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---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3643306" y="3710762"/>
            <a:ext cx="11430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崭新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5143504" y="3710762"/>
            <a:ext cx="17859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粗壮</a:t>
            </a: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---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6643702" y="3710762"/>
            <a:ext cx="11430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细弱</a:t>
            </a:r>
          </a:p>
        </p:txBody>
      </p:sp>
      <p:sp>
        <p:nvSpPr>
          <p:cNvPr id="49" name="AutoShape 2"/>
          <p:cNvSpPr>
            <a:spLocks noChangeArrowheads="1"/>
          </p:cNvSpPr>
          <p:nvPr/>
        </p:nvSpPr>
        <p:spPr bwMode="auto">
          <a:xfrm>
            <a:off x="611561" y="980728"/>
            <a:ext cx="1440159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近义词</a:t>
            </a:r>
          </a:p>
        </p:txBody>
      </p:sp>
      <p:sp>
        <p:nvSpPr>
          <p:cNvPr id="51" name="AutoShape 2"/>
          <p:cNvSpPr>
            <a:spLocks noChangeArrowheads="1"/>
          </p:cNvSpPr>
          <p:nvPr/>
        </p:nvSpPr>
        <p:spPr bwMode="auto">
          <a:xfrm>
            <a:off x="611560" y="2780928"/>
            <a:ext cx="1440159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反义词</a:t>
            </a:r>
          </a:p>
        </p:txBody>
      </p:sp>
      <p:sp>
        <p:nvSpPr>
          <p:cNvPr id="53" name="对角圆角矩形 52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字词乐园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8" grpId="0"/>
      <p:bldP spid="39" grpId="0"/>
      <p:bldP spid="40" grpId="0"/>
      <p:bldP spid="41" grpId="0"/>
      <p:bldP spid="42" grpId="0"/>
      <p:bldP spid="43" grpId="0"/>
      <p:bldP spid="44" grpId="0"/>
      <p:bldP spid="4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7" name="Picture 7">
            <a:hlinkClick r:id="rId2" action="ppaction://hlinkfile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04865" y="1320262"/>
            <a:ext cx="6738563" cy="34878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云形标注 9"/>
          <p:cNvSpPr/>
          <p:nvPr/>
        </p:nvSpPr>
        <p:spPr>
          <a:xfrm>
            <a:off x="4932040" y="3715013"/>
            <a:ext cx="2721538" cy="1346028"/>
          </a:xfrm>
          <a:prstGeom prst="cloudCallout">
            <a:avLst>
              <a:gd name="adj1" fmla="val 44568"/>
              <a:gd name="adj2" fmla="val 60548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1507" name="图片 9"/>
          <p:cNvPicPr>
            <a:picLocks noChangeAspect="1"/>
          </p:cNvPicPr>
          <p:nvPr/>
        </p:nvPicPr>
        <p:blipFill>
          <a:blip r:embed="rId4" cstate="print"/>
          <a:srcRect r="72971"/>
          <a:stretch>
            <a:fillRect/>
          </a:stretch>
        </p:blipFill>
        <p:spPr bwMode="auto">
          <a:xfrm flipH="1">
            <a:off x="7892575" y="6061273"/>
            <a:ext cx="1251425" cy="1189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8" name="图片 12"/>
          <p:cNvPicPr>
            <a:picLocks noChangeAspect="1"/>
          </p:cNvPicPr>
          <p:nvPr/>
        </p:nvPicPr>
        <p:blipFill>
          <a:blip r:embed="rId5" cstate="print"/>
          <a:srcRect r="72971"/>
          <a:stretch>
            <a:fillRect/>
          </a:stretch>
        </p:blipFill>
        <p:spPr bwMode="auto">
          <a:xfrm>
            <a:off x="-44757" y="604396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/>
          <p:cNvSpPr txBox="1"/>
          <p:nvPr/>
        </p:nvSpPr>
        <p:spPr>
          <a:xfrm>
            <a:off x="5067033" y="3715013"/>
            <a:ext cx="247639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　小喇叭朗读开始了，点一点音箱，一起听。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578770" y="1114902"/>
            <a:ext cx="244810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cap="all" dirty="0">
                <a:ln w="9000" cmpd="sng">
                  <a:solidFill>
                    <a:schemeClr val="accent2"/>
                  </a:solidFill>
                  <a:prstDash val="solid"/>
                </a:ln>
                <a:gradFill flip="none" rotWithShape="1">
                  <a:gsLst>
                    <a:gs pos="0">
                      <a:srgbClr val="000000"/>
                    </a:gs>
                    <a:gs pos="20000">
                      <a:srgbClr val="000040"/>
                    </a:gs>
                    <a:gs pos="50000">
                      <a:srgbClr val="400040"/>
                    </a:gs>
                    <a:gs pos="75000">
                      <a:srgbClr val="8F0040"/>
                    </a:gs>
                    <a:gs pos="89999">
                      <a:srgbClr val="F27300"/>
                    </a:gs>
                    <a:gs pos="100000">
                      <a:srgbClr val="FFBF00"/>
                    </a:gs>
                  </a:gsLst>
                  <a:lin ang="2700000" scaled="0"/>
                  <a:tileRect/>
                </a:gradFill>
                <a:effectLst>
                  <a:reflection blurRad="12700" stA="28000" endPos="45000" dist="1000" dir="5400000" sy="-100000" algn="bl" rotWithShape="0"/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课文朗读</a:t>
            </a:r>
          </a:p>
        </p:txBody>
      </p:sp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9006" y="1338957"/>
            <a:ext cx="1002948" cy="5929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6" name="Picture 6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62835" y="5943508"/>
            <a:ext cx="684789" cy="8676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8" name="云形标注 17"/>
          <p:cNvSpPr/>
          <p:nvPr/>
        </p:nvSpPr>
        <p:spPr>
          <a:xfrm>
            <a:off x="2411760" y="4449105"/>
            <a:ext cx="2387866" cy="1231048"/>
          </a:xfrm>
          <a:prstGeom prst="cloudCallout">
            <a:avLst>
              <a:gd name="adj1" fmla="val -76605"/>
              <a:gd name="adj2" fmla="val 64688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TextBox 18"/>
          <p:cNvSpPr txBox="1"/>
          <p:nvPr/>
        </p:nvSpPr>
        <p:spPr>
          <a:xfrm>
            <a:off x="2590638" y="4412406"/>
            <a:ext cx="247639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　　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边听边想：课文主要写了什么？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14548" y="4449105"/>
            <a:ext cx="1226146" cy="18661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9838" y="5012571"/>
            <a:ext cx="1241284" cy="13001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5" name="对角圆角矩形 14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课文朗读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2" grpId="0"/>
      <p:bldP spid="18" grpId="0" animBg="1"/>
      <p:bldP spid="1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250885" y="2356193"/>
            <a:ext cx="6667437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en-US" altLang="zh-CN" sz="3200" dirty="0"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课文主要写了什么？</a:t>
            </a:r>
            <a:endParaRPr lang="en-US" altLang="zh-CN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5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矩形 12"/>
          <p:cNvSpPr/>
          <p:nvPr/>
        </p:nvSpPr>
        <p:spPr>
          <a:xfrm>
            <a:off x="250824" y="3194973"/>
            <a:ext cx="8641656" cy="1568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课文主要写了来自不同民族的学生，齐聚在一所大青树下的学校，共同学习、共同成长的美好景象。</a:t>
            </a:r>
          </a:p>
        </p:txBody>
      </p:sp>
      <p:sp>
        <p:nvSpPr>
          <p:cNvPr id="11" name="对角圆角矩形 10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初步感知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AutoShape 2"/>
          <p:cNvSpPr>
            <a:spLocks noChangeArrowheads="1"/>
          </p:cNvSpPr>
          <p:nvPr/>
        </p:nvSpPr>
        <p:spPr bwMode="auto">
          <a:xfrm>
            <a:off x="611561" y="980728"/>
            <a:ext cx="2016223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初步感知</a:t>
            </a:r>
            <a:r>
              <a:rPr lang="en-US" altLang="zh-CN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矩形 13"/>
          <p:cNvSpPr/>
          <p:nvPr/>
        </p:nvSpPr>
        <p:spPr>
          <a:xfrm>
            <a:off x="283210" y="1988820"/>
            <a:ext cx="7923530" cy="1076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en-US" altLang="zh-CN" sz="3200" dirty="0"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课文可以分成几部分？各部分大意是什么？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418465" y="3175635"/>
            <a:ext cx="8918575" cy="30460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第一部分（第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自然段）：上学路上的景象。</a:t>
            </a:r>
            <a:endParaRPr lang="en-US" altLang="zh-CN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第二部分（第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自然段）：上课时的景象。</a:t>
            </a:r>
            <a:endParaRPr lang="en-US" altLang="zh-CN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第三部分（第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自然段）：总写大青树下的学校的美丽。</a:t>
            </a:r>
          </a:p>
        </p:txBody>
      </p:sp>
      <p:sp>
        <p:nvSpPr>
          <p:cNvPr id="18" name="对角圆角矩形 17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初步感知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AutoShape 2"/>
          <p:cNvSpPr>
            <a:spLocks noChangeArrowheads="1"/>
          </p:cNvSpPr>
          <p:nvPr/>
        </p:nvSpPr>
        <p:spPr bwMode="auto">
          <a:xfrm>
            <a:off x="611561" y="980728"/>
            <a:ext cx="2016223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初步感知</a:t>
            </a:r>
            <a:r>
              <a:rPr lang="en-US" altLang="zh-CN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 25"/>
          <p:cNvSpPr/>
          <p:nvPr/>
        </p:nvSpPr>
        <p:spPr>
          <a:xfrm>
            <a:off x="1555115" y="3832225"/>
            <a:ext cx="1381125" cy="1568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自豪</a:t>
            </a:r>
          </a:p>
          <a:p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赞美</a:t>
            </a:r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    </a:t>
            </a:r>
            <a:endParaRPr lang="zh-CN" altLang="en-US" sz="32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2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427618" y="5984875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683729" y="61563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028061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对角圆角矩形 14"/>
          <p:cNvSpPr/>
          <p:nvPr/>
        </p:nvSpPr>
        <p:spPr>
          <a:xfrm>
            <a:off x="1142975" y="166992"/>
            <a:ext cx="2852961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重难点解析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AutoShape 2"/>
          <p:cNvSpPr>
            <a:spLocks noChangeArrowheads="1"/>
          </p:cNvSpPr>
          <p:nvPr/>
        </p:nvSpPr>
        <p:spPr bwMode="auto">
          <a:xfrm>
            <a:off x="611561" y="980728"/>
            <a:ext cx="1584175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重难点</a:t>
            </a:r>
            <a:r>
              <a:rPr 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143000" y="2167255"/>
            <a:ext cx="6781800" cy="1076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3200"/>
              <a:t>      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作者是怀着怎样的感情来写这篇文章的？你从哪里看出来的？</a:t>
            </a:r>
          </a:p>
        </p:txBody>
      </p:sp>
      <p:sp>
        <p:nvSpPr>
          <p:cNvPr id="2" name="矩形 1"/>
          <p:cNvSpPr/>
          <p:nvPr/>
        </p:nvSpPr>
        <p:spPr>
          <a:xfrm>
            <a:off x="3895725" y="4324350"/>
            <a:ext cx="3627755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我们可爱的小学</a:t>
            </a:r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    </a:t>
            </a:r>
            <a:endParaRPr lang="zh-CN" altLang="en-US" sz="32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4053840" y="4336415"/>
            <a:ext cx="959485" cy="571500"/>
          </a:xfrm>
          <a:prstGeom prst="rect">
            <a:avLst/>
          </a:prstGeom>
          <a:noFill/>
          <a:ln w="12700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右箭头 3"/>
          <p:cNvSpPr/>
          <p:nvPr/>
        </p:nvSpPr>
        <p:spPr>
          <a:xfrm>
            <a:off x="2936240" y="4442460"/>
            <a:ext cx="720090" cy="36004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" grpId="0"/>
      <p:bldP spid="31" grpId="0" bldLvl="0" animBg="1"/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427618" y="5984875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683729" y="61563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028061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对角圆角矩形 14"/>
          <p:cNvSpPr/>
          <p:nvPr/>
        </p:nvSpPr>
        <p:spPr>
          <a:xfrm>
            <a:off x="1142975" y="166992"/>
            <a:ext cx="2852961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重难点解析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AutoShape 2"/>
          <p:cNvSpPr>
            <a:spLocks noChangeArrowheads="1"/>
          </p:cNvSpPr>
          <p:nvPr/>
        </p:nvSpPr>
        <p:spPr bwMode="auto">
          <a:xfrm>
            <a:off x="611561" y="980728"/>
            <a:ext cx="1584175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重难点</a:t>
            </a:r>
            <a:r>
              <a:rPr 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683895" y="2385695"/>
            <a:ext cx="760666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3200"/>
              <a:t>       </a:t>
            </a:r>
            <a:r>
              <a:rPr lang="zh-CN" altLang="en-US" sz="3200"/>
              <a:t>作者为什么会为这所学校感到自豪呢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？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5809615" y="3386455"/>
            <a:ext cx="2274570" cy="2565400"/>
            <a:chOff x="9149" y="5333"/>
            <a:chExt cx="3582" cy="404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6" cstate="print"/>
            <a:srcRect l="27793" r="-433" b="301"/>
            <a:stretch>
              <a:fillRect/>
            </a:stretch>
          </p:blipFill>
          <p:spPr>
            <a:xfrm rot="4020000">
              <a:off x="9201" y="5843"/>
              <a:ext cx="3479" cy="3582"/>
            </a:xfrm>
            <a:prstGeom prst="ellipse">
              <a:avLst/>
            </a:prstGeom>
          </p:spPr>
        </p:pic>
        <p:sp>
          <p:nvSpPr>
            <p:cNvPr id="6" name="文本框 5"/>
            <p:cNvSpPr txBox="1"/>
            <p:nvPr/>
          </p:nvSpPr>
          <p:spPr>
            <a:xfrm>
              <a:off x="9840" y="5333"/>
              <a:ext cx="2202" cy="919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r>
                <a:rPr lang="zh-CN" altLang="en-US" sz="3200" dirty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美丽 </a:t>
              </a:r>
              <a:r>
                <a:rPr lang="zh-CN" altLang="en-US" dirty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      </a:t>
              </a:r>
              <a:endParaRPr lang="zh-CN" altLang="en-US"/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2268855" y="3312160"/>
            <a:ext cx="2100580" cy="2717165"/>
            <a:chOff x="3573" y="5216"/>
            <a:chExt cx="3308" cy="4279"/>
          </a:xfrm>
        </p:grpSpPr>
        <p:sp>
          <p:nvSpPr>
            <p:cNvPr id="26" name="矩形 25"/>
            <p:cNvSpPr/>
            <p:nvPr/>
          </p:nvSpPr>
          <p:spPr>
            <a:xfrm>
              <a:off x="4179" y="5216"/>
              <a:ext cx="2097" cy="91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3200" dirty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 团结        </a:t>
              </a:r>
            </a:p>
          </p:txBody>
        </p:sp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3573" y="6293"/>
              <a:ext cx="3309" cy="3202"/>
            </a:xfrm>
            <a:prstGeom prst="rect">
              <a:avLst/>
            </a:prstGeom>
          </p:spPr>
        </p:pic>
      </p:grp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95605" y="1900555"/>
            <a:ext cx="3844290" cy="3538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同学们</a:t>
            </a:r>
            <a:r>
              <a:rPr lang="zh-CN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身着各色鲜艳服装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一起学习，一起嬉戏，大家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来自不同的民族，却都相聚在</a:t>
            </a:r>
            <a:r>
              <a:rPr lang="zh-CN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“大青树下的小学”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，让我们一起去看看吧</a:t>
            </a:r>
            <a:r>
              <a:rPr lang="zh-CN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4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对角圆角矩形 11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新课导入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 xmlns="">
                  <a14:imgLayer r:embed="rId7">
                    <a14:imgEffect>
                      <a14:sharpenSoften amount="47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370057" y="970756"/>
            <a:ext cx="3869616" cy="5397439"/>
          </a:xfrm>
          <a:prstGeom prst="rect">
            <a:avLst/>
          </a:prstGeom>
          <a:noFill/>
          <a:ln>
            <a:noFill/>
          </a:ln>
          <a:effectLst>
            <a:glow>
              <a:schemeClr val="accent1"/>
            </a:glow>
            <a:softEdge rad="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326998" y="1876969"/>
            <a:ext cx="790448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dirty="0"/>
              <a:t>大家穿戴不同，来到学校，都成了好朋友。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6427470" y="1889125"/>
            <a:ext cx="1354455" cy="5715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2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427618" y="5984875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683729" y="61563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028061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对角圆角矩形 14"/>
          <p:cNvSpPr/>
          <p:nvPr/>
        </p:nvSpPr>
        <p:spPr>
          <a:xfrm>
            <a:off x="1142975" y="166992"/>
            <a:ext cx="2852961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重难点解析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11195" y="2790566"/>
            <a:ext cx="4289803" cy="288390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7" name="矩形 6"/>
          <p:cNvSpPr/>
          <p:nvPr/>
        </p:nvSpPr>
        <p:spPr>
          <a:xfrm>
            <a:off x="6427514" y="3910489"/>
            <a:ext cx="1097280" cy="6451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zh-CN" altLang="en-US" sz="3600" cap="all" dirty="0"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团结</a:t>
            </a:r>
          </a:p>
        </p:txBody>
      </p:sp>
      <p:sp>
        <p:nvSpPr>
          <p:cNvPr id="2" name="矩形 1"/>
          <p:cNvSpPr/>
          <p:nvPr/>
        </p:nvSpPr>
        <p:spPr>
          <a:xfrm>
            <a:off x="1246505" y="1877060"/>
            <a:ext cx="1658620" cy="5715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31" grpId="0" bldLvl="0" animBg="1"/>
      <p:bldP spid="7" grpId="0"/>
      <p:bldP spid="2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864235" y="1372235"/>
            <a:ext cx="7164705" cy="1076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那鲜艳的民族服装，把学校打扮得绚丽多彩</a:t>
            </a:r>
            <a:r>
              <a:rPr lang="zh-CN" altLang="zh-CN" sz="3200" dirty="0"/>
              <a:t>。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864235" y="1877060"/>
            <a:ext cx="1722120" cy="5715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2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427618" y="5984875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683729" y="61563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028061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云形 1"/>
          <p:cNvSpPr/>
          <p:nvPr/>
        </p:nvSpPr>
        <p:spPr>
          <a:xfrm>
            <a:off x="158750" y="2685476"/>
            <a:ext cx="4701282" cy="1944216"/>
          </a:xfrm>
          <a:prstGeom prst="cloud">
            <a:avLst/>
          </a:prstGeom>
          <a:gradFill flip="none" rotWithShape="1">
            <a:gsLst>
              <a:gs pos="0">
                <a:schemeClr val="bg1"/>
              </a:gs>
              <a:gs pos="100000">
                <a:srgbClr val="0066FF">
                  <a:lumMod val="91000"/>
                  <a:lumOff val="9000"/>
                </a:srgbClr>
              </a:gs>
              <a:gs pos="100000">
                <a:srgbClr val="0087E6"/>
              </a:gs>
              <a:gs pos="100000">
                <a:srgbClr val="005CBF"/>
              </a:gs>
            </a:gsLst>
            <a:path path="circle">
              <a:fillToRect l="100000" t="100000"/>
            </a:path>
            <a:tileRect r="-100000" b="-100000"/>
          </a:gradFill>
          <a:ln w="12700" cap="rnd" cmpd="sng">
            <a:noFill/>
            <a:prstDash val="solid"/>
          </a:ln>
          <a:effectLst>
            <a:outerShdw blurRad="50800" dist="50800" dir="5400000" algn="ctr" rotWithShape="0">
              <a:schemeClr val="tx1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绚丽多彩：颜色很多，很美丽。</a:t>
            </a:r>
          </a:p>
        </p:txBody>
      </p:sp>
      <p:sp>
        <p:nvSpPr>
          <p:cNvPr id="15" name="对角圆角矩形 14"/>
          <p:cNvSpPr/>
          <p:nvPr/>
        </p:nvSpPr>
        <p:spPr>
          <a:xfrm>
            <a:off x="1142975" y="166992"/>
            <a:ext cx="2852961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重难点解析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659320" y="2965191"/>
            <a:ext cx="4289803" cy="288390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7" name="矩形 6"/>
          <p:cNvSpPr/>
          <p:nvPr/>
        </p:nvSpPr>
        <p:spPr>
          <a:xfrm>
            <a:off x="1948859" y="5204619"/>
            <a:ext cx="1097280" cy="6451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zh-CN" altLang="en-US" sz="3600" cap="all" dirty="0"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美丽</a:t>
            </a: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31" grpId="0" bldLvl="0" animBg="1"/>
      <p:bldP spid="2" grpId="0" animBg="1"/>
      <p:bldP spid="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 25"/>
          <p:cNvSpPr/>
          <p:nvPr/>
        </p:nvSpPr>
        <p:spPr>
          <a:xfrm>
            <a:off x="377825" y="2021840"/>
            <a:ext cx="8388350" cy="1076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2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上课了，不同民族的小学生，在同一间教室里学习。大家一起朗读课文，那声音真好听！</a:t>
            </a:r>
          </a:p>
        </p:txBody>
      </p:sp>
      <p:pic>
        <p:nvPicPr>
          <p:cNvPr id="32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427618" y="5984875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683729" y="61563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028061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云形 1"/>
          <p:cNvSpPr/>
          <p:nvPr/>
        </p:nvSpPr>
        <p:spPr>
          <a:xfrm>
            <a:off x="219075" y="3940810"/>
            <a:ext cx="3439160" cy="1928495"/>
          </a:xfrm>
          <a:prstGeom prst="cloud">
            <a:avLst/>
          </a:prstGeom>
          <a:gradFill flip="none" rotWithShape="1">
            <a:gsLst>
              <a:gs pos="0">
                <a:schemeClr val="bg1"/>
              </a:gs>
              <a:gs pos="100000">
                <a:srgbClr val="0066FF">
                  <a:lumMod val="91000"/>
                  <a:lumOff val="9000"/>
                </a:srgbClr>
              </a:gs>
              <a:gs pos="100000">
                <a:srgbClr val="0087E6"/>
              </a:gs>
              <a:gs pos="100000">
                <a:srgbClr val="005CBF"/>
              </a:gs>
            </a:gsLst>
            <a:path path="circle">
              <a:fillToRect l="100000" t="100000"/>
            </a:path>
            <a:tileRect r="-100000" b="-100000"/>
          </a:gradFill>
          <a:ln w="12700" cap="rnd" cmpd="sng">
            <a:noFill/>
            <a:prstDash val="solid"/>
          </a:ln>
          <a:effectLst>
            <a:outerShdw blurRad="50800" dist="50800" dir="5400000" algn="ctr" rotWithShape="0">
              <a:schemeClr val="tx1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不同</a:t>
            </a:r>
            <a:r>
              <a:rPr lang="en-US" altLang="zh-CN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同</a:t>
            </a:r>
          </a:p>
        </p:txBody>
      </p:sp>
      <p:sp>
        <p:nvSpPr>
          <p:cNvPr id="15" name="对角圆角矩形 14"/>
          <p:cNvSpPr/>
          <p:nvPr/>
        </p:nvSpPr>
        <p:spPr>
          <a:xfrm>
            <a:off x="1142975" y="166992"/>
            <a:ext cx="2852961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重难点解析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AutoShape 2"/>
          <p:cNvSpPr>
            <a:spLocks noChangeArrowheads="1"/>
          </p:cNvSpPr>
          <p:nvPr/>
        </p:nvSpPr>
        <p:spPr bwMode="auto">
          <a:xfrm>
            <a:off x="611561" y="980728"/>
            <a:ext cx="1584175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重难点</a:t>
            </a:r>
            <a:r>
              <a:rPr 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</a:p>
        </p:txBody>
      </p:sp>
      <p:sp>
        <p:nvSpPr>
          <p:cNvPr id="3" name="矩形 2"/>
          <p:cNvSpPr/>
          <p:nvPr/>
        </p:nvSpPr>
        <p:spPr>
          <a:xfrm>
            <a:off x="2967578" y="2021685"/>
            <a:ext cx="1512168" cy="57150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64045" y="1925320"/>
            <a:ext cx="1256665" cy="5715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139565" y="4366152"/>
            <a:ext cx="4248472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课上认真读书</a:t>
            </a: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" grpId="0" bldLvl="0" animBg="1"/>
      <p:bldP spid="3" grpId="0" bldLvl="0" animBg="1"/>
      <p:bldP spid="5" grpId="0" bldLvl="0" animBg="1"/>
      <p:bldP spid="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427618" y="5984875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683729" y="61563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028061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对角圆角矩形 14"/>
          <p:cNvSpPr/>
          <p:nvPr/>
        </p:nvSpPr>
        <p:spPr>
          <a:xfrm>
            <a:off x="1142975" y="166992"/>
            <a:ext cx="2852961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重难点解析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AutoShape 2"/>
          <p:cNvSpPr>
            <a:spLocks noChangeArrowheads="1"/>
          </p:cNvSpPr>
          <p:nvPr/>
        </p:nvSpPr>
        <p:spPr bwMode="auto">
          <a:xfrm>
            <a:off x="611561" y="980728"/>
            <a:ext cx="1584175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重难点</a:t>
            </a:r>
            <a:r>
              <a:rPr 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</a:p>
        </p:txBody>
      </p:sp>
      <p:sp>
        <p:nvSpPr>
          <p:cNvPr id="3" name="矩形 2"/>
          <p:cNvSpPr/>
          <p:nvPr/>
        </p:nvSpPr>
        <p:spPr>
          <a:xfrm>
            <a:off x="611505" y="1772285"/>
            <a:ext cx="8065135" cy="1076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zh-CN" altLang="en-US" sz="32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课文中写了哪些小动物？同学们上课时，它们在干什么？</a:t>
            </a:r>
            <a:endParaRPr lang="zh-CN" altLang="en-US" sz="3200" dirty="0">
              <a:solidFill>
                <a:schemeClr val="tx1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58750" y="3241040"/>
            <a:ext cx="1776095" cy="203073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5896610" y="3241040"/>
            <a:ext cx="3229610" cy="360362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2027555" y="5415915"/>
            <a:ext cx="1084580" cy="142811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934845" y="3409207"/>
            <a:ext cx="4248472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听同学们读课文</a:t>
            </a: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698500" y="1639570"/>
            <a:ext cx="7618095" cy="1568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这时候，窗外十分安静，树枝不摇了，鸟儿不叫了，蝴蝶停在花朵上，好像都在听同学们读课文。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2447925" y="4848117"/>
            <a:ext cx="4248472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小动物被吸引</a:t>
            </a:r>
          </a:p>
        </p:txBody>
      </p:sp>
      <p:sp>
        <p:nvSpPr>
          <p:cNvPr id="31" name="矩形 30"/>
          <p:cNvSpPr/>
          <p:nvPr/>
        </p:nvSpPr>
        <p:spPr>
          <a:xfrm>
            <a:off x="4108038" y="1639415"/>
            <a:ext cx="1512168" cy="57150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2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427618" y="5984875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683729" y="61563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028061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对角圆角矩形 14"/>
          <p:cNvSpPr/>
          <p:nvPr/>
        </p:nvSpPr>
        <p:spPr>
          <a:xfrm>
            <a:off x="1142975" y="166992"/>
            <a:ext cx="2852961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重难点解析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383155" y="3736232"/>
            <a:ext cx="4248472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同学们读得好</a:t>
            </a: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26" grpId="0"/>
      <p:bldP spid="31" grpId="0" bldLvl="0" animBg="1"/>
      <p:bldP spid="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827536" y="1772925"/>
            <a:ext cx="7098011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    为什么要写这些小动物呢？</a:t>
            </a:r>
          </a:p>
        </p:txBody>
      </p:sp>
      <p:pic>
        <p:nvPicPr>
          <p:cNvPr id="15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2" name="组合 21"/>
          <p:cNvGrpSpPr/>
          <p:nvPr/>
        </p:nvGrpSpPr>
        <p:grpSpPr>
          <a:xfrm>
            <a:off x="7552848" y="5085184"/>
            <a:ext cx="723346" cy="1119988"/>
            <a:chOff x="5836357" y="4560894"/>
            <a:chExt cx="1327930" cy="2056092"/>
          </a:xfrm>
        </p:grpSpPr>
        <p:pic>
          <p:nvPicPr>
            <p:cNvPr id="23" name="图片 5"/>
            <p:cNvPicPr>
              <a:picLocks noChangeAspect="1"/>
            </p:cNvPicPr>
            <p:nvPr/>
          </p:nvPicPr>
          <p:blipFill rotWithShape="1">
            <a:blip r:embed="rId6" cstate="print"/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4" name="Picture 2"/>
            <p:cNvPicPr>
              <a:picLocks noChangeAspect="1" noChangeArrowheads="1"/>
            </p:cNvPicPr>
            <p:nvPr/>
          </p:nvPicPr>
          <p:blipFill>
            <a:blip r:embed="rId7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12" name="对角圆角矩形 11"/>
          <p:cNvSpPr/>
          <p:nvPr/>
        </p:nvSpPr>
        <p:spPr>
          <a:xfrm>
            <a:off x="1142975" y="166992"/>
            <a:ext cx="2852961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重难点解析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AutoShape 2"/>
          <p:cNvSpPr>
            <a:spLocks noChangeArrowheads="1"/>
          </p:cNvSpPr>
          <p:nvPr/>
        </p:nvSpPr>
        <p:spPr bwMode="auto">
          <a:xfrm>
            <a:off x="611561" y="980728"/>
            <a:ext cx="1584175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重难点</a:t>
            </a:r>
            <a:r>
              <a:rPr lang="en-US" altLang="zh-CN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5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云形 1"/>
          <p:cNvSpPr/>
          <p:nvPr/>
        </p:nvSpPr>
        <p:spPr>
          <a:xfrm>
            <a:off x="158750" y="2969895"/>
            <a:ext cx="2973070" cy="2115185"/>
          </a:xfrm>
          <a:prstGeom prst="cloud">
            <a:avLst/>
          </a:prstGeom>
          <a:gradFill flip="none" rotWithShape="1">
            <a:gsLst>
              <a:gs pos="0">
                <a:schemeClr val="bg1"/>
              </a:gs>
              <a:gs pos="100000">
                <a:srgbClr val="0066FF">
                  <a:lumMod val="91000"/>
                  <a:lumOff val="9000"/>
                </a:srgbClr>
              </a:gs>
              <a:gs pos="100000">
                <a:srgbClr val="0087E6"/>
              </a:gs>
              <a:gs pos="100000">
                <a:srgbClr val="005CBF"/>
              </a:gs>
            </a:gsLst>
            <a:path path="circle">
              <a:fillToRect l="100000" t="100000"/>
            </a:path>
            <a:tileRect r="-100000" b="-100000"/>
          </a:gradFill>
          <a:ln w="12700" cap="rnd" cmpd="sng">
            <a:noFill/>
            <a:prstDash val="solid"/>
          </a:ln>
          <a:effectLst>
            <a:outerShdw blurRad="50800" dist="50800" dir="5400000" algn="ctr" rotWithShape="0">
              <a:schemeClr val="tx1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突出小学特点</a:t>
            </a:r>
          </a:p>
        </p:txBody>
      </p:sp>
      <p:sp>
        <p:nvSpPr>
          <p:cNvPr id="5" name="云形 4"/>
          <p:cNvSpPr/>
          <p:nvPr/>
        </p:nvSpPr>
        <p:spPr>
          <a:xfrm>
            <a:off x="2884805" y="2918460"/>
            <a:ext cx="2982595" cy="2166620"/>
          </a:xfrm>
          <a:prstGeom prst="cloud">
            <a:avLst/>
          </a:prstGeom>
          <a:gradFill flip="none" rotWithShape="1">
            <a:gsLst>
              <a:gs pos="0">
                <a:schemeClr val="bg1"/>
              </a:gs>
              <a:gs pos="100000">
                <a:srgbClr val="0066FF">
                  <a:lumMod val="91000"/>
                  <a:lumOff val="9000"/>
                </a:srgbClr>
              </a:gs>
              <a:gs pos="100000">
                <a:srgbClr val="0087E6"/>
              </a:gs>
              <a:gs pos="100000">
                <a:srgbClr val="005CBF"/>
              </a:gs>
            </a:gsLst>
            <a:path path="circle">
              <a:fillToRect l="100000" t="100000"/>
            </a:path>
            <a:tileRect r="-100000" b="-100000"/>
          </a:gradFill>
          <a:ln w="12700" cap="rnd" cmpd="sng">
            <a:noFill/>
            <a:prstDash val="solid"/>
          </a:ln>
          <a:effectLst>
            <a:outerShdw blurRad="50800" dist="50800" dir="5400000" algn="ctr" rotWithShape="0">
              <a:schemeClr val="tx1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突出读书认真</a:t>
            </a:r>
          </a:p>
        </p:txBody>
      </p:sp>
      <p:sp>
        <p:nvSpPr>
          <p:cNvPr id="4" name="云形 3"/>
          <p:cNvSpPr/>
          <p:nvPr/>
        </p:nvSpPr>
        <p:spPr>
          <a:xfrm>
            <a:off x="5697855" y="2969895"/>
            <a:ext cx="2982595" cy="2166620"/>
          </a:xfrm>
          <a:prstGeom prst="cloud">
            <a:avLst/>
          </a:prstGeom>
          <a:gradFill flip="none" rotWithShape="1">
            <a:gsLst>
              <a:gs pos="0">
                <a:schemeClr val="bg1"/>
              </a:gs>
              <a:gs pos="100000">
                <a:srgbClr val="0066FF">
                  <a:lumMod val="91000"/>
                  <a:lumOff val="9000"/>
                </a:srgbClr>
              </a:gs>
              <a:gs pos="100000">
                <a:srgbClr val="0087E6"/>
              </a:gs>
              <a:gs pos="100000">
                <a:srgbClr val="005CBF"/>
              </a:gs>
            </a:gsLst>
            <a:path path="circle">
              <a:fillToRect l="100000" t="100000"/>
            </a:path>
            <a:tileRect r="-100000" b="-100000"/>
          </a:gradFill>
          <a:ln w="12700" cap="rnd" cmpd="sng">
            <a:noFill/>
            <a:prstDash val="solid"/>
          </a:ln>
          <a:effectLst>
            <a:outerShdw blurRad="50800" dist="50800" dir="5400000" algn="ctr" rotWithShape="0">
              <a:schemeClr val="tx1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突出快乐自由</a:t>
            </a: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2" grpId="0" bldLvl="0" animBg="1"/>
      <p:bldP spid="5" grpId="0" bldLvl="0" animBg="1"/>
      <p:bldP spid="4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763270" y="2657475"/>
            <a:ext cx="7618095" cy="20612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这就是我们可爱的小学，一所边疆的小学</a:t>
            </a:r>
            <a:r>
              <a:rPr lang="zh-CN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。古老的铜钟，挂在大青树粗壮的枝干上。凤尾竹的影子，在洁白的粉墙上摇晃</a:t>
            </a: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</a:p>
        </p:txBody>
      </p:sp>
      <p:sp>
        <p:nvSpPr>
          <p:cNvPr id="31" name="矩形 30"/>
          <p:cNvSpPr/>
          <p:nvPr/>
        </p:nvSpPr>
        <p:spPr>
          <a:xfrm>
            <a:off x="1619250" y="2657475"/>
            <a:ext cx="4117340" cy="47434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2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427618" y="5984875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683729" y="61563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028061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对角圆角矩形 14"/>
          <p:cNvSpPr/>
          <p:nvPr/>
        </p:nvSpPr>
        <p:spPr>
          <a:xfrm>
            <a:off x="1142975" y="166992"/>
            <a:ext cx="2852961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重难点解析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AutoShape 2"/>
          <p:cNvSpPr>
            <a:spLocks noChangeArrowheads="1"/>
          </p:cNvSpPr>
          <p:nvPr/>
        </p:nvSpPr>
        <p:spPr bwMode="auto">
          <a:xfrm>
            <a:off x="611561" y="980728"/>
            <a:ext cx="1584175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重难点</a:t>
            </a:r>
            <a:r>
              <a:rPr lang="en-US" altLang="zh-CN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6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云形 4"/>
          <p:cNvSpPr/>
          <p:nvPr/>
        </p:nvSpPr>
        <p:spPr>
          <a:xfrm>
            <a:off x="5441315" y="1402080"/>
            <a:ext cx="1703705" cy="1255395"/>
          </a:xfrm>
          <a:prstGeom prst="cloud">
            <a:avLst/>
          </a:prstGeom>
          <a:gradFill flip="none" rotWithShape="1">
            <a:gsLst>
              <a:gs pos="0">
                <a:schemeClr val="bg1"/>
              </a:gs>
              <a:gs pos="100000">
                <a:srgbClr val="0066FF">
                  <a:lumMod val="91000"/>
                  <a:lumOff val="9000"/>
                </a:srgbClr>
              </a:gs>
              <a:gs pos="100000">
                <a:srgbClr val="0087E6"/>
              </a:gs>
              <a:gs pos="100000">
                <a:srgbClr val="005CBF"/>
              </a:gs>
            </a:gsLst>
            <a:path path="circle">
              <a:fillToRect l="100000" t="100000"/>
            </a:path>
            <a:tileRect r="-100000" b="-100000"/>
          </a:gradFill>
          <a:ln w="12700" cap="rnd" cmpd="sng">
            <a:noFill/>
            <a:prstDash val="solid"/>
          </a:ln>
          <a:effectLst>
            <a:outerShdw blurRad="50800" dist="50800" dir="5400000" algn="ctr" rotWithShape="0">
              <a:schemeClr val="tx1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自豪</a:t>
            </a: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31" grpId="0" bldLvl="0" animBg="1"/>
      <p:bldP spid="5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427618" y="5984875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683729" y="61563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028061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" name="矩形 28"/>
          <p:cNvSpPr/>
          <p:nvPr/>
        </p:nvSpPr>
        <p:spPr>
          <a:xfrm>
            <a:off x="4499992" y="1186300"/>
            <a:ext cx="223651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古老的铜钟</a:t>
            </a:r>
          </a:p>
        </p:txBody>
      </p:sp>
      <p:sp>
        <p:nvSpPr>
          <p:cNvPr id="7" name="矩形 6"/>
          <p:cNvSpPr/>
          <p:nvPr/>
        </p:nvSpPr>
        <p:spPr>
          <a:xfrm>
            <a:off x="1318968" y="1124744"/>
            <a:ext cx="1569661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zh-CN" altLang="en-US" sz="3600" cap="all" dirty="0"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有历史</a:t>
            </a:r>
          </a:p>
        </p:txBody>
      </p:sp>
      <p:sp>
        <p:nvSpPr>
          <p:cNvPr id="16" name="对角圆角矩形 15"/>
          <p:cNvSpPr/>
          <p:nvPr/>
        </p:nvSpPr>
        <p:spPr>
          <a:xfrm>
            <a:off x="1142975" y="166992"/>
            <a:ext cx="2852961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重难点解析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948815" y="2340610"/>
            <a:ext cx="5086985" cy="3815715"/>
          </a:xfrm>
          <a:prstGeom prst="rect">
            <a:avLst/>
          </a:prstGeom>
          <a:effectLst>
            <a:reflection stA="82000" endPos="16000" dist="50800" dir="5400000" sy="-100000" algn="bl" rotWithShape="0"/>
            <a:softEdge rad="63500"/>
          </a:effectLst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7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427618" y="5984875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683729" y="61563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028061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" name="矩形 28"/>
          <p:cNvSpPr/>
          <p:nvPr/>
        </p:nvSpPr>
        <p:spPr>
          <a:xfrm>
            <a:off x="1142747" y="3136385"/>
            <a:ext cx="262128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美丽的凤尾竹</a:t>
            </a:r>
          </a:p>
        </p:txBody>
      </p:sp>
      <p:sp>
        <p:nvSpPr>
          <p:cNvPr id="7" name="矩形 6"/>
          <p:cNvSpPr/>
          <p:nvPr/>
        </p:nvSpPr>
        <p:spPr>
          <a:xfrm>
            <a:off x="1097959" y="1124744"/>
            <a:ext cx="2011680" cy="6451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zh-CN" altLang="en-US" sz="3600" cap="all" dirty="0"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让人难忘</a:t>
            </a:r>
          </a:p>
        </p:txBody>
      </p:sp>
      <p:sp>
        <p:nvSpPr>
          <p:cNvPr id="16" name="对角圆角矩形 15"/>
          <p:cNvSpPr/>
          <p:nvPr/>
        </p:nvSpPr>
        <p:spPr>
          <a:xfrm>
            <a:off x="1142975" y="166992"/>
            <a:ext cx="2852961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重难点解析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511675" y="1127125"/>
            <a:ext cx="3385820" cy="5029200"/>
          </a:xfrm>
          <a:prstGeom prst="rect">
            <a:avLst/>
          </a:prstGeom>
          <a:effectLst>
            <a:reflection blurRad="6350" stA="50000" endA="300" endPos="42000" dist="50800" dir="5400000" sy="-100000" algn="bl" rotWithShape="0"/>
            <a:softEdge rad="63500"/>
          </a:effectLst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7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6"/>
          <p:cNvSpPr txBox="1"/>
          <p:nvPr/>
        </p:nvSpPr>
        <p:spPr>
          <a:xfrm>
            <a:off x="3347864" y="1116033"/>
            <a:ext cx="18084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结尾点题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470647" y="2098591"/>
            <a:ext cx="7151688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点题是用简单的话把文章的中心表达出来，在结尾点题，可以让文章结构完整，直接抒发情感。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347980" y="2052320"/>
            <a:ext cx="120904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含义：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1556936" y="4136479"/>
            <a:ext cx="7151688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内容要和课文主题一致，语句简洁真挚。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347980" y="4136390"/>
            <a:ext cx="112903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运用：</a:t>
            </a:r>
          </a:p>
        </p:txBody>
      </p:sp>
      <p:pic>
        <p:nvPicPr>
          <p:cNvPr id="24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对角圆角矩形 19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写作手法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19" grpId="0"/>
      <p:bldP spid="21" grpId="0"/>
      <p:bldP spid="2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698500" y="2005330"/>
            <a:ext cx="8122285" cy="30460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吴然：</a:t>
            </a:r>
            <a:r>
              <a:rPr lang="zh-CN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原名吴兴然，云南人，中国作家协会会员。高中毕业后当过工人和小学教师。</a:t>
            </a:r>
            <a:endParaRPr lang="en-US" altLang="zh-CN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3200" dirty="0"/>
              <a:t>       </a:t>
            </a:r>
          </a:p>
          <a:p>
            <a:endParaRPr lang="zh-CN" altLang="zh-CN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主要作品：《歌溪》《一碗水》《走月亮》《小鸟在歌唱》等。</a:t>
            </a: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 flipH="1">
            <a:off x="7668344" y="5902324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0" y="6003041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7038429" y="6372929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" name="对角圆角矩形 22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资料宝袋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Rectangle 3"/>
          <p:cNvSpPr>
            <a:spLocks noChangeArrowheads="1"/>
          </p:cNvSpPr>
          <p:nvPr/>
        </p:nvSpPr>
        <p:spPr bwMode="auto">
          <a:xfrm>
            <a:off x="720799" y="2306454"/>
            <a:ext cx="677108" cy="296491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eaVert" wrap="none">
            <a:spAutoFit/>
          </a:bodyPr>
          <a:lstStyle/>
          <a:p>
            <a:pPr algn="l"/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大青树下的小学</a:t>
            </a:r>
          </a:p>
        </p:txBody>
      </p:sp>
      <p:sp>
        <p:nvSpPr>
          <p:cNvPr id="42" name="Rectangle 5"/>
          <p:cNvSpPr>
            <a:spLocks noChangeArrowheads="1"/>
          </p:cNvSpPr>
          <p:nvPr/>
        </p:nvSpPr>
        <p:spPr bwMode="auto">
          <a:xfrm>
            <a:off x="2442972" y="2400046"/>
            <a:ext cx="3891872" cy="8309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学校环境</a:t>
            </a:r>
            <a:r>
              <a:rPr lang="en-US" altLang="zh-CN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美丽</a:t>
            </a:r>
          </a:p>
        </p:txBody>
      </p:sp>
      <p:sp>
        <p:nvSpPr>
          <p:cNvPr id="43" name="左大括号 42"/>
          <p:cNvSpPr/>
          <p:nvPr/>
        </p:nvSpPr>
        <p:spPr>
          <a:xfrm>
            <a:off x="1763688" y="1988840"/>
            <a:ext cx="216024" cy="3240360"/>
          </a:xfrm>
          <a:prstGeom prst="leftBrace">
            <a:avLst/>
          </a:prstGeom>
          <a:noFill/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4" name="Rectangle 5"/>
          <p:cNvSpPr>
            <a:spLocks noChangeArrowheads="1"/>
          </p:cNvSpPr>
          <p:nvPr/>
        </p:nvSpPr>
        <p:spPr bwMode="auto">
          <a:xfrm>
            <a:off x="2442972" y="3948194"/>
            <a:ext cx="3683941" cy="71558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学校氛围</a:t>
            </a:r>
            <a:r>
              <a:rPr lang="en-US" altLang="zh-CN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快乐</a:t>
            </a:r>
          </a:p>
        </p:txBody>
      </p:sp>
      <p:sp>
        <p:nvSpPr>
          <p:cNvPr id="47" name="左大括号 46"/>
          <p:cNvSpPr/>
          <p:nvPr/>
        </p:nvSpPr>
        <p:spPr>
          <a:xfrm flipH="1">
            <a:off x="6395020" y="2031008"/>
            <a:ext cx="360040" cy="3240360"/>
          </a:xfrm>
          <a:prstGeom prst="leftBrace">
            <a:avLst/>
          </a:prstGeom>
          <a:noFill/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8" name="Rectangle 5"/>
          <p:cNvSpPr>
            <a:spLocks noChangeArrowheads="1"/>
          </p:cNvSpPr>
          <p:nvPr/>
        </p:nvSpPr>
        <p:spPr bwMode="auto">
          <a:xfrm>
            <a:off x="6754495" y="3095625"/>
            <a:ext cx="2345690" cy="8299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自豪、赞美</a:t>
            </a:r>
          </a:p>
        </p:txBody>
      </p:sp>
      <p:pic>
        <p:nvPicPr>
          <p:cNvPr id="16" name="图片 9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图片 12"/>
          <p:cNvPicPr>
            <a:picLocks noChangeAspect="1"/>
          </p:cNvPicPr>
          <p:nvPr/>
        </p:nvPicPr>
        <p:blipFill>
          <a:blip r:embed="rId4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图片 7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图片 8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" name="对角圆角矩形 20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板书设计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椭圆 1"/>
          <p:cNvSpPr/>
          <p:nvPr/>
        </p:nvSpPr>
        <p:spPr>
          <a:xfrm>
            <a:off x="652854" y="1417092"/>
            <a:ext cx="7838107" cy="4023876"/>
          </a:xfrm>
          <a:prstGeom prst="ellipse">
            <a:avLst/>
          </a:prstGeom>
          <a:blipFill>
            <a:blip r:embed="rId7" cstate="print">
              <a:alphaModFix amt="20000"/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autoUpdateAnimBg="0"/>
      <p:bldP spid="42" grpId="0"/>
      <p:bldP spid="43" grpId="0" animBg="1"/>
      <p:bldP spid="44" grpId="0"/>
      <p:bldP spid="47" grpId="0" animBg="1"/>
      <p:bldP spid="48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4"/>
          <p:cNvSpPr txBox="1">
            <a:spLocks noChangeArrowheads="1"/>
          </p:cNvSpPr>
          <p:nvPr/>
        </p:nvSpPr>
        <p:spPr bwMode="auto">
          <a:xfrm>
            <a:off x="395536" y="3647926"/>
            <a:ext cx="8280920" cy="1296144"/>
          </a:xfrm>
          <a:prstGeom prst="rect">
            <a:avLst/>
          </a:prstGeom>
          <a:noFill/>
          <a:ln>
            <a:miter lim="800000"/>
          </a:ln>
        </p:spPr>
        <p:txBody>
          <a:bodyPr vert="horz" lIns="91440" tIns="45720" rIns="91440" bIns="45720" rtlCol="0">
            <a:normAutofit/>
          </a:bodyPr>
          <a:lstStyle/>
          <a:p>
            <a:pPr lvl="0" fontAlgn="auto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defRPr/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选择正确的字。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827584" y="4368006"/>
            <a:ext cx="7992888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大家的穿（带  戴）不同。</a:t>
            </a:r>
            <a:endParaRPr lang="en-US" altLang="zh-CN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en-US" altLang="zh-CN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古老的铜钟，挂在大青树粗壮的（支  枝）干上。</a:t>
            </a:r>
            <a:endParaRPr lang="en-US" altLang="zh-CN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" name="矩形 26"/>
          <p:cNvSpPr/>
          <p:nvPr/>
        </p:nvSpPr>
        <p:spPr>
          <a:xfrm>
            <a:off x="3687192" y="4368006"/>
            <a:ext cx="70478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戴</a:t>
            </a:r>
          </a:p>
        </p:txBody>
      </p:sp>
      <p:sp>
        <p:nvSpPr>
          <p:cNvPr id="28" name="Rectangle 4"/>
          <p:cNvSpPr txBox="1">
            <a:spLocks noChangeArrowheads="1"/>
          </p:cNvSpPr>
          <p:nvPr/>
        </p:nvSpPr>
        <p:spPr bwMode="auto">
          <a:xfrm>
            <a:off x="395536" y="1055638"/>
            <a:ext cx="8280920" cy="1296144"/>
          </a:xfrm>
          <a:prstGeom prst="rect">
            <a:avLst/>
          </a:prstGeom>
          <a:noFill/>
          <a:ln>
            <a:miter lim="800000"/>
          </a:ln>
        </p:spPr>
        <p:txBody>
          <a:bodyPr vert="horz" lIns="91440" tIns="45720" rIns="91440" bIns="45720" rtlCol="0">
            <a:normAutofit/>
          </a:bodyPr>
          <a:lstStyle/>
          <a:p>
            <a:pPr lvl="0" fontAlgn="auto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defRPr/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选择恰当词语填空。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395536" y="1932037"/>
            <a:ext cx="799288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（     ）的老师    （    ）的枝干</a:t>
            </a:r>
            <a:endParaRPr lang="en-US" altLang="zh-CN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（     ）的粉墙    （    ）的小学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886238" y="1886209"/>
            <a:ext cx="10801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敬爱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4656248" y="1885871"/>
            <a:ext cx="13681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粗壮</a:t>
            </a:r>
          </a:p>
        </p:txBody>
      </p:sp>
      <p:sp>
        <p:nvSpPr>
          <p:cNvPr id="42" name="矩形 41"/>
          <p:cNvSpPr/>
          <p:nvPr/>
        </p:nvSpPr>
        <p:spPr>
          <a:xfrm>
            <a:off x="7734513" y="5353210"/>
            <a:ext cx="58576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枝</a:t>
            </a:r>
          </a:p>
        </p:txBody>
      </p:sp>
      <p:sp>
        <p:nvSpPr>
          <p:cNvPr id="19" name="对角圆角矩形 18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课堂演练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Box 40"/>
          <p:cNvSpPr txBox="1"/>
          <p:nvPr/>
        </p:nvSpPr>
        <p:spPr>
          <a:xfrm>
            <a:off x="886238" y="2429698"/>
            <a:ext cx="13681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洁白</a:t>
            </a:r>
          </a:p>
        </p:txBody>
      </p:sp>
      <p:sp>
        <p:nvSpPr>
          <p:cNvPr id="24" name="TextBox 40"/>
          <p:cNvSpPr txBox="1"/>
          <p:nvPr/>
        </p:nvSpPr>
        <p:spPr>
          <a:xfrm>
            <a:off x="4637331" y="2410724"/>
            <a:ext cx="13681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可爱</a:t>
            </a: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uild="p"/>
      <p:bldP spid="17" grpId="0"/>
      <p:bldP spid="27" grpId="0"/>
      <p:bldP spid="28" grpId="0" build="p"/>
      <p:bldP spid="38" grpId="0"/>
      <p:bldP spid="40" grpId="0"/>
      <p:bldP spid="41" grpId="0"/>
      <p:bldP spid="42" grpId="0"/>
      <p:bldP spid="18" grpId="0"/>
      <p:bldP spid="24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4"/>
          <p:cNvSpPr txBox="1">
            <a:spLocks noChangeArrowheads="1"/>
          </p:cNvSpPr>
          <p:nvPr/>
        </p:nvSpPr>
        <p:spPr bwMode="auto">
          <a:xfrm>
            <a:off x="878904" y="1476073"/>
            <a:ext cx="8229600" cy="576163"/>
          </a:xfrm>
          <a:prstGeom prst="rect">
            <a:avLst/>
          </a:prstGeom>
          <a:noFill/>
          <a:ln>
            <a:miter lim="800000"/>
          </a:ln>
        </p:spPr>
        <p:txBody>
          <a:bodyPr vert="horz" lIns="91440" tIns="45720" rIns="91440" bIns="45720" rtlCol="0">
            <a:normAutofit/>
          </a:bodyPr>
          <a:lstStyle/>
          <a:p>
            <a:pPr lvl="0" fontAlgn="auto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defRPr/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大青树下的小学有哪些特别的地方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？</a:t>
            </a:r>
          </a:p>
        </p:txBody>
      </p:sp>
      <p:sp>
        <p:nvSpPr>
          <p:cNvPr id="19" name="矩形 18"/>
          <p:cNvSpPr/>
          <p:nvPr/>
        </p:nvSpPr>
        <p:spPr>
          <a:xfrm>
            <a:off x="1143050" y="2692088"/>
            <a:ext cx="592982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这里的学生都来自不同的民族。</a:t>
            </a:r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2" name="组合 31"/>
          <p:cNvGrpSpPr/>
          <p:nvPr/>
        </p:nvGrpSpPr>
        <p:grpSpPr>
          <a:xfrm>
            <a:off x="5715008" y="4357694"/>
            <a:ext cx="1327930" cy="2056092"/>
            <a:chOff x="5836357" y="4560894"/>
            <a:chExt cx="1327930" cy="2056092"/>
          </a:xfrm>
        </p:grpSpPr>
        <p:pic>
          <p:nvPicPr>
            <p:cNvPr id="33" name="图片 5"/>
            <p:cNvPicPr>
              <a:picLocks noChangeAspect="1"/>
            </p:cNvPicPr>
            <p:nvPr/>
          </p:nvPicPr>
          <p:blipFill rotWithShape="1">
            <a:blip r:embed="rId6" cstate="print"/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4" name="Picture 2"/>
            <p:cNvPicPr>
              <a:picLocks noChangeAspect="1" noChangeArrowheads="1"/>
            </p:cNvPicPr>
            <p:nvPr/>
          </p:nvPicPr>
          <p:blipFill>
            <a:blip r:embed="rId7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35" name="Picture 3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1571604" y="4714884"/>
            <a:ext cx="1549697" cy="17344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对角圆角矩形 13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课堂演练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build="p"/>
      <p:bldP spid="19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4"/>
          <p:cNvSpPr txBox="1">
            <a:spLocks noChangeArrowheads="1"/>
          </p:cNvSpPr>
          <p:nvPr/>
        </p:nvSpPr>
        <p:spPr bwMode="auto">
          <a:xfrm>
            <a:off x="1142975" y="2271233"/>
            <a:ext cx="6840760" cy="1296144"/>
          </a:xfrm>
          <a:prstGeom prst="rect">
            <a:avLst/>
          </a:prstGeom>
          <a:noFill/>
          <a:ln>
            <a:miter lim="800000"/>
          </a:ln>
        </p:spPr>
        <p:txBody>
          <a:bodyPr vert="horz" lIns="91440" tIns="45720" rIns="91440" bIns="45720" rtlCol="0">
            <a:normAutofit/>
          </a:bodyPr>
          <a:lstStyle/>
          <a:p>
            <a:pPr lvl="0" fontAlgn="auto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defRPr/>
            </a:pP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你的学校是什么样的？同学们在学校里做什么？选择一个场景写一写。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4" name="组合 23"/>
          <p:cNvGrpSpPr/>
          <p:nvPr/>
        </p:nvGrpSpPr>
        <p:grpSpPr>
          <a:xfrm>
            <a:off x="5715008" y="4357694"/>
            <a:ext cx="1327930" cy="2056092"/>
            <a:chOff x="5836357" y="4560894"/>
            <a:chExt cx="1327930" cy="2056092"/>
          </a:xfrm>
        </p:grpSpPr>
        <p:pic>
          <p:nvPicPr>
            <p:cNvPr id="25" name="图片 5"/>
            <p:cNvPicPr>
              <a:picLocks noChangeAspect="1"/>
            </p:cNvPicPr>
            <p:nvPr/>
          </p:nvPicPr>
          <p:blipFill rotWithShape="1">
            <a:blip r:embed="rId6" cstate="print"/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6" name="Picture 2"/>
            <p:cNvPicPr>
              <a:picLocks noChangeAspect="1" noChangeArrowheads="1"/>
            </p:cNvPicPr>
            <p:nvPr/>
          </p:nvPicPr>
          <p:blipFill>
            <a:blip r:embed="rId7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14" name="Picture 3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1571604" y="4714884"/>
            <a:ext cx="1549697" cy="17344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6" name="对角圆角矩形 15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课下作业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uild="p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5292725" y="609600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1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896376" y="6096000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3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63563" y="6096000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5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31013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6" name="矩形 355"/>
          <p:cNvSpPr/>
          <p:nvPr/>
        </p:nvSpPr>
        <p:spPr>
          <a:xfrm>
            <a:off x="1528995" y="2005279"/>
            <a:ext cx="5388479" cy="76944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400" b="1" dirty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谢谢您的观看和支持</a:t>
            </a:r>
            <a:endParaRPr lang="en-US" altLang="zh-CN" sz="4400" b="1" dirty="0">
              <a:gradFill flip="none" rotWithShape="1">
                <a:gsLst>
                  <a:gs pos="0">
                    <a:srgbClr val="FF0000"/>
                  </a:gs>
                  <a:gs pos="24000">
                    <a:srgbClr val="00B0F0"/>
                  </a:gs>
                  <a:gs pos="62000">
                    <a:srgbClr val="7030A0"/>
                  </a:gs>
                  <a:gs pos="100000">
                    <a:srgbClr val="F73BDC"/>
                  </a:gs>
                </a:gsLst>
                <a:lin ang="8100000" scaled="1"/>
                <a:tileRect/>
              </a:gra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pic>
        <p:nvPicPr>
          <p:cNvPr id="357" name="图片 356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447925" y="2909888"/>
            <a:ext cx="4195763" cy="623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1" name="组合 10"/>
          <p:cNvGrpSpPr/>
          <p:nvPr/>
        </p:nvGrpSpPr>
        <p:grpSpPr>
          <a:xfrm>
            <a:off x="7601039" y="5023879"/>
            <a:ext cx="1113416" cy="1819834"/>
            <a:chOff x="5836357" y="4560894"/>
            <a:chExt cx="1327930" cy="2056092"/>
          </a:xfrm>
        </p:grpSpPr>
        <p:pic>
          <p:nvPicPr>
            <p:cNvPr id="12" name="图片 5"/>
            <p:cNvPicPr>
              <a:picLocks noChangeAspect="1"/>
            </p:cNvPicPr>
            <p:nvPr/>
          </p:nvPicPr>
          <p:blipFill rotWithShape="1">
            <a:blip r:embed="rId7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</a:blip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3" name="Picture 2"/>
            <p:cNvPicPr>
              <a:picLocks noChangeAspect="1" noChangeArrowheads="1"/>
            </p:cNvPicPr>
            <p:nvPr/>
          </p:nvPicPr>
          <p:blipFill>
            <a:blip r:embed="rId8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14" name="Picture 3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1765289" y="5277941"/>
            <a:ext cx="1365272" cy="15280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6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组合 42"/>
          <p:cNvGrpSpPr/>
          <p:nvPr/>
        </p:nvGrpSpPr>
        <p:grpSpPr>
          <a:xfrm>
            <a:off x="2974082" y="2435100"/>
            <a:ext cx="1511802" cy="1486306"/>
            <a:chOff x="-2214610" y="714356"/>
            <a:chExt cx="1785950" cy="1643868"/>
          </a:xfrm>
          <a:noFill/>
        </p:grpSpPr>
        <p:sp>
          <p:nvSpPr>
            <p:cNvPr id="44" name="矩形 43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5" name="直接连接符 44"/>
            <p:cNvCxnSpPr>
              <a:stCxn id="44" idx="1"/>
              <a:endCxn id="44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>
              <a:stCxn id="44" idx="0"/>
              <a:endCxn id="44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TextBox 17"/>
          <p:cNvSpPr txBox="1"/>
          <p:nvPr/>
        </p:nvSpPr>
        <p:spPr>
          <a:xfrm>
            <a:off x="1354115" y="3862953"/>
            <a:ext cx="94488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4000" dirty="0" err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yàn</a:t>
            </a:r>
            <a:endParaRPr lang="zh-CN" altLang="en-US" sz="4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1077663" y="4634146"/>
            <a:ext cx="1511802" cy="1486306"/>
            <a:chOff x="-2214610" y="714356"/>
            <a:chExt cx="1785950" cy="1643868"/>
          </a:xfrm>
          <a:noFill/>
        </p:grpSpPr>
        <p:sp>
          <p:nvSpPr>
            <p:cNvPr id="32" name="矩形 31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3" name="直接连接符 32"/>
            <p:cNvCxnSpPr>
              <a:stCxn id="32" idx="1"/>
              <a:endCxn id="32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>
              <a:stCxn id="32" idx="0"/>
              <a:endCxn id="32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TextBox 23"/>
          <p:cNvSpPr txBox="1">
            <a:spLocks noChangeArrowheads="1"/>
          </p:cNvSpPr>
          <p:nvPr/>
        </p:nvSpPr>
        <p:spPr bwMode="auto">
          <a:xfrm>
            <a:off x="1167116" y="4552270"/>
            <a:ext cx="1271313" cy="1568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96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艳</a:t>
            </a:r>
            <a:endParaRPr lang="zh-CN" altLang="en-US" sz="9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1096630" y="2435100"/>
            <a:ext cx="1544244" cy="1428268"/>
            <a:chOff x="-2214610" y="714356"/>
            <a:chExt cx="1785950" cy="1643868"/>
          </a:xfrm>
          <a:noFill/>
        </p:grpSpPr>
        <p:sp>
          <p:nvSpPr>
            <p:cNvPr id="37" name="矩形 36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8" name="直接连接符 37"/>
            <p:cNvCxnSpPr>
              <a:stCxn id="37" idx="1"/>
              <a:endCxn id="37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>
              <a:stCxn id="37" idx="0"/>
              <a:endCxn id="37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TextBox 23"/>
          <p:cNvSpPr txBox="1">
            <a:spLocks noChangeArrowheads="1"/>
          </p:cNvSpPr>
          <p:nvPr/>
        </p:nvSpPr>
        <p:spPr bwMode="auto">
          <a:xfrm>
            <a:off x="1182882" y="2282856"/>
            <a:ext cx="1227942" cy="15696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9600" b="1" dirty="0">
                <a:latin typeface="楷体" panose="02010609060101010101" pitchFamily="49" charset="-122"/>
                <a:ea typeface="楷体" panose="02010609060101010101" pitchFamily="49" charset="-122"/>
              </a:rPr>
              <a:t>晨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3105751" y="1607845"/>
            <a:ext cx="119888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4000" dirty="0">
                <a:latin typeface="黑体" panose="02010609060101010101" pitchFamily="49" charset="-122"/>
                <a:ea typeface="黑体" panose="02010609060101010101" pitchFamily="49" charset="-122"/>
              </a:rPr>
              <a:t>rón</a:t>
            </a:r>
            <a:r>
              <a:rPr lang="en-US" altLang="zh-CN" sz="4000" dirty="0" err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ɡ</a:t>
            </a:r>
            <a:endParaRPr lang="en-US" altLang="zh-CN" sz="4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2" name="TextBox 23"/>
          <p:cNvSpPr txBox="1">
            <a:spLocks noChangeArrowheads="1"/>
          </p:cNvSpPr>
          <p:nvPr/>
        </p:nvSpPr>
        <p:spPr bwMode="auto">
          <a:xfrm>
            <a:off x="3048644" y="2361686"/>
            <a:ext cx="1271313" cy="1568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9600" b="1" dirty="0">
                <a:latin typeface="楷体" panose="02010609060101010101" pitchFamily="49" charset="-122"/>
                <a:ea typeface="楷体" panose="02010609060101010101" pitchFamily="49" charset="-122"/>
              </a:rPr>
              <a:t>绒</a:t>
            </a:r>
          </a:p>
        </p:txBody>
      </p:sp>
      <p:grpSp>
        <p:nvGrpSpPr>
          <p:cNvPr id="47" name="组合 46"/>
          <p:cNvGrpSpPr/>
          <p:nvPr/>
        </p:nvGrpSpPr>
        <p:grpSpPr>
          <a:xfrm>
            <a:off x="4819092" y="2435100"/>
            <a:ext cx="1511802" cy="1486306"/>
            <a:chOff x="-2214610" y="714356"/>
            <a:chExt cx="1785950" cy="1643868"/>
          </a:xfrm>
          <a:noFill/>
        </p:grpSpPr>
        <p:sp>
          <p:nvSpPr>
            <p:cNvPr id="52" name="矩形 51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53" name="直接连接符 52"/>
            <p:cNvCxnSpPr>
              <a:stCxn id="52" idx="1"/>
              <a:endCxn id="52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/>
            <p:cNvCxnSpPr>
              <a:stCxn id="52" idx="0"/>
              <a:endCxn id="52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5" name="TextBox 54"/>
          <p:cNvSpPr txBox="1"/>
          <p:nvPr/>
        </p:nvSpPr>
        <p:spPr>
          <a:xfrm>
            <a:off x="5101802" y="1691912"/>
            <a:ext cx="94488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>
                <a:latin typeface="黑体" panose="02010609060101010101" pitchFamily="49" charset="-122"/>
                <a:ea typeface="黑体" panose="02010609060101010101" pitchFamily="49" charset="-122"/>
              </a:rPr>
              <a:t>qiú</a:t>
            </a:r>
          </a:p>
        </p:txBody>
      </p:sp>
      <p:sp>
        <p:nvSpPr>
          <p:cNvPr id="56" name="TextBox 23"/>
          <p:cNvSpPr txBox="1">
            <a:spLocks noChangeArrowheads="1"/>
          </p:cNvSpPr>
          <p:nvPr/>
        </p:nvSpPr>
        <p:spPr bwMode="auto">
          <a:xfrm>
            <a:off x="4937564" y="2361686"/>
            <a:ext cx="1271313" cy="1568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9600" b="1" dirty="0">
                <a:latin typeface="楷体" panose="02010609060101010101" pitchFamily="49" charset="-122"/>
                <a:ea typeface="楷体" panose="02010609060101010101" pitchFamily="49" charset="-122"/>
              </a:rPr>
              <a:t>球</a:t>
            </a:r>
          </a:p>
        </p:txBody>
      </p:sp>
      <p:grpSp>
        <p:nvGrpSpPr>
          <p:cNvPr id="57" name="组合 56"/>
          <p:cNvGrpSpPr/>
          <p:nvPr/>
        </p:nvGrpSpPr>
        <p:grpSpPr>
          <a:xfrm>
            <a:off x="6664101" y="2435100"/>
            <a:ext cx="1511802" cy="1486306"/>
            <a:chOff x="-2214610" y="714356"/>
            <a:chExt cx="1785950" cy="1643868"/>
          </a:xfrm>
          <a:noFill/>
        </p:grpSpPr>
        <p:sp>
          <p:nvSpPr>
            <p:cNvPr id="58" name="矩形 57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59" name="直接连接符 58"/>
            <p:cNvCxnSpPr>
              <a:stCxn id="58" idx="1"/>
              <a:endCxn id="58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直接连接符 59"/>
            <p:cNvCxnSpPr>
              <a:stCxn id="58" idx="0"/>
              <a:endCxn id="58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1" name="TextBox 60"/>
          <p:cNvSpPr txBox="1"/>
          <p:nvPr/>
        </p:nvSpPr>
        <p:spPr>
          <a:xfrm>
            <a:off x="6968747" y="1695079"/>
            <a:ext cx="94488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err="1">
                <a:latin typeface="黑体" panose="02010609060101010101" pitchFamily="49" charset="-122"/>
                <a:ea typeface="黑体" panose="02010609060101010101" pitchFamily="49" charset="-122"/>
              </a:rPr>
              <a:t>hàn</a:t>
            </a:r>
            <a:endParaRPr lang="zh-CN" altLang="en-US" sz="4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2" name="TextBox 23"/>
          <p:cNvSpPr txBox="1">
            <a:spLocks noChangeArrowheads="1"/>
          </p:cNvSpPr>
          <p:nvPr/>
        </p:nvSpPr>
        <p:spPr bwMode="auto">
          <a:xfrm>
            <a:off x="6783631" y="2360108"/>
            <a:ext cx="1271313" cy="1568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9600" b="1" dirty="0">
                <a:latin typeface="楷体" panose="02010609060101010101" pitchFamily="49" charset="-122"/>
                <a:ea typeface="楷体" panose="02010609060101010101" pitchFamily="49" charset="-122"/>
              </a:rPr>
              <a:t>汉</a:t>
            </a:r>
          </a:p>
        </p:txBody>
      </p:sp>
      <p:sp>
        <p:nvSpPr>
          <p:cNvPr id="63" name="TextBox 62"/>
          <p:cNvSpPr txBox="1"/>
          <p:nvPr/>
        </p:nvSpPr>
        <p:spPr>
          <a:xfrm>
            <a:off x="3384893" y="3930213"/>
            <a:ext cx="69088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4000" dirty="0" err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fú</a:t>
            </a:r>
            <a:endParaRPr lang="zh-CN" altLang="en-US" sz="4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4" name="组合 63"/>
          <p:cNvGrpSpPr/>
          <p:nvPr/>
        </p:nvGrpSpPr>
        <p:grpSpPr>
          <a:xfrm>
            <a:off x="2948633" y="4634146"/>
            <a:ext cx="1511802" cy="1486306"/>
            <a:chOff x="-2214610" y="714356"/>
            <a:chExt cx="1785950" cy="1643868"/>
          </a:xfrm>
          <a:noFill/>
        </p:grpSpPr>
        <p:sp>
          <p:nvSpPr>
            <p:cNvPr id="65" name="矩形 64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66" name="直接连接符 65"/>
            <p:cNvCxnSpPr>
              <a:stCxn id="65" idx="1"/>
              <a:endCxn id="65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直接连接符 66"/>
            <p:cNvCxnSpPr>
              <a:stCxn id="65" idx="0"/>
              <a:endCxn id="65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8" name="TextBox 23"/>
          <p:cNvSpPr txBox="1">
            <a:spLocks noChangeArrowheads="1"/>
          </p:cNvSpPr>
          <p:nvPr/>
        </p:nvSpPr>
        <p:spPr bwMode="auto">
          <a:xfrm>
            <a:off x="3000364" y="4575428"/>
            <a:ext cx="1271313" cy="1568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96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服</a:t>
            </a:r>
            <a:endParaRPr lang="zh-CN" altLang="en-US" sz="9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4876027" y="3884063"/>
            <a:ext cx="170688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4000" dirty="0" err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zhuānɡ</a:t>
            </a:r>
            <a:endParaRPr lang="zh-CN" altLang="en-US" sz="4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0" name="组合 69"/>
          <p:cNvGrpSpPr/>
          <p:nvPr/>
        </p:nvGrpSpPr>
        <p:grpSpPr>
          <a:xfrm>
            <a:off x="4819603" y="4634146"/>
            <a:ext cx="1511802" cy="1486306"/>
            <a:chOff x="-2214610" y="714356"/>
            <a:chExt cx="1785950" cy="1643868"/>
          </a:xfrm>
          <a:noFill/>
        </p:grpSpPr>
        <p:sp>
          <p:nvSpPr>
            <p:cNvPr id="71" name="矩形 70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72" name="直接连接符 71"/>
            <p:cNvCxnSpPr>
              <a:stCxn id="71" idx="1"/>
              <a:endCxn id="71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直接连接符 72"/>
            <p:cNvCxnSpPr>
              <a:stCxn id="71" idx="0"/>
              <a:endCxn id="71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4" name="TextBox 23"/>
          <p:cNvSpPr txBox="1">
            <a:spLocks noChangeArrowheads="1"/>
          </p:cNvSpPr>
          <p:nvPr/>
        </p:nvSpPr>
        <p:spPr bwMode="auto">
          <a:xfrm>
            <a:off x="4890266" y="4575428"/>
            <a:ext cx="1271313" cy="1568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96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装</a:t>
            </a:r>
            <a:endParaRPr lang="zh-CN" altLang="en-US" sz="9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6814036" y="3873272"/>
            <a:ext cx="94488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4000" dirty="0" err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bàn</a:t>
            </a:r>
            <a:endParaRPr lang="zh-CN" altLang="en-US" sz="4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6" name="组合 75"/>
          <p:cNvGrpSpPr/>
          <p:nvPr/>
        </p:nvGrpSpPr>
        <p:grpSpPr>
          <a:xfrm>
            <a:off x="6690573" y="4634146"/>
            <a:ext cx="1511802" cy="1486306"/>
            <a:chOff x="-2214610" y="714356"/>
            <a:chExt cx="1785950" cy="1643868"/>
          </a:xfrm>
          <a:noFill/>
        </p:grpSpPr>
        <p:sp>
          <p:nvSpPr>
            <p:cNvPr id="77" name="矩形 76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78" name="直接连接符 77"/>
            <p:cNvCxnSpPr>
              <a:stCxn id="77" idx="1"/>
              <a:endCxn id="77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直接连接符 78"/>
            <p:cNvCxnSpPr>
              <a:stCxn id="77" idx="0"/>
              <a:endCxn id="77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0" name="TextBox 23"/>
          <p:cNvSpPr txBox="1">
            <a:spLocks noChangeArrowheads="1"/>
          </p:cNvSpPr>
          <p:nvPr/>
        </p:nvSpPr>
        <p:spPr bwMode="auto">
          <a:xfrm>
            <a:off x="6786578" y="4552270"/>
            <a:ext cx="1271313" cy="1568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96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扮</a:t>
            </a:r>
            <a:endParaRPr lang="zh-CN" altLang="en-US" sz="9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214309" y="1653800"/>
            <a:ext cx="121444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err="1">
                <a:latin typeface="黑体" panose="02010609060101010101" pitchFamily="49" charset="-122"/>
                <a:ea typeface="黑体" panose="02010609060101010101" pitchFamily="49" charset="-122"/>
              </a:rPr>
              <a:t>chén</a:t>
            </a:r>
            <a:endParaRPr lang="zh-CN" altLang="en-US" sz="4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81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 flipH="1">
            <a:off x="7668344" y="5902324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3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0" y="6003041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4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7038429" y="6157779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5" name="图片 84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6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7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8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12850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0" name="AutoShape 2"/>
          <p:cNvSpPr>
            <a:spLocks noChangeArrowheads="1"/>
          </p:cNvSpPr>
          <p:nvPr/>
        </p:nvSpPr>
        <p:spPr bwMode="auto">
          <a:xfrm>
            <a:off x="611561" y="980728"/>
            <a:ext cx="1440159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会写字</a:t>
            </a:r>
          </a:p>
        </p:txBody>
      </p:sp>
      <p:sp>
        <p:nvSpPr>
          <p:cNvPr id="91" name="对角圆角矩形 90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字词乐园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2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3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4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4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4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5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6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7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6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7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7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7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6" fill="hold">
                      <p:stCondLst>
                        <p:cond delay="indefinite"/>
                      </p:stCondLst>
                      <p:childTnLst>
                        <p:par>
                          <p:cTn id="177" fill="hold">
                            <p:stCondLst>
                              <p:cond delay="0"/>
                            </p:stCondLst>
                            <p:childTnLst>
                              <p:par>
                                <p:cTn id="17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0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1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35" grpId="0"/>
      <p:bldP spid="40" grpId="0"/>
      <p:bldP spid="41" grpId="0"/>
      <p:bldP spid="42" grpId="0"/>
      <p:bldP spid="55" grpId="0"/>
      <p:bldP spid="56" grpId="0"/>
      <p:bldP spid="61" grpId="0"/>
      <p:bldP spid="62" grpId="0"/>
      <p:bldP spid="63" grpId="0"/>
      <p:bldP spid="68" grpId="0"/>
      <p:bldP spid="69" grpId="0"/>
      <p:bldP spid="74" grpId="0"/>
      <p:bldP spid="75" grpId="0"/>
      <p:bldP spid="80" grpId="0"/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9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1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3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2629188" y="1772816"/>
            <a:ext cx="69762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err="1">
                <a:latin typeface="黑体" panose="02010609060101010101" pitchFamily="49" charset="-122"/>
                <a:ea typeface="黑体" panose="02010609060101010101" pitchFamily="49" charset="-122"/>
              </a:rPr>
              <a:t>dú</a:t>
            </a:r>
            <a:endParaRPr lang="zh-CN" altLang="en-US" sz="4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5" name="组合 35"/>
          <p:cNvGrpSpPr/>
          <p:nvPr/>
        </p:nvGrpSpPr>
        <p:grpSpPr>
          <a:xfrm>
            <a:off x="2292541" y="2490969"/>
            <a:ext cx="1622099" cy="1500276"/>
            <a:chOff x="-2214610" y="714356"/>
            <a:chExt cx="1785950" cy="1643868"/>
          </a:xfrm>
          <a:noFill/>
        </p:grpSpPr>
        <p:sp>
          <p:nvSpPr>
            <p:cNvPr id="37" name="矩形 36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8" name="直接连接符 37"/>
            <p:cNvCxnSpPr>
              <a:stCxn id="37" idx="1"/>
              <a:endCxn id="37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>
              <a:stCxn id="37" idx="0"/>
              <a:endCxn id="37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对角圆角矩形 34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字词乐园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" name="AutoShape 2"/>
          <p:cNvSpPr>
            <a:spLocks noChangeArrowheads="1"/>
          </p:cNvSpPr>
          <p:nvPr/>
        </p:nvSpPr>
        <p:spPr bwMode="auto">
          <a:xfrm>
            <a:off x="611561" y="980728"/>
            <a:ext cx="1440159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会写字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5436096" y="1772816"/>
            <a:ext cx="121058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err="1">
                <a:latin typeface="黑体" panose="02010609060101010101" pitchFamily="49" charset="-122"/>
                <a:ea typeface="黑体" panose="02010609060101010101" pitchFamily="49" charset="-122"/>
              </a:rPr>
              <a:t>jìnɡ</a:t>
            </a:r>
            <a:endParaRPr lang="zh-CN" altLang="en-US" sz="4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34" name="组合 35"/>
          <p:cNvGrpSpPr/>
          <p:nvPr/>
        </p:nvGrpSpPr>
        <p:grpSpPr>
          <a:xfrm>
            <a:off x="5099092" y="2491331"/>
            <a:ext cx="1622099" cy="1500276"/>
            <a:chOff x="-2214610" y="714356"/>
            <a:chExt cx="1785950" cy="1643868"/>
          </a:xfrm>
          <a:noFill/>
        </p:grpSpPr>
        <p:sp>
          <p:nvSpPr>
            <p:cNvPr id="43" name="矩形 42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7" name="直接连接符 46"/>
            <p:cNvCxnSpPr>
              <a:stCxn id="43" idx="1"/>
              <a:endCxn id="43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直接连接符 47"/>
            <p:cNvCxnSpPr>
              <a:stCxn id="43" idx="0"/>
              <a:endCxn id="43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9" name="TextBox 23"/>
          <p:cNvSpPr txBox="1">
            <a:spLocks noChangeArrowheads="1"/>
          </p:cNvSpPr>
          <p:nvPr/>
        </p:nvSpPr>
        <p:spPr bwMode="auto">
          <a:xfrm>
            <a:off x="2467212" y="2420860"/>
            <a:ext cx="1271313" cy="15696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9600" b="1" dirty="0">
                <a:latin typeface="楷体" panose="02010609060101010101" pitchFamily="49" charset="-122"/>
                <a:ea typeface="楷体" panose="02010609060101010101" pitchFamily="49" charset="-122"/>
              </a:rPr>
              <a:t>读</a:t>
            </a:r>
          </a:p>
        </p:txBody>
      </p:sp>
      <p:sp>
        <p:nvSpPr>
          <p:cNvPr id="50" name="TextBox 23"/>
          <p:cNvSpPr txBox="1">
            <a:spLocks noChangeArrowheads="1"/>
          </p:cNvSpPr>
          <p:nvPr/>
        </p:nvSpPr>
        <p:spPr bwMode="auto">
          <a:xfrm>
            <a:off x="5273763" y="2417311"/>
            <a:ext cx="1271313" cy="15696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9600" b="1" dirty="0">
                <a:latin typeface="楷体" panose="02010609060101010101" pitchFamily="49" charset="-122"/>
                <a:ea typeface="楷体" panose="02010609060101010101" pitchFamily="49" charset="-122"/>
              </a:rPr>
              <a:t>静</a:t>
            </a:r>
          </a:p>
        </p:txBody>
      </p:sp>
      <p:sp>
        <p:nvSpPr>
          <p:cNvPr id="51" name="TextBox 50"/>
          <p:cNvSpPr txBox="1"/>
          <p:nvPr/>
        </p:nvSpPr>
        <p:spPr>
          <a:xfrm>
            <a:off x="1471648" y="4042714"/>
            <a:ext cx="119888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4000" dirty="0">
                <a:latin typeface="黑体" panose="02010609060101010101" pitchFamily="49" charset="-122"/>
                <a:ea typeface="黑体" panose="02010609060101010101" pitchFamily="49" charset="-122"/>
              </a:rPr>
              <a:t>tí</a:t>
            </a:r>
            <a:r>
              <a:rPr lang="en-US" altLang="zh-CN" sz="4000" dirty="0" err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nɡ</a:t>
            </a:r>
            <a:endParaRPr lang="en-US" altLang="zh-CN" sz="4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57" name="组合 35"/>
          <p:cNvGrpSpPr/>
          <p:nvPr/>
        </p:nvGrpSpPr>
        <p:grpSpPr>
          <a:xfrm>
            <a:off x="1135001" y="4760867"/>
            <a:ext cx="1622099" cy="1500276"/>
            <a:chOff x="-2214610" y="714356"/>
            <a:chExt cx="1785950" cy="1643868"/>
          </a:xfrm>
          <a:noFill/>
        </p:grpSpPr>
        <p:sp>
          <p:nvSpPr>
            <p:cNvPr id="58" name="矩形 57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59" name="直接连接符 58"/>
            <p:cNvCxnSpPr>
              <a:stCxn id="58" idx="1"/>
              <a:endCxn id="58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直接连接符 59"/>
            <p:cNvCxnSpPr>
              <a:stCxn id="58" idx="0"/>
              <a:endCxn id="58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1" name="TextBox 23"/>
          <p:cNvSpPr txBox="1">
            <a:spLocks noChangeArrowheads="1"/>
          </p:cNvSpPr>
          <p:nvPr/>
        </p:nvSpPr>
        <p:spPr bwMode="auto">
          <a:xfrm>
            <a:off x="1309672" y="4690758"/>
            <a:ext cx="1271313" cy="1568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9600" b="1" dirty="0">
                <a:latin typeface="楷体" panose="02010609060101010101" pitchFamily="49" charset="-122"/>
                <a:ea typeface="楷体" panose="02010609060101010101" pitchFamily="49" charset="-122"/>
              </a:rPr>
              <a:t>停</a:t>
            </a:r>
          </a:p>
        </p:txBody>
      </p:sp>
      <p:sp>
        <p:nvSpPr>
          <p:cNvPr id="62" name="TextBox 61"/>
          <p:cNvSpPr txBox="1"/>
          <p:nvPr/>
        </p:nvSpPr>
        <p:spPr>
          <a:xfrm>
            <a:off x="4076616" y="4041989"/>
            <a:ext cx="69088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4000" dirty="0" err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cū</a:t>
            </a:r>
            <a:endParaRPr lang="zh-CN" altLang="en-US" sz="4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3" name="组合 35"/>
          <p:cNvGrpSpPr/>
          <p:nvPr/>
        </p:nvGrpSpPr>
        <p:grpSpPr>
          <a:xfrm>
            <a:off x="3739969" y="4760142"/>
            <a:ext cx="1622099" cy="1500276"/>
            <a:chOff x="-2214610" y="714356"/>
            <a:chExt cx="1785950" cy="1643868"/>
          </a:xfrm>
          <a:noFill/>
        </p:grpSpPr>
        <p:sp>
          <p:nvSpPr>
            <p:cNvPr id="64" name="矩形 63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65" name="直接连接符 64"/>
            <p:cNvCxnSpPr>
              <a:stCxn id="64" idx="1"/>
              <a:endCxn id="64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直接连接符 65"/>
            <p:cNvCxnSpPr>
              <a:stCxn id="64" idx="0"/>
              <a:endCxn id="64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7" name="TextBox 23"/>
          <p:cNvSpPr txBox="1">
            <a:spLocks noChangeArrowheads="1"/>
          </p:cNvSpPr>
          <p:nvPr/>
        </p:nvSpPr>
        <p:spPr bwMode="auto">
          <a:xfrm>
            <a:off x="3914640" y="4690033"/>
            <a:ext cx="1271313" cy="1568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96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粗</a:t>
            </a:r>
            <a:endParaRPr lang="zh-CN" altLang="en-US" sz="9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6390254" y="3983569"/>
            <a:ext cx="119888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4000" dirty="0" err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jǐnɡ</a:t>
            </a:r>
            <a:endParaRPr lang="en-US" altLang="zh-CN" sz="4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9" name="组合 35"/>
          <p:cNvGrpSpPr/>
          <p:nvPr/>
        </p:nvGrpSpPr>
        <p:grpSpPr>
          <a:xfrm>
            <a:off x="6215532" y="4760142"/>
            <a:ext cx="1622099" cy="1500276"/>
            <a:chOff x="-2214610" y="714356"/>
            <a:chExt cx="1785950" cy="1643868"/>
          </a:xfrm>
          <a:noFill/>
        </p:grpSpPr>
        <p:sp>
          <p:nvSpPr>
            <p:cNvPr id="70" name="矩形 69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71" name="直接连接符 70"/>
            <p:cNvCxnSpPr>
              <a:stCxn id="70" idx="1"/>
              <a:endCxn id="70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直接连接符 71"/>
            <p:cNvCxnSpPr>
              <a:stCxn id="70" idx="0"/>
              <a:endCxn id="70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3" name="TextBox 23"/>
          <p:cNvSpPr txBox="1">
            <a:spLocks noChangeArrowheads="1"/>
          </p:cNvSpPr>
          <p:nvPr/>
        </p:nvSpPr>
        <p:spPr bwMode="auto">
          <a:xfrm>
            <a:off x="6390203" y="4690033"/>
            <a:ext cx="1271313" cy="1568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9600" b="1" dirty="0">
                <a:latin typeface="楷体" panose="02010609060101010101" pitchFamily="49" charset="-122"/>
                <a:ea typeface="楷体" panose="02010609060101010101" pitchFamily="49" charset="-122"/>
              </a:rPr>
              <a:t>影</a:t>
            </a: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3" grpId="0"/>
      <p:bldP spid="49" grpId="0"/>
      <p:bldP spid="50" grpId="0"/>
      <p:bldP spid="51" grpId="0"/>
      <p:bldP spid="61" grpId="0"/>
      <p:bldP spid="62" grpId="0"/>
      <p:bldP spid="67" grpId="0"/>
      <p:bldP spid="68" grpId="0"/>
      <p:bldP spid="7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9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1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3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8" name="组合 27"/>
          <p:cNvGrpSpPr/>
          <p:nvPr/>
        </p:nvGrpSpPr>
        <p:grpSpPr>
          <a:xfrm>
            <a:off x="6948264" y="4149080"/>
            <a:ext cx="1327930" cy="2056092"/>
            <a:chOff x="5836357" y="4560894"/>
            <a:chExt cx="1327930" cy="2056092"/>
          </a:xfrm>
        </p:grpSpPr>
        <p:pic>
          <p:nvPicPr>
            <p:cNvPr id="30" name="图片 5"/>
            <p:cNvPicPr>
              <a:picLocks noChangeAspect="1"/>
            </p:cNvPicPr>
            <p:nvPr/>
          </p:nvPicPr>
          <p:blipFill rotWithShape="1">
            <a:blip r:embed="rId6" cstate="print"/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1" name="Picture 2"/>
            <p:cNvPicPr>
              <a:picLocks noChangeAspect="1" noChangeArrowheads="1"/>
            </p:cNvPicPr>
            <p:nvPr/>
          </p:nvPicPr>
          <p:blipFill>
            <a:blip r:embed="rId7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32" name="Picture 3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1403648" y="4725144"/>
            <a:ext cx="1549697" cy="17344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3" name="TextBox 32"/>
          <p:cNvSpPr txBox="1"/>
          <p:nvPr/>
        </p:nvSpPr>
        <p:spPr>
          <a:xfrm>
            <a:off x="808005" y="2420888"/>
            <a:ext cx="8065541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晨</a:t>
            </a:r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r>
              <a:rPr lang="zh-CN" altLang="zh-CN" sz="3600" dirty="0">
                <a:latin typeface="楷体" panose="02010609060101010101" pitchFamily="49" charset="-122"/>
                <a:ea typeface="楷体" panose="02010609060101010101" pitchFamily="49" charset="-122"/>
              </a:rPr>
              <a:t>上面是“日”不要写成“目”</a:t>
            </a:r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</a:p>
          <a:p>
            <a:endParaRPr lang="en-US" altLang="zh-CN" sz="36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6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粗</a:t>
            </a:r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</a:rPr>
              <a:t>：左半“米”的最后一笔写成“点”。</a:t>
            </a:r>
          </a:p>
        </p:txBody>
      </p:sp>
      <p:sp>
        <p:nvSpPr>
          <p:cNvPr id="14" name="AutoShape 2"/>
          <p:cNvSpPr>
            <a:spLocks noChangeArrowheads="1"/>
          </p:cNvSpPr>
          <p:nvPr/>
        </p:nvSpPr>
        <p:spPr bwMode="auto">
          <a:xfrm>
            <a:off x="611561" y="980728"/>
            <a:ext cx="1800199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易错提示</a:t>
            </a:r>
          </a:p>
        </p:txBody>
      </p:sp>
      <p:sp>
        <p:nvSpPr>
          <p:cNvPr id="13" name="对角圆角矩形 12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字词乐园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827584" y="1916832"/>
            <a:ext cx="7056784" cy="4032448"/>
          </a:xfrm>
          <a:prstGeom prst="roundRect">
            <a:avLst/>
          </a:prstGeom>
          <a:noFill/>
          <a:ln w="31750">
            <a:solidFill>
              <a:srgbClr val="0000FF"/>
            </a:solidFill>
            <a:prstDash val="sysDot"/>
          </a:ln>
          <a:effectLst>
            <a:outerShdw blurRad="50800" dist="50800" dir="5400000" algn="ctr" rotWithShape="0">
              <a:schemeClr val="tx1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2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 flipH="1">
            <a:off x="7668344" y="5902324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3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0" y="6003041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4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7038429" y="6372929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5" name="图片 84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6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7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8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3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683729" y="61563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4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5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028061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TextBox 23"/>
          <p:cNvSpPr txBox="1">
            <a:spLocks noChangeArrowheads="1"/>
          </p:cNvSpPr>
          <p:nvPr/>
        </p:nvSpPr>
        <p:spPr bwMode="auto">
          <a:xfrm>
            <a:off x="1331640" y="2545159"/>
            <a:ext cx="864096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坝</a:t>
            </a:r>
          </a:p>
        </p:txBody>
      </p:sp>
      <p:sp>
        <p:nvSpPr>
          <p:cNvPr id="20" name="对角圆角矩形 19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字词乐园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AutoShape 2"/>
          <p:cNvSpPr>
            <a:spLocks noChangeArrowheads="1"/>
          </p:cNvSpPr>
          <p:nvPr/>
        </p:nvSpPr>
        <p:spPr bwMode="auto">
          <a:xfrm>
            <a:off x="611561" y="980728"/>
            <a:ext cx="1440159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会认字</a:t>
            </a:r>
          </a:p>
        </p:txBody>
      </p:sp>
      <p:sp>
        <p:nvSpPr>
          <p:cNvPr id="19" name="TextBox 23"/>
          <p:cNvSpPr txBox="1">
            <a:spLocks noChangeArrowheads="1"/>
          </p:cNvSpPr>
          <p:nvPr/>
        </p:nvSpPr>
        <p:spPr bwMode="auto">
          <a:xfrm>
            <a:off x="2411760" y="2605554"/>
            <a:ext cx="6624736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组词：平坝  堤坝   三峡大坝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1312669" y="1988840"/>
            <a:ext cx="59503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err="1">
                <a:latin typeface="黑体" panose="02010609060101010101" pitchFamily="49" charset="-122"/>
                <a:ea typeface="黑体" panose="02010609060101010101" pitchFamily="49" charset="-122"/>
              </a:rPr>
              <a:t>bà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6" name="TextBox 23"/>
          <p:cNvSpPr txBox="1">
            <a:spLocks noChangeArrowheads="1"/>
          </p:cNvSpPr>
          <p:nvPr/>
        </p:nvSpPr>
        <p:spPr bwMode="auto">
          <a:xfrm>
            <a:off x="1331640" y="3862789"/>
            <a:ext cx="864096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汉</a:t>
            </a:r>
            <a:endParaRPr lang="zh-CN" altLang="en-US" sz="36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TextBox 23"/>
          <p:cNvSpPr txBox="1">
            <a:spLocks noChangeArrowheads="1"/>
          </p:cNvSpPr>
          <p:nvPr/>
        </p:nvSpPr>
        <p:spPr bwMode="auto">
          <a:xfrm>
            <a:off x="2411760" y="3913892"/>
            <a:ext cx="6624736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组词：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汉族  汉字   彪形大汉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1187624" y="3306470"/>
            <a:ext cx="7924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3200" dirty="0" err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hàn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9" name="TextBox 23"/>
          <p:cNvSpPr txBox="1">
            <a:spLocks noChangeArrowheads="1"/>
          </p:cNvSpPr>
          <p:nvPr/>
        </p:nvSpPr>
        <p:spPr bwMode="auto">
          <a:xfrm>
            <a:off x="1331640" y="5086925"/>
            <a:ext cx="864096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艳</a:t>
            </a:r>
            <a:endParaRPr lang="zh-CN" altLang="en-US" sz="36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TextBox 23"/>
          <p:cNvSpPr txBox="1">
            <a:spLocks noChangeArrowheads="1"/>
          </p:cNvSpPr>
          <p:nvPr/>
        </p:nvSpPr>
        <p:spPr bwMode="auto">
          <a:xfrm>
            <a:off x="2411760" y="5138028"/>
            <a:ext cx="6624736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组词：汉族  汉字   彪形大汉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1312669" y="4530606"/>
            <a:ext cx="7924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3200" dirty="0" err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yàn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2" grpId="0"/>
      <p:bldP spid="26" grpId="0"/>
      <p:bldP spid="27" grpId="0"/>
      <p:bldP spid="28" grpId="0"/>
      <p:bldP spid="29" grpId="0"/>
      <p:bldP spid="30" grpId="0"/>
      <p:bldP spid="3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 flipH="1">
            <a:off x="7668344" y="5902324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3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0" y="6003041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4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7038429" y="6372929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5" name="图片 84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6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7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8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3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683729" y="61563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4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5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028061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对角圆角矩形 19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字词乐园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AutoShape 2"/>
          <p:cNvSpPr>
            <a:spLocks noChangeArrowheads="1"/>
          </p:cNvSpPr>
          <p:nvPr/>
        </p:nvSpPr>
        <p:spPr bwMode="auto">
          <a:xfrm>
            <a:off x="611561" y="980728"/>
            <a:ext cx="1440159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会认字</a:t>
            </a:r>
          </a:p>
        </p:txBody>
      </p:sp>
      <p:sp>
        <p:nvSpPr>
          <p:cNvPr id="26" name="TextBox 23"/>
          <p:cNvSpPr txBox="1">
            <a:spLocks noChangeArrowheads="1"/>
          </p:cNvSpPr>
          <p:nvPr/>
        </p:nvSpPr>
        <p:spPr bwMode="auto">
          <a:xfrm>
            <a:off x="1331640" y="3862789"/>
            <a:ext cx="864096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扬</a:t>
            </a:r>
            <a:endParaRPr lang="zh-CN" altLang="en-US" sz="36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TextBox 23"/>
          <p:cNvSpPr txBox="1">
            <a:spLocks noChangeArrowheads="1"/>
          </p:cNvSpPr>
          <p:nvPr/>
        </p:nvSpPr>
        <p:spPr bwMode="auto">
          <a:xfrm>
            <a:off x="2411760" y="3913892"/>
            <a:ext cx="6624736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组词：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鲜艳  艳丽   争奇斗艳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1333273" y="3309535"/>
            <a:ext cx="108012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err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yánɡ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9" name="TextBox 23"/>
          <p:cNvSpPr txBox="1">
            <a:spLocks noChangeArrowheads="1"/>
          </p:cNvSpPr>
          <p:nvPr/>
        </p:nvSpPr>
        <p:spPr bwMode="auto">
          <a:xfrm>
            <a:off x="1331640" y="5086925"/>
            <a:ext cx="864096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读</a:t>
            </a:r>
          </a:p>
        </p:txBody>
      </p:sp>
      <p:sp>
        <p:nvSpPr>
          <p:cNvPr id="30" name="TextBox 23"/>
          <p:cNvSpPr txBox="1">
            <a:spLocks noChangeArrowheads="1"/>
          </p:cNvSpPr>
          <p:nvPr/>
        </p:nvSpPr>
        <p:spPr bwMode="auto">
          <a:xfrm>
            <a:off x="2411760" y="5138028"/>
            <a:ext cx="6624736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组词：朗读  读书   读后感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1312669" y="4530606"/>
            <a:ext cx="5892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3200" dirty="0">
                <a:latin typeface="黑体" panose="02010609060101010101" pitchFamily="49" charset="-122"/>
                <a:ea typeface="黑体" panose="02010609060101010101" pitchFamily="49" charset="-122"/>
              </a:rPr>
              <a:t>dú</a:t>
            </a:r>
          </a:p>
        </p:txBody>
      </p:sp>
      <p:sp>
        <p:nvSpPr>
          <p:cNvPr id="25" name="TextBox 23"/>
          <p:cNvSpPr txBox="1">
            <a:spLocks noChangeArrowheads="1"/>
          </p:cNvSpPr>
          <p:nvPr/>
        </p:nvSpPr>
        <p:spPr bwMode="auto">
          <a:xfrm>
            <a:off x="2411760" y="2596262"/>
            <a:ext cx="6624736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组词：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打扮  扮演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1312669" y="2011700"/>
            <a:ext cx="7924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3200" dirty="0" err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bàn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3" name="圆角矩形 22"/>
          <p:cNvSpPr/>
          <p:nvPr/>
        </p:nvSpPr>
        <p:spPr>
          <a:xfrm>
            <a:off x="827584" y="1916832"/>
            <a:ext cx="7056784" cy="4032448"/>
          </a:xfrm>
          <a:prstGeom prst="roundRect">
            <a:avLst/>
          </a:prstGeom>
          <a:noFill/>
          <a:ln w="31750">
            <a:solidFill>
              <a:srgbClr val="0000FF"/>
            </a:solidFill>
            <a:prstDash val="sysDot"/>
          </a:ln>
          <a:effectLst>
            <a:outerShdw blurRad="50800" dist="50800" dir="5400000" algn="ctr" rotWithShape="0">
              <a:schemeClr val="tx1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TextBox 23"/>
          <p:cNvSpPr txBox="1">
            <a:spLocks noChangeArrowheads="1"/>
          </p:cNvSpPr>
          <p:nvPr/>
        </p:nvSpPr>
        <p:spPr bwMode="auto">
          <a:xfrm>
            <a:off x="1333739" y="2640140"/>
            <a:ext cx="864096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扮</a:t>
            </a:r>
            <a:endParaRPr lang="zh-CN" altLang="en-US" sz="36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  <p:bldP spid="28" grpId="0"/>
      <p:bldP spid="29" grpId="0"/>
      <p:bldP spid="30" grpId="0"/>
      <p:bldP spid="31" grpId="0"/>
      <p:bldP spid="25" grpId="0"/>
      <p:bldP spid="32" grpId="0"/>
      <p:bldP spid="3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 flipH="1">
            <a:off x="7668344" y="5902324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3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0" y="6003041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4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7038429" y="6372929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5" name="图片 84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6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7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8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3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683729" y="61563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4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5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028061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对角圆角矩形 19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字词乐园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AutoShape 2"/>
          <p:cNvSpPr>
            <a:spLocks noChangeArrowheads="1"/>
          </p:cNvSpPr>
          <p:nvPr/>
        </p:nvSpPr>
        <p:spPr bwMode="auto">
          <a:xfrm>
            <a:off x="611561" y="980728"/>
            <a:ext cx="1440159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会认字</a:t>
            </a:r>
          </a:p>
        </p:txBody>
      </p:sp>
      <p:sp>
        <p:nvSpPr>
          <p:cNvPr id="26" name="TextBox 23"/>
          <p:cNvSpPr txBox="1">
            <a:spLocks noChangeArrowheads="1"/>
          </p:cNvSpPr>
          <p:nvPr/>
        </p:nvSpPr>
        <p:spPr bwMode="auto">
          <a:xfrm>
            <a:off x="1331640" y="3862789"/>
            <a:ext cx="864096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跤</a:t>
            </a:r>
          </a:p>
        </p:txBody>
      </p:sp>
      <p:sp>
        <p:nvSpPr>
          <p:cNvPr id="27" name="TextBox 23"/>
          <p:cNvSpPr txBox="1">
            <a:spLocks noChangeArrowheads="1"/>
          </p:cNvSpPr>
          <p:nvPr/>
        </p:nvSpPr>
        <p:spPr bwMode="auto">
          <a:xfrm>
            <a:off x="2411760" y="3913892"/>
            <a:ext cx="6624736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组词：摔跤  跌跤   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1312669" y="3306470"/>
            <a:ext cx="10054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err="1">
                <a:latin typeface="黑体" panose="02010609060101010101" pitchFamily="49" charset="-122"/>
                <a:ea typeface="黑体" panose="02010609060101010101" pitchFamily="49" charset="-122"/>
              </a:rPr>
              <a:t>jiāo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1331640" y="2545159"/>
            <a:ext cx="864096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摔</a:t>
            </a:r>
          </a:p>
        </p:txBody>
      </p:sp>
      <p:sp>
        <p:nvSpPr>
          <p:cNvPr id="25" name="TextBox 23"/>
          <p:cNvSpPr txBox="1">
            <a:spLocks noChangeArrowheads="1"/>
          </p:cNvSpPr>
          <p:nvPr/>
        </p:nvSpPr>
        <p:spPr bwMode="auto">
          <a:xfrm>
            <a:off x="2317427" y="2628078"/>
            <a:ext cx="6624736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组词：摔跤  摔倒   胡打海摔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1312669" y="1988840"/>
            <a:ext cx="121058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err="1">
                <a:latin typeface="黑体" panose="02010609060101010101" pitchFamily="49" charset="-122"/>
                <a:ea typeface="黑体" panose="02010609060101010101" pitchFamily="49" charset="-122"/>
              </a:rPr>
              <a:t>shuāi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7434912" y="5085184"/>
            <a:ext cx="719239" cy="1283358"/>
            <a:chOff x="5836357" y="4560894"/>
            <a:chExt cx="1327930" cy="2056092"/>
          </a:xfrm>
        </p:grpSpPr>
        <p:pic>
          <p:nvPicPr>
            <p:cNvPr id="34" name="图片 5"/>
            <p:cNvPicPr>
              <a:picLocks noChangeAspect="1"/>
            </p:cNvPicPr>
            <p:nvPr/>
          </p:nvPicPr>
          <p:blipFill rotWithShape="1">
            <a:blip r:embed="rId6" cstate="print"/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5" name="Picture 2"/>
            <p:cNvPicPr>
              <a:picLocks noChangeAspect="1" noChangeArrowheads="1"/>
            </p:cNvPicPr>
            <p:nvPr/>
          </p:nvPicPr>
          <p:blipFill>
            <a:blip r:embed="rId7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23" name="圆角矩形 22"/>
          <p:cNvSpPr/>
          <p:nvPr/>
        </p:nvSpPr>
        <p:spPr>
          <a:xfrm>
            <a:off x="827584" y="1988840"/>
            <a:ext cx="7056784" cy="2664296"/>
          </a:xfrm>
          <a:prstGeom prst="roundRect">
            <a:avLst/>
          </a:prstGeom>
          <a:noFill/>
          <a:ln w="31750">
            <a:solidFill>
              <a:srgbClr val="0000FF"/>
            </a:solidFill>
            <a:prstDash val="sysDot"/>
          </a:ln>
          <a:effectLst>
            <a:outerShdw blurRad="50800" dist="50800" dir="5400000" algn="ctr" rotWithShape="0">
              <a:schemeClr val="tx1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  <p:bldP spid="28" grpId="0"/>
      <p:bldP spid="24" grpId="0"/>
      <p:bldP spid="25" grpId="0"/>
      <p:bldP spid="32" grpId="0"/>
    </p:bldLst>
  </p:timing>
</p:sld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959</Words>
  <Application>Microsoft Office PowerPoint</Application>
  <PresentationFormat>全屏显示(4:3)</PresentationFormat>
  <Paragraphs>217</Paragraphs>
  <Slides>34</Slides>
  <Notes>2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35" baseType="lpstr">
      <vt:lpstr>自定义设计方案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lcj</dc:creator>
  <cp:lastModifiedBy>Sky123.Org</cp:lastModifiedBy>
  <cp:revision>1124</cp:revision>
  <dcterms:created xsi:type="dcterms:W3CDTF">2017-05-17T10:13:00Z</dcterms:created>
  <dcterms:modified xsi:type="dcterms:W3CDTF">2018-10-28T04:44:02Z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2052-10.1.0.7400</vt:lpwstr>
  </property>
</Properties>
</file>