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Layouts/slideLayout3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44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40.xml" ContentType="application/vnd.openxmlformats-officedocument.presentationml.slideLayout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7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3.xml" ContentType="application/vnd.openxmlformats-officedocument.presentationml.slideLayout+xml"/>
  <Default Extension="emf" ContentType="image/x-emf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4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8.xml" ContentType="application/vnd.openxmlformats-officedocument.presentationml.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37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9"/>
  </p:notesMasterIdLst>
  <p:sldIdLst>
    <p:sldId id="363" r:id="rId2"/>
    <p:sldId id="413" r:id="rId3"/>
    <p:sldId id="294" r:id="rId4"/>
    <p:sldId id="292" r:id="rId5"/>
    <p:sldId id="428" r:id="rId6"/>
    <p:sldId id="365" r:id="rId7"/>
    <p:sldId id="425" r:id="rId8"/>
    <p:sldId id="430" r:id="rId9"/>
    <p:sldId id="429" r:id="rId10"/>
    <p:sldId id="483" r:id="rId11"/>
    <p:sldId id="485" r:id="rId12"/>
    <p:sldId id="303" r:id="rId13"/>
    <p:sldId id="418" r:id="rId14"/>
    <p:sldId id="417" r:id="rId15"/>
    <p:sldId id="300" r:id="rId16"/>
    <p:sldId id="390" r:id="rId17"/>
    <p:sldId id="415" r:id="rId18"/>
    <p:sldId id="420" r:id="rId19"/>
    <p:sldId id="309" r:id="rId20"/>
    <p:sldId id="464" r:id="rId21"/>
    <p:sldId id="394" r:id="rId22"/>
    <p:sldId id="466" r:id="rId23"/>
    <p:sldId id="467" r:id="rId24"/>
    <p:sldId id="465" r:id="rId25"/>
    <p:sldId id="469" r:id="rId26"/>
    <p:sldId id="468" r:id="rId27"/>
    <p:sldId id="470" r:id="rId28"/>
    <p:sldId id="471" r:id="rId29"/>
    <p:sldId id="472" r:id="rId30"/>
    <p:sldId id="473" r:id="rId31"/>
    <p:sldId id="324" r:id="rId32"/>
    <p:sldId id="393" r:id="rId33"/>
    <p:sldId id="313" r:id="rId34"/>
    <p:sldId id="319" r:id="rId35"/>
    <p:sldId id="419" r:id="rId36"/>
    <p:sldId id="416" r:id="rId37"/>
    <p:sldId id="377" r:id="rId38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0000"/>
    <a:srgbClr val="0000FF"/>
    <a:srgbClr val="0066FF"/>
    <a:srgbClr val="0033CC"/>
    <a:srgbClr val="0066CC"/>
    <a:srgbClr val="3333FF"/>
    <a:srgbClr val="08CDE8"/>
    <a:srgbClr val="009900"/>
    <a:srgbClr val="99CC00"/>
    <a:srgbClr val="9E9A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862" autoAdjust="0"/>
    <p:restoredTop sz="93765" autoAdjust="0"/>
  </p:normalViewPr>
  <p:slideViewPr>
    <p:cSldViewPr>
      <p:cViewPr varScale="1">
        <p:scale>
          <a:sx n="66" d="100"/>
          <a:sy n="66" d="100"/>
        </p:scale>
        <p:origin x="-1698" y="-96"/>
      </p:cViewPr>
      <p:guideLst>
        <p:guide orient="horz" pos="2231"/>
        <p:guide orient="horz" pos="3919"/>
        <p:guide pos="2880"/>
        <p:guide pos="567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1452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0C8C9FB5-AF00-420F-8375-86425FED18B0}" type="datetimeFigureOut">
              <a:rPr lang="zh-CN" altLang="en-US"/>
              <a:pPr>
                <a:defRPr/>
              </a:pPr>
              <a:t>2018/10/28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3DE1C597-045B-4484-9210-D34BC6B52F3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幻灯片图像占位符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15362" name="备注占位符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 eaLnBrk="1" hangingPunct="1">
              <a:spcBef>
                <a:spcPct val="0"/>
              </a:spcBef>
            </a:pPr>
            <a:endParaRPr lang="zh-CN" altLang="en-US"/>
          </a:p>
        </p:txBody>
      </p:sp>
      <p:sp>
        <p:nvSpPr>
          <p:cNvPr id="15363" name="灯片编号占位符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</a:ln>
        </p:spPr>
        <p:txBody>
          <a:bodyPr wrap="square" numCol="1" anchorCtr="0" compatLnSpc="1"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6934A45C-533B-49F9-B715-025EAC29F6C9}" type="slidenum">
              <a:rPr lang="zh-CN" altLang="en-US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DE1C597-045B-4484-9210-D34BC6B52F3A}" type="slidenum">
              <a:rPr lang="zh-CN" altLang="en-US" smtClean="0"/>
              <a:pPr>
                <a:defRPr/>
              </a:pPr>
              <a:t>32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2018/10/28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28650" y="365125"/>
            <a:ext cx="78867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2018/10/28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2018/10/28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2018/10/28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2018/10/28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2018/10/28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2018/10/28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2018/10/28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2018/10/28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2018/10/28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2018/10/28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2018/10/28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2018/10/28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2018/10/28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2018/10/28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2018/10/28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2018/10/28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2018/10/28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2018/10/28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2018/10/28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2018/10/28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2018/10/28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2018/10/28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2018/10/28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2018/10/28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2018/10/28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2018/10/28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2018/10/28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2018/10/28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2018/10/28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2018/10/28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2018/10/28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2018/10/28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2018/10/28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2018/10/28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2018/10/28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2018/10/28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2018/10/28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2018/10/28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2018/10/28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2018/10/28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2018/10/28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2018/10/28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2018/10/28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2018/10/28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2018/10/28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2018/10/28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  <a:pPr/>
              <a:t>2018/10/28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41" Type="http://schemas.openxmlformats.org/officeDocument/2006/relationships/slideLayout" Target="../slideLayouts/slideLayout4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  <a:pPr/>
              <a:t>2018/10/28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679" r:id="rId31"/>
    <p:sldLayoutId id="2147483680" r:id="rId32"/>
    <p:sldLayoutId id="2147483681" r:id="rId33"/>
    <p:sldLayoutId id="2147483682" r:id="rId34"/>
    <p:sldLayoutId id="2147483683" r:id="rId35"/>
    <p:sldLayoutId id="2147483684" r:id="rId36"/>
    <p:sldLayoutId id="2147483685" r:id="rId37"/>
    <p:sldLayoutId id="2147483686" r:id="rId38"/>
    <p:sldLayoutId id="2147483687" r:id="rId39"/>
    <p:sldLayoutId id="2147483688" r:id="rId40"/>
    <p:sldLayoutId id="2147483689" r:id="rId41"/>
    <p:sldLayoutId id="2147483690" r:id="rId42"/>
    <p:sldLayoutId id="2147483691" r:id="rId43"/>
    <p:sldLayoutId id="2147483692" r:id="rId44"/>
    <p:sldLayoutId id="2147483693" r:id="rId45"/>
    <p:sldLayoutId id="2147483694" r:id="rId46"/>
    <p:sldLayoutId id="2147483695" r:id="rId47"/>
    <p:sldLayoutId id="2147483696" r:id="rId48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emf"/><Relationship Id="rId3" Type="http://schemas.openxmlformats.org/officeDocument/2006/relationships/image" Target="../media/image1.png"/><Relationship Id="rId7" Type="http://schemas.openxmlformats.org/officeDocument/2006/relationships/image" Target="../media/image5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4.png"/><Relationship Id="rId11" Type="http://schemas.openxmlformats.org/officeDocument/2006/relationships/image" Target="../media/image9.png"/><Relationship Id="rId5" Type="http://schemas.openxmlformats.org/officeDocument/2006/relationships/image" Target="../media/image3.png"/><Relationship Id="rId10" Type="http://schemas.openxmlformats.org/officeDocument/2006/relationships/image" Target="../media/image8.png"/><Relationship Id="rId4" Type="http://schemas.openxmlformats.org/officeDocument/2006/relationships/image" Target="../media/image2.png"/><Relationship Id="rId9" Type="http://schemas.openxmlformats.org/officeDocument/2006/relationships/image" Target="../media/image7.em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0.xml"/><Relationship Id="rId5" Type="http://schemas.openxmlformats.org/officeDocument/2006/relationships/image" Target="../media/image11.emf"/><Relationship Id="rId4" Type="http://schemas.openxmlformats.org/officeDocument/2006/relationships/image" Target="../media/image6.e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1.xml"/><Relationship Id="rId5" Type="http://schemas.openxmlformats.org/officeDocument/2006/relationships/image" Target="../media/image11.emf"/><Relationship Id="rId4" Type="http://schemas.openxmlformats.org/officeDocument/2006/relationships/image" Target="../media/image6.e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11.emf"/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22.xml"/><Relationship Id="rId6" Type="http://schemas.openxmlformats.org/officeDocument/2006/relationships/image" Target="../media/image6.emf"/><Relationship Id="rId5" Type="http://schemas.openxmlformats.org/officeDocument/2006/relationships/image" Target="../media/image10.png"/><Relationship Id="rId4" Type="http://schemas.openxmlformats.org/officeDocument/2006/relationships/image" Target="../media/image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11.emf"/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23.xml"/><Relationship Id="rId6" Type="http://schemas.openxmlformats.org/officeDocument/2006/relationships/image" Target="../media/image6.emf"/><Relationship Id="rId5" Type="http://schemas.openxmlformats.org/officeDocument/2006/relationships/image" Target="../media/image10.png"/><Relationship Id="rId4" Type="http://schemas.openxmlformats.org/officeDocument/2006/relationships/image" Target="../media/image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11.emf"/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6.emf"/><Relationship Id="rId5" Type="http://schemas.openxmlformats.org/officeDocument/2006/relationships/image" Target="../media/image10.png"/><Relationship Id="rId4" Type="http://schemas.openxmlformats.org/officeDocument/2006/relationships/image" Target="../media/image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5.xml"/><Relationship Id="rId5" Type="http://schemas.openxmlformats.org/officeDocument/2006/relationships/image" Target="../media/image11.emf"/><Relationship Id="rId4" Type="http://schemas.openxmlformats.org/officeDocument/2006/relationships/image" Target="../media/image6.emf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png"/><Relationship Id="rId3" Type="http://schemas.openxmlformats.org/officeDocument/2006/relationships/image" Target="../media/image14.png"/><Relationship Id="rId7" Type="http://schemas.openxmlformats.org/officeDocument/2006/relationships/image" Target="../media/image17.png"/><Relationship Id="rId2" Type="http://schemas.openxmlformats.org/officeDocument/2006/relationships/hyperlink" Target="&#35838;&#25991;&#26391;&#35835;&#12289;&#29983;&#23383;&#35270;&#39057;&#12289;&#23383;&#35789;&#21548;&#20889;&#8212;&#38138;&#28385;&#37329;&#33394;&#24052;&#25484;&#30340;&#27700;&#27877;&#36947;/&#35838;&#25991;&#26391;&#35835;%20%20&#20154;&#25945;&#29256;-&#19977;&#19978;-5-&#38138;&#28385;&#37329;&#33394;&#24052;&#25484;&#30340;&#27700;&#27877;&#36947;.mp4" TargetMode="External"/><Relationship Id="rId1" Type="http://schemas.openxmlformats.org/officeDocument/2006/relationships/slideLayout" Target="../slideLayouts/slideLayout26.xml"/><Relationship Id="rId6" Type="http://schemas.openxmlformats.org/officeDocument/2006/relationships/image" Target="../media/image16.png"/><Relationship Id="rId5" Type="http://schemas.openxmlformats.org/officeDocument/2006/relationships/image" Target="../media/image10.png"/><Relationship Id="rId4" Type="http://schemas.openxmlformats.org/officeDocument/2006/relationships/image" Target="../media/image15.png"/><Relationship Id="rId9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7.xml"/><Relationship Id="rId6" Type="http://schemas.openxmlformats.org/officeDocument/2006/relationships/image" Target="../media/image20.png"/><Relationship Id="rId5" Type="http://schemas.openxmlformats.org/officeDocument/2006/relationships/image" Target="../media/image11.emf"/><Relationship Id="rId4" Type="http://schemas.openxmlformats.org/officeDocument/2006/relationships/image" Target="../media/image6.em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8.xml"/><Relationship Id="rId5" Type="http://schemas.openxmlformats.org/officeDocument/2006/relationships/image" Target="../media/image11.emf"/><Relationship Id="rId4" Type="http://schemas.openxmlformats.org/officeDocument/2006/relationships/image" Target="../media/image6.em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12.png"/><Relationship Id="rId5" Type="http://schemas.openxmlformats.org/officeDocument/2006/relationships/image" Target="../media/image11.emf"/><Relationship Id="rId4" Type="http://schemas.openxmlformats.org/officeDocument/2006/relationships/image" Target="../media/image6.emf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30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31.xml"/><Relationship Id="rId6" Type="http://schemas.openxmlformats.org/officeDocument/2006/relationships/image" Target="../media/image11.emf"/><Relationship Id="rId5" Type="http://schemas.openxmlformats.org/officeDocument/2006/relationships/image" Target="../media/image6.emf"/><Relationship Id="rId4" Type="http://schemas.openxmlformats.org/officeDocument/2006/relationships/image" Target="../media/image10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25.pn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32.xml"/><Relationship Id="rId6" Type="http://schemas.openxmlformats.org/officeDocument/2006/relationships/image" Target="../media/image11.emf"/><Relationship Id="rId5" Type="http://schemas.openxmlformats.org/officeDocument/2006/relationships/image" Target="../media/image6.emf"/><Relationship Id="rId4" Type="http://schemas.openxmlformats.org/officeDocument/2006/relationships/image" Target="../media/image10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33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3" Type="http://schemas.openxmlformats.org/officeDocument/2006/relationships/image" Target="../media/image1.png"/><Relationship Id="rId7" Type="http://schemas.openxmlformats.org/officeDocument/2006/relationships/image" Target="../media/image26.pn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34.xml"/><Relationship Id="rId6" Type="http://schemas.openxmlformats.org/officeDocument/2006/relationships/image" Target="../media/image11.emf"/><Relationship Id="rId5" Type="http://schemas.openxmlformats.org/officeDocument/2006/relationships/image" Target="../media/image6.emf"/><Relationship Id="rId4" Type="http://schemas.openxmlformats.org/officeDocument/2006/relationships/image" Target="../media/image10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35.xml"/><Relationship Id="rId4" Type="http://schemas.openxmlformats.org/officeDocument/2006/relationships/image" Target="../media/image22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36.xml"/><Relationship Id="rId4" Type="http://schemas.openxmlformats.org/officeDocument/2006/relationships/image" Target="../media/image29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3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38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39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3.png"/><Relationship Id="rId5" Type="http://schemas.openxmlformats.org/officeDocument/2006/relationships/image" Target="../media/image11.emf"/><Relationship Id="rId4" Type="http://schemas.openxmlformats.org/officeDocument/2006/relationships/image" Target="../media/image6.emf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40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1.xml"/><Relationship Id="rId5" Type="http://schemas.openxmlformats.org/officeDocument/2006/relationships/image" Target="../media/image11.emf"/><Relationship Id="rId4" Type="http://schemas.openxmlformats.org/officeDocument/2006/relationships/image" Target="../media/image6.emf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2.xml"/><Relationship Id="rId6" Type="http://schemas.openxmlformats.org/officeDocument/2006/relationships/image" Target="../media/image11.emf"/><Relationship Id="rId5" Type="http://schemas.openxmlformats.org/officeDocument/2006/relationships/image" Target="../media/image6.emf"/><Relationship Id="rId4" Type="http://schemas.openxmlformats.org/officeDocument/2006/relationships/image" Target="../media/image10.png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3" Type="http://schemas.openxmlformats.org/officeDocument/2006/relationships/image" Target="../media/image10.png"/><Relationship Id="rId7" Type="http://schemas.openxmlformats.org/officeDocument/2006/relationships/image" Target="../media/image3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3.xml"/><Relationship Id="rId6" Type="http://schemas.openxmlformats.org/officeDocument/2006/relationships/image" Target="../media/image31.png"/><Relationship Id="rId5" Type="http://schemas.openxmlformats.org/officeDocument/2006/relationships/image" Target="../media/image11.emf"/><Relationship Id="rId4" Type="http://schemas.openxmlformats.org/officeDocument/2006/relationships/image" Target="../media/image6.emf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4.xml"/><Relationship Id="rId5" Type="http://schemas.openxmlformats.org/officeDocument/2006/relationships/image" Target="../media/image11.emf"/><Relationship Id="rId4" Type="http://schemas.openxmlformats.org/officeDocument/2006/relationships/image" Target="../media/image6.emf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5.xml"/><Relationship Id="rId5" Type="http://schemas.openxmlformats.org/officeDocument/2006/relationships/image" Target="../media/image11.emf"/><Relationship Id="rId4" Type="http://schemas.openxmlformats.org/officeDocument/2006/relationships/image" Target="../media/image6.emf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10.png"/><Relationship Id="rId7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6.xml"/><Relationship Id="rId6" Type="http://schemas.openxmlformats.org/officeDocument/2006/relationships/image" Target="../media/image7.emf"/><Relationship Id="rId5" Type="http://schemas.openxmlformats.org/officeDocument/2006/relationships/image" Target="../media/image11.emf"/><Relationship Id="rId4" Type="http://schemas.openxmlformats.org/officeDocument/2006/relationships/image" Target="../media/image6.emf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10.png"/><Relationship Id="rId7" Type="http://schemas.openxmlformats.org/officeDocument/2006/relationships/image" Target="../media/image7.em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8.xml"/><Relationship Id="rId6" Type="http://schemas.openxmlformats.org/officeDocument/2006/relationships/image" Target="../media/image3.png"/><Relationship Id="rId5" Type="http://schemas.openxmlformats.org/officeDocument/2006/relationships/image" Target="../media/image11.emf"/><Relationship Id="rId4" Type="http://schemas.openxmlformats.org/officeDocument/2006/relationships/image" Target="../media/image6.emf"/><Relationship Id="rId9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11.emf"/><Relationship Id="rId4" Type="http://schemas.openxmlformats.org/officeDocument/2006/relationships/image" Target="../media/image6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11.emf"/><Relationship Id="rId4" Type="http://schemas.openxmlformats.org/officeDocument/2006/relationships/image" Target="../media/image6.emf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10.png"/><Relationship Id="rId7" Type="http://schemas.openxmlformats.org/officeDocument/2006/relationships/image" Target="../media/image8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5.xml"/><Relationship Id="rId6" Type="http://schemas.openxmlformats.org/officeDocument/2006/relationships/image" Target="../media/image7.emf"/><Relationship Id="rId5" Type="http://schemas.openxmlformats.org/officeDocument/2006/relationships/image" Target="../media/image11.emf"/><Relationship Id="rId4" Type="http://schemas.openxmlformats.org/officeDocument/2006/relationships/image" Target="../media/image6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7.xml"/><Relationship Id="rId5" Type="http://schemas.openxmlformats.org/officeDocument/2006/relationships/image" Target="../media/image11.emf"/><Relationship Id="rId4" Type="http://schemas.openxmlformats.org/officeDocument/2006/relationships/image" Target="../media/image6.e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8.xml"/><Relationship Id="rId5" Type="http://schemas.openxmlformats.org/officeDocument/2006/relationships/image" Target="../media/image11.emf"/><Relationship Id="rId4" Type="http://schemas.openxmlformats.org/officeDocument/2006/relationships/image" Target="../media/image6.e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9.xml"/><Relationship Id="rId5" Type="http://schemas.openxmlformats.org/officeDocument/2006/relationships/image" Target="../media/image11.emf"/><Relationship Id="rId4" Type="http://schemas.openxmlformats.org/officeDocument/2006/relationships/image" Target="../media/image6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矩形 15"/>
          <p:cNvSpPr/>
          <p:nvPr/>
        </p:nvSpPr>
        <p:spPr>
          <a:xfrm>
            <a:off x="0" y="5732463"/>
            <a:ext cx="9144000" cy="1125537"/>
          </a:xfrm>
          <a:prstGeom prst="rect">
            <a:avLst/>
          </a:prstGeom>
          <a:solidFill>
            <a:srgbClr val="FCF7E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3690938" y="5662613"/>
            <a:ext cx="2519362" cy="2390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矩形 7"/>
          <p:cNvSpPr/>
          <p:nvPr/>
        </p:nvSpPr>
        <p:spPr>
          <a:xfrm>
            <a:off x="1378759" y="2003262"/>
            <a:ext cx="6386482" cy="7683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400" b="1" dirty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5 </a:t>
            </a:r>
            <a:r>
              <a:rPr lang="zh-CN" altLang="en-US" sz="4400" b="1" dirty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铺满金色巴掌的水泥道</a:t>
            </a:r>
            <a:endParaRPr lang="en-US" altLang="zh-CN" sz="4400" b="1" dirty="0">
              <a:gradFill flip="none" rotWithShape="1">
                <a:gsLst>
                  <a:gs pos="0">
                    <a:srgbClr val="FF0000"/>
                  </a:gs>
                  <a:gs pos="24000">
                    <a:srgbClr val="00B0F0"/>
                  </a:gs>
                  <a:gs pos="62000">
                    <a:srgbClr val="7030A0"/>
                  </a:gs>
                  <a:gs pos="100000">
                    <a:srgbClr val="F73BDC"/>
                  </a:gs>
                </a:gsLst>
                <a:lin ang="8100000" scaled="1"/>
                <a:tileRect/>
              </a:gra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pic>
        <p:nvPicPr>
          <p:cNvPr id="14341" name="图片 9"/>
          <p:cNvPicPr>
            <a:picLocks noChangeAspect="1"/>
          </p:cNvPicPr>
          <p:nvPr/>
        </p:nvPicPr>
        <p:blipFill>
          <a:blip r:embed="rId4" cstate="print"/>
          <a:srcRect r="33527" b="78349"/>
          <a:stretch>
            <a:fillRect/>
          </a:stretch>
        </p:blipFill>
        <p:spPr bwMode="auto">
          <a:xfrm>
            <a:off x="5011738" y="5199063"/>
            <a:ext cx="4132262" cy="1658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913856" y="2881841"/>
            <a:ext cx="4195763" cy="623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4" name="图片 14"/>
          <p:cNvPicPr>
            <a:picLocks noChangeAspect="1"/>
          </p:cNvPicPr>
          <p:nvPr/>
        </p:nvPicPr>
        <p:blipFill>
          <a:blip r:embed="rId6" cstate="print"/>
          <a:srcRect l="33527" b="78349"/>
          <a:stretch>
            <a:fillRect/>
          </a:stretch>
        </p:blipFill>
        <p:spPr bwMode="auto">
          <a:xfrm>
            <a:off x="0" y="5337175"/>
            <a:ext cx="3851275" cy="154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图片 5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727325" y="6459538"/>
            <a:ext cx="596900" cy="436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图片 7"/>
          <p:cNvPicPr>
            <a:picLocks noChangeAspect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655763" y="5662613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3" name="组合 2"/>
          <p:cNvGrpSpPr/>
          <p:nvPr/>
        </p:nvGrpSpPr>
        <p:grpSpPr>
          <a:xfrm>
            <a:off x="5836357" y="4560894"/>
            <a:ext cx="1327930" cy="2056092"/>
            <a:chOff x="5836357" y="4560894"/>
            <a:chExt cx="1327930" cy="2056092"/>
          </a:xfrm>
        </p:grpSpPr>
        <p:pic>
          <p:nvPicPr>
            <p:cNvPr id="25" name="图片 5"/>
            <p:cNvPicPr>
              <a:picLocks noChangeAspect="1"/>
            </p:cNvPicPr>
            <p:nvPr/>
          </p:nvPicPr>
          <p:blipFill rotWithShape="1">
            <a:blip r:embed="rId9" cstate="print"/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10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2195513" y="4723901"/>
            <a:ext cx="1549697" cy="17344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p14:dur="100">
        <p:cut/>
      </p:transition>
    </mc:Choice>
    <mc:Fallback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6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1115695" y="1941195"/>
            <a:ext cx="7056755" cy="2885440"/>
          </a:xfrm>
          <a:prstGeom prst="roundRect">
            <a:avLst/>
          </a:prstGeom>
          <a:noFill/>
          <a:ln w="31750">
            <a:solidFill>
              <a:srgbClr val="0000FF"/>
            </a:solidFill>
            <a:prstDash val="sysDot"/>
          </a:ln>
          <a:effectLst>
            <a:outerShdw blurRad="50800" dist="50800" dir="5400000" algn="ctr" rotWithShape="0">
              <a:schemeClr val="tx1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2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 flipH="1">
            <a:off x="7668344" y="5902324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3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0" y="6003041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4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7038429" y="6372929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5" name="图片 84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6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7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8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3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683729" y="61563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4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5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028061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对角圆角矩形 19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字词乐园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AutoShape 2"/>
          <p:cNvSpPr>
            <a:spLocks noChangeArrowheads="1"/>
          </p:cNvSpPr>
          <p:nvPr/>
        </p:nvSpPr>
        <p:spPr bwMode="auto">
          <a:xfrm>
            <a:off x="611561" y="980728"/>
            <a:ext cx="1440159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会认字</a:t>
            </a:r>
          </a:p>
        </p:txBody>
      </p:sp>
      <p:sp>
        <p:nvSpPr>
          <p:cNvPr id="26" name="TextBox 23"/>
          <p:cNvSpPr txBox="1">
            <a:spLocks noChangeArrowheads="1"/>
          </p:cNvSpPr>
          <p:nvPr/>
        </p:nvSpPr>
        <p:spPr bwMode="auto">
          <a:xfrm>
            <a:off x="1714545" y="3830404"/>
            <a:ext cx="864096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乱</a:t>
            </a:r>
          </a:p>
        </p:txBody>
      </p:sp>
      <p:sp>
        <p:nvSpPr>
          <p:cNvPr id="27" name="TextBox 23"/>
          <p:cNvSpPr txBox="1">
            <a:spLocks noChangeArrowheads="1"/>
          </p:cNvSpPr>
          <p:nvPr/>
        </p:nvSpPr>
        <p:spPr bwMode="auto">
          <a:xfrm>
            <a:off x="2890550" y="3830072"/>
            <a:ext cx="6624736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组词：凌乱   捣乱   乱七八糟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1582945" y="3307832"/>
            <a:ext cx="9956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latin typeface="黑体" panose="02010609060101010101" pitchFamily="49" charset="-122"/>
                <a:ea typeface="黑体" panose="02010609060101010101" pitchFamily="49" charset="-122"/>
              </a:rPr>
              <a:t>luàn</a:t>
            </a:r>
          </a:p>
        </p:txBody>
      </p:sp>
      <p:sp>
        <p:nvSpPr>
          <p:cNvPr id="4" name="TextBox 23"/>
          <p:cNvSpPr txBox="1">
            <a:spLocks noChangeArrowheads="1"/>
          </p:cNvSpPr>
          <p:nvPr/>
        </p:nvSpPr>
        <p:spPr bwMode="auto">
          <a:xfrm>
            <a:off x="1682160" y="2662639"/>
            <a:ext cx="864096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zh-CN" sz="36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则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1644650" y="2078990"/>
            <a:ext cx="73406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err="1">
                <a:latin typeface="黑体" panose="02010609060101010101" pitchFamily="49" charset="-122"/>
                <a:ea typeface="黑体" panose="02010609060101010101" pitchFamily="49" charset="-122"/>
              </a:rPr>
              <a:t>zé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2890520" y="2662555"/>
            <a:ext cx="462724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组词：规则  守则  </a:t>
            </a: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  <p:bldP spid="28" grpId="0"/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827405" y="1917065"/>
            <a:ext cx="7056755" cy="2972435"/>
          </a:xfrm>
          <a:prstGeom prst="roundRect">
            <a:avLst/>
          </a:prstGeom>
          <a:noFill/>
          <a:ln w="31750">
            <a:solidFill>
              <a:srgbClr val="0000FF"/>
            </a:solidFill>
            <a:prstDash val="sysDot"/>
          </a:ln>
          <a:effectLst>
            <a:outerShdw blurRad="50800" dist="50800" dir="5400000" algn="ctr" rotWithShape="0">
              <a:schemeClr val="tx1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2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 flipH="1">
            <a:off x="7668344" y="5902324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3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0" y="6003041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4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7038429" y="6372929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5" name="图片 84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6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7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8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3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683729" y="61563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4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5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028061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TextBox 23"/>
          <p:cNvSpPr txBox="1">
            <a:spLocks noChangeArrowheads="1"/>
          </p:cNvSpPr>
          <p:nvPr/>
        </p:nvSpPr>
        <p:spPr bwMode="auto">
          <a:xfrm>
            <a:off x="1331640" y="2545159"/>
            <a:ext cx="864096" cy="64633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棕</a:t>
            </a:r>
          </a:p>
        </p:txBody>
      </p:sp>
      <p:sp>
        <p:nvSpPr>
          <p:cNvPr id="20" name="对角圆角矩形 19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字词乐园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AutoShape 2"/>
          <p:cNvSpPr>
            <a:spLocks noChangeArrowheads="1"/>
          </p:cNvSpPr>
          <p:nvPr/>
        </p:nvSpPr>
        <p:spPr bwMode="auto">
          <a:xfrm>
            <a:off x="611561" y="980728"/>
            <a:ext cx="1440159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会认字</a:t>
            </a:r>
          </a:p>
        </p:txBody>
      </p:sp>
      <p:sp>
        <p:nvSpPr>
          <p:cNvPr id="19" name="TextBox 23"/>
          <p:cNvSpPr txBox="1">
            <a:spLocks noChangeArrowheads="1"/>
          </p:cNvSpPr>
          <p:nvPr/>
        </p:nvSpPr>
        <p:spPr bwMode="auto">
          <a:xfrm>
            <a:off x="2411760" y="2605554"/>
            <a:ext cx="6624736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组词：棕红色   棕榈树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1277661" y="2022003"/>
            <a:ext cx="9956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3200" dirty="0" err="1">
                <a:latin typeface="黑体" panose="02010609060101010101" pitchFamily="49" charset="-122"/>
                <a:ea typeface="黑体" panose="02010609060101010101" pitchFamily="49" charset="-122"/>
              </a:rPr>
              <a:t>zōn</a:t>
            </a:r>
            <a:r>
              <a:rPr lang="en-US" altLang="zh-CN" sz="3200" dirty="0" err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ɡ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6" name="TextBox 23"/>
          <p:cNvSpPr txBox="1">
            <a:spLocks noChangeArrowheads="1"/>
          </p:cNvSpPr>
          <p:nvPr/>
        </p:nvSpPr>
        <p:spPr bwMode="auto">
          <a:xfrm>
            <a:off x="1331640" y="3862789"/>
            <a:ext cx="864096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迟</a:t>
            </a:r>
          </a:p>
        </p:txBody>
      </p:sp>
      <p:sp>
        <p:nvSpPr>
          <p:cNvPr id="27" name="TextBox 23"/>
          <p:cNvSpPr txBox="1">
            <a:spLocks noChangeArrowheads="1"/>
          </p:cNvSpPr>
          <p:nvPr/>
        </p:nvSpPr>
        <p:spPr bwMode="auto">
          <a:xfrm>
            <a:off x="2411760" y="3913892"/>
            <a:ext cx="6624736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组词：迟到  迟疑  说时迟那时快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1331485" y="3277987"/>
            <a:ext cx="7924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latin typeface="黑体" panose="02010609060101010101" pitchFamily="49" charset="-122"/>
                <a:ea typeface="黑体" panose="02010609060101010101" pitchFamily="49" charset="-122"/>
              </a:rPr>
              <a:t>chí</a:t>
            </a: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2" grpId="0"/>
      <p:bldP spid="26" grpId="0"/>
      <p:bldP spid="27" grpId="0"/>
      <p:bldP spid="28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6660232" y="2564904"/>
            <a:ext cx="1243864" cy="2219461"/>
            <a:chOff x="5836357" y="4560894"/>
            <a:chExt cx="1327930" cy="2056092"/>
          </a:xfrm>
        </p:grpSpPr>
        <p:pic>
          <p:nvPicPr>
            <p:cNvPr id="12" name="图片 5"/>
            <p:cNvPicPr>
              <a:picLocks noChangeAspect="1"/>
            </p:cNvPicPr>
            <p:nvPr/>
          </p:nvPicPr>
          <p:blipFill rotWithShape="1">
            <a:blip r:embed="rId2" cstate="print"/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3" name="Picture 2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20483" name="图片 9"/>
          <p:cNvPicPr>
            <a:picLocks noChangeAspect="1"/>
          </p:cNvPicPr>
          <p:nvPr/>
        </p:nvPicPr>
        <p:blipFill>
          <a:blip r:embed="rId4" cstate="print"/>
          <a:srcRect r="72971"/>
          <a:stretch>
            <a:fillRect/>
          </a:stretch>
        </p:blipFill>
        <p:spPr bwMode="auto">
          <a:xfrm>
            <a:off x="6427618" y="5984875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4" name="图片 12"/>
          <p:cNvPicPr>
            <a:picLocks noChangeAspect="1"/>
          </p:cNvPicPr>
          <p:nvPr/>
        </p:nvPicPr>
        <p:blipFill>
          <a:blip r:embed="rId5" cstate="print"/>
          <a:srcRect r="72971"/>
          <a:stretch>
            <a:fillRect/>
          </a:stretch>
        </p:blipFill>
        <p:spPr bwMode="auto">
          <a:xfrm>
            <a:off x="683729" y="61563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6" name="图片 7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8" name="图片 8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028061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TextBox 13"/>
          <p:cNvSpPr txBox="1"/>
          <p:nvPr/>
        </p:nvSpPr>
        <p:spPr>
          <a:xfrm>
            <a:off x="714348" y="2545740"/>
            <a:ext cx="62280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潮湿：</a:t>
            </a:r>
            <a:r>
              <a:rPr sz="2800" dirty="0">
                <a:latin typeface="楷体" panose="02010609060101010101" pitchFamily="49" charset="-122"/>
                <a:ea typeface="楷体" panose="02010609060101010101" pitchFamily="49" charset="-122"/>
              </a:rPr>
              <a:t>含有比正常状态下较多的水分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14348" y="3121804"/>
            <a:ext cx="33832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zh-CN" altLang="en-US" sz="28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熨帖：</a:t>
            </a:r>
            <a:r>
              <a:rPr sz="2800" dirty="0">
                <a:latin typeface="楷体" panose="02010609060101010101" pitchFamily="49" charset="-122"/>
                <a:ea typeface="楷体" panose="02010609060101010101" pitchFamily="49" charset="-122"/>
              </a:rPr>
              <a:t>妥当，合适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714348" y="4345940"/>
            <a:ext cx="37388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凌乱：</a:t>
            </a:r>
            <a:r>
              <a:rPr lang="zh-CN" altLang="en-US" sz="2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杂乱而无条理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744344" y="1969676"/>
            <a:ext cx="40944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放晴：</a:t>
            </a:r>
            <a:r>
              <a:rPr lang="zh-CN" altLang="en-US" sz="28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阴雨后天气转晴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744344" y="3717032"/>
            <a:ext cx="622808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规则：</a:t>
            </a:r>
            <a:r>
              <a:rPr sz="2800" dirty="0">
                <a:latin typeface="楷体" panose="02010609060101010101" pitchFamily="49" charset="-122"/>
                <a:ea typeface="楷体" panose="02010609060101010101" pitchFamily="49" charset="-122"/>
              </a:rPr>
              <a:t>在分布上有一定的方式，整齐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</a:p>
        </p:txBody>
      </p:sp>
      <p:sp>
        <p:nvSpPr>
          <p:cNvPr id="22" name="对角圆角矩形 21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字词乐园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AutoShape 2"/>
          <p:cNvSpPr>
            <a:spLocks noChangeArrowheads="1"/>
          </p:cNvSpPr>
          <p:nvPr/>
        </p:nvSpPr>
        <p:spPr bwMode="auto">
          <a:xfrm>
            <a:off x="611561" y="980728"/>
            <a:ext cx="1800199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词语解释</a:t>
            </a: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9" grpId="0"/>
      <p:bldP spid="2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7144198" y="4536939"/>
            <a:ext cx="1243864" cy="2219461"/>
            <a:chOff x="5836357" y="4560894"/>
            <a:chExt cx="1327930" cy="2056092"/>
          </a:xfrm>
        </p:grpSpPr>
        <p:pic>
          <p:nvPicPr>
            <p:cNvPr id="12" name="图片 5"/>
            <p:cNvPicPr>
              <a:picLocks noChangeAspect="1"/>
            </p:cNvPicPr>
            <p:nvPr/>
          </p:nvPicPr>
          <p:blipFill rotWithShape="1">
            <a:blip r:embed="rId2" cstate="print"/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3" name="Picture 2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20483" name="图片 9"/>
          <p:cNvPicPr>
            <a:picLocks noChangeAspect="1"/>
          </p:cNvPicPr>
          <p:nvPr/>
        </p:nvPicPr>
        <p:blipFill>
          <a:blip r:embed="rId4" cstate="print"/>
          <a:srcRect r="72971"/>
          <a:stretch>
            <a:fillRect/>
          </a:stretch>
        </p:blipFill>
        <p:spPr bwMode="auto">
          <a:xfrm>
            <a:off x="6427618" y="5984875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4" name="图片 12"/>
          <p:cNvPicPr>
            <a:picLocks noChangeAspect="1"/>
          </p:cNvPicPr>
          <p:nvPr/>
        </p:nvPicPr>
        <p:blipFill>
          <a:blip r:embed="rId5" cstate="print"/>
          <a:srcRect r="72971"/>
          <a:stretch>
            <a:fillRect/>
          </a:stretch>
        </p:blipFill>
        <p:spPr bwMode="auto">
          <a:xfrm>
            <a:off x="683729" y="61563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6" name="图片 7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8" name="图片 8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028061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TextBox 18"/>
          <p:cNvSpPr txBox="1"/>
          <p:nvPr/>
        </p:nvSpPr>
        <p:spPr>
          <a:xfrm>
            <a:off x="766648" y="2060848"/>
            <a:ext cx="7572071" cy="1822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4500"/>
              </a:lnSpc>
            </a:pP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    一阵大雨过后，天渐渐（    ）了，空气变得很（    ），一些树叶（    ）地落在路边。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3226693" y="2680271"/>
            <a:ext cx="9956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潮湿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6848073" y="2679755"/>
            <a:ext cx="9956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凌乱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6036484" y="2096071"/>
            <a:ext cx="9956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放晴</a:t>
            </a:r>
          </a:p>
        </p:txBody>
      </p:sp>
      <p:sp>
        <p:nvSpPr>
          <p:cNvPr id="16" name="对角圆角矩形 15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字词乐园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AutoShape 2"/>
          <p:cNvSpPr>
            <a:spLocks noChangeArrowheads="1"/>
          </p:cNvSpPr>
          <p:nvPr/>
        </p:nvSpPr>
        <p:spPr bwMode="auto">
          <a:xfrm>
            <a:off x="611561" y="980728"/>
            <a:ext cx="1800199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词语运用</a:t>
            </a: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21" grpId="0"/>
      <p:bldP spid="1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组合 8"/>
          <p:cNvGrpSpPr/>
          <p:nvPr/>
        </p:nvGrpSpPr>
        <p:grpSpPr>
          <a:xfrm>
            <a:off x="7144559" y="4149607"/>
            <a:ext cx="1243864" cy="2219461"/>
            <a:chOff x="5836357" y="4560894"/>
            <a:chExt cx="1327930" cy="2056092"/>
          </a:xfrm>
        </p:grpSpPr>
        <p:pic>
          <p:nvPicPr>
            <p:cNvPr id="12" name="图片 5"/>
            <p:cNvPicPr>
              <a:picLocks noChangeAspect="1"/>
            </p:cNvPicPr>
            <p:nvPr/>
          </p:nvPicPr>
          <p:blipFill rotWithShape="1">
            <a:blip r:embed="rId2" cstate="print"/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3" name="Picture 2"/>
            <p:cNvPicPr>
              <a:picLocks noChangeAspect="1" noChangeArrowheads="1"/>
            </p:cNvPicPr>
            <p:nvPr/>
          </p:nvPicPr>
          <p:blipFill>
            <a:blip r:embed="rId3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20483" name="图片 9"/>
          <p:cNvPicPr>
            <a:picLocks noChangeAspect="1"/>
          </p:cNvPicPr>
          <p:nvPr/>
        </p:nvPicPr>
        <p:blipFill>
          <a:blip r:embed="rId4" cstate="print"/>
          <a:srcRect r="72971"/>
          <a:stretch>
            <a:fillRect/>
          </a:stretch>
        </p:blipFill>
        <p:spPr bwMode="auto">
          <a:xfrm>
            <a:off x="6427618" y="5984875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4" name="图片 12"/>
          <p:cNvPicPr>
            <a:picLocks noChangeAspect="1"/>
          </p:cNvPicPr>
          <p:nvPr/>
        </p:nvPicPr>
        <p:blipFill>
          <a:blip r:embed="rId5" cstate="print"/>
          <a:srcRect r="72971"/>
          <a:stretch>
            <a:fillRect/>
          </a:stretch>
        </p:blipFill>
        <p:spPr bwMode="auto">
          <a:xfrm>
            <a:off x="683729" y="61563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6" name="图片 7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8" name="图片 8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028061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TextBox 18"/>
          <p:cNvSpPr txBox="1"/>
          <p:nvPr/>
        </p:nvSpPr>
        <p:spPr>
          <a:xfrm>
            <a:off x="2976592" y="1188041"/>
            <a:ext cx="3248025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en-US" altLang="zh-CN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ABB</a:t>
            </a:r>
            <a:r>
              <a:rPr lang="zh-CN" altLang="en-US" sz="32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”式的成语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971600" y="2365411"/>
            <a:ext cx="14020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亮晶晶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3707904" y="2412176"/>
            <a:ext cx="14020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湿漉漉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6427618" y="2412177"/>
            <a:ext cx="14020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绿油油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971600" y="3384653"/>
            <a:ext cx="14020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红彤彤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3691314" y="3384654"/>
            <a:ext cx="14020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香喷喷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490275" y="3392837"/>
            <a:ext cx="14020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美滋滋</a:t>
            </a:r>
          </a:p>
        </p:txBody>
      </p:sp>
      <p:sp>
        <p:nvSpPr>
          <p:cNvPr id="18" name="AutoShape 2"/>
          <p:cNvSpPr>
            <a:spLocks noChangeArrowheads="1"/>
          </p:cNvSpPr>
          <p:nvPr/>
        </p:nvSpPr>
        <p:spPr bwMode="auto">
          <a:xfrm>
            <a:off x="611561" y="980728"/>
            <a:ext cx="1800199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词语积累</a:t>
            </a:r>
          </a:p>
        </p:txBody>
      </p:sp>
      <p:sp>
        <p:nvSpPr>
          <p:cNvPr id="28" name="对角圆角矩形 27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字词乐园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21" grpId="0"/>
      <p:bldP spid="22" grpId="0"/>
      <p:bldP spid="23" grpId="0"/>
      <p:bldP spid="24" grpId="0"/>
      <p:bldP spid="2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3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433420" y="5993606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4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63156" y="5993606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6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13241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8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028384" y="6287293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TextBox 16"/>
          <p:cNvSpPr txBox="1"/>
          <p:nvPr/>
        </p:nvSpPr>
        <p:spPr>
          <a:xfrm>
            <a:off x="2143108" y="980728"/>
            <a:ext cx="178595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晴朗</a:t>
            </a: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---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5143504" y="980728"/>
            <a:ext cx="178595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熨帖</a:t>
            </a: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---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6643702" y="980728"/>
            <a:ext cx="1143008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平整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2162158" y="1772816"/>
            <a:ext cx="178595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规则</a:t>
            </a: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---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3662356" y="1766546"/>
            <a:ext cx="1143008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规律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5162554" y="1766546"/>
            <a:ext cx="178595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增添</a:t>
            </a: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---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6662752" y="1766546"/>
            <a:ext cx="1143008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增加</a:t>
            </a:r>
          </a:p>
        </p:txBody>
      </p:sp>
      <p:cxnSp>
        <p:nvCxnSpPr>
          <p:cNvPr id="36" name="直接连接符 35"/>
          <p:cNvCxnSpPr/>
          <p:nvPr/>
        </p:nvCxnSpPr>
        <p:spPr>
          <a:xfrm>
            <a:off x="539552" y="2636912"/>
            <a:ext cx="7286676" cy="1588"/>
          </a:xfrm>
          <a:prstGeom prst="line">
            <a:avLst/>
          </a:prstGeom>
          <a:ln w="3175">
            <a:solidFill>
              <a:schemeClr val="accent2">
                <a:lumMod val="40000"/>
                <a:lumOff val="6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/>
          <p:cNvCxnSpPr/>
          <p:nvPr/>
        </p:nvCxnSpPr>
        <p:spPr>
          <a:xfrm>
            <a:off x="683568" y="4365104"/>
            <a:ext cx="7286676" cy="1588"/>
          </a:xfrm>
          <a:prstGeom prst="line">
            <a:avLst/>
          </a:prstGeom>
          <a:ln w="3175">
            <a:solidFill>
              <a:schemeClr val="accent2">
                <a:lumMod val="40000"/>
                <a:lumOff val="6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/>
          <p:cNvSpPr txBox="1"/>
          <p:nvPr/>
        </p:nvSpPr>
        <p:spPr>
          <a:xfrm>
            <a:off x="2124058" y="2924944"/>
            <a:ext cx="178595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潮湿</a:t>
            </a: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---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9" name="TextBox 38"/>
          <p:cNvSpPr txBox="1"/>
          <p:nvPr/>
        </p:nvSpPr>
        <p:spPr>
          <a:xfrm>
            <a:off x="3624256" y="2924944"/>
            <a:ext cx="1143008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干燥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5124454" y="2924944"/>
            <a:ext cx="178595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凌乱</a:t>
            </a: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---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6643702" y="2923674"/>
            <a:ext cx="1143008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整洁</a:t>
            </a:r>
          </a:p>
        </p:txBody>
      </p:sp>
      <p:sp>
        <p:nvSpPr>
          <p:cNvPr id="42" name="TextBox 41"/>
          <p:cNvSpPr txBox="1"/>
          <p:nvPr/>
        </p:nvSpPr>
        <p:spPr>
          <a:xfrm>
            <a:off x="2143108" y="3710762"/>
            <a:ext cx="178595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增添</a:t>
            </a: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---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3" name="TextBox 42"/>
          <p:cNvSpPr txBox="1"/>
          <p:nvPr/>
        </p:nvSpPr>
        <p:spPr>
          <a:xfrm>
            <a:off x="3643306" y="3710762"/>
            <a:ext cx="1143008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减少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5143504" y="3710762"/>
            <a:ext cx="178595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愉快</a:t>
            </a: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---</a:t>
            </a:r>
            <a:endParaRPr lang="zh-CN" altLang="en-US" sz="32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6643702" y="3710762"/>
            <a:ext cx="1143008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悲伤</a:t>
            </a:r>
          </a:p>
        </p:txBody>
      </p:sp>
      <p:sp>
        <p:nvSpPr>
          <p:cNvPr id="49" name="AutoShape 2"/>
          <p:cNvSpPr>
            <a:spLocks noChangeArrowheads="1"/>
          </p:cNvSpPr>
          <p:nvPr/>
        </p:nvSpPr>
        <p:spPr bwMode="auto">
          <a:xfrm>
            <a:off x="611561" y="980728"/>
            <a:ext cx="1440159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近义词</a:t>
            </a:r>
          </a:p>
        </p:txBody>
      </p:sp>
      <p:sp>
        <p:nvSpPr>
          <p:cNvPr id="51" name="AutoShape 2"/>
          <p:cNvSpPr>
            <a:spLocks noChangeArrowheads="1"/>
          </p:cNvSpPr>
          <p:nvPr/>
        </p:nvSpPr>
        <p:spPr bwMode="auto">
          <a:xfrm>
            <a:off x="611560" y="2780928"/>
            <a:ext cx="1440159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反义词</a:t>
            </a:r>
          </a:p>
        </p:txBody>
      </p:sp>
      <p:sp>
        <p:nvSpPr>
          <p:cNvPr id="53" name="对角圆角矩形 52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字词乐园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TextBox 31"/>
          <p:cNvSpPr txBox="1"/>
          <p:nvPr/>
        </p:nvSpPr>
        <p:spPr>
          <a:xfrm>
            <a:off x="3662356" y="980416"/>
            <a:ext cx="1143008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明朗</a:t>
            </a: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29" grpId="0"/>
      <p:bldP spid="30" grpId="0"/>
      <p:bldP spid="31" grpId="0"/>
      <p:bldP spid="32" grpId="0"/>
      <p:bldP spid="33" grpId="0"/>
      <p:bldP spid="34" grpId="0"/>
      <p:bldP spid="38" grpId="0"/>
      <p:bldP spid="39" grpId="0"/>
      <p:bldP spid="40" grpId="0"/>
      <p:bldP spid="41" grpId="0"/>
      <p:bldP spid="42" grpId="0"/>
      <p:bldP spid="43" grpId="0"/>
      <p:bldP spid="44" grpId="0"/>
      <p:bldP spid="45" grpId="0"/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7" name="Picture 7">
            <a:hlinkClick r:id="rId2" action="ppaction://hlinkfile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04865" y="1320262"/>
            <a:ext cx="6738563" cy="34878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云形标注 9"/>
          <p:cNvSpPr/>
          <p:nvPr/>
        </p:nvSpPr>
        <p:spPr>
          <a:xfrm>
            <a:off x="4932040" y="3715013"/>
            <a:ext cx="2721538" cy="1346028"/>
          </a:xfrm>
          <a:prstGeom prst="cloudCallout">
            <a:avLst>
              <a:gd name="adj1" fmla="val 44568"/>
              <a:gd name="adj2" fmla="val 60548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1507" name="图片 9"/>
          <p:cNvPicPr>
            <a:picLocks noChangeAspect="1"/>
          </p:cNvPicPr>
          <p:nvPr/>
        </p:nvPicPr>
        <p:blipFill>
          <a:blip r:embed="rId4" cstate="print"/>
          <a:srcRect r="72971"/>
          <a:stretch>
            <a:fillRect/>
          </a:stretch>
        </p:blipFill>
        <p:spPr bwMode="auto">
          <a:xfrm flipH="1">
            <a:off x="7892575" y="6061273"/>
            <a:ext cx="1251425" cy="1189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8" name="图片 12"/>
          <p:cNvPicPr>
            <a:picLocks noChangeAspect="1"/>
          </p:cNvPicPr>
          <p:nvPr/>
        </p:nvPicPr>
        <p:blipFill>
          <a:blip r:embed="rId5" cstate="print"/>
          <a:srcRect r="72971"/>
          <a:stretch>
            <a:fillRect/>
          </a:stretch>
        </p:blipFill>
        <p:spPr bwMode="auto">
          <a:xfrm>
            <a:off x="-44757" y="604396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extBox 1"/>
          <p:cNvSpPr txBox="1"/>
          <p:nvPr/>
        </p:nvSpPr>
        <p:spPr>
          <a:xfrm>
            <a:off x="5067033" y="3715013"/>
            <a:ext cx="247639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　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　小喇叭朗读开始了，点一点音箱，一起听。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578770" y="1114902"/>
            <a:ext cx="244810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b="1" cap="all" dirty="0">
                <a:ln w="9000" cmpd="sng">
                  <a:solidFill>
                    <a:schemeClr val="accent2"/>
                  </a:solidFill>
                  <a:prstDash val="solid"/>
                </a:ln>
                <a:gradFill flip="none" rotWithShape="1">
                  <a:gsLst>
                    <a:gs pos="0">
                      <a:srgbClr val="000000"/>
                    </a:gs>
                    <a:gs pos="20000">
                      <a:srgbClr val="000040"/>
                    </a:gs>
                    <a:gs pos="50000">
                      <a:srgbClr val="400040"/>
                    </a:gs>
                    <a:gs pos="75000">
                      <a:srgbClr val="8F0040"/>
                    </a:gs>
                    <a:gs pos="89999">
                      <a:srgbClr val="F27300"/>
                    </a:gs>
                    <a:gs pos="100000">
                      <a:srgbClr val="FFBF00"/>
                    </a:gs>
                  </a:gsLst>
                  <a:lin ang="2700000" scaled="0"/>
                  <a:tileRect/>
                </a:gradFill>
                <a:effectLst>
                  <a:reflection blurRad="12700" stA="28000" endPos="45000" dist="1000" dir="5400000" sy="-100000" algn="bl" rotWithShape="0"/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课文朗读</a:t>
            </a:r>
          </a:p>
        </p:txBody>
      </p:sp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19006" y="1338957"/>
            <a:ext cx="1002948" cy="5929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6" name="Picture 6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62835" y="5943508"/>
            <a:ext cx="684789" cy="8676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8" name="云形标注 17"/>
          <p:cNvSpPr/>
          <p:nvPr/>
        </p:nvSpPr>
        <p:spPr>
          <a:xfrm>
            <a:off x="2411760" y="4449105"/>
            <a:ext cx="2387866" cy="1231048"/>
          </a:xfrm>
          <a:prstGeom prst="cloudCallout">
            <a:avLst>
              <a:gd name="adj1" fmla="val -76605"/>
              <a:gd name="adj2" fmla="val 64688"/>
            </a:avLst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TextBox 18"/>
          <p:cNvSpPr txBox="1"/>
          <p:nvPr/>
        </p:nvSpPr>
        <p:spPr>
          <a:xfrm>
            <a:off x="2590638" y="4412406"/>
            <a:ext cx="247639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　　</a:t>
            </a:r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边听边想：课文主要写了什么？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7514548" y="4449105"/>
            <a:ext cx="1226146" cy="18661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99838" y="5012571"/>
            <a:ext cx="1241284" cy="13001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5" name="对角圆角矩形 14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课文朗读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2" grpId="0"/>
      <p:bldP spid="18" grpId="0" animBg="1"/>
      <p:bldP spid="1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332740" y="2279650"/>
            <a:ext cx="4133215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 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1.“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金色巴掌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”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指什么？</a:t>
            </a:r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15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矩形 12"/>
          <p:cNvSpPr/>
          <p:nvPr/>
        </p:nvSpPr>
        <p:spPr>
          <a:xfrm>
            <a:off x="158750" y="3816985"/>
            <a:ext cx="3776345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指黄色的梧桐叶。</a:t>
            </a:r>
          </a:p>
        </p:txBody>
      </p:sp>
      <p:sp>
        <p:nvSpPr>
          <p:cNvPr id="11" name="对角圆角矩形 10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初步感知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8" name="AutoShape 2"/>
          <p:cNvSpPr>
            <a:spLocks noChangeArrowheads="1"/>
          </p:cNvSpPr>
          <p:nvPr/>
        </p:nvSpPr>
        <p:spPr bwMode="auto">
          <a:xfrm>
            <a:off x="611561" y="980728"/>
            <a:ext cx="2016223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初步感知</a:t>
            </a:r>
            <a:r>
              <a:rPr lang="en-US" altLang="zh-CN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272280" y="2981960"/>
            <a:ext cx="4039235" cy="3239770"/>
          </a:xfrm>
          <a:prstGeom prst="rect">
            <a:avLst/>
          </a:prstGeom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矩形 13"/>
          <p:cNvSpPr/>
          <p:nvPr/>
        </p:nvSpPr>
        <p:spPr>
          <a:xfrm>
            <a:off x="282956" y="1988840"/>
            <a:ext cx="803346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    </a:t>
            </a:r>
            <a:r>
              <a:rPr lang="en-US" altLang="zh-CN" sz="2800" dirty="0"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sz="2800" dirty="0">
                <a:latin typeface="黑体" panose="02010609060101010101" pitchFamily="49" charset="-122"/>
                <a:ea typeface="黑体" panose="02010609060101010101" pitchFamily="49" charset="-122"/>
              </a:rPr>
              <a:t>课文可以分成几部分？各部分大意是什么？</a:t>
            </a:r>
            <a:endParaRPr lang="en-US" altLang="zh-CN" sz="28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250825" y="2623552"/>
            <a:ext cx="8641655" cy="3538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第一部分（第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自然段）：一夜秋风，一夜秋雨。</a:t>
            </a:r>
            <a:endParaRPr lang="en-US" altLang="zh-CN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</a:p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第二部分（第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2-11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自然段）：“我”在上学路上看到的情景——铺满金色巴掌的水泥道。</a:t>
            </a:r>
          </a:p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</a:p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第三部分（第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12-13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自然段）：表达对门前水泥道的喜爱。</a:t>
            </a:r>
          </a:p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</a:p>
        </p:txBody>
      </p:sp>
      <p:sp>
        <p:nvSpPr>
          <p:cNvPr id="18" name="对角圆角矩形 17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初步感知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AutoShape 2"/>
          <p:cNvSpPr>
            <a:spLocks noChangeArrowheads="1"/>
          </p:cNvSpPr>
          <p:nvPr/>
        </p:nvSpPr>
        <p:spPr bwMode="auto">
          <a:xfrm>
            <a:off x="611561" y="980728"/>
            <a:ext cx="2016223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初步感知</a:t>
            </a:r>
            <a:r>
              <a:rPr lang="en-US" altLang="zh-CN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1399513" y="2376079"/>
            <a:ext cx="424688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一夜秋风，一夜秋雨。</a:t>
            </a:r>
          </a:p>
        </p:txBody>
      </p:sp>
      <p:sp>
        <p:nvSpPr>
          <p:cNvPr id="31" name="矩形 30"/>
          <p:cNvSpPr/>
          <p:nvPr/>
        </p:nvSpPr>
        <p:spPr>
          <a:xfrm>
            <a:off x="2366645" y="2376170"/>
            <a:ext cx="731520" cy="5715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云形 1"/>
          <p:cNvSpPr/>
          <p:nvPr/>
        </p:nvSpPr>
        <p:spPr>
          <a:xfrm>
            <a:off x="393065" y="2959735"/>
            <a:ext cx="3242310" cy="1530350"/>
          </a:xfrm>
          <a:prstGeom prst="cloud">
            <a:avLst/>
          </a:prstGeom>
          <a:gradFill flip="none" rotWithShape="1">
            <a:gsLst>
              <a:gs pos="0">
                <a:srgbClr val="FECF40"/>
              </a:gs>
              <a:gs pos="100000">
                <a:schemeClr val="accent6">
                  <a:lumMod val="60000"/>
                  <a:lumOff val="40000"/>
                </a:schemeClr>
              </a:gs>
            </a:gsLst>
            <a:lin ang="5400000" scaled="0"/>
          </a:gradFill>
          <a:ln w="12700" cap="rnd" cmpd="sng">
            <a:noFill/>
            <a:prstDash val="solid"/>
          </a:ln>
          <a:effectLst>
            <a:outerShdw blurRad="50800" dist="50800" dir="5400000" algn="ctr" rotWithShape="0">
              <a:schemeClr val="tx1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一场秋雨后的早晨</a:t>
            </a:r>
          </a:p>
        </p:txBody>
      </p:sp>
      <p:sp>
        <p:nvSpPr>
          <p:cNvPr id="15" name="对角圆角矩形 14"/>
          <p:cNvSpPr/>
          <p:nvPr/>
        </p:nvSpPr>
        <p:spPr>
          <a:xfrm>
            <a:off x="1142975" y="166992"/>
            <a:ext cx="2852961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重难点解析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AutoShape 2"/>
          <p:cNvSpPr>
            <a:spLocks noChangeArrowheads="1"/>
          </p:cNvSpPr>
          <p:nvPr/>
        </p:nvSpPr>
        <p:spPr bwMode="auto">
          <a:xfrm>
            <a:off x="611561" y="980728"/>
            <a:ext cx="1584175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重难点</a:t>
            </a:r>
            <a:r>
              <a:rPr lang="en-US" altLang="zh-CN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1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374515" y="2388235"/>
            <a:ext cx="731520" cy="5715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581883" y="1379764"/>
            <a:ext cx="587248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课文描写的是什么时间的事情？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15175" y="4765675"/>
            <a:ext cx="1992630" cy="210185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3335" y="4587875"/>
            <a:ext cx="1004570" cy="244157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3843628" y="3906429"/>
            <a:ext cx="424688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我背着书包去上学</a:t>
            </a:r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</a:p>
        </p:txBody>
      </p:sp>
      <p:sp>
        <p:nvSpPr>
          <p:cNvPr id="7" name="矩形 6"/>
          <p:cNvSpPr/>
          <p:nvPr/>
        </p:nvSpPr>
        <p:spPr>
          <a:xfrm>
            <a:off x="6456680" y="3906520"/>
            <a:ext cx="731520" cy="5715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云形 8"/>
          <p:cNvSpPr/>
          <p:nvPr/>
        </p:nvSpPr>
        <p:spPr>
          <a:xfrm>
            <a:off x="4148455" y="4765675"/>
            <a:ext cx="3242310" cy="1530350"/>
          </a:xfrm>
          <a:prstGeom prst="cloud">
            <a:avLst/>
          </a:prstGeom>
          <a:gradFill flip="none" rotWithShape="1">
            <a:gsLst>
              <a:gs pos="0">
                <a:srgbClr val="FECF40"/>
              </a:gs>
              <a:gs pos="100000">
                <a:schemeClr val="accent6">
                  <a:lumMod val="60000"/>
                  <a:lumOff val="40000"/>
                </a:schemeClr>
              </a:gs>
            </a:gsLst>
            <a:lin ang="5400000" scaled="0"/>
          </a:gradFill>
          <a:ln w="12700" cap="rnd" cmpd="sng">
            <a:noFill/>
            <a:prstDash val="solid"/>
          </a:ln>
          <a:effectLst>
            <a:outerShdw blurRad="50800" dist="50800" dir="5400000" algn="ctr" rotWithShape="0">
              <a:schemeClr val="tx1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上学路上</a:t>
            </a: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31" grpId="0" bldLvl="0" animBg="1"/>
      <p:bldP spid="2" grpId="0" bldLvl="0" animBg="1"/>
      <p:bldP spid="3" grpId="0" bldLvl="0" animBg="1"/>
      <p:bldP spid="4" grpId="0"/>
      <p:bldP spid="6" grpId="0"/>
      <p:bldP spid="7" grpId="0" bldLvl="0" animBg="1"/>
      <p:bldP spid="9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13690" y="1430655"/>
            <a:ext cx="3598545" cy="43103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260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秋天到了，你在上学放学的路上，观察过马路上的变化吗？是不是多了很多落叶呢？铺满落叶的道路是怎样的？让我们一起去看看吧！</a:t>
            </a:r>
          </a:p>
        </p:txBody>
      </p:sp>
      <p:pic>
        <p:nvPicPr>
          <p:cNvPr id="24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对角圆角矩形 11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新课导入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912235" y="1128395"/>
            <a:ext cx="4761865" cy="4914265"/>
          </a:xfrm>
          <a:prstGeom prst="roundRect">
            <a:avLst/>
          </a:prstGeom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611505" y="2547620"/>
            <a:ext cx="3649345" cy="3538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啊！多么明朗的天空。</a:t>
            </a:r>
          </a:p>
          <a:p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    可是，地面还是潮湿的，不时还能看见一个亮晶晶的水洼，映着一角小小的蓝天。</a:t>
            </a:r>
          </a:p>
        </p:txBody>
      </p:sp>
      <p:sp>
        <p:nvSpPr>
          <p:cNvPr id="31" name="矩形 30"/>
          <p:cNvSpPr/>
          <p:nvPr/>
        </p:nvSpPr>
        <p:spPr>
          <a:xfrm>
            <a:off x="3176270" y="2547620"/>
            <a:ext cx="731520" cy="5715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对角圆角矩形 14"/>
          <p:cNvSpPr/>
          <p:nvPr/>
        </p:nvSpPr>
        <p:spPr>
          <a:xfrm>
            <a:off x="1142975" y="166992"/>
            <a:ext cx="2852961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重难点解析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143000" y="4030980"/>
            <a:ext cx="731520" cy="5715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779368" y="1188629"/>
            <a:ext cx="384048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当时的环境怎么样？</a:t>
            </a:r>
          </a:p>
        </p:txBody>
      </p:sp>
      <p:sp>
        <p:nvSpPr>
          <p:cNvPr id="10" name="矩形 9"/>
          <p:cNvSpPr/>
          <p:nvPr/>
        </p:nvSpPr>
        <p:spPr>
          <a:xfrm>
            <a:off x="1958340" y="5514340"/>
            <a:ext cx="731520" cy="5715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260850" y="2686685"/>
            <a:ext cx="4359275" cy="3260090"/>
          </a:xfrm>
          <a:prstGeom prst="roundRect">
            <a:avLst/>
          </a:prstGeom>
        </p:spPr>
      </p:pic>
      <p:sp>
        <p:nvSpPr>
          <p:cNvPr id="2" name="AutoShape 2"/>
          <p:cNvSpPr>
            <a:spLocks noChangeArrowheads="1"/>
          </p:cNvSpPr>
          <p:nvPr/>
        </p:nvSpPr>
        <p:spPr bwMode="auto">
          <a:xfrm>
            <a:off x="611561" y="980728"/>
            <a:ext cx="1584175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重难点</a:t>
            </a:r>
            <a:r>
              <a:rPr 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2</a:t>
            </a: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4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31" grpId="0" bldLvl="0" animBg="1"/>
      <p:bldP spid="3" grpId="0" bldLvl="0" animBg="1"/>
      <p:bldP spid="4" grpId="0"/>
      <p:bldP spid="10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梧桐叶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CFCFC">
                  <a:alpha val="100000"/>
                </a:srgbClr>
              </a:clrFrom>
              <a:clrTo>
                <a:srgbClr val="FCFCFC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-314960" y="-17145"/>
            <a:ext cx="7105650" cy="3558540"/>
          </a:xfrm>
          <a:prstGeom prst="rect">
            <a:avLst/>
          </a:prstGeom>
        </p:spPr>
      </p:pic>
      <p:pic>
        <p:nvPicPr>
          <p:cNvPr id="15" name="图片 9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图片 12"/>
          <p:cNvPicPr>
            <a:picLocks noChangeAspect="1"/>
          </p:cNvPicPr>
          <p:nvPr/>
        </p:nvPicPr>
        <p:blipFill>
          <a:blip r:embed="rId4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图片 7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图片 8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0" name="文本框 99"/>
          <p:cNvSpPr txBox="1"/>
          <p:nvPr/>
        </p:nvSpPr>
        <p:spPr>
          <a:xfrm>
            <a:off x="1365885" y="2101215"/>
            <a:ext cx="6412230" cy="10763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/>
            <a:r>
              <a:rPr lang="en-US" altLang="zh-CN" sz="320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道路两旁的法国梧桐树，掉下了一片片金黄金黄的叶子。</a:t>
            </a:r>
          </a:p>
        </p:txBody>
      </p:sp>
      <p:sp>
        <p:nvSpPr>
          <p:cNvPr id="31" name="矩形 30"/>
          <p:cNvSpPr/>
          <p:nvPr/>
        </p:nvSpPr>
        <p:spPr>
          <a:xfrm>
            <a:off x="3168015" y="2606040"/>
            <a:ext cx="2722880" cy="5715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824990" y="2606040"/>
            <a:ext cx="1196975" cy="5715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下箭头 5"/>
          <p:cNvSpPr/>
          <p:nvPr/>
        </p:nvSpPr>
        <p:spPr>
          <a:xfrm>
            <a:off x="2207895" y="3336290"/>
            <a:ext cx="431800" cy="864235"/>
          </a:xfrm>
          <a:prstGeom prst="downArrow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下箭头 6"/>
          <p:cNvSpPr/>
          <p:nvPr/>
        </p:nvSpPr>
        <p:spPr>
          <a:xfrm>
            <a:off x="4356100" y="3336290"/>
            <a:ext cx="431800" cy="864235"/>
          </a:xfrm>
          <a:prstGeom prst="downArrow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云形 7"/>
          <p:cNvSpPr/>
          <p:nvPr/>
        </p:nvSpPr>
        <p:spPr>
          <a:xfrm>
            <a:off x="1050290" y="4368165"/>
            <a:ext cx="2320925" cy="870585"/>
          </a:xfrm>
          <a:prstGeom prst="cloud">
            <a:avLst/>
          </a:prstGeom>
          <a:gradFill flip="none" rotWithShape="1">
            <a:gsLst>
              <a:gs pos="0">
                <a:srgbClr val="FECF40"/>
              </a:gs>
              <a:gs pos="100000">
                <a:schemeClr val="accent6">
                  <a:lumMod val="60000"/>
                  <a:lumOff val="40000"/>
                </a:schemeClr>
              </a:gs>
            </a:gsLst>
            <a:lin ang="5400000" scaled="0"/>
          </a:gradFill>
          <a:ln w="12700" cap="rnd" cmpd="sng">
            <a:noFill/>
            <a:prstDash val="solid"/>
          </a:ln>
          <a:effectLst>
            <a:outerShdw blurRad="50800" dist="50800" dir="5400000" algn="ctr" rotWithShape="0">
              <a:schemeClr val="tx1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铺满</a:t>
            </a:r>
          </a:p>
        </p:txBody>
      </p:sp>
      <p:sp>
        <p:nvSpPr>
          <p:cNvPr id="9" name="云形 8"/>
          <p:cNvSpPr/>
          <p:nvPr/>
        </p:nvSpPr>
        <p:spPr>
          <a:xfrm>
            <a:off x="3829685" y="4290695"/>
            <a:ext cx="2960370" cy="1116965"/>
          </a:xfrm>
          <a:prstGeom prst="cloud">
            <a:avLst/>
          </a:prstGeom>
          <a:gradFill flip="none" rotWithShape="1">
            <a:gsLst>
              <a:gs pos="0">
                <a:srgbClr val="FECF40"/>
              </a:gs>
              <a:gs pos="100000">
                <a:schemeClr val="accent6">
                  <a:lumMod val="60000"/>
                  <a:lumOff val="40000"/>
                </a:schemeClr>
              </a:gs>
            </a:gsLst>
            <a:lin ang="5400000" scaled="0"/>
          </a:gradFill>
          <a:ln w="12700" cap="rnd" cmpd="sng">
            <a:noFill/>
            <a:prstDash val="solid"/>
          </a:ln>
          <a:effectLst>
            <a:outerShdw blurRad="50800" dist="50800" dir="5400000" algn="ctr" rotWithShape="0">
              <a:schemeClr val="tx1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金色巴掌</a:t>
            </a: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 bldLvl="0" animBg="1"/>
      <p:bldP spid="5" grpId="0" bldLvl="0" animBg="1"/>
      <p:bldP spid="6" grpId="0" animBg="1"/>
      <p:bldP spid="7" grpId="0" animBg="1"/>
      <p:bldP spid="8" grpId="0" bldLvl="0" animBg="1"/>
      <p:bldP spid="9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梧桐叶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CFCFC">
                  <a:alpha val="100000"/>
                </a:srgbClr>
              </a:clrFrom>
              <a:clrTo>
                <a:srgbClr val="FCFCFC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-198755" y="-10160"/>
            <a:ext cx="4896485" cy="2452370"/>
          </a:xfrm>
          <a:prstGeom prst="rect">
            <a:avLst/>
          </a:prstGeom>
        </p:spPr>
      </p:pic>
      <p:pic>
        <p:nvPicPr>
          <p:cNvPr id="15" name="图片 9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图片 12"/>
          <p:cNvPicPr>
            <a:picLocks noChangeAspect="1"/>
          </p:cNvPicPr>
          <p:nvPr/>
        </p:nvPicPr>
        <p:blipFill>
          <a:blip r:embed="rId4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图片 7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图片 8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0" name="文本框 99"/>
          <p:cNvSpPr txBox="1"/>
          <p:nvPr/>
        </p:nvSpPr>
        <p:spPr>
          <a:xfrm>
            <a:off x="470535" y="1860550"/>
            <a:ext cx="3194050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/>
            <a:r>
              <a:rPr lang="en-US" altLang="zh-CN" sz="320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水泥道</a:t>
            </a:r>
            <a:r>
              <a:rPr lang="zh-CN" altLang="en-US" sz="320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像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铺上了一块彩色的地毯。这是一块印着落叶图案的、闪闪发光的地毯，从脚下一直铺到很远很远的地方，一直到路的尽头</a:t>
            </a:r>
            <a:r>
              <a:rPr lang="en-US" altLang="zh-CN" sz="3200">
                <a:latin typeface="楷体" panose="02010609060101010101" pitchFamily="49" charset="-122"/>
                <a:ea typeface="楷体" panose="02010609060101010101" pitchFamily="49" charset="-122"/>
              </a:rPr>
              <a:t>……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3664585" y="2075815"/>
            <a:ext cx="5228590" cy="3904615"/>
          </a:xfrm>
          <a:prstGeom prst="roundRect">
            <a:avLst/>
          </a:prstGeom>
        </p:spPr>
      </p:pic>
      <p:sp>
        <p:nvSpPr>
          <p:cNvPr id="8" name="云形 7"/>
          <p:cNvSpPr/>
          <p:nvPr/>
        </p:nvSpPr>
        <p:spPr>
          <a:xfrm>
            <a:off x="2616200" y="1094740"/>
            <a:ext cx="2320925" cy="870585"/>
          </a:xfrm>
          <a:prstGeom prst="cloud">
            <a:avLst/>
          </a:prstGeom>
          <a:gradFill flip="none" rotWithShape="1">
            <a:gsLst>
              <a:gs pos="0">
                <a:srgbClr val="FECF40"/>
              </a:gs>
              <a:gs pos="100000">
                <a:schemeClr val="accent6">
                  <a:lumMod val="60000"/>
                  <a:lumOff val="40000"/>
                </a:schemeClr>
              </a:gs>
            </a:gsLst>
            <a:lin ang="5400000" scaled="0"/>
          </a:gradFill>
          <a:ln w="12700" cap="rnd" cmpd="sng">
            <a:noFill/>
            <a:prstDash val="solid"/>
          </a:ln>
          <a:effectLst>
            <a:outerShdw blurRad="50800" dist="50800" dir="5400000" algn="ctr" rotWithShape="0">
              <a:schemeClr val="tx1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比喻</a:t>
            </a: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859155" y="2388235"/>
            <a:ext cx="7997825" cy="1076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每一片法国梧桐树的落叶，都</a:t>
            </a:r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像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一个金色的小巴掌，熨帖地、平展地粘在水泥道上。</a:t>
            </a:r>
          </a:p>
        </p:txBody>
      </p:sp>
      <p:sp>
        <p:nvSpPr>
          <p:cNvPr id="31" name="矩形 30"/>
          <p:cNvSpPr/>
          <p:nvPr/>
        </p:nvSpPr>
        <p:spPr>
          <a:xfrm>
            <a:off x="3437255" y="2893060"/>
            <a:ext cx="731520" cy="5715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对角圆角矩形 14"/>
          <p:cNvSpPr/>
          <p:nvPr/>
        </p:nvSpPr>
        <p:spPr>
          <a:xfrm>
            <a:off x="1142975" y="166992"/>
            <a:ext cx="2852961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重难点解析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AutoShape 2"/>
          <p:cNvSpPr>
            <a:spLocks noChangeArrowheads="1"/>
          </p:cNvSpPr>
          <p:nvPr/>
        </p:nvSpPr>
        <p:spPr bwMode="auto">
          <a:xfrm>
            <a:off x="611561" y="980728"/>
            <a:ext cx="1584175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重难点</a:t>
            </a:r>
            <a:r>
              <a:rPr lang="en-US" altLang="zh-CN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3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020945" y="2893060"/>
            <a:ext cx="731520" cy="5715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15175" y="4765675"/>
            <a:ext cx="1992630" cy="210185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3335" y="4587875"/>
            <a:ext cx="1004570" cy="2441575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6188710" y="2893060"/>
            <a:ext cx="511175" cy="5715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云形 10"/>
          <p:cNvSpPr/>
          <p:nvPr/>
        </p:nvSpPr>
        <p:spPr>
          <a:xfrm>
            <a:off x="4570095" y="3717290"/>
            <a:ext cx="3912235" cy="1931670"/>
          </a:xfrm>
          <a:prstGeom prst="cloud">
            <a:avLst/>
          </a:prstGeom>
          <a:gradFill flip="none" rotWithShape="1">
            <a:gsLst>
              <a:gs pos="0">
                <a:srgbClr val="FECF40"/>
              </a:gs>
              <a:gs pos="100000">
                <a:schemeClr val="accent6">
                  <a:lumMod val="60000"/>
                  <a:lumOff val="40000"/>
                </a:schemeClr>
              </a:gs>
            </a:gsLst>
            <a:lin ang="5400000" scaled="0"/>
          </a:gradFill>
          <a:ln w="12700" cap="rnd" cmpd="sng">
            <a:noFill/>
            <a:prstDash val="solid"/>
          </a:ln>
          <a:effectLst>
            <a:outerShdw blurRad="50800" dist="50800" dir="5400000" algn="ctr" rotWithShape="0">
              <a:schemeClr val="tx1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粘：梧桐叶和水泥道融为一体。</a:t>
            </a: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31" grpId="0" bldLvl="0" animBg="1"/>
      <p:bldP spid="3" grpId="0" bldLvl="0" animBg="1"/>
      <p:bldP spid="10" grpId="0" bldLvl="0" animBg="1"/>
      <p:bldP spid="11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梧桐叶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CFCFC">
                  <a:alpha val="100000"/>
                </a:srgbClr>
              </a:clrFrom>
              <a:clrTo>
                <a:srgbClr val="FCFCFC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-198755" y="-10160"/>
            <a:ext cx="4896485" cy="2452370"/>
          </a:xfrm>
          <a:prstGeom prst="rect">
            <a:avLst/>
          </a:prstGeom>
        </p:spPr>
      </p:pic>
      <p:pic>
        <p:nvPicPr>
          <p:cNvPr id="15" name="图片 9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图片 12"/>
          <p:cNvPicPr>
            <a:picLocks noChangeAspect="1"/>
          </p:cNvPicPr>
          <p:nvPr/>
        </p:nvPicPr>
        <p:blipFill>
          <a:blip r:embed="rId4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" name="图片 7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图片 8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矩形 2"/>
          <p:cNvSpPr/>
          <p:nvPr/>
        </p:nvSpPr>
        <p:spPr>
          <a:xfrm>
            <a:off x="2581883" y="1379764"/>
            <a:ext cx="5059680" cy="5835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为什么说梧桐叶像小巴掌？</a:t>
            </a: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6F6F6">
                  <a:alpha val="100000"/>
                </a:srgbClr>
              </a:clrFrom>
              <a:clrTo>
                <a:srgbClr val="F6F6F6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82930" y="1513840"/>
            <a:ext cx="3966210" cy="5307965"/>
          </a:xfrm>
          <a:prstGeom prst="rect">
            <a:avLst/>
          </a:prstGeom>
        </p:spPr>
      </p:pic>
      <p:sp>
        <p:nvSpPr>
          <p:cNvPr id="11" name="云形 10"/>
          <p:cNvSpPr/>
          <p:nvPr/>
        </p:nvSpPr>
        <p:spPr>
          <a:xfrm>
            <a:off x="3846830" y="2106295"/>
            <a:ext cx="2346960" cy="1246505"/>
          </a:xfrm>
          <a:prstGeom prst="cloud">
            <a:avLst/>
          </a:prstGeom>
          <a:gradFill flip="none" rotWithShape="1">
            <a:gsLst>
              <a:gs pos="0">
                <a:srgbClr val="FECF40"/>
              </a:gs>
              <a:gs pos="100000">
                <a:schemeClr val="accent6">
                  <a:lumMod val="60000"/>
                  <a:lumOff val="40000"/>
                </a:schemeClr>
              </a:gs>
            </a:gsLst>
            <a:lin ang="5400000" scaled="0"/>
          </a:gradFill>
          <a:ln w="12700" cap="rnd" cmpd="sng">
            <a:noFill/>
            <a:prstDash val="solid"/>
          </a:ln>
          <a:effectLst>
            <a:outerShdw blurRad="50800" dist="50800" dir="5400000" algn="ctr" rotWithShape="0">
              <a:schemeClr val="tx1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32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形状像</a:t>
            </a: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8" cstate="print">
            <a:clrChange>
              <a:clrFrom>
                <a:srgbClr val="F6F6F6">
                  <a:alpha val="100000"/>
                </a:srgbClr>
              </a:clrFrom>
              <a:clrTo>
                <a:srgbClr val="F6F6F6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528310" y="3154680"/>
            <a:ext cx="2360295" cy="2731135"/>
          </a:xfrm>
          <a:prstGeom prst="rect">
            <a:avLst/>
          </a:prstGeom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0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11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DFEFF">
                  <a:alpha val="100000"/>
                </a:srgbClr>
              </a:clrFrom>
              <a:clrTo>
                <a:srgbClr val="FDFE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457450" y="4946650"/>
            <a:ext cx="2744470" cy="1896110"/>
          </a:xfrm>
          <a:prstGeom prst="rect">
            <a:avLst/>
          </a:prstGeom>
        </p:spPr>
      </p:pic>
      <p:sp>
        <p:nvSpPr>
          <p:cNvPr id="17" name="矩形 16"/>
          <p:cNvSpPr/>
          <p:nvPr/>
        </p:nvSpPr>
        <p:spPr>
          <a:xfrm>
            <a:off x="1396365" y="1624330"/>
            <a:ext cx="7266940" cy="1076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它们排列得并不规则，甚至有些</a:t>
            </a:r>
          </a:p>
          <a:p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凌乱，</a:t>
            </a:r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然而</a:t>
            </a:r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，这更增添了水泥道的美。</a:t>
            </a:r>
          </a:p>
        </p:txBody>
      </p:sp>
      <p:sp>
        <p:nvSpPr>
          <p:cNvPr id="31" name="矩形 30"/>
          <p:cNvSpPr/>
          <p:nvPr/>
        </p:nvSpPr>
        <p:spPr>
          <a:xfrm>
            <a:off x="4732655" y="1624330"/>
            <a:ext cx="1242060" cy="5715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对角圆角矩形 14"/>
          <p:cNvSpPr/>
          <p:nvPr/>
        </p:nvSpPr>
        <p:spPr>
          <a:xfrm>
            <a:off x="1142975" y="166992"/>
            <a:ext cx="2852961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重难点解析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AutoShape 2"/>
          <p:cNvSpPr>
            <a:spLocks noChangeArrowheads="1"/>
          </p:cNvSpPr>
          <p:nvPr/>
        </p:nvSpPr>
        <p:spPr bwMode="auto">
          <a:xfrm>
            <a:off x="611561" y="980728"/>
            <a:ext cx="1584175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重难点</a:t>
            </a:r>
            <a:r>
              <a:rPr lang="en-US" altLang="zh-CN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4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464310" y="2129155"/>
            <a:ext cx="825500" cy="5715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15175" y="4765675"/>
            <a:ext cx="1992630" cy="210185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3335" y="4587875"/>
            <a:ext cx="1004570" cy="2441575"/>
          </a:xfrm>
          <a:prstGeom prst="rect">
            <a:avLst/>
          </a:prstGeom>
        </p:spPr>
      </p:pic>
      <p:sp>
        <p:nvSpPr>
          <p:cNvPr id="11" name="云形 10"/>
          <p:cNvSpPr/>
          <p:nvPr/>
        </p:nvSpPr>
        <p:spPr>
          <a:xfrm>
            <a:off x="255905" y="2894965"/>
            <a:ext cx="3148965" cy="1499235"/>
          </a:xfrm>
          <a:prstGeom prst="cloud">
            <a:avLst/>
          </a:prstGeom>
          <a:gradFill flip="none" rotWithShape="1">
            <a:gsLst>
              <a:gs pos="0">
                <a:srgbClr val="FECF40"/>
              </a:gs>
              <a:gs pos="100000">
                <a:schemeClr val="accent6">
                  <a:lumMod val="60000"/>
                  <a:lumOff val="40000"/>
                </a:schemeClr>
              </a:gs>
            </a:gsLst>
            <a:lin ang="5400000" scaled="0"/>
          </a:gradFill>
          <a:ln w="12700" cap="rnd" cmpd="sng">
            <a:noFill/>
            <a:prstDash val="solid"/>
          </a:ln>
          <a:effectLst>
            <a:outerShdw blurRad="50800" dist="50800" dir="5400000" algn="ctr" rotWithShape="0">
              <a:schemeClr val="tx1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然而：转折，表示强调。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4460240" y="3234055"/>
            <a:ext cx="4202430" cy="2439670"/>
            <a:chOff x="7024" y="5093"/>
            <a:chExt cx="6618" cy="3842"/>
          </a:xfrm>
        </p:grpSpPr>
        <p:sp>
          <p:nvSpPr>
            <p:cNvPr id="2" name="云形标注 1"/>
            <p:cNvSpPr/>
            <p:nvPr/>
          </p:nvSpPr>
          <p:spPr>
            <a:xfrm>
              <a:off x="7024" y="5093"/>
              <a:ext cx="6619" cy="3842"/>
            </a:xfrm>
            <a:prstGeom prst="cloudCallout">
              <a:avLst>
                <a:gd name="adj1" fmla="val -33773"/>
                <a:gd name="adj2" fmla="val 54008"/>
              </a:avLst>
            </a:prstGeom>
            <a:noFill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 3"/>
            <p:cNvSpPr/>
            <p:nvPr/>
          </p:nvSpPr>
          <p:spPr>
            <a:xfrm>
              <a:off x="7676" y="5779"/>
              <a:ext cx="5619" cy="247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3200" dirty="0">
                  <a:latin typeface="楷体" panose="02010609060101010101" pitchFamily="49" charset="-122"/>
                  <a:ea typeface="楷体" panose="02010609060101010101" pitchFamily="49" charset="-122"/>
                </a:rPr>
                <a:t>    </a:t>
              </a:r>
              <a:r>
                <a:rPr lang="zh-CN" altLang="en-US" sz="3200" dirty="0">
                  <a:latin typeface="楷体" panose="02010609060101010101" pitchFamily="49" charset="-122"/>
                  <a:ea typeface="楷体" panose="02010609060101010101" pitchFamily="49" charset="-122"/>
                </a:rPr>
                <a:t>为什么</a:t>
              </a:r>
              <a:r>
                <a:rPr lang="en-US" altLang="zh-CN" sz="3200" dirty="0">
                  <a:latin typeface="楷体" panose="02010609060101010101" pitchFamily="49" charset="-122"/>
                  <a:ea typeface="楷体" panose="02010609060101010101" pitchFamily="49" charset="-122"/>
                </a:rPr>
                <a:t>“</a:t>
              </a:r>
              <a:r>
                <a:rPr lang="zh-CN" altLang="en-US" sz="3200" dirty="0">
                  <a:latin typeface="楷体" panose="02010609060101010101" pitchFamily="49" charset="-122"/>
                  <a:ea typeface="楷体" panose="02010609060101010101" pitchFamily="49" charset="-122"/>
                </a:rPr>
                <a:t>不规则</a:t>
              </a:r>
              <a:r>
                <a:rPr lang="en-US" altLang="zh-CN" sz="3200" dirty="0">
                  <a:latin typeface="楷体" panose="02010609060101010101" pitchFamily="49" charset="-122"/>
                  <a:ea typeface="楷体" panose="02010609060101010101" pitchFamily="49" charset="-122"/>
                </a:rPr>
                <a:t>”“</a:t>
              </a:r>
              <a:r>
                <a:rPr lang="zh-CN" altLang="en-US" sz="3200" dirty="0">
                  <a:latin typeface="楷体" panose="02010609060101010101" pitchFamily="49" charset="-122"/>
                  <a:ea typeface="楷体" panose="02010609060101010101" pitchFamily="49" charset="-122"/>
                </a:rPr>
                <a:t>凌乱</a:t>
              </a:r>
              <a:r>
                <a:rPr lang="en-US" altLang="zh-CN" sz="3200" dirty="0">
                  <a:latin typeface="楷体" panose="02010609060101010101" pitchFamily="49" charset="-122"/>
                  <a:ea typeface="楷体" panose="02010609060101010101" pitchFamily="49" charset="-122"/>
                </a:rPr>
                <a:t>”</a:t>
              </a:r>
              <a:r>
                <a:rPr lang="zh-CN" altLang="en-US" sz="3200" dirty="0">
                  <a:latin typeface="楷体" panose="02010609060101010101" pitchFamily="49" charset="-122"/>
                  <a:ea typeface="楷体" panose="02010609060101010101" pitchFamily="49" charset="-122"/>
                </a:rPr>
                <a:t>，反而更美呢？</a:t>
              </a:r>
            </a:p>
          </p:txBody>
        </p:sp>
      </p:grp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31" grpId="0" bldLvl="0" animBg="1"/>
      <p:bldP spid="3" grpId="0" bldLvl="0" animBg="1"/>
      <p:bldP spid="11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387985" y="2531110"/>
            <a:ext cx="1975485" cy="58356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自然的美</a:t>
            </a:r>
          </a:p>
        </p:txBody>
      </p:sp>
      <p:sp>
        <p:nvSpPr>
          <p:cNvPr id="15" name="对角圆角矩形 14"/>
          <p:cNvSpPr/>
          <p:nvPr/>
        </p:nvSpPr>
        <p:spPr>
          <a:xfrm>
            <a:off x="1142975" y="166992"/>
            <a:ext cx="2852961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重难点解析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15175" y="4765675"/>
            <a:ext cx="1992630" cy="210185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3335" y="4587875"/>
            <a:ext cx="1004570" cy="244157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726055" y="1690370"/>
            <a:ext cx="5779770" cy="3855085"/>
          </a:xfrm>
          <a:prstGeom prst="roundRect">
            <a:avLst/>
          </a:prstGeom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1228725" y="2653665"/>
            <a:ext cx="7266940" cy="1076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sz="3200" dirty="0">
                <a:latin typeface="楷体" panose="02010609060101010101" pitchFamily="49" charset="-122"/>
                <a:ea typeface="楷体" panose="02010609060101010101" pitchFamily="49" charset="-122"/>
              </a:rPr>
              <a:t>作者在当时的心情怎样？你是从哪里看出来的？</a:t>
            </a:r>
          </a:p>
        </p:txBody>
      </p:sp>
      <p:sp>
        <p:nvSpPr>
          <p:cNvPr id="15" name="对角圆角矩形 14"/>
          <p:cNvSpPr/>
          <p:nvPr/>
        </p:nvSpPr>
        <p:spPr>
          <a:xfrm>
            <a:off x="1142975" y="166992"/>
            <a:ext cx="2852961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重难点解析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AutoShape 2"/>
          <p:cNvSpPr>
            <a:spLocks noChangeArrowheads="1"/>
          </p:cNvSpPr>
          <p:nvPr/>
        </p:nvSpPr>
        <p:spPr bwMode="auto">
          <a:xfrm>
            <a:off x="611561" y="980728"/>
            <a:ext cx="1584175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重难点</a:t>
            </a:r>
            <a:r>
              <a:rPr lang="en-US" altLang="zh-CN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5</a:t>
            </a:r>
            <a:endParaRPr lang="zh-CN" altLang="en-US" sz="3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15175" y="4765675"/>
            <a:ext cx="1992630" cy="210185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3335" y="4587875"/>
            <a:ext cx="1004570" cy="2441575"/>
          </a:xfrm>
          <a:prstGeom prst="rect">
            <a:avLst/>
          </a:prstGeom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1241425" y="2034540"/>
            <a:ext cx="7266940" cy="25533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sz="3200" dirty="0">
                <a:latin typeface="楷体" panose="02010609060101010101" pitchFamily="49" charset="-122"/>
                <a:ea typeface="楷体" panose="02010609060101010101" pitchFamily="49" charset="-122"/>
              </a:rPr>
              <a:t>我一步一步小心地走着，一</a:t>
            </a:r>
            <a:r>
              <a:rPr 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片</a:t>
            </a:r>
            <a:r>
              <a:rPr sz="3200" dirty="0">
                <a:latin typeface="楷体" panose="02010609060101010101" pitchFamily="49" charset="-122"/>
                <a:ea typeface="楷体" panose="02010609060101010101" pitchFamily="49" charset="-122"/>
              </a:rPr>
              <a:t>一</a:t>
            </a:r>
            <a:r>
              <a:rPr 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片</a:t>
            </a:r>
            <a:r>
              <a:rPr sz="3200" dirty="0">
                <a:latin typeface="楷体" panose="02010609060101010101" pitchFamily="49" charset="-122"/>
                <a:ea typeface="楷体" panose="02010609060101010101" pitchFamily="49" charset="-122"/>
              </a:rPr>
              <a:t>仔细地数着。我穿着一双棕红色的小雨靴。你瞧，这多像两只棕红色的小鸟，在秋天金黄的叶丛间，愉快地</a:t>
            </a:r>
            <a:r>
              <a:rPr 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蹦</a:t>
            </a:r>
            <a:r>
              <a:rPr sz="3200" dirty="0">
                <a:latin typeface="楷体" panose="02010609060101010101" pitchFamily="49" charset="-122"/>
                <a:ea typeface="楷体" panose="02010609060101010101" pitchFamily="49" charset="-122"/>
              </a:rPr>
              <a:t>跳着、歌唱着……</a:t>
            </a:r>
          </a:p>
        </p:txBody>
      </p:sp>
      <p:sp>
        <p:nvSpPr>
          <p:cNvPr id="15" name="对角圆角矩形 14"/>
          <p:cNvSpPr/>
          <p:nvPr/>
        </p:nvSpPr>
        <p:spPr>
          <a:xfrm>
            <a:off x="1142975" y="166992"/>
            <a:ext cx="2852961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重难点解析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15175" y="4765675"/>
            <a:ext cx="1992630" cy="210185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3335" y="4587875"/>
            <a:ext cx="1004570" cy="2441575"/>
          </a:xfrm>
          <a:prstGeom prst="rect">
            <a:avLst/>
          </a:prstGeom>
        </p:spPr>
      </p:pic>
      <p:sp>
        <p:nvSpPr>
          <p:cNvPr id="31" name="矩形 30"/>
          <p:cNvSpPr/>
          <p:nvPr/>
        </p:nvSpPr>
        <p:spPr>
          <a:xfrm>
            <a:off x="1320800" y="2500630"/>
            <a:ext cx="1953260" cy="5715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5368290" y="3463925"/>
            <a:ext cx="840105" cy="5715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274060" y="4963160"/>
            <a:ext cx="1975485" cy="58356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心情愉快</a:t>
            </a: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31" grpId="0" bldLvl="0" animBg="1"/>
      <p:bldP spid="2" grpId="0" bldLvl="0" animBg="1"/>
      <p:bldP spid="3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矩形 16"/>
          <p:cNvSpPr/>
          <p:nvPr/>
        </p:nvSpPr>
        <p:spPr>
          <a:xfrm>
            <a:off x="828040" y="1798320"/>
            <a:ext cx="7680325" cy="25533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sz="3200" dirty="0">
                <a:latin typeface="楷体" panose="02010609060101010101" pitchFamily="49" charset="-122"/>
                <a:ea typeface="楷体" panose="02010609060101010101" pitchFamily="49" charset="-122"/>
              </a:rPr>
              <a:t>要不</a:t>
            </a:r>
            <a:r>
              <a:rPr 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是</a:t>
            </a:r>
            <a:r>
              <a:rPr sz="3200" dirty="0">
                <a:latin typeface="楷体" panose="02010609060101010101" pitchFamily="49" charset="-122"/>
                <a:ea typeface="楷体" panose="02010609060101010101" pitchFamily="49" charset="-122"/>
              </a:rPr>
              <a:t>怕上课迟到，我会</a:t>
            </a:r>
            <a:r>
              <a:rPr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走得很慢、很慢</a:t>
            </a:r>
            <a:r>
              <a:rPr sz="3200" dirty="0">
                <a:latin typeface="楷体" panose="02010609060101010101" pitchFamily="49" charset="-122"/>
                <a:ea typeface="楷体" panose="02010609060101010101" pitchFamily="49" charset="-122"/>
              </a:rPr>
              <a:t>的。</a:t>
            </a:r>
          </a:p>
          <a:p>
            <a:r>
              <a:rPr sz="320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一夜秋风，一夜秋雨。</a:t>
            </a:r>
          </a:p>
          <a:p>
            <a:r>
              <a:rPr 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    当</a:t>
            </a:r>
            <a:r>
              <a:rPr sz="3200" dirty="0">
                <a:latin typeface="楷体" panose="02010609060101010101" pitchFamily="49" charset="-122"/>
                <a:ea typeface="楷体" panose="02010609060101010101" pitchFamily="49" charset="-122"/>
              </a:rPr>
              <a:t>我背着书包</a:t>
            </a:r>
            <a:r>
              <a:rPr 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去</a:t>
            </a:r>
            <a:r>
              <a:rPr sz="3200" dirty="0">
                <a:latin typeface="楷体" panose="02010609060101010101" pitchFamily="49" charset="-122"/>
                <a:ea typeface="楷体" panose="02010609060101010101" pitchFamily="49" charset="-122"/>
              </a:rPr>
              <a:t>上学时，</a:t>
            </a:r>
            <a:r>
              <a:rPr 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第一回</a:t>
            </a:r>
            <a:r>
              <a:rPr sz="3200" dirty="0">
                <a:latin typeface="楷体" panose="02010609060101010101" pitchFamily="49" charset="-122"/>
                <a:ea typeface="楷体" panose="02010609060101010101" pitchFamily="49" charset="-122"/>
              </a:rPr>
              <a:t>觉得，门前的水泥道</a:t>
            </a:r>
            <a:r>
              <a:rPr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真美啊</a:t>
            </a:r>
            <a:r>
              <a:rPr sz="3200" dirty="0">
                <a:latin typeface="楷体" panose="02010609060101010101" pitchFamily="49" charset="-122"/>
                <a:ea typeface="楷体" panose="02010609060101010101" pitchFamily="49" charset="-122"/>
              </a:rPr>
              <a:t>！</a:t>
            </a:r>
          </a:p>
        </p:txBody>
      </p:sp>
      <p:sp>
        <p:nvSpPr>
          <p:cNvPr id="15" name="对角圆角矩形 14"/>
          <p:cNvSpPr/>
          <p:nvPr/>
        </p:nvSpPr>
        <p:spPr>
          <a:xfrm>
            <a:off x="1142975" y="166992"/>
            <a:ext cx="2852961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重难点解析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115175" y="4765675"/>
            <a:ext cx="1992630" cy="210185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3335" y="4587875"/>
            <a:ext cx="1004570" cy="2441575"/>
          </a:xfrm>
          <a:prstGeom prst="rect">
            <a:avLst/>
          </a:prstGeom>
        </p:spPr>
      </p:pic>
      <p:sp>
        <p:nvSpPr>
          <p:cNvPr id="31" name="矩形 30"/>
          <p:cNvSpPr/>
          <p:nvPr/>
        </p:nvSpPr>
        <p:spPr>
          <a:xfrm>
            <a:off x="1691005" y="1798320"/>
            <a:ext cx="1228725" cy="5715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6236970" y="3284855"/>
            <a:ext cx="1163320" cy="5715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云形 10"/>
          <p:cNvSpPr/>
          <p:nvPr/>
        </p:nvSpPr>
        <p:spPr>
          <a:xfrm>
            <a:off x="5226050" y="764540"/>
            <a:ext cx="1762760" cy="1081405"/>
          </a:xfrm>
          <a:prstGeom prst="cloud">
            <a:avLst/>
          </a:prstGeom>
          <a:gradFill flip="none" rotWithShape="1">
            <a:gsLst>
              <a:gs pos="0">
                <a:srgbClr val="FECF40"/>
              </a:gs>
              <a:gs pos="100000">
                <a:schemeClr val="accent6">
                  <a:lumMod val="60000"/>
                  <a:lumOff val="40000"/>
                </a:schemeClr>
              </a:gs>
            </a:gsLst>
            <a:lin ang="5400000" scaled="0"/>
          </a:gradFill>
          <a:ln w="12700" cap="rnd" cmpd="sng">
            <a:noFill/>
            <a:prstDash val="solid"/>
          </a:ln>
          <a:effectLst>
            <a:outerShdw blurRad="50800" dist="50800" dir="5400000" algn="ctr" rotWithShape="0">
              <a:schemeClr val="tx1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留恋</a:t>
            </a:r>
          </a:p>
        </p:txBody>
      </p:sp>
      <p:sp>
        <p:nvSpPr>
          <p:cNvPr id="3" name="线形标注 1 2"/>
          <p:cNvSpPr/>
          <p:nvPr/>
        </p:nvSpPr>
        <p:spPr>
          <a:xfrm>
            <a:off x="1547495" y="2853055"/>
            <a:ext cx="3816350" cy="431800"/>
          </a:xfrm>
          <a:prstGeom prst="borderCallout1">
            <a:avLst>
              <a:gd name="adj1" fmla="val 6029"/>
              <a:gd name="adj2" fmla="val 99700"/>
              <a:gd name="adj3" fmla="val 8823"/>
              <a:gd name="adj4" fmla="val 116589"/>
            </a:avLst>
          </a:prstGeom>
          <a:noFill/>
          <a:ln>
            <a:solidFill>
              <a:srgbClr val="0000FF"/>
            </a:solidFill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云形 3"/>
          <p:cNvSpPr/>
          <p:nvPr/>
        </p:nvSpPr>
        <p:spPr>
          <a:xfrm>
            <a:off x="6020435" y="2280920"/>
            <a:ext cx="2487930" cy="810260"/>
          </a:xfrm>
          <a:prstGeom prst="cloud">
            <a:avLst/>
          </a:prstGeom>
          <a:gradFill flip="none" rotWithShape="1">
            <a:gsLst>
              <a:gs pos="0">
                <a:srgbClr val="FECF40"/>
              </a:gs>
              <a:gs pos="100000">
                <a:schemeClr val="accent6">
                  <a:lumMod val="60000"/>
                  <a:lumOff val="40000"/>
                </a:schemeClr>
              </a:gs>
            </a:gsLst>
            <a:lin ang="5400000" scaled="0"/>
          </a:gradFill>
          <a:ln w="12700" cap="rnd" cmpd="sng">
            <a:noFill/>
            <a:prstDash val="solid"/>
          </a:ln>
          <a:effectLst>
            <a:outerShdw blurRad="50800" dist="50800" dir="5400000" algn="ctr" rotWithShape="0">
              <a:schemeClr val="tx1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照应开头</a:t>
            </a:r>
          </a:p>
        </p:txBody>
      </p:sp>
      <p:sp>
        <p:nvSpPr>
          <p:cNvPr id="6" name="云形 5"/>
          <p:cNvSpPr/>
          <p:nvPr/>
        </p:nvSpPr>
        <p:spPr>
          <a:xfrm>
            <a:off x="5363845" y="4051300"/>
            <a:ext cx="3004820" cy="1068705"/>
          </a:xfrm>
          <a:prstGeom prst="cloud">
            <a:avLst/>
          </a:prstGeom>
          <a:gradFill flip="none" rotWithShape="1">
            <a:gsLst>
              <a:gs pos="0">
                <a:srgbClr val="FECF40"/>
              </a:gs>
              <a:gs pos="100000">
                <a:schemeClr val="accent6">
                  <a:lumMod val="60000"/>
                  <a:lumOff val="40000"/>
                </a:schemeClr>
              </a:gs>
            </a:gsLst>
            <a:lin ang="5400000" scaled="0"/>
          </a:gradFill>
          <a:ln w="12700" cap="rnd" cmpd="sng">
            <a:noFill/>
            <a:prstDash val="solid"/>
          </a:ln>
          <a:effectLst>
            <a:outerShdw blurRad="50800" dist="50800" dir="5400000" algn="ctr" rotWithShape="0">
              <a:schemeClr val="tx1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zh-CN" altLang="en-US" sz="2800" dirty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之前没发现</a:t>
            </a:r>
          </a:p>
        </p:txBody>
      </p:sp>
      <p:sp>
        <p:nvSpPr>
          <p:cNvPr id="7" name="矩形 6"/>
          <p:cNvSpPr/>
          <p:nvPr/>
        </p:nvSpPr>
        <p:spPr>
          <a:xfrm>
            <a:off x="1143000" y="5222240"/>
            <a:ext cx="5093970" cy="583565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非常喜欢雨后的水泥道</a:t>
            </a: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31" grpId="0" bldLvl="0" animBg="1"/>
      <p:bldP spid="2" grpId="0" bldLvl="0" animBg="1"/>
      <p:bldP spid="11" grpId="0" bldLvl="0" animBg="1"/>
      <p:bldP spid="3" grpId="0" animBg="1"/>
      <p:bldP spid="4" grpId="0" bldLvl="0" animBg="1"/>
      <p:bldP spid="6" grpId="0" bldLvl="0" animBg="1"/>
      <p:bldP spid="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315595" y="1589405"/>
            <a:ext cx="4753610" cy="3538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法国梧桐，树形雄伟端庄，叶大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荫浓，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是世界著名的优良庭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荫</a:t>
            </a:r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树和行道树，有“行道树之王”之称。</a:t>
            </a:r>
          </a:p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    除此之外，它又能吸收有害气体，有利于夏季降温、滞尘，可以降噪音、吸收有害气体，提高空气相对湿度。</a:t>
            </a: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 flipH="1">
            <a:off x="7668344" y="5902324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0" y="6003041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7038429" y="6372929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" name="对角圆角矩形 22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资料宝袋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069205" y="1333500"/>
            <a:ext cx="3538220" cy="4888230"/>
          </a:xfrm>
          <a:prstGeom prst="roundRect">
            <a:avLst/>
          </a:prstGeom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-13335" y="32385"/>
            <a:ext cx="9170035" cy="6793230"/>
          </a:xfrm>
          <a:prstGeom prst="rect">
            <a:avLst/>
          </a:prstGeom>
          <a:effectLst>
            <a:softEdge rad="88900"/>
          </a:effectLst>
        </p:spPr>
      </p:pic>
      <p:sp>
        <p:nvSpPr>
          <p:cNvPr id="17" name="矩形 16"/>
          <p:cNvSpPr/>
          <p:nvPr/>
        </p:nvSpPr>
        <p:spPr>
          <a:xfrm>
            <a:off x="769620" y="2021840"/>
            <a:ext cx="5029200" cy="13220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善于观察，</a:t>
            </a:r>
          </a:p>
          <a:p>
            <a:r>
              <a:rPr lang="zh-CN" altLang="en-US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处处皆美景</a:t>
            </a:r>
            <a:r>
              <a:rPr lang="en-US" altLang="zh-CN" sz="4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6"/>
          <p:cNvSpPr txBox="1"/>
          <p:nvPr/>
        </p:nvSpPr>
        <p:spPr>
          <a:xfrm>
            <a:off x="3347864" y="1116033"/>
            <a:ext cx="9956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反复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470647" y="2098591"/>
            <a:ext cx="7151688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是根据表达需要，有意让一个句子或词语重复出现的修辞方法。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386651" y="2098492"/>
            <a:ext cx="141577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含义：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1470576" y="3846284"/>
            <a:ext cx="7151688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课文中，</a:t>
            </a:r>
            <a:r>
              <a:rPr lang="en-US" altLang="zh-CN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“</a:t>
            </a:r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一夜秋风，一夜秋雨</a:t>
            </a:r>
            <a:r>
              <a:rPr lang="en-US" altLang="zh-CN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”</a:t>
            </a:r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反复出现了两次，道出了美景出现的时间和条件，也增加了课文的韵律美。</a:t>
            </a:r>
            <a:endParaRPr lang="zh-CN" altLang="en-US" sz="32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386775" y="3845997"/>
            <a:ext cx="141577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运用：</a:t>
            </a:r>
          </a:p>
        </p:txBody>
      </p:sp>
      <p:pic>
        <p:nvPicPr>
          <p:cNvPr id="24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对角圆角矩形 19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写作手法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19" grpId="0"/>
      <p:bldP spid="21" grpId="0"/>
      <p:bldP spid="23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Rectangle 3"/>
          <p:cNvSpPr>
            <a:spLocks noChangeArrowheads="1"/>
          </p:cNvSpPr>
          <p:nvPr/>
        </p:nvSpPr>
        <p:spPr bwMode="auto">
          <a:xfrm>
            <a:off x="468119" y="1531530"/>
            <a:ext cx="675005" cy="415544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eaVert" wrap="none">
            <a:spAutoFit/>
          </a:bodyPr>
          <a:lstStyle/>
          <a:p>
            <a:pPr algn="l"/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铺满金色巴掌的水泥道</a:t>
            </a:r>
          </a:p>
        </p:txBody>
      </p:sp>
      <p:sp>
        <p:nvSpPr>
          <p:cNvPr id="42" name="Rectangle 5"/>
          <p:cNvSpPr>
            <a:spLocks noChangeArrowheads="1"/>
          </p:cNvSpPr>
          <p:nvPr/>
        </p:nvSpPr>
        <p:spPr bwMode="auto">
          <a:xfrm>
            <a:off x="1589405" y="1889125"/>
            <a:ext cx="1001395" cy="8299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时间</a:t>
            </a:r>
          </a:p>
        </p:txBody>
      </p:sp>
      <p:sp>
        <p:nvSpPr>
          <p:cNvPr id="43" name="左大括号 42"/>
          <p:cNvSpPr/>
          <p:nvPr/>
        </p:nvSpPr>
        <p:spPr>
          <a:xfrm>
            <a:off x="1373798" y="1988840"/>
            <a:ext cx="216024" cy="3240360"/>
          </a:xfrm>
          <a:prstGeom prst="leftBrace">
            <a:avLst/>
          </a:prstGeom>
          <a:noFill/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4" name="Rectangle 5"/>
          <p:cNvSpPr>
            <a:spLocks noChangeArrowheads="1"/>
          </p:cNvSpPr>
          <p:nvPr/>
        </p:nvSpPr>
        <p:spPr bwMode="auto">
          <a:xfrm>
            <a:off x="1589405" y="2825115"/>
            <a:ext cx="1143000" cy="8299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地点</a:t>
            </a:r>
          </a:p>
        </p:txBody>
      </p:sp>
      <p:sp>
        <p:nvSpPr>
          <p:cNvPr id="45" name="Rectangle 5"/>
          <p:cNvSpPr>
            <a:spLocks noChangeArrowheads="1"/>
          </p:cNvSpPr>
          <p:nvPr/>
        </p:nvSpPr>
        <p:spPr bwMode="auto">
          <a:xfrm>
            <a:off x="1589383" y="3827780"/>
            <a:ext cx="1996844" cy="8299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感受</a:t>
            </a:r>
          </a:p>
        </p:txBody>
      </p:sp>
      <p:sp>
        <p:nvSpPr>
          <p:cNvPr id="47" name="左大括号 46"/>
          <p:cNvSpPr/>
          <p:nvPr/>
        </p:nvSpPr>
        <p:spPr>
          <a:xfrm flipH="1">
            <a:off x="6205731" y="1988840"/>
            <a:ext cx="360040" cy="3240360"/>
          </a:xfrm>
          <a:prstGeom prst="leftBrace">
            <a:avLst/>
          </a:prstGeom>
          <a:noFill/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8" name="Rectangle 5"/>
          <p:cNvSpPr>
            <a:spLocks noChangeArrowheads="1"/>
          </p:cNvSpPr>
          <p:nvPr/>
        </p:nvSpPr>
        <p:spPr bwMode="auto">
          <a:xfrm>
            <a:off x="6565900" y="2825115"/>
            <a:ext cx="2327275" cy="1568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善于发现</a:t>
            </a:r>
          </a:p>
          <a:p>
            <a:pPr>
              <a:lnSpc>
                <a:spcPct val="150000"/>
              </a:lnSpc>
            </a:pPr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感受美好</a:t>
            </a:r>
          </a:p>
        </p:txBody>
      </p:sp>
      <p:pic>
        <p:nvPicPr>
          <p:cNvPr id="16" name="图片 9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图片 12"/>
          <p:cNvPicPr>
            <a:picLocks noChangeAspect="1"/>
          </p:cNvPicPr>
          <p:nvPr/>
        </p:nvPicPr>
        <p:blipFill>
          <a:blip r:embed="rId4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图片 7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" name="图片 8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" name="对角圆角矩形 20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板书设计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2933700" y="1889125"/>
            <a:ext cx="3503930" cy="8299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一夜秋雨后的早晨</a:t>
            </a:r>
          </a:p>
        </p:txBody>
      </p:sp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2933700" y="2825115"/>
            <a:ext cx="3503930" cy="8299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上学路上的水泥道</a:t>
            </a:r>
          </a:p>
        </p:txBody>
      </p:sp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3586480" y="3827780"/>
            <a:ext cx="1546225" cy="8299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真美啊</a:t>
            </a: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autoUpdateAnimBg="0"/>
      <p:bldP spid="42" grpId="0"/>
      <p:bldP spid="43" grpId="0" bldLvl="0" animBg="1"/>
      <p:bldP spid="44" grpId="0"/>
      <p:bldP spid="45" grpId="0"/>
      <p:bldP spid="47" grpId="0" bldLvl="0" animBg="1"/>
      <p:bldP spid="48" grpId="0"/>
      <p:bldP spid="3" grpId="0"/>
      <p:bldP spid="4" grpId="0"/>
      <p:bldP spid="5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Rectangle 5"/>
          <p:cNvSpPr>
            <a:spLocks noChangeArrowheads="1"/>
          </p:cNvSpPr>
          <p:nvPr/>
        </p:nvSpPr>
        <p:spPr bwMode="auto">
          <a:xfrm>
            <a:off x="1559560" y="836930"/>
            <a:ext cx="5487035" cy="101473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你认识下面这些树叶吗？</a:t>
            </a: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对角圆角矩形 10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拓展延伸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" name="图片 2" descr="银杏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16890" y="2204720"/>
            <a:ext cx="3100070" cy="3100070"/>
          </a:xfrm>
          <a:prstGeom prst="rect">
            <a:avLst/>
          </a:prstGeom>
        </p:spPr>
      </p:pic>
      <p:pic>
        <p:nvPicPr>
          <p:cNvPr id="4" name="图片 3" descr="竹叶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4521835" y="2204720"/>
            <a:ext cx="2947670" cy="2190750"/>
          </a:xfrm>
          <a:prstGeom prst="rect">
            <a:avLst/>
          </a:prstGeom>
        </p:spPr>
      </p:pic>
      <p:pic>
        <p:nvPicPr>
          <p:cNvPr id="5" name="图片 4" descr="枫叶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3172460" y="3880485"/>
            <a:ext cx="3874135" cy="2743835"/>
          </a:xfrm>
          <a:prstGeom prst="rect">
            <a:avLst/>
          </a:prstGeom>
        </p:spPr>
      </p:pic>
      <p:sp>
        <p:nvSpPr>
          <p:cNvPr id="6" name="Rectangle 5"/>
          <p:cNvSpPr>
            <a:spLocks noChangeArrowheads="1"/>
          </p:cNvSpPr>
          <p:nvPr/>
        </p:nvSpPr>
        <p:spPr bwMode="auto">
          <a:xfrm>
            <a:off x="1294130" y="5513705"/>
            <a:ext cx="1546225" cy="8299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银杏</a:t>
            </a:r>
          </a:p>
        </p:txBody>
      </p:sp>
      <p:sp>
        <p:nvSpPr>
          <p:cNvPr id="7" name="Rectangle 5"/>
          <p:cNvSpPr>
            <a:spLocks noChangeArrowheads="1"/>
          </p:cNvSpPr>
          <p:nvPr/>
        </p:nvSpPr>
        <p:spPr bwMode="auto">
          <a:xfrm>
            <a:off x="3172460" y="5794375"/>
            <a:ext cx="1546225" cy="8299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枫叶</a:t>
            </a:r>
          </a:p>
        </p:txBody>
      </p:sp>
      <p:sp>
        <p:nvSpPr>
          <p:cNvPr id="8" name="Rectangle 5"/>
          <p:cNvSpPr>
            <a:spLocks noChangeArrowheads="1"/>
          </p:cNvSpPr>
          <p:nvPr/>
        </p:nvSpPr>
        <p:spPr bwMode="auto">
          <a:xfrm>
            <a:off x="7205345" y="2204720"/>
            <a:ext cx="1546225" cy="8299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竹叶</a:t>
            </a: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6" grpId="0"/>
      <p:bldP spid="7" grpId="0"/>
      <p:bldP spid="8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" name="Rectangle 4"/>
          <p:cNvSpPr txBox="1">
            <a:spLocks noChangeArrowheads="1"/>
          </p:cNvSpPr>
          <p:nvPr/>
        </p:nvSpPr>
        <p:spPr bwMode="auto">
          <a:xfrm>
            <a:off x="431731" y="1841768"/>
            <a:ext cx="8280920" cy="1296144"/>
          </a:xfrm>
          <a:prstGeom prst="rect">
            <a:avLst/>
          </a:prstGeom>
          <a:noFill/>
          <a:ln>
            <a:miter lim="800000"/>
          </a:ln>
        </p:spPr>
        <p:txBody>
          <a:bodyPr vert="horz" lIns="91440" tIns="45720" rIns="91440" bIns="45720" rtlCol="0">
            <a:normAutofit/>
          </a:bodyPr>
          <a:lstStyle/>
          <a:p>
            <a:pPr lvl="0" fontAlgn="auto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defRPr/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根据回忆填空。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1473835" y="3243580"/>
            <a:ext cx="210248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金黄金黄</a:t>
            </a:r>
          </a:p>
        </p:txBody>
      </p:sp>
      <p:sp>
        <p:nvSpPr>
          <p:cNvPr id="38" name="矩形 37"/>
          <p:cNvSpPr/>
          <p:nvPr/>
        </p:nvSpPr>
        <p:spPr>
          <a:xfrm>
            <a:off x="683895" y="2747645"/>
            <a:ext cx="7776210" cy="25533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20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sz="3200" dirty="0">
                <a:latin typeface="楷体" panose="02010609060101010101" pitchFamily="49" charset="-122"/>
                <a:ea typeface="楷体" panose="02010609060101010101" pitchFamily="49" charset="-122"/>
              </a:rPr>
              <a:t>道</a:t>
            </a:r>
            <a:r>
              <a:rPr 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路</a:t>
            </a:r>
            <a:r>
              <a:rPr sz="3200" dirty="0">
                <a:latin typeface="楷体" panose="02010609060101010101" pitchFamily="49" charset="-122"/>
                <a:ea typeface="楷体" panose="02010609060101010101" pitchFamily="49" charset="-122"/>
              </a:rPr>
              <a:t>两旁的法国梧桐树，掉下了一</a:t>
            </a:r>
            <a:r>
              <a:rPr 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片片</a:t>
            </a:r>
            <a:r>
              <a:rPr sz="3200" dirty="0">
                <a:latin typeface="楷体" panose="02010609060101010101" pitchFamily="49" charset="-122"/>
                <a:ea typeface="楷体" panose="02010609060101010101" pitchFamily="49" charset="-122"/>
              </a:rPr>
              <a:t>（        ）的叶子。</a:t>
            </a:r>
          </a:p>
          <a:p>
            <a:r>
              <a:rPr sz="3200" dirty="0">
                <a:latin typeface="楷体" panose="02010609060101010101" pitchFamily="49" charset="-122"/>
                <a:ea typeface="楷体" panose="02010609060101010101" pitchFamily="49" charset="-122"/>
              </a:rPr>
              <a:t>    这一</a:t>
            </a:r>
            <a:r>
              <a:rPr 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片片</a:t>
            </a:r>
            <a:r>
              <a:rPr sz="3200" dirty="0">
                <a:latin typeface="楷体" panose="02010609060101010101" pitchFamily="49" charset="-122"/>
                <a:ea typeface="楷体" panose="02010609060101010101" pitchFamily="49" charset="-122"/>
              </a:rPr>
              <a:t>闪着雨珠的叶子，一掉下来，便（    ）地粘在（       ）的水泥道上</a:t>
            </a:r>
            <a:r>
              <a:rPr lang="zh-CN" sz="3200" dirty="0">
                <a:latin typeface="楷体" panose="02010609060101010101" pitchFamily="49" charset="-122"/>
                <a:ea typeface="楷体" panose="02010609060101010101" pitchFamily="49" charset="-122"/>
              </a:rPr>
              <a:t>了</a:t>
            </a:r>
            <a:r>
              <a:rPr sz="3200" dirty="0">
                <a:latin typeface="楷体" panose="02010609060101010101" pitchFamily="49" charset="-122"/>
                <a:ea typeface="楷体" panose="02010609060101010101" pitchFamily="49" charset="-122"/>
              </a:rPr>
              <a:t>。 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1473969" y="4194508"/>
            <a:ext cx="1368152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紧紧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4450080" y="4194810"/>
            <a:ext cx="145732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湿漉漉</a:t>
            </a:r>
          </a:p>
        </p:txBody>
      </p:sp>
      <p:sp>
        <p:nvSpPr>
          <p:cNvPr id="19" name="对角圆角矩形 18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课堂演练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build="p"/>
      <p:bldP spid="36" grpId="0"/>
      <p:bldP spid="38" grpId="0"/>
      <p:bldP spid="39" grpId="0"/>
      <p:bldP spid="40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4"/>
          <p:cNvSpPr txBox="1">
            <a:spLocks noChangeArrowheads="1"/>
          </p:cNvSpPr>
          <p:nvPr/>
        </p:nvSpPr>
        <p:spPr bwMode="auto">
          <a:xfrm>
            <a:off x="878904" y="1476073"/>
            <a:ext cx="8229600" cy="576163"/>
          </a:xfrm>
          <a:prstGeom prst="rect">
            <a:avLst/>
          </a:prstGeom>
          <a:noFill/>
          <a:ln>
            <a:miter lim="800000"/>
          </a:ln>
        </p:spPr>
        <p:txBody>
          <a:bodyPr vert="horz" lIns="91440" tIns="45720" rIns="91440" bIns="45720" rtlCol="0">
            <a:normAutofit/>
          </a:bodyPr>
          <a:lstStyle/>
          <a:p>
            <a:pPr fontAlgn="auto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defRPr/>
            </a:pPr>
            <a:r>
              <a:rPr lang="en-US" altLang="zh-CN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lang="zh-CN" altLang="en-US" sz="3200" b="1" dirty="0">
                <a:latin typeface="楷体" panose="02010609060101010101" pitchFamily="49" charset="-122"/>
                <a:ea typeface="楷体" panose="02010609060101010101" pitchFamily="49" charset="-122"/>
              </a:rPr>
              <a:t>照样子，说句话。</a:t>
            </a:r>
            <a:endParaRPr kumimoji="0" lang="zh-CN" altLang="en-US" sz="3200" b="1" i="0" kern="1200" cap="none" spc="0" normalizeH="0" baseline="0" noProof="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8" name="图片 27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对角圆角矩形 13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课堂演练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878840" y="2644775"/>
            <a:ext cx="7329170" cy="18630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>
              <a:lnSpc>
                <a:spcPct val="120000"/>
              </a:lnSpc>
            </a:pPr>
            <a:r>
              <a:rPr lang="en-US" altLang="zh-CN" sz="3200" b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</a:t>
            </a:r>
            <a:r>
              <a:rPr lang="en-US" altLang="zh-CN" sz="3200" b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 </a:t>
            </a:r>
            <a:r>
              <a:rPr lang="zh-CN" altLang="en-US" sz="3200" b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每一片法国梧桐树的落叶，都</a:t>
            </a:r>
            <a:r>
              <a:rPr lang="zh-CN" altLang="en-US" sz="3200" b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像</a:t>
            </a:r>
            <a:r>
              <a:rPr lang="zh-CN" altLang="en-US" sz="3200" b="0">
                <a:latin typeface="楷体" panose="02010609060101010101" pitchFamily="49" charset="-122"/>
                <a:ea typeface="楷体" panose="02010609060101010101" pitchFamily="49" charset="-122"/>
                <a:cs typeface="宋体" panose="02010600030101010101" pitchFamily="2" charset="-122"/>
              </a:rPr>
              <a:t>一个金色的小巴掌，熨帖地、平展地粘在水泥道上。</a:t>
            </a: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build="p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4"/>
          <p:cNvSpPr txBox="1">
            <a:spLocks noChangeArrowheads="1"/>
          </p:cNvSpPr>
          <p:nvPr/>
        </p:nvSpPr>
        <p:spPr bwMode="auto">
          <a:xfrm>
            <a:off x="518906" y="1912888"/>
            <a:ext cx="8374311" cy="1584176"/>
          </a:xfrm>
          <a:prstGeom prst="rect">
            <a:avLst/>
          </a:prstGeom>
          <a:noFill/>
          <a:ln>
            <a:miter lim="800000"/>
          </a:ln>
        </p:spPr>
        <p:txBody>
          <a:bodyPr vert="horz" lIns="91440" tIns="45720" rIns="91440" bIns="45720" rtlCol="0">
            <a:noAutofit/>
          </a:bodyPr>
          <a:lstStyle>
            <a:defPPr>
              <a:defRPr lang="zh-CN"/>
            </a:defPPr>
            <a:lvl1pPr lvl="0" fontAlgn="auto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defRPr sz="3200"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pPr>
              <a:lnSpc>
                <a:spcPct val="150000"/>
              </a:lnSpc>
            </a:pPr>
            <a:r>
              <a:rPr lang="en-US" altLang="zh-CN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留心观察一下你上下学路上的景色，动笔写一写，不要忘了用上课文中的修辞方法哦！</a:t>
            </a:r>
          </a:p>
        </p:txBody>
      </p:sp>
      <p:pic>
        <p:nvPicPr>
          <p:cNvPr id="20" name="图片 1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4" name="组合 23"/>
          <p:cNvGrpSpPr/>
          <p:nvPr/>
        </p:nvGrpSpPr>
        <p:grpSpPr>
          <a:xfrm>
            <a:off x="5715008" y="4357694"/>
            <a:ext cx="1327930" cy="2056092"/>
            <a:chOff x="5836357" y="4560894"/>
            <a:chExt cx="1327930" cy="2056092"/>
          </a:xfrm>
        </p:grpSpPr>
        <p:pic>
          <p:nvPicPr>
            <p:cNvPr id="25" name="图片 5"/>
            <p:cNvPicPr>
              <a:picLocks noChangeAspect="1"/>
            </p:cNvPicPr>
            <p:nvPr/>
          </p:nvPicPr>
          <p:blipFill rotWithShape="1">
            <a:blip r:embed="rId6" cstate="print"/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26" name="Picture 2"/>
            <p:cNvPicPr>
              <a:picLocks noChangeAspect="1" noChangeArrowheads="1"/>
            </p:cNvPicPr>
            <p:nvPr/>
          </p:nvPicPr>
          <p:blipFill>
            <a:blip r:embed="rId7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14" name="Picture 3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1571604" y="4714884"/>
            <a:ext cx="1549697" cy="17344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6" name="对角圆角矩形 15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课下作业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build="p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5292725" y="609600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1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896376" y="6096000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3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63563" y="6096000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5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31013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6" name="矩形 355"/>
          <p:cNvSpPr/>
          <p:nvPr/>
        </p:nvSpPr>
        <p:spPr>
          <a:xfrm>
            <a:off x="1528995" y="2005279"/>
            <a:ext cx="5388479" cy="76944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400" b="1" dirty="0">
                <a:gradFill flip="none" rotWithShape="1">
                  <a:gsLst>
                    <a:gs pos="0">
                      <a:srgbClr val="FF0000"/>
                    </a:gs>
                    <a:gs pos="24000">
                      <a:srgbClr val="00B0F0"/>
                    </a:gs>
                    <a:gs pos="62000">
                      <a:srgbClr val="7030A0"/>
                    </a:gs>
                    <a:gs pos="100000">
                      <a:srgbClr val="F73BDC"/>
                    </a:gs>
                  </a:gsLst>
                  <a:lin ang="8100000" scaled="1"/>
                  <a:tileRect/>
                </a:gradFill>
                <a:latin typeface="方正卡通简体" panose="03000509000000000000" pitchFamily="65" charset="-122"/>
                <a:ea typeface="方正卡通简体" panose="03000509000000000000" pitchFamily="65" charset="-122"/>
              </a:rPr>
              <a:t>谢谢您的观看和支持</a:t>
            </a:r>
            <a:endParaRPr lang="en-US" altLang="zh-CN" sz="4400" b="1" dirty="0">
              <a:gradFill flip="none" rotWithShape="1">
                <a:gsLst>
                  <a:gs pos="0">
                    <a:srgbClr val="FF0000"/>
                  </a:gs>
                  <a:gs pos="24000">
                    <a:srgbClr val="00B0F0"/>
                  </a:gs>
                  <a:gs pos="62000">
                    <a:srgbClr val="7030A0"/>
                  </a:gs>
                  <a:gs pos="100000">
                    <a:srgbClr val="F73BDC"/>
                  </a:gs>
                </a:gsLst>
                <a:lin ang="8100000" scaled="1"/>
                <a:tileRect/>
              </a:gradFill>
              <a:latin typeface="方正卡通简体" panose="03000509000000000000" pitchFamily="65" charset="-122"/>
              <a:ea typeface="方正卡通简体" panose="03000509000000000000" pitchFamily="65" charset="-122"/>
            </a:endParaRPr>
          </a:p>
        </p:txBody>
      </p:sp>
      <p:pic>
        <p:nvPicPr>
          <p:cNvPr id="357" name="图片 356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447925" y="2909888"/>
            <a:ext cx="4195763" cy="623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1" name="组合 10"/>
          <p:cNvGrpSpPr/>
          <p:nvPr/>
        </p:nvGrpSpPr>
        <p:grpSpPr>
          <a:xfrm>
            <a:off x="7601039" y="5023879"/>
            <a:ext cx="1113416" cy="1819834"/>
            <a:chOff x="5836357" y="4560894"/>
            <a:chExt cx="1327930" cy="2056092"/>
          </a:xfrm>
        </p:grpSpPr>
        <p:pic>
          <p:nvPicPr>
            <p:cNvPr id="12" name="图片 5"/>
            <p:cNvPicPr>
              <a:picLocks noChangeAspect="1"/>
            </p:cNvPicPr>
            <p:nvPr/>
          </p:nvPicPr>
          <p:blipFill rotWithShape="1">
            <a:blip r:embed="rId7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</a:blip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3" name="Picture 2"/>
            <p:cNvPicPr>
              <a:picLocks noChangeAspect="1" noChangeArrowheads="1"/>
            </p:cNvPicPr>
            <p:nvPr/>
          </p:nvPicPr>
          <p:blipFill>
            <a:blip r:embed="rId8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14" name="Picture 3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DFDFD"/>
              </a:clrFrom>
              <a:clrTo>
                <a:srgbClr val="FDFDFD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1765289" y="5277941"/>
            <a:ext cx="1365272" cy="15280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6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组合 42"/>
          <p:cNvGrpSpPr/>
          <p:nvPr/>
        </p:nvGrpSpPr>
        <p:grpSpPr>
          <a:xfrm>
            <a:off x="2974082" y="2435100"/>
            <a:ext cx="1511802" cy="1486306"/>
            <a:chOff x="-2214610" y="714356"/>
            <a:chExt cx="1785950" cy="1643868"/>
          </a:xfrm>
          <a:noFill/>
        </p:grpSpPr>
        <p:sp>
          <p:nvSpPr>
            <p:cNvPr id="44" name="矩形 43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5" name="直接连接符 44"/>
            <p:cNvCxnSpPr>
              <a:stCxn id="44" idx="1"/>
              <a:endCxn id="44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>
              <a:stCxn id="44" idx="0"/>
              <a:endCxn id="44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8" name="TextBox 17"/>
          <p:cNvSpPr txBox="1"/>
          <p:nvPr/>
        </p:nvSpPr>
        <p:spPr>
          <a:xfrm>
            <a:off x="1351120" y="3843694"/>
            <a:ext cx="95410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err="1">
                <a:latin typeface="黑体" panose="02010609060101010101" pitchFamily="49" charset="-122"/>
                <a:ea typeface="黑体" panose="02010609060101010101" pitchFamily="49" charset="-122"/>
              </a:rPr>
              <a:t>yìn</a:t>
            </a:r>
            <a:endParaRPr lang="zh-CN" altLang="en-US" sz="4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1077663" y="4634146"/>
            <a:ext cx="1511802" cy="1486306"/>
            <a:chOff x="-2214610" y="714356"/>
            <a:chExt cx="1785950" cy="1643868"/>
          </a:xfrm>
          <a:noFill/>
        </p:grpSpPr>
        <p:sp>
          <p:nvSpPr>
            <p:cNvPr id="32" name="矩形 31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3" name="直接连接符 32"/>
            <p:cNvCxnSpPr>
              <a:stCxn id="32" idx="1"/>
              <a:endCxn id="32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>
              <a:stCxn id="32" idx="0"/>
              <a:endCxn id="32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TextBox 23"/>
          <p:cNvSpPr txBox="1">
            <a:spLocks noChangeArrowheads="1"/>
          </p:cNvSpPr>
          <p:nvPr/>
        </p:nvSpPr>
        <p:spPr bwMode="auto">
          <a:xfrm>
            <a:off x="1167116" y="4552270"/>
            <a:ext cx="1271313" cy="15696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9600" b="1" dirty="0">
                <a:latin typeface="楷体" panose="02010609060101010101" pitchFamily="49" charset="-122"/>
                <a:ea typeface="楷体" panose="02010609060101010101" pitchFamily="49" charset="-122"/>
              </a:rPr>
              <a:t>印</a:t>
            </a:r>
          </a:p>
        </p:txBody>
      </p:sp>
      <p:grpSp>
        <p:nvGrpSpPr>
          <p:cNvPr id="36" name="组合 35"/>
          <p:cNvGrpSpPr/>
          <p:nvPr/>
        </p:nvGrpSpPr>
        <p:grpSpPr>
          <a:xfrm>
            <a:off x="1096630" y="2435100"/>
            <a:ext cx="1544244" cy="1428268"/>
            <a:chOff x="-2214610" y="714356"/>
            <a:chExt cx="1785950" cy="1643868"/>
          </a:xfrm>
          <a:noFill/>
        </p:grpSpPr>
        <p:sp>
          <p:nvSpPr>
            <p:cNvPr id="37" name="矩形 36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8" name="直接连接符 37"/>
            <p:cNvCxnSpPr>
              <a:stCxn id="37" idx="1"/>
              <a:endCxn id="37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>
              <a:stCxn id="37" idx="0"/>
              <a:endCxn id="37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TextBox 23"/>
          <p:cNvSpPr txBox="1">
            <a:spLocks noChangeArrowheads="1"/>
          </p:cNvSpPr>
          <p:nvPr/>
        </p:nvSpPr>
        <p:spPr bwMode="auto">
          <a:xfrm>
            <a:off x="1182882" y="2282856"/>
            <a:ext cx="1227942" cy="15696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9600" b="1" dirty="0">
                <a:latin typeface="楷体" panose="02010609060101010101" pitchFamily="49" charset="-122"/>
                <a:ea typeface="楷体" panose="02010609060101010101" pitchFamily="49" charset="-122"/>
              </a:rPr>
              <a:t>铺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3380496" y="1617348"/>
            <a:ext cx="69762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err="1">
                <a:latin typeface="黑体" panose="02010609060101010101" pitchFamily="49" charset="-122"/>
                <a:ea typeface="黑体" panose="02010609060101010101" pitchFamily="49" charset="-122"/>
              </a:rPr>
              <a:t>ní</a:t>
            </a:r>
            <a:endParaRPr lang="zh-CN" altLang="en-US" sz="4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2" name="TextBox 23"/>
          <p:cNvSpPr txBox="1">
            <a:spLocks noChangeArrowheads="1"/>
          </p:cNvSpPr>
          <p:nvPr/>
        </p:nvSpPr>
        <p:spPr bwMode="auto">
          <a:xfrm>
            <a:off x="3048644" y="2361686"/>
            <a:ext cx="1271313" cy="15696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9600" b="1" dirty="0">
                <a:latin typeface="楷体" panose="02010609060101010101" pitchFamily="49" charset="-122"/>
                <a:ea typeface="楷体" panose="02010609060101010101" pitchFamily="49" charset="-122"/>
              </a:rPr>
              <a:t>泥</a:t>
            </a:r>
          </a:p>
        </p:txBody>
      </p:sp>
      <p:grpSp>
        <p:nvGrpSpPr>
          <p:cNvPr id="47" name="组合 46"/>
          <p:cNvGrpSpPr/>
          <p:nvPr/>
        </p:nvGrpSpPr>
        <p:grpSpPr>
          <a:xfrm>
            <a:off x="4819092" y="2435100"/>
            <a:ext cx="1511802" cy="1486306"/>
            <a:chOff x="-2214610" y="714356"/>
            <a:chExt cx="1785950" cy="1643868"/>
          </a:xfrm>
          <a:noFill/>
        </p:grpSpPr>
        <p:sp>
          <p:nvSpPr>
            <p:cNvPr id="52" name="矩形 51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53" name="直接连接符 52"/>
            <p:cNvCxnSpPr>
              <a:stCxn id="52" idx="1"/>
              <a:endCxn id="52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/>
            <p:cNvCxnSpPr>
              <a:stCxn id="52" idx="0"/>
              <a:endCxn id="52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5" name="TextBox 54"/>
          <p:cNvSpPr txBox="1"/>
          <p:nvPr/>
        </p:nvSpPr>
        <p:spPr>
          <a:xfrm>
            <a:off x="4982642" y="1617093"/>
            <a:ext cx="119888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4000" dirty="0" err="1">
                <a:latin typeface="黑体" panose="02010609060101010101" pitchFamily="49" charset="-122"/>
                <a:ea typeface="黑体" panose="02010609060101010101" pitchFamily="49" charset="-122"/>
              </a:rPr>
              <a:t>jīn</a:t>
            </a:r>
            <a:r>
              <a:rPr lang="en-US" altLang="zh-CN" sz="4000" dirty="0" err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ɡ</a:t>
            </a:r>
            <a:endParaRPr lang="zh-CN" altLang="en-US" sz="4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6" name="TextBox 23"/>
          <p:cNvSpPr txBox="1">
            <a:spLocks noChangeArrowheads="1"/>
          </p:cNvSpPr>
          <p:nvPr/>
        </p:nvSpPr>
        <p:spPr bwMode="auto">
          <a:xfrm>
            <a:off x="4937564" y="2361686"/>
            <a:ext cx="1271313" cy="15696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9600" b="1" dirty="0">
                <a:latin typeface="楷体" panose="02010609060101010101" pitchFamily="49" charset="-122"/>
                <a:ea typeface="楷体" panose="02010609060101010101" pitchFamily="49" charset="-122"/>
              </a:rPr>
              <a:t>晶</a:t>
            </a:r>
          </a:p>
        </p:txBody>
      </p:sp>
      <p:grpSp>
        <p:nvGrpSpPr>
          <p:cNvPr id="57" name="组合 56"/>
          <p:cNvGrpSpPr/>
          <p:nvPr/>
        </p:nvGrpSpPr>
        <p:grpSpPr>
          <a:xfrm>
            <a:off x="6664101" y="2435100"/>
            <a:ext cx="1511802" cy="1486306"/>
            <a:chOff x="-2214610" y="714356"/>
            <a:chExt cx="1785950" cy="1643868"/>
          </a:xfrm>
          <a:noFill/>
        </p:grpSpPr>
        <p:sp>
          <p:nvSpPr>
            <p:cNvPr id="58" name="矩形 57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59" name="直接连接符 58"/>
            <p:cNvCxnSpPr>
              <a:stCxn id="58" idx="1"/>
              <a:endCxn id="58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直接连接符 59"/>
            <p:cNvCxnSpPr>
              <a:stCxn id="58" idx="0"/>
              <a:endCxn id="58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1" name="TextBox 60"/>
          <p:cNvSpPr txBox="1"/>
          <p:nvPr/>
        </p:nvSpPr>
        <p:spPr>
          <a:xfrm>
            <a:off x="6809548" y="1591737"/>
            <a:ext cx="121058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err="1">
                <a:latin typeface="黑体" panose="02010609060101010101" pitchFamily="49" charset="-122"/>
                <a:ea typeface="黑体" panose="02010609060101010101" pitchFamily="49" charset="-122"/>
              </a:rPr>
              <a:t>yuàn</a:t>
            </a:r>
            <a:endParaRPr lang="zh-CN" altLang="en-US" sz="4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2" name="TextBox 23"/>
          <p:cNvSpPr txBox="1">
            <a:spLocks noChangeArrowheads="1"/>
          </p:cNvSpPr>
          <p:nvPr/>
        </p:nvSpPr>
        <p:spPr bwMode="auto">
          <a:xfrm>
            <a:off x="6779186" y="2314388"/>
            <a:ext cx="1271313" cy="15696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9600" b="1" dirty="0">
                <a:latin typeface="楷体" panose="02010609060101010101" pitchFamily="49" charset="-122"/>
                <a:ea typeface="楷体" panose="02010609060101010101" pitchFamily="49" charset="-122"/>
              </a:rPr>
              <a:t>院</a:t>
            </a:r>
          </a:p>
        </p:txBody>
      </p:sp>
      <p:sp>
        <p:nvSpPr>
          <p:cNvPr id="63" name="TextBox 62"/>
          <p:cNvSpPr txBox="1"/>
          <p:nvPr/>
        </p:nvSpPr>
        <p:spPr>
          <a:xfrm>
            <a:off x="3346203" y="3856884"/>
            <a:ext cx="69762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err="1">
                <a:latin typeface="黑体" panose="02010609060101010101" pitchFamily="49" charset="-122"/>
                <a:ea typeface="黑体" panose="02010609060101010101" pitchFamily="49" charset="-122"/>
              </a:rPr>
              <a:t>tú</a:t>
            </a:r>
            <a:endParaRPr lang="zh-CN" altLang="en-US" sz="4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64" name="组合 63"/>
          <p:cNvGrpSpPr/>
          <p:nvPr/>
        </p:nvGrpSpPr>
        <p:grpSpPr>
          <a:xfrm>
            <a:off x="2948633" y="4634146"/>
            <a:ext cx="1511802" cy="1486306"/>
            <a:chOff x="-2214610" y="714356"/>
            <a:chExt cx="1785950" cy="1643868"/>
          </a:xfrm>
          <a:noFill/>
        </p:grpSpPr>
        <p:sp>
          <p:nvSpPr>
            <p:cNvPr id="65" name="矩形 64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66" name="直接连接符 65"/>
            <p:cNvCxnSpPr>
              <a:stCxn id="65" idx="1"/>
              <a:endCxn id="65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直接连接符 66"/>
            <p:cNvCxnSpPr>
              <a:stCxn id="65" idx="0"/>
              <a:endCxn id="65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8" name="TextBox 23"/>
          <p:cNvSpPr txBox="1">
            <a:spLocks noChangeArrowheads="1"/>
          </p:cNvSpPr>
          <p:nvPr/>
        </p:nvSpPr>
        <p:spPr bwMode="auto">
          <a:xfrm>
            <a:off x="3000364" y="4575428"/>
            <a:ext cx="1271313" cy="15696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9600" b="1" dirty="0">
                <a:latin typeface="楷体" panose="02010609060101010101" pitchFamily="49" charset="-122"/>
                <a:ea typeface="楷体" panose="02010609060101010101" pitchFamily="49" charset="-122"/>
              </a:rPr>
              <a:t>图</a:t>
            </a:r>
          </a:p>
        </p:txBody>
      </p:sp>
      <p:sp>
        <p:nvSpPr>
          <p:cNvPr id="69" name="TextBox 68"/>
          <p:cNvSpPr txBox="1"/>
          <p:nvPr/>
        </p:nvSpPr>
        <p:spPr>
          <a:xfrm>
            <a:off x="5228199" y="3843694"/>
            <a:ext cx="954107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err="1">
                <a:latin typeface="黑体" panose="02010609060101010101" pitchFamily="49" charset="-122"/>
                <a:ea typeface="黑体" panose="02010609060101010101" pitchFamily="49" charset="-122"/>
              </a:rPr>
              <a:t>àn</a:t>
            </a:r>
            <a:endParaRPr lang="zh-CN" altLang="en-US" sz="4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0" name="组合 69"/>
          <p:cNvGrpSpPr/>
          <p:nvPr/>
        </p:nvGrpSpPr>
        <p:grpSpPr>
          <a:xfrm>
            <a:off x="4819603" y="4634146"/>
            <a:ext cx="1511802" cy="1486306"/>
            <a:chOff x="-2214610" y="714356"/>
            <a:chExt cx="1785950" cy="1643868"/>
          </a:xfrm>
          <a:noFill/>
        </p:grpSpPr>
        <p:sp>
          <p:nvSpPr>
            <p:cNvPr id="71" name="矩形 70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72" name="直接连接符 71"/>
            <p:cNvCxnSpPr>
              <a:stCxn id="71" idx="1"/>
              <a:endCxn id="71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直接连接符 72"/>
            <p:cNvCxnSpPr>
              <a:stCxn id="71" idx="0"/>
              <a:endCxn id="71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4" name="TextBox 23"/>
          <p:cNvSpPr txBox="1">
            <a:spLocks noChangeArrowheads="1"/>
          </p:cNvSpPr>
          <p:nvPr/>
        </p:nvSpPr>
        <p:spPr bwMode="auto">
          <a:xfrm>
            <a:off x="4890266" y="4575428"/>
            <a:ext cx="1271313" cy="15696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9600" b="1" dirty="0">
                <a:latin typeface="楷体" panose="02010609060101010101" pitchFamily="49" charset="-122"/>
                <a:ea typeface="楷体" panose="02010609060101010101" pitchFamily="49" charset="-122"/>
              </a:rPr>
              <a:t>案</a:t>
            </a:r>
          </a:p>
        </p:txBody>
      </p:sp>
      <p:sp>
        <p:nvSpPr>
          <p:cNvPr id="75" name="TextBox 74"/>
          <p:cNvSpPr txBox="1"/>
          <p:nvPr/>
        </p:nvSpPr>
        <p:spPr>
          <a:xfrm>
            <a:off x="6996266" y="3845548"/>
            <a:ext cx="95410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err="1">
                <a:latin typeface="黑体" panose="02010609060101010101" pitchFamily="49" charset="-122"/>
                <a:ea typeface="黑体" panose="02010609060101010101" pitchFamily="49" charset="-122"/>
              </a:rPr>
              <a:t>pái</a:t>
            </a:r>
            <a:endParaRPr lang="zh-CN" altLang="en-US" sz="4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76" name="组合 75"/>
          <p:cNvGrpSpPr/>
          <p:nvPr/>
        </p:nvGrpSpPr>
        <p:grpSpPr>
          <a:xfrm>
            <a:off x="6690573" y="4634146"/>
            <a:ext cx="1511802" cy="1486306"/>
            <a:chOff x="-2214610" y="714356"/>
            <a:chExt cx="1785950" cy="1643868"/>
          </a:xfrm>
          <a:noFill/>
        </p:grpSpPr>
        <p:sp>
          <p:nvSpPr>
            <p:cNvPr id="77" name="矩形 76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78" name="直接连接符 77"/>
            <p:cNvCxnSpPr>
              <a:stCxn id="77" idx="1"/>
              <a:endCxn id="77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直接连接符 78"/>
            <p:cNvCxnSpPr>
              <a:stCxn id="77" idx="0"/>
              <a:endCxn id="77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0" name="TextBox 23"/>
          <p:cNvSpPr txBox="1">
            <a:spLocks noChangeArrowheads="1"/>
          </p:cNvSpPr>
          <p:nvPr/>
        </p:nvSpPr>
        <p:spPr bwMode="auto">
          <a:xfrm>
            <a:off x="6786578" y="4552270"/>
            <a:ext cx="1271313" cy="15696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9600" b="1" dirty="0">
                <a:latin typeface="楷体" panose="02010609060101010101" pitchFamily="49" charset="-122"/>
                <a:ea typeface="楷体" panose="02010609060101010101" pitchFamily="49" charset="-122"/>
              </a:rPr>
              <a:t>排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533578" y="1591737"/>
            <a:ext cx="121444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err="1">
                <a:latin typeface="黑体" panose="02010609060101010101" pitchFamily="49" charset="-122"/>
                <a:ea typeface="黑体" panose="02010609060101010101" pitchFamily="49" charset="-122"/>
              </a:rPr>
              <a:t>pū</a:t>
            </a:r>
            <a:endParaRPr lang="zh-CN" altLang="en-US" sz="4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81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 flipH="1">
            <a:off x="7668344" y="5902324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3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0" y="6003041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4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7038429" y="6157779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5" name="图片 84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6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7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8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12850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0" name="AutoShape 2"/>
          <p:cNvSpPr>
            <a:spLocks noChangeArrowheads="1"/>
          </p:cNvSpPr>
          <p:nvPr/>
        </p:nvSpPr>
        <p:spPr bwMode="auto">
          <a:xfrm>
            <a:off x="611561" y="980728"/>
            <a:ext cx="1440159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会写字</a:t>
            </a:r>
          </a:p>
        </p:txBody>
      </p:sp>
      <p:sp>
        <p:nvSpPr>
          <p:cNvPr id="91" name="对角圆角矩形 90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字词乐园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9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9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9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9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0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0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0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2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2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2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2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2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2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2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3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4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4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4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4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5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6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7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6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6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7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7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17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6" fill="hold">
                      <p:stCondLst>
                        <p:cond delay="indefinite"/>
                      </p:stCondLst>
                      <p:childTnLst>
                        <p:par>
                          <p:cTn id="177" fill="hold">
                            <p:stCondLst>
                              <p:cond delay="0"/>
                            </p:stCondLst>
                            <p:childTnLst>
                              <p:par>
                                <p:cTn id="17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0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1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35" grpId="0"/>
      <p:bldP spid="40" grpId="0"/>
      <p:bldP spid="41" grpId="0"/>
      <p:bldP spid="42" grpId="0"/>
      <p:bldP spid="55" grpId="0"/>
      <p:bldP spid="56" grpId="0"/>
      <p:bldP spid="61" grpId="0"/>
      <p:bldP spid="62" grpId="0"/>
      <p:bldP spid="63" grpId="0"/>
      <p:bldP spid="68" grpId="0"/>
      <p:bldP spid="69" grpId="0"/>
      <p:bldP spid="74" grpId="0"/>
      <p:bldP spid="75" grpId="0"/>
      <p:bldP spid="80" grpId="0"/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组合 42"/>
          <p:cNvGrpSpPr/>
          <p:nvPr/>
        </p:nvGrpSpPr>
        <p:grpSpPr>
          <a:xfrm>
            <a:off x="2974082" y="2435100"/>
            <a:ext cx="1511802" cy="1486306"/>
            <a:chOff x="-2214610" y="714356"/>
            <a:chExt cx="1785950" cy="1643868"/>
          </a:xfrm>
          <a:noFill/>
        </p:grpSpPr>
        <p:sp>
          <p:nvSpPr>
            <p:cNvPr id="44" name="矩形 43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5" name="直接连接符 44"/>
            <p:cNvCxnSpPr>
              <a:stCxn id="44" idx="1"/>
              <a:endCxn id="44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>
              <a:stCxn id="44" idx="0"/>
              <a:endCxn id="44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6" name="组合 35"/>
          <p:cNvGrpSpPr/>
          <p:nvPr/>
        </p:nvGrpSpPr>
        <p:grpSpPr>
          <a:xfrm>
            <a:off x="1096630" y="2435100"/>
            <a:ext cx="1544244" cy="1428268"/>
            <a:chOff x="-2214610" y="714356"/>
            <a:chExt cx="1785950" cy="1643868"/>
          </a:xfrm>
          <a:noFill/>
        </p:grpSpPr>
        <p:sp>
          <p:nvSpPr>
            <p:cNvPr id="37" name="矩形 36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38" name="直接连接符 37"/>
            <p:cNvCxnSpPr>
              <a:stCxn id="37" idx="1"/>
              <a:endCxn id="37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9" name="直接连接符 38"/>
            <p:cNvCxnSpPr>
              <a:stCxn id="37" idx="0"/>
              <a:endCxn id="37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0" name="TextBox 23"/>
          <p:cNvSpPr txBox="1">
            <a:spLocks noChangeArrowheads="1"/>
          </p:cNvSpPr>
          <p:nvPr/>
        </p:nvSpPr>
        <p:spPr bwMode="auto">
          <a:xfrm>
            <a:off x="1182882" y="2282856"/>
            <a:ext cx="1227942" cy="15696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9600" b="1" dirty="0">
                <a:latin typeface="楷体" panose="02010609060101010101" pitchFamily="49" charset="-122"/>
                <a:ea typeface="楷体" panose="02010609060101010101" pitchFamily="49" charset="-122"/>
              </a:rPr>
              <a:t>列</a:t>
            </a:r>
          </a:p>
        </p:txBody>
      </p:sp>
      <p:sp>
        <p:nvSpPr>
          <p:cNvPr id="41" name="TextBox 40"/>
          <p:cNvSpPr txBox="1"/>
          <p:nvPr/>
        </p:nvSpPr>
        <p:spPr>
          <a:xfrm>
            <a:off x="3257853" y="1636346"/>
            <a:ext cx="944880" cy="7067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4000" dirty="0" err="1"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ɡ</a:t>
            </a:r>
            <a:r>
              <a:rPr lang="en-US" altLang="zh-CN" sz="4000" dirty="0" err="1">
                <a:latin typeface="黑体" panose="02010609060101010101" pitchFamily="49" charset="-122"/>
                <a:ea typeface="黑体" panose="02010609060101010101" pitchFamily="49" charset="-122"/>
              </a:rPr>
              <a:t>uī</a:t>
            </a:r>
            <a:endParaRPr lang="zh-CN" altLang="en-US" sz="4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42" name="TextBox 23"/>
          <p:cNvSpPr txBox="1">
            <a:spLocks noChangeArrowheads="1"/>
          </p:cNvSpPr>
          <p:nvPr/>
        </p:nvSpPr>
        <p:spPr bwMode="auto">
          <a:xfrm>
            <a:off x="3048644" y="2361686"/>
            <a:ext cx="1271313" cy="15696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9600" b="1" dirty="0">
                <a:latin typeface="楷体" panose="02010609060101010101" pitchFamily="49" charset="-122"/>
                <a:ea typeface="楷体" panose="02010609060101010101" pitchFamily="49" charset="-122"/>
              </a:rPr>
              <a:t>规</a:t>
            </a:r>
          </a:p>
        </p:txBody>
      </p:sp>
      <p:grpSp>
        <p:nvGrpSpPr>
          <p:cNvPr id="47" name="组合 46"/>
          <p:cNvGrpSpPr/>
          <p:nvPr/>
        </p:nvGrpSpPr>
        <p:grpSpPr>
          <a:xfrm>
            <a:off x="4819092" y="2435100"/>
            <a:ext cx="1511802" cy="1486306"/>
            <a:chOff x="-2214610" y="714356"/>
            <a:chExt cx="1785950" cy="1643868"/>
          </a:xfrm>
          <a:noFill/>
        </p:grpSpPr>
        <p:sp>
          <p:nvSpPr>
            <p:cNvPr id="52" name="矩形 51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53" name="直接连接符 52"/>
            <p:cNvCxnSpPr>
              <a:stCxn id="52" idx="1"/>
              <a:endCxn id="52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/>
            <p:cNvCxnSpPr>
              <a:stCxn id="52" idx="0"/>
              <a:endCxn id="52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5" name="TextBox 54"/>
          <p:cNvSpPr txBox="1"/>
          <p:nvPr/>
        </p:nvSpPr>
        <p:spPr>
          <a:xfrm>
            <a:off x="5233620" y="1617093"/>
            <a:ext cx="69762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err="1">
                <a:latin typeface="黑体" panose="02010609060101010101" pitchFamily="49" charset="-122"/>
                <a:ea typeface="黑体" panose="02010609060101010101" pitchFamily="49" charset="-122"/>
              </a:rPr>
              <a:t>zé</a:t>
            </a:r>
            <a:endParaRPr lang="zh-CN" altLang="en-US" sz="4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56" name="TextBox 23"/>
          <p:cNvSpPr txBox="1">
            <a:spLocks noChangeArrowheads="1"/>
          </p:cNvSpPr>
          <p:nvPr/>
        </p:nvSpPr>
        <p:spPr bwMode="auto">
          <a:xfrm>
            <a:off x="4937564" y="2361686"/>
            <a:ext cx="1271313" cy="15696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9600" b="1" dirty="0">
                <a:latin typeface="楷体" panose="02010609060101010101" pitchFamily="49" charset="-122"/>
                <a:ea typeface="楷体" panose="02010609060101010101" pitchFamily="49" charset="-122"/>
              </a:rPr>
              <a:t>则</a:t>
            </a:r>
          </a:p>
        </p:txBody>
      </p:sp>
      <p:grpSp>
        <p:nvGrpSpPr>
          <p:cNvPr id="57" name="组合 56"/>
          <p:cNvGrpSpPr/>
          <p:nvPr/>
        </p:nvGrpSpPr>
        <p:grpSpPr>
          <a:xfrm>
            <a:off x="6664101" y="2435100"/>
            <a:ext cx="1511802" cy="1486306"/>
            <a:chOff x="-2214610" y="714356"/>
            <a:chExt cx="1785950" cy="1643868"/>
          </a:xfrm>
          <a:noFill/>
        </p:grpSpPr>
        <p:sp>
          <p:nvSpPr>
            <p:cNvPr id="58" name="矩形 57"/>
            <p:cNvSpPr/>
            <p:nvPr/>
          </p:nvSpPr>
          <p:spPr>
            <a:xfrm>
              <a:off x="-2214610" y="714356"/>
              <a:ext cx="1785950" cy="1643074"/>
            </a:xfrm>
            <a:prstGeom prst="rect">
              <a:avLst/>
            </a:prstGeom>
            <a:grpFill/>
            <a:ln>
              <a:solidFill>
                <a:srgbClr val="0000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59" name="直接连接符 58"/>
            <p:cNvCxnSpPr>
              <a:stCxn id="58" idx="1"/>
              <a:endCxn id="58" idx="3"/>
            </p:cNvCxnSpPr>
            <p:nvPr/>
          </p:nvCxnSpPr>
          <p:spPr>
            <a:xfrm rot="10800000" flipH="1">
              <a:off x="-2214610" y="1535893"/>
              <a:ext cx="1785950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直接连接符 59"/>
            <p:cNvCxnSpPr>
              <a:stCxn id="58" idx="0"/>
              <a:endCxn id="58" idx="2"/>
            </p:cNvCxnSpPr>
            <p:nvPr/>
          </p:nvCxnSpPr>
          <p:spPr>
            <a:xfrm rot="16200000" flipH="1">
              <a:off x="-2143172" y="1535893"/>
              <a:ext cx="1643074" cy="1588"/>
            </a:xfrm>
            <a:prstGeom prst="line">
              <a:avLst/>
            </a:prstGeom>
            <a:grpFill/>
            <a:ln>
              <a:solidFill>
                <a:srgbClr val="0000FF"/>
              </a:solidFill>
              <a:prstDash val="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1" name="TextBox 60"/>
          <p:cNvSpPr txBox="1"/>
          <p:nvPr/>
        </p:nvSpPr>
        <p:spPr>
          <a:xfrm>
            <a:off x="6937788" y="1628730"/>
            <a:ext cx="95410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4000" dirty="0" err="1">
                <a:latin typeface="黑体" panose="02010609060101010101" pitchFamily="49" charset="-122"/>
                <a:ea typeface="黑体" panose="02010609060101010101" pitchFamily="49" charset="-122"/>
              </a:rPr>
              <a:t>chí</a:t>
            </a:r>
            <a:endParaRPr lang="zh-CN" altLang="en-US" sz="4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2" name="TextBox 23"/>
          <p:cNvSpPr txBox="1">
            <a:spLocks noChangeArrowheads="1"/>
          </p:cNvSpPr>
          <p:nvPr/>
        </p:nvSpPr>
        <p:spPr bwMode="auto">
          <a:xfrm>
            <a:off x="6779186" y="2314388"/>
            <a:ext cx="1271313" cy="15696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9600" b="1" dirty="0">
                <a:latin typeface="楷体" panose="02010609060101010101" pitchFamily="49" charset="-122"/>
                <a:ea typeface="楷体" panose="02010609060101010101" pitchFamily="49" charset="-122"/>
              </a:rPr>
              <a:t>迟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413338" y="1628730"/>
            <a:ext cx="121444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 err="1">
                <a:latin typeface="黑体" panose="02010609060101010101" pitchFamily="49" charset="-122"/>
                <a:ea typeface="黑体" panose="02010609060101010101" pitchFamily="49" charset="-122"/>
              </a:rPr>
              <a:t>liè</a:t>
            </a:r>
            <a:endParaRPr lang="zh-CN" altLang="en-US" sz="4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81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 flipH="1">
            <a:off x="7668344" y="5902324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3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0" y="6003041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4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7038429" y="6157779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5" name="图片 84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6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7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8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12850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0" name="AutoShape 2"/>
          <p:cNvSpPr>
            <a:spLocks noChangeArrowheads="1"/>
          </p:cNvSpPr>
          <p:nvPr/>
        </p:nvSpPr>
        <p:spPr bwMode="auto">
          <a:xfrm>
            <a:off x="611561" y="980728"/>
            <a:ext cx="1440159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会写字</a:t>
            </a:r>
          </a:p>
        </p:txBody>
      </p:sp>
      <p:sp>
        <p:nvSpPr>
          <p:cNvPr id="91" name="对角圆角矩形 90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字词乐园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6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7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8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9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4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/>
      <p:bldP spid="41" grpId="0"/>
      <p:bldP spid="42" grpId="0"/>
      <p:bldP spid="55" grpId="0"/>
      <p:bldP spid="56" grpId="0"/>
      <p:bldP spid="61" grpId="0"/>
      <p:bldP spid="62" grpId="0"/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9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1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3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8" name="组合 27"/>
          <p:cNvGrpSpPr/>
          <p:nvPr/>
        </p:nvGrpSpPr>
        <p:grpSpPr>
          <a:xfrm>
            <a:off x="6948264" y="4149080"/>
            <a:ext cx="1327930" cy="2056092"/>
            <a:chOff x="5836357" y="4560894"/>
            <a:chExt cx="1327930" cy="2056092"/>
          </a:xfrm>
        </p:grpSpPr>
        <p:pic>
          <p:nvPicPr>
            <p:cNvPr id="30" name="图片 5"/>
            <p:cNvPicPr>
              <a:picLocks noChangeAspect="1"/>
            </p:cNvPicPr>
            <p:nvPr/>
          </p:nvPicPr>
          <p:blipFill rotWithShape="1">
            <a:blip r:embed="rId6" cstate="print"/>
            <a:srcRect l="35500" r="32250" b="80044"/>
            <a:stretch>
              <a:fillRect/>
            </a:stretch>
          </p:blipFill>
          <p:spPr bwMode="auto">
            <a:xfrm>
              <a:off x="5836357" y="4560894"/>
              <a:ext cx="429028" cy="38363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1" name="Picture 2"/>
            <p:cNvPicPr>
              <a:picLocks noChangeAspect="1" noChangeArrowheads="1"/>
            </p:cNvPicPr>
            <p:nvPr/>
          </p:nvPicPr>
          <p:blipFill>
            <a:blip r:embed="rId7" cstate="print">
              <a:clrChange>
                <a:clrFrom>
                  <a:srgbClr val="FDFDFD"/>
                </a:clrFrom>
                <a:clrTo>
                  <a:srgbClr val="FDFDFD">
                    <a:alpha val="0"/>
                  </a:srgbClr>
                </a:clrTo>
              </a:clrChange>
              <a:extLst>
                <a:ext uri="{28A0092B-C50C-407E-A947-70E740481C1C}">
                  <a14:useLocalDpi xmlns:a14="http://schemas.microsoft.com/office/drawing/2010/main" xmlns="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916478" y="4847939"/>
              <a:ext cx="1247809" cy="176904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 xmlns="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32" name="Picture 3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flipH="1">
            <a:off x="1403648" y="4725144"/>
            <a:ext cx="1549697" cy="17344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3" name="TextBox 32"/>
          <p:cNvSpPr txBox="1"/>
          <p:nvPr/>
        </p:nvSpPr>
        <p:spPr>
          <a:xfrm>
            <a:off x="827584" y="2066072"/>
            <a:ext cx="7920880" cy="1753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规</a:t>
            </a:r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</a:rPr>
              <a:t>：右部是见，不要写成贝。</a:t>
            </a:r>
            <a:endParaRPr lang="en-US" altLang="zh-CN" sz="36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 sz="36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36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迟</a:t>
            </a:r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</a:rPr>
              <a:t>：</a:t>
            </a:r>
            <a:r>
              <a:rPr lang="en-US" altLang="zh-CN" sz="3600" dirty="0"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</a:rPr>
              <a:t>尺</a:t>
            </a:r>
            <a:r>
              <a:rPr lang="en-US" altLang="zh-CN" sz="3600" dirty="0"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r>
              <a:rPr lang="zh-CN" altLang="en-US" sz="3600" dirty="0">
                <a:latin typeface="楷体" panose="02010609060101010101" pitchFamily="49" charset="-122"/>
                <a:ea typeface="楷体" panose="02010609060101010101" pitchFamily="49" charset="-122"/>
              </a:rPr>
              <a:t>字的捺变成点。</a:t>
            </a:r>
          </a:p>
        </p:txBody>
      </p:sp>
      <p:sp>
        <p:nvSpPr>
          <p:cNvPr id="14" name="AutoShape 2"/>
          <p:cNvSpPr>
            <a:spLocks noChangeArrowheads="1"/>
          </p:cNvSpPr>
          <p:nvPr/>
        </p:nvSpPr>
        <p:spPr bwMode="auto">
          <a:xfrm>
            <a:off x="611561" y="980728"/>
            <a:ext cx="1800199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易错提示</a:t>
            </a:r>
          </a:p>
        </p:txBody>
      </p:sp>
      <p:sp>
        <p:nvSpPr>
          <p:cNvPr id="13" name="对角圆角矩形 12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字词乐园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1115695" y="1941195"/>
            <a:ext cx="7056755" cy="3961765"/>
          </a:xfrm>
          <a:prstGeom prst="roundRect">
            <a:avLst/>
          </a:prstGeom>
          <a:noFill/>
          <a:ln w="31750">
            <a:solidFill>
              <a:srgbClr val="0000FF"/>
            </a:solidFill>
            <a:prstDash val="sysDot"/>
          </a:ln>
          <a:effectLst>
            <a:outerShdw blurRad="50800" dist="50800" dir="5400000" algn="ctr" rotWithShape="0">
              <a:schemeClr val="tx1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2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 flipH="1">
            <a:off x="7668344" y="5902324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3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0" y="6003041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4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7038429" y="6372929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5" name="图片 84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6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7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8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3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683729" y="61563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4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5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028061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" name="对角圆角矩形 19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字词乐园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AutoShape 2"/>
          <p:cNvSpPr>
            <a:spLocks noChangeArrowheads="1"/>
          </p:cNvSpPr>
          <p:nvPr/>
        </p:nvSpPr>
        <p:spPr bwMode="auto">
          <a:xfrm>
            <a:off x="611561" y="980728"/>
            <a:ext cx="1440159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会认字</a:t>
            </a:r>
          </a:p>
        </p:txBody>
      </p:sp>
      <p:sp>
        <p:nvSpPr>
          <p:cNvPr id="26" name="TextBox 23"/>
          <p:cNvSpPr txBox="1">
            <a:spLocks noChangeArrowheads="1"/>
          </p:cNvSpPr>
          <p:nvPr/>
        </p:nvSpPr>
        <p:spPr bwMode="auto">
          <a:xfrm>
            <a:off x="1714545" y="3830404"/>
            <a:ext cx="864096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泥</a:t>
            </a:r>
          </a:p>
        </p:txBody>
      </p:sp>
      <p:sp>
        <p:nvSpPr>
          <p:cNvPr id="27" name="TextBox 23"/>
          <p:cNvSpPr txBox="1">
            <a:spLocks noChangeArrowheads="1"/>
          </p:cNvSpPr>
          <p:nvPr/>
        </p:nvSpPr>
        <p:spPr bwMode="auto">
          <a:xfrm>
            <a:off x="2890550" y="3830072"/>
            <a:ext cx="6624736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组词：泥巴  水泥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1714390" y="3361172"/>
            <a:ext cx="5892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latin typeface="黑体" panose="02010609060101010101" pitchFamily="49" charset="-122"/>
                <a:ea typeface="黑体" panose="02010609060101010101" pitchFamily="49" charset="-122"/>
              </a:rPr>
              <a:t>ní</a:t>
            </a:r>
          </a:p>
        </p:txBody>
      </p:sp>
      <p:sp>
        <p:nvSpPr>
          <p:cNvPr id="29" name="TextBox 23"/>
          <p:cNvSpPr txBox="1">
            <a:spLocks noChangeArrowheads="1"/>
          </p:cNvSpPr>
          <p:nvPr/>
        </p:nvSpPr>
        <p:spPr bwMode="auto">
          <a:xfrm>
            <a:off x="1682795" y="5061525"/>
            <a:ext cx="864096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晶</a:t>
            </a:r>
          </a:p>
        </p:txBody>
      </p:sp>
      <p:sp>
        <p:nvSpPr>
          <p:cNvPr id="30" name="TextBox 23"/>
          <p:cNvSpPr txBox="1">
            <a:spLocks noChangeArrowheads="1"/>
          </p:cNvSpPr>
          <p:nvPr/>
        </p:nvSpPr>
        <p:spPr bwMode="auto">
          <a:xfrm>
            <a:off x="2890550" y="5061828"/>
            <a:ext cx="6624736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组词：水晶  冰晶  亮晶晶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1617105" y="4475677"/>
            <a:ext cx="9956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latin typeface="黑体" panose="02010609060101010101" pitchFamily="49" charset="-122"/>
                <a:ea typeface="黑体" panose="02010609060101010101" pitchFamily="49" charset="-122"/>
              </a:rPr>
              <a:t>jīnɡ</a:t>
            </a:r>
          </a:p>
        </p:txBody>
      </p:sp>
      <p:sp>
        <p:nvSpPr>
          <p:cNvPr id="4" name="TextBox 23"/>
          <p:cNvSpPr txBox="1">
            <a:spLocks noChangeArrowheads="1"/>
          </p:cNvSpPr>
          <p:nvPr/>
        </p:nvSpPr>
        <p:spPr bwMode="auto">
          <a:xfrm>
            <a:off x="1682160" y="2662639"/>
            <a:ext cx="864096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zh-CN" sz="36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铺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1590675" y="2078990"/>
            <a:ext cx="84328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 err="1">
                <a:latin typeface="黑体" panose="02010609060101010101" pitchFamily="49" charset="-122"/>
                <a:ea typeface="黑体" panose="02010609060101010101" pitchFamily="49" charset="-122"/>
              </a:rPr>
              <a:t>pū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2890520" y="2662555"/>
            <a:ext cx="462724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组词：铺满  铺路  铺平</a:t>
            </a: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  <p:bldP spid="28" grpId="0"/>
      <p:bldP spid="29" grpId="0"/>
      <p:bldP spid="30" grpId="0"/>
      <p:bldP spid="31" grpId="0"/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827584" y="1916832"/>
            <a:ext cx="7056784" cy="4032448"/>
          </a:xfrm>
          <a:prstGeom prst="roundRect">
            <a:avLst/>
          </a:prstGeom>
          <a:noFill/>
          <a:ln w="31750">
            <a:solidFill>
              <a:srgbClr val="0000FF"/>
            </a:solidFill>
            <a:prstDash val="sysDot"/>
          </a:ln>
          <a:effectLst>
            <a:outerShdw blurRad="50800" dist="50800" dir="5400000" algn="ctr" rotWithShape="0">
              <a:schemeClr val="tx1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2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 flipH="1">
            <a:off x="7668344" y="5902324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3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0" y="6003041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4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7038429" y="6372929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5" name="图片 84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6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7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8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3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683729" y="61563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4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5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028061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TextBox 23"/>
          <p:cNvSpPr txBox="1">
            <a:spLocks noChangeArrowheads="1"/>
          </p:cNvSpPr>
          <p:nvPr/>
        </p:nvSpPr>
        <p:spPr bwMode="auto">
          <a:xfrm>
            <a:off x="1331640" y="2545159"/>
            <a:ext cx="864096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紧</a:t>
            </a:r>
          </a:p>
        </p:txBody>
      </p:sp>
      <p:sp>
        <p:nvSpPr>
          <p:cNvPr id="20" name="对角圆角矩形 19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字词乐园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AutoShape 2"/>
          <p:cNvSpPr>
            <a:spLocks noChangeArrowheads="1"/>
          </p:cNvSpPr>
          <p:nvPr/>
        </p:nvSpPr>
        <p:spPr bwMode="auto">
          <a:xfrm>
            <a:off x="611561" y="980728"/>
            <a:ext cx="1440159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会认字</a:t>
            </a:r>
          </a:p>
        </p:txBody>
      </p:sp>
      <p:sp>
        <p:nvSpPr>
          <p:cNvPr id="19" name="TextBox 23"/>
          <p:cNvSpPr txBox="1">
            <a:spLocks noChangeArrowheads="1"/>
          </p:cNvSpPr>
          <p:nvPr/>
        </p:nvSpPr>
        <p:spPr bwMode="auto">
          <a:xfrm>
            <a:off x="2411760" y="2605554"/>
            <a:ext cx="6624736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组词：紧紧  紧张  松紧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1393866" y="2003588"/>
            <a:ext cx="7924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3200" dirty="0">
                <a:latin typeface="黑体" panose="02010609060101010101" pitchFamily="49" charset="-122"/>
                <a:ea typeface="黑体" panose="02010609060101010101" pitchFamily="49" charset="-122"/>
              </a:rPr>
              <a:t>jǐn</a:t>
            </a:r>
          </a:p>
        </p:txBody>
      </p:sp>
      <p:sp>
        <p:nvSpPr>
          <p:cNvPr id="26" name="TextBox 23"/>
          <p:cNvSpPr txBox="1">
            <a:spLocks noChangeArrowheads="1"/>
          </p:cNvSpPr>
          <p:nvPr/>
        </p:nvSpPr>
        <p:spPr bwMode="auto">
          <a:xfrm>
            <a:off x="1331640" y="3862789"/>
            <a:ext cx="864096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院</a:t>
            </a:r>
          </a:p>
        </p:txBody>
      </p:sp>
      <p:sp>
        <p:nvSpPr>
          <p:cNvPr id="27" name="TextBox 23"/>
          <p:cNvSpPr txBox="1">
            <a:spLocks noChangeArrowheads="1"/>
          </p:cNvSpPr>
          <p:nvPr/>
        </p:nvSpPr>
        <p:spPr bwMode="auto">
          <a:xfrm>
            <a:off x="2411760" y="3913892"/>
            <a:ext cx="6624736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组词：院墙  医院  学院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1375300" y="3286877"/>
            <a:ext cx="9956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3200" dirty="0">
                <a:latin typeface="黑体" panose="02010609060101010101" pitchFamily="49" charset="-122"/>
                <a:ea typeface="黑体" panose="02010609060101010101" pitchFamily="49" charset="-122"/>
              </a:rPr>
              <a:t>yuàn</a:t>
            </a:r>
          </a:p>
        </p:txBody>
      </p:sp>
      <p:sp>
        <p:nvSpPr>
          <p:cNvPr id="29" name="TextBox 23"/>
          <p:cNvSpPr txBox="1">
            <a:spLocks noChangeArrowheads="1"/>
          </p:cNvSpPr>
          <p:nvPr/>
        </p:nvSpPr>
        <p:spPr bwMode="auto">
          <a:xfrm>
            <a:off x="1331640" y="5086925"/>
            <a:ext cx="864096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印</a:t>
            </a:r>
          </a:p>
        </p:txBody>
      </p:sp>
      <p:sp>
        <p:nvSpPr>
          <p:cNvPr id="30" name="TextBox 23"/>
          <p:cNvSpPr txBox="1">
            <a:spLocks noChangeArrowheads="1"/>
          </p:cNvSpPr>
          <p:nvPr/>
        </p:nvSpPr>
        <p:spPr bwMode="auto">
          <a:xfrm>
            <a:off x="2411760" y="5138028"/>
            <a:ext cx="6624736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组词：印刷  印刻  印象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1394855" y="4523937"/>
            <a:ext cx="7924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3200" dirty="0">
                <a:latin typeface="黑体" panose="02010609060101010101" pitchFamily="49" charset="-122"/>
                <a:ea typeface="黑体" panose="02010609060101010101" pitchFamily="49" charset="-122"/>
              </a:rPr>
              <a:t>yìn</a:t>
            </a: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2" grpId="0"/>
      <p:bldP spid="26" grpId="0"/>
      <p:bldP spid="27" grpId="0"/>
      <p:bldP spid="28" grpId="0"/>
      <p:bldP spid="29" grpId="0"/>
      <p:bldP spid="30" grpId="0"/>
      <p:bldP spid="3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圆角矩形 1"/>
          <p:cNvSpPr/>
          <p:nvPr/>
        </p:nvSpPr>
        <p:spPr>
          <a:xfrm>
            <a:off x="827584" y="1916832"/>
            <a:ext cx="7056784" cy="4032448"/>
          </a:xfrm>
          <a:prstGeom prst="roundRect">
            <a:avLst/>
          </a:prstGeom>
          <a:noFill/>
          <a:ln w="31750">
            <a:solidFill>
              <a:srgbClr val="0000FF"/>
            </a:solidFill>
            <a:prstDash val="sysDot"/>
          </a:ln>
          <a:effectLst>
            <a:outerShdw blurRad="50800" dist="50800" dir="5400000" algn="ctr" rotWithShape="0">
              <a:schemeClr val="tx1"/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2" name="图片 9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 flipH="1">
            <a:off x="7668344" y="5902324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3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0" y="6003041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4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7038429" y="6372929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5" name="图片 84"/>
          <p:cNvPicPr>
            <a:picLocks noChangeAspect="1"/>
          </p:cNvPicPr>
          <p:nvPr/>
        </p:nvPicPr>
        <p:blipFill>
          <a:blip r:embed="rId2" cstate="print"/>
          <a:srcRect r="72971"/>
          <a:stretch>
            <a:fillRect/>
          </a:stretch>
        </p:blipFill>
        <p:spPr bwMode="auto">
          <a:xfrm>
            <a:off x="6583324" y="6041420"/>
            <a:ext cx="1624013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6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701121" y="6221413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7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383338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8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172400" y="6343650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3" name="图片 12"/>
          <p:cNvPicPr>
            <a:picLocks noChangeAspect="1"/>
          </p:cNvPicPr>
          <p:nvPr/>
        </p:nvPicPr>
        <p:blipFill>
          <a:blip r:embed="rId3" cstate="print"/>
          <a:srcRect r="72971"/>
          <a:stretch>
            <a:fillRect/>
          </a:stretch>
        </p:blipFill>
        <p:spPr bwMode="auto">
          <a:xfrm>
            <a:off x="683729" y="6156325"/>
            <a:ext cx="1265237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4" name="图片 7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8750" y="6296025"/>
            <a:ext cx="539750" cy="46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5" name="图片 8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028061" y="6365875"/>
            <a:ext cx="720725" cy="477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TextBox 23"/>
          <p:cNvSpPr txBox="1">
            <a:spLocks noChangeArrowheads="1"/>
          </p:cNvSpPr>
          <p:nvPr/>
        </p:nvSpPr>
        <p:spPr bwMode="auto">
          <a:xfrm>
            <a:off x="1331640" y="2545159"/>
            <a:ext cx="864096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排</a:t>
            </a:r>
          </a:p>
        </p:txBody>
      </p:sp>
      <p:sp>
        <p:nvSpPr>
          <p:cNvPr id="20" name="对角圆角矩形 19"/>
          <p:cNvSpPr/>
          <p:nvPr/>
        </p:nvSpPr>
        <p:spPr>
          <a:xfrm>
            <a:off x="1142975" y="166992"/>
            <a:ext cx="2348905" cy="597712"/>
          </a:xfrm>
          <a:prstGeom prst="round2DiagRect">
            <a:avLst/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字词乐园</a:t>
            </a:r>
            <a:endParaRPr lang="en-US" altLang="zh-CN" sz="4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AutoShape 2"/>
          <p:cNvSpPr>
            <a:spLocks noChangeArrowheads="1"/>
          </p:cNvSpPr>
          <p:nvPr/>
        </p:nvSpPr>
        <p:spPr bwMode="auto">
          <a:xfrm>
            <a:off x="611561" y="980728"/>
            <a:ext cx="1440159" cy="792088"/>
          </a:xfrm>
          <a:prstGeom prst="doubleWave">
            <a:avLst>
              <a:gd name="adj1" fmla="val 6500"/>
              <a:gd name="adj2" fmla="val 0"/>
            </a:avLst>
          </a:prstGeom>
          <a:solidFill>
            <a:srgbClr val="0000FF"/>
          </a:solidFill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wrap="none" anchor="ctr"/>
          <a:lstStyle/>
          <a:p>
            <a:r>
              <a:rPr lang="zh-CN" altLang="en-US" sz="3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会认字</a:t>
            </a:r>
          </a:p>
        </p:txBody>
      </p:sp>
      <p:sp>
        <p:nvSpPr>
          <p:cNvPr id="19" name="TextBox 23"/>
          <p:cNvSpPr txBox="1">
            <a:spLocks noChangeArrowheads="1"/>
          </p:cNvSpPr>
          <p:nvPr/>
        </p:nvSpPr>
        <p:spPr bwMode="auto">
          <a:xfrm>
            <a:off x="2411760" y="2605554"/>
            <a:ext cx="6624736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组词：排列  排队  排山倒海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1277661" y="2022003"/>
            <a:ext cx="7924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3200" dirty="0">
                <a:latin typeface="黑体" panose="02010609060101010101" pitchFamily="49" charset="-122"/>
                <a:ea typeface="黑体" panose="02010609060101010101" pitchFamily="49" charset="-122"/>
              </a:rPr>
              <a:t>pái</a:t>
            </a:r>
          </a:p>
        </p:txBody>
      </p:sp>
      <p:sp>
        <p:nvSpPr>
          <p:cNvPr id="26" name="TextBox 23"/>
          <p:cNvSpPr txBox="1">
            <a:spLocks noChangeArrowheads="1"/>
          </p:cNvSpPr>
          <p:nvPr/>
        </p:nvSpPr>
        <p:spPr bwMode="auto">
          <a:xfrm>
            <a:off x="1331640" y="3862789"/>
            <a:ext cx="864096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列</a:t>
            </a:r>
          </a:p>
        </p:txBody>
      </p:sp>
      <p:sp>
        <p:nvSpPr>
          <p:cNvPr id="27" name="TextBox 23"/>
          <p:cNvSpPr txBox="1">
            <a:spLocks noChangeArrowheads="1"/>
          </p:cNvSpPr>
          <p:nvPr/>
        </p:nvSpPr>
        <p:spPr bwMode="auto">
          <a:xfrm>
            <a:off x="2411760" y="3913892"/>
            <a:ext cx="6624736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组词：排列   列队   列车  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1331485" y="3277987"/>
            <a:ext cx="7924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latin typeface="黑体" panose="02010609060101010101" pitchFamily="49" charset="-122"/>
                <a:ea typeface="黑体" panose="02010609060101010101" pitchFamily="49" charset="-122"/>
              </a:rPr>
              <a:t>liè</a:t>
            </a:r>
          </a:p>
        </p:txBody>
      </p:sp>
      <p:sp>
        <p:nvSpPr>
          <p:cNvPr id="29" name="TextBox 23"/>
          <p:cNvSpPr txBox="1">
            <a:spLocks noChangeArrowheads="1"/>
          </p:cNvSpPr>
          <p:nvPr/>
        </p:nvSpPr>
        <p:spPr bwMode="auto">
          <a:xfrm>
            <a:off x="1331640" y="5086925"/>
            <a:ext cx="864096" cy="6451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36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规</a:t>
            </a:r>
          </a:p>
        </p:txBody>
      </p:sp>
      <p:sp>
        <p:nvSpPr>
          <p:cNvPr id="30" name="TextBox 23"/>
          <p:cNvSpPr txBox="1">
            <a:spLocks noChangeArrowheads="1"/>
          </p:cNvSpPr>
          <p:nvPr/>
        </p:nvSpPr>
        <p:spPr bwMode="auto">
          <a:xfrm>
            <a:off x="2411760" y="5149458"/>
            <a:ext cx="6624736" cy="52197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r>
              <a:rPr lang="zh-CN" altLang="en-US" sz="2800" dirty="0">
                <a:latin typeface="楷体" panose="02010609060101010101" pitchFamily="49" charset="-122"/>
                <a:ea typeface="楷体" panose="02010609060101010101" pitchFamily="49" charset="-122"/>
              </a:rPr>
              <a:t>组词：规则   规定   圆规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1394855" y="4523937"/>
            <a:ext cx="79248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latin typeface="黑体" panose="02010609060101010101" pitchFamily="49" charset="-122"/>
                <a:ea typeface="黑体" panose="02010609060101010101" pitchFamily="49" charset="-122"/>
              </a:rPr>
              <a:t>ɡuī</a:t>
            </a:r>
          </a:p>
        </p:txBody>
      </p:sp>
    </p:spTree>
  </p:cSld>
  <p:clrMapOvr>
    <a:masterClrMapping/>
  </p:clrMapOvr>
  <p:transition spd="slow">
    <p:cov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2" grpId="0"/>
      <p:bldP spid="26" grpId="0"/>
      <p:bldP spid="27" grpId="0"/>
      <p:bldP spid="28" grpId="0"/>
      <p:bldP spid="29" grpId="0"/>
      <p:bldP spid="30" grpId="0"/>
      <p:bldP spid="31" grpId="0"/>
    </p:bldLst>
  </p:timing>
</p:sld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1080</Words>
  <Application>Microsoft Office PowerPoint</Application>
  <PresentationFormat>全屏显示(4:3)</PresentationFormat>
  <Paragraphs>229</Paragraphs>
  <Slides>37</Slides>
  <Notes>2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37</vt:i4>
      </vt:variant>
    </vt:vector>
  </HeadingPairs>
  <TitlesOfParts>
    <vt:vector size="38" baseType="lpstr">
      <vt:lpstr>自定义设计方案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lcj</dc:creator>
  <cp:lastModifiedBy>Sky123.Org</cp:lastModifiedBy>
  <cp:revision>1159</cp:revision>
  <dcterms:created xsi:type="dcterms:W3CDTF">2017-05-17T10:13:00Z</dcterms:created>
  <dcterms:modified xsi:type="dcterms:W3CDTF">2018-10-28T04:59:06Z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2052-10.1.0.7400</vt:lpwstr>
  </property>
</Properties>
</file>