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2"/>
  </p:notesMasterIdLst>
  <p:sldIdLst>
    <p:sldId id="284" r:id="rId2"/>
    <p:sldId id="285" r:id="rId3"/>
    <p:sldId id="294" r:id="rId4"/>
    <p:sldId id="302" r:id="rId5"/>
    <p:sldId id="257" r:id="rId6"/>
    <p:sldId id="295" r:id="rId7"/>
    <p:sldId id="280" r:id="rId8"/>
    <p:sldId id="267" r:id="rId9"/>
    <p:sldId id="270" r:id="rId10"/>
    <p:sldId id="287" r:id="rId11"/>
    <p:sldId id="286" r:id="rId12"/>
    <p:sldId id="296" r:id="rId13"/>
    <p:sldId id="288" r:id="rId14"/>
    <p:sldId id="298" r:id="rId15"/>
    <p:sldId id="269" r:id="rId16"/>
    <p:sldId id="297" r:id="rId17"/>
    <p:sldId id="282" r:id="rId18"/>
    <p:sldId id="299" r:id="rId19"/>
    <p:sldId id="256" r:id="rId20"/>
    <p:sldId id="300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990033"/>
    <a:srgbClr val="663300"/>
    <a:srgbClr val="336600"/>
    <a:srgbClr val="CC0066"/>
    <a:srgbClr val="66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90DB4-F040-4373-B8F4-15F715FC3BAA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8D1CE-D9BA-4587-9900-B3F0991AA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0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E886A-11B6-4D6D-9816-D6CFF3F20A3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D671F-E921-449F-A76C-5F1C9F6BBA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632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AB2AB-600B-4796-921E-D46B240784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23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48710-61B1-4AC4-878C-D7C855601D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4247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0D7F12-4B2D-4A36-943B-7E34C8E227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0523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2EDE0-251F-4055-8413-785F50696F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032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13D76-DFE3-4BD3-9FE0-F8DAE00547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6347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65E11-935A-451A-A9AC-B885C3542C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761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CF42C-5E42-4216-9AA9-AE3DCACDAC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697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B0F2-C62B-4B68-9E99-82421A76D9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9099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878F2-EC50-4382-A064-93A9951A7D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3432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3D9DD-2895-4EB3-A624-1ED14F98CB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425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2BFC565-BE33-4243-B792-878A7159787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1619249" y="908720"/>
            <a:ext cx="6408738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9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赠刘景文</a:t>
            </a: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3311524" y="2996952"/>
            <a:ext cx="3024187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4800" b="1" dirty="0">
                <a:solidFill>
                  <a:srgbClr val="FF0066"/>
                </a:solidFill>
              </a:rPr>
              <a:t>宋</a:t>
            </a:r>
            <a:r>
              <a:rPr lang="en-US" altLang="zh-CN" sz="4800" b="1" dirty="0" smtClean="0">
                <a:solidFill>
                  <a:srgbClr val="FF0066"/>
                </a:solidFill>
              </a:rPr>
              <a:t>.</a:t>
            </a:r>
            <a:r>
              <a:rPr lang="zh-CN" altLang="en-US" sz="4800" b="1" dirty="0" smtClean="0">
                <a:solidFill>
                  <a:srgbClr val="FF0066"/>
                </a:solidFill>
              </a:rPr>
              <a:t>苏轼</a:t>
            </a:r>
            <a:endParaRPr lang="zh-CN" altLang="en-US" sz="4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1331913" y="1196975"/>
            <a:ext cx="7129462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小荷才露尖尖角，早有蜻蜓立上头。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1116013" y="0"/>
            <a:ext cx="705643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0066"/>
                </a:solidFill>
              </a:rPr>
              <a:t>接天莲叶无穷碧，映日荷花别样红。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23850" y="5424488"/>
            <a:ext cx="912495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8800">
                <a:latin typeface="Times New Roman" pitchFamily="18" charset="0"/>
                <a:ea typeface="隶书" pitchFamily="49" charset="-122"/>
              </a:rPr>
              <a:t>菊残犹有傲霜枝。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75"/>
            <a:ext cx="8540750" cy="1143000"/>
          </a:xfrm>
        </p:spPr>
        <p:txBody>
          <a:bodyPr/>
          <a:lstStyle/>
          <a:p>
            <a:r>
              <a:rPr lang="zh-CN" altLang="en-US" sz="5400" b="1">
                <a:solidFill>
                  <a:srgbClr val="0000FF"/>
                </a:solidFill>
              </a:rPr>
              <a:t>菊残犹有傲霜枝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2051720" y="2420938"/>
            <a:ext cx="604837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傲霜枝：经霜打而不凋谢的花枝。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1619250" y="620713"/>
            <a:ext cx="37449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200" b="1">
                <a:solidFill>
                  <a:srgbClr val="FF0000"/>
                </a:solidFill>
              </a:rPr>
              <a:t>菊残：菊花已经凋谢 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755650" y="3573463"/>
            <a:ext cx="7416800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600" b="1" dirty="0">
                <a:solidFill>
                  <a:srgbClr val="6600CC"/>
                </a:solidFill>
              </a:rPr>
              <a:t>菊花谢了，还有剩下不怕风吹霜打的枝条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1" grpId="0"/>
      <p:bldP spid="757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017713"/>
            <a:ext cx="8415338" cy="4114800"/>
          </a:xfrm>
        </p:spPr>
        <p:txBody>
          <a:bodyPr/>
          <a:lstStyle/>
          <a:p>
            <a:r>
              <a:rPr lang="en-US" altLang="zh-CN" sz="5400" dirty="0">
                <a:latin typeface="Arial"/>
                <a:ea typeface="黑体" pitchFamily="2" charset="-122"/>
              </a:rPr>
              <a:t>“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荷尽</a:t>
            </a:r>
            <a:r>
              <a:rPr lang="zh-CN" altLang="en-US" sz="5400" dirty="0">
                <a:latin typeface="Arial"/>
                <a:ea typeface="黑体" pitchFamily="2" charset="-122"/>
              </a:rPr>
              <a:t>”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5400" dirty="0">
                <a:latin typeface="Arial"/>
                <a:ea typeface="黑体" pitchFamily="2" charset="-122"/>
              </a:rPr>
              <a:t>“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菊残</a:t>
            </a:r>
            <a:r>
              <a:rPr lang="zh-CN" altLang="en-US" sz="5400" dirty="0">
                <a:latin typeface="Arial"/>
                <a:ea typeface="黑体" pitchFamily="2" charset="-122"/>
              </a:rPr>
              <a:t>”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两词可以看出是秋末冬初的萧瑟景象。</a:t>
            </a:r>
            <a:r>
              <a:rPr lang="zh-CN" altLang="en-US" sz="5400" dirty="0">
                <a:latin typeface="Arial"/>
                <a:ea typeface="黑体" pitchFamily="2" charset="-122"/>
              </a:rPr>
              <a:t>“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已无</a:t>
            </a:r>
            <a:r>
              <a:rPr lang="zh-CN" altLang="en-US" sz="5400" dirty="0">
                <a:latin typeface="Arial"/>
                <a:ea typeface="黑体" pitchFamily="2" charset="-122"/>
              </a:rPr>
              <a:t>”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与</a:t>
            </a:r>
            <a:r>
              <a:rPr lang="zh-CN" altLang="en-US" sz="5400" dirty="0">
                <a:latin typeface="Arial"/>
                <a:ea typeface="黑体" pitchFamily="2" charset="-122"/>
              </a:rPr>
              <a:t>“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犹有</a:t>
            </a:r>
            <a:r>
              <a:rPr lang="zh-CN" altLang="en-US" sz="5400" dirty="0">
                <a:latin typeface="Arial"/>
                <a:ea typeface="黑体" pitchFamily="2" charset="-122"/>
              </a:rPr>
              <a:t>”</a:t>
            </a: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形成强烈对比，突出菊花傲霜斗寒的形象。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9460" name="Picture 4" descr="4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14346" y="-428652"/>
            <a:ext cx="10404476" cy="832167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071538" y="0"/>
            <a:ext cx="7272337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6000" b="1" dirty="0">
                <a:solidFill>
                  <a:srgbClr val="FFFF00"/>
                </a:solidFill>
              </a:rPr>
              <a:t>菊残犹有傲霜枝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661025"/>
            <a:ext cx="92384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4400" b="1" dirty="0">
                <a:latin typeface="Times New Roman" pitchFamily="18" charset="0"/>
              </a:rPr>
              <a:t>一年好景</a:t>
            </a:r>
            <a:r>
              <a:rPr lang="zh-CN" altLang="en-US" sz="4400" b="1" dirty="0" smtClean="0">
                <a:latin typeface="Times New Roman" pitchFamily="18" charset="0"/>
              </a:rPr>
              <a:t>君须记，最是</a:t>
            </a:r>
            <a:r>
              <a:rPr lang="zh-CN" altLang="en-US" sz="4400" b="1" dirty="0">
                <a:latin typeface="Times New Roman" pitchFamily="18" charset="0"/>
              </a:rPr>
              <a:t>橙黄橘绿时。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1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229600" cy="1143000"/>
          </a:xfrm>
        </p:spPr>
        <p:txBody>
          <a:bodyPr/>
          <a:lstStyle/>
          <a:p>
            <a:r>
              <a:rPr lang="zh-CN" altLang="en-US" sz="5400" b="1" dirty="0"/>
              <a:t>一年好景君须记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787900" y="1484313"/>
            <a:ext cx="21590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君：你（刘景文）</a:t>
            </a: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323850" y="2565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5400" dirty="0">
                <a:solidFill>
                  <a:schemeClr val="tx2"/>
                </a:solidFill>
              </a:rPr>
              <a:t>最是</a:t>
            </a:r>
            <a:r>
              <a:rPr lang="zh-CN" altLang="en-US" sz="5400" dirty="0">
                <a:solidFill>
                  <a:srgbClr val="0000FF"/>
                </a:solidFill>
              </a:rPr>
              <a:t>橙黄橘绿</a:t>
            </a:r>
            <a:r>
              <a:rPr lang="zh-CN" altLang="en-US" sz="5400" dirty="0">
                <a:solidFill>
                  <a:schemeClr val="tx2"/>
                </a:solidFill>
              </a:rPr>
              <a:t>时</a:t>
            </a: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1619250" y="2060575"/>
            <a:ext cx="22320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最是：正是 </a:t>
            </a: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971550" y="4292600"/>
            <a:ext cx="6840538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    </a:t>
            </a:r>
            <a:r>
              <a:rPr lang="zh-CN" altLang="en-US" sz="3200" b="1">
                <a:solidFill>
                  <a:srgbClr val="0000FF"/>
                </a:solidFill>
              </a:rPr>
              <a:t>别以为一年的好景将尽，你必须记住，你往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结了果子的树上看看，橙子黄，橘叶绿，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这不是一年里最美丽的景色吗？</a:t>
            </a:r>
          </a:p>
          <a:p>
            <a:endParaRPr lang="en-US" altLang="zh-CN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8" grpId="0"/>
      <p:bldP spid="696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85728"/>
            <a:ext cx="9144000" cy="5440363"/>
          </a:xfrm>
        </p:spPr>
        <p:txBody>
          <a:bodyPr/>
          <a:lstStyle/>
          <a:p>
            <a:r>
              <a:rPr lang="zh-CN" altLang="en-US" sz="4400" dirty="0">
                <a:latin typeface="黑体" pitchFamily="2" charset="-122"/>
                <a:ea typeface="黑体" pitchFamily="2" charset="-122"/>
              </a:rPr>
              <a:t>后两句议景，揭示赠诗的目的。说明冬景虽然萧瑟冷落，但也有硕果累累、成熟丰收的一面，而这一点恰恰是其他季节无法相比的。诗人这样写，是用来比喻人到壮年，虽已青春流逝，但也是人生成熟、大有作为的黄金阶段，勉励朋友珍惜这大好时光，乐观向上、努力不懈，切不要意志消</a:t>
            </a:r>
            <a:r>
              <a:rPr lang="zh-CN" altLang="en-US" sz="4400" dirty="0" smtClean="0">
                <a:latin typeface="黑体" pitchFamily="2" charset="-122"/>
                <a:ea typeface="黑体" pitchFamily="2" charset="-122"/>
              </a:rPr>
              <a:t>沉。</a:t>
            </a:r>
            <a:endParaRPr lang="zh-CN" altLang="en-US" sz="44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>
                <a:solidFill>
                  <a:srgbClr val="663300"/>
                </a:solidFill>
              </a:rPr>
              <a:t>赠刘景文</a:t>
            </a:r>
            <a:br>
              <a:rPr lang="zh-CN" altLang="en-US" sz="4800" b="1">
                <a:solidFill>
                  <a:srgbClr val="663300"/>
                </a:solidFill>
              </a:rPr>
            </a:br>
            <a:r>
              <a:rPr lang="zh-CN" altLang="en-US" sz="3200" b="1">
                <a:solidFill>
                  <a:srgbClr val="663300"/>
                </a:solidFill>
              </a:rPr>
              <a:t>苏轼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400" dirty="0">
                <a:solidFill>
                  <a:srgbClr val="CC0066"/>
                </a:solidFill>
              </a:rPr>
              <a:t>            </a:t>
            </a:r>
          </a:p>
          <a:p>
            <a:pPr>
              <a:buFontTx/>
              <a:buNone/>
            </a:pPr>
            <a:r>
              <a:rPr lang="en-US" altLang="zh-CN" sz="4400" dirty="0">
                <a:solidFill>
                  <a:srgbClr val="CC0066"/>
                </a:solidFill>
              </a:rPr>
              <a:t>            </a:t>
            </a:r>
            <a:r>
              <a:rPr lang="zh-CN" altLang="en-US" sz="4800" b="1" dirty="0">
                <a:solidFill>
                  <a:srgbClr val="0000FF"/>
                </a:solidFill>
              </a:rPr>
              <a:t>荷尽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已无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擎雨盖， </a:t>
            </a:r>
          </a:p>
          <a:p>
            <a:pPr>
              <a:buFontTx/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   菊残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犹有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傲霜枝。</a:t>
            </a:r>
          </a:p>
          <a:p>
            <a:pPr>
              <a:buFontTx/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   一年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好景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君须记，</a:t>
            </a:r>
          </a:p>
          <a:p>
            <a:pPr>
              <a:buFontTx/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   </a:t>
            </a:r>
            <a:r>
              <a:rPr lang="zh-CN" altLang="en-US" sz="4800" b="1" dirty="0" smtClean="0">
                <a:solidFill>
                  <a:srgbClr val="0000FF"/>
                </a:solidFill>
              </a:rPr>
              <a:t>最是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橙黄</a:t>
            </a:r>
            <a:r>
              <a:rPr lang="en-US" altLang="zh-CN" sz="4800" b="1" dirty="0">
                <a:solidFill>
                  <a:srgbClr val="0000FF"/>
                </a:solidFill>
              </a:rPr>
              <a:t>/</a:t>
            </a:r>
            <a:r>
              <a:rPr lang="zh-CN" altLang="en-US" sz="4800" b="1" dirty="0">
                <a:solidFill>
                  <a:srgbClr val="0000FF"/>
                </a:solidFill>
              </a:rPr>
              <a:t>橘绿时。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476250"/>
            <a:ext cx="4191000" cy="5622925"/>
          </a:xfrm>
        </p:spPr>
        <p:txBody>
          <a:bodyPr/>
          <a:lstStyle/>
          <a:p>
            <a:pPr>
              <a:buFontTx/>
              <a:buNone/>
            </a:pPr>
            <a:r>
              <a:rPr kumimoji="1" lang="en-US" altLang="zh-CN" b="1" dirty="0">
                <a:solidFill>
                  <a:srgbClr val="000099"/>
                </a:solidFill>
              </a:rPr>
              <a:t>         </a:t>
            </a:r>
            <a:r>
              <a:rPr kumimoji="1" lang="zh-CN" altLang="en-US" sz="3600" b="1" dirty="0">
                <a:solidFill>
                  <a:srgbClr val="000099"/>
                </a:solidFill>
              </a:rPr>
              <a:t>苏轼，字子瞻，号</a:t>
            </a:r>
            <a:r>
              <a:rPr kumimoji="1" lang="zh-CN" altLang="en-US" sz="3600" b="1" dirty="0">
                <a:solidFill>
                  <a:srgbClr val="FF0066"/>
                </a:solidFill>
              </a:rPr>
              <a:t>东坡居士</a:t>
            </a:r>
            <a:r>
              <a:rPr kumimoji="1" lang="zh-CN" altLang="en-US" sz="3600" b="1" dirty="0">
                <a:solidFill>
                  <a:srgbClr val="000099"/>
                </a:solidFill>
              </a:rPr>
              <a:t>，四川眉山人。</a:t>
            </a:r>
            <a:r>
              <a:rPr kumimoji="1" lang="zh-CN" altLang="en-US" sz="3600" b="1" dirty="0">
                <a:solidFill>
                  <a:srgbClr val="FF0066"/>
                </a:solidFill>
              </a:rPr>
              <a:t>是北宋杰出的文学家和书画家。</a:t>
            </a:r>
            <a:r>
              <a:rPr kumimoji="1" lang="zh-CN" altLang="en-US" sz="3600" b="1" dirty="0">
                <a:solidFill>
                  <a:srgbClr val="000099"/>
                </a:solidFill>
              </a:rPr>
              <a:t>与父亲苏洵、弟弟苏辙并称为</a:t>
            </a:r>
            <a:r>
              <a:rPr kumimoji="1" lang="zh-CN" altLang="en-US" sz="3600" b="1" dirty="0">
                <a:solidFill>
                  <a:srgbClr val="FF0066"/>
                </a:solidFill>
              </a:rPr>
              <a:t>“三苏”。是“唐宋八大家”之一。</a:t>
            </a:r>
          </a:p>
        </p:txBody>
      </p:sp>
      <p:pic>
        <p:nvPicPr>
          <p:cNvPr id="72708" name="Picture 4" descr="shusi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988" y="76200"/>
            <a:ext cx="4129087" cy="6629400"/>
          </a:xfrm>
          <a:prstGeom prst="rect">
            <a:avLst/>
          </a:prstGeom>
          <a:noFill/>
          <a:ln w="76200" cmpd="tri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全诗大意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2762" y="1000108"/>
            <a:ext cx="8631238" cy="4114800"/>
          </a:xfrm>
        </p:spPr>
        <p:txBody>
          <a:bodyPr/>
          <a:lstStyle/>
          <a:p>
            <a:r>
              <a:rPr lang="en-US" altLang="zh-CN" sz="4000" b="1" dirty="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荷叶已经败尽，像一把遮雨的伞似的根茎与荷叶再也不像夏天那样亭亭玉立；菊花也已经枯萎，但是它那傲霜挺拔的菊枝在寒风中依然显得生机勃勃。别以为一年的好景将要结束，你得记住，最美的景是在初冬橙黄橘绿的时节啊！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</a:rPr>
              <a:t>刘景文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071546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dirty="0"/>
              <a:t>        </a:t>
            </a:r>
            <a:r>
              <a:rPr lang="zh-CN" altLang="en-US" b="1" dirty="0">
                <a:solidFill>
                  <a:srgbClr val="FF0000"/>
                </a:solidFill>
              </a:rPr>
              <a:t>北宋时，河南开封人。</a:t>
            </a:r>
            <a:r>
              <a:rPr lang="zh-CN" altLang="en-US" b="1" dirty="0">
                <a:solidFill>
                  <a:srgbClr val="0000FF"/>
                </a:solidFill>
              </a:rPr>
              <a:t>苏轼在杭州当知府时，认识了刘景文，因为他很有才气，所以受到了苏轼的赏识。</a:t>
            </a:r>
            <a:r>
              <a:rPr lang="zh-CN" altLang="en-US" b="1" dirty="0">
                <a:solidFill>
                  <a:srgbClr val="FF0000"/>
                </a:solidFill>
              </a:rPr>
              <a:t>两人十分投缘，经常在一起饮酒品诗，</a:t>
            </a:r>
            <a:r>
              <a:rPr lang="zh-CN" altLang="en-US" b="1" dirty="0">
                <a:solidFill>
                  <a:srgbClr val="0000FF"/>
                </a:solidFill>
              </a:rPr>
              <a:t>苏轼很佩服刘景文大方豪爽的个性，坚强不屈的品格，称刘景文是个“慷慨奇士”。</a:t>
            </a:r>
            <a:r>
              <a:rPr lang="zh-CN" altLang="en-US" b="1" dirty="0">
                <a:solidFill>
                  <a:srgbClr val="FF0000"/>
                </a:solidFill>
              </a:rPr>
              <a:t>苏轼写这首诗给刘景文的时候是元佑五年，</a:t>
            </a:r>
            <a:r>
              <a:rPr lang="zh-CN" altLang="en-US" b="1" dirty="0">
                <a:solidFill>
                  <a:srgbClr val="0000FF"/>
                </a:solidFill>
              </a:rPr>
              <a:t>此时的刘景</a:t>
            </a:r>
            <a:r>
              <a:rPr lang="zh-CN" altLang="en-US" b="1" dirty="0" smtClean="0">
                <a:solidFill>
                  <a:srgbClr val="0000FF"/>
                </a:solidFill>
              </a:rPr>
              <a:t>文已经</a:t>
            </a:r>
            <a:r>
              <a:rPr lang="en-US" altLang="zh-CN" b="1" dirty="0" smtClean="0">
                <a:solidFill>
                  <a:srgbClr val="0000FF"/>
                </a:solidFill>
              </a:rPr>
              <a:t>58</a:t>
            </a:r>
            <a:r>
              <a:rPr lang="zh-CN" altLang="en-US" b="1" dirty="0" smtClean="0">
                <a:solidFill>
                  <a:srgbClr val="0000FF"/>
                </a:solidFill>
              </a:rPr>
              <a:t>岁了， 到了人生暮年，</a:t>
            </a:r>
            <a:r>
              <a:rPr lang="zh-CN" altLang="en-US" b="1" dirty="0">
                <a:solidFill>
                  <a:srgbClr val="0000FF"/>
                </a:solidFill>
              </a:rPr>
              <a:t>可是还没有受到重用，他的才华没有地方施展。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785926"/>
            <a:ext cx="1428760" cy="14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7143768" y="1714488"/>
            <a:ext cx="12858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357290" y="142852"/>
            <a:ext cx="3024188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我</a:t>
            </a:r>
            <a:r>
              <a:rPr lang="zh-CN" altLang="en-US" sz="40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会写</a:t>
            </a:r>
            <a:endParaRPr lang="zh-CN" altLang="en-US" sz="4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13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28625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78592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785926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田字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785926"/>
            <a:ext cx="1428760" cy="14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5143504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盖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14942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橙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3768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菊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71802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君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00364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刘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8662" y="171448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赠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8662" y="4214818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残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5143504" y="3786190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ch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é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ng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矩形 8"/>
          <p:cNvSpPr>
            <a:spLocks noChangeArrowheads="1"/>
          </p:cNvSpPr>
          <p:nvPr/>
        </p:nvSpPr>
        <p:spPr bwMode="auto">
          <a:xfrm>
            <a:off x="3214678" y="378619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j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ū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矩形 8"/>
          <p:cNvSpPr>
            <a:spLocks noChangeArrowheads="1"/>
          </p:cNvSpPr>
          <p:nvPr/>
        </p:nvSpPr>
        <p:spPr bwMode="auto">
          <a:xfrm>
            <a:off x="7286644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j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ú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3143240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li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ú</a:t>
            </a:r>
            <a:r>
              <a:rPr lang="zh-CN" altLang="en-US" b="1" dirty="0" smtClean="0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矩形 8"/>
          <p:cNvSpPr>
            <a:spLocks noChangeArrowheads="1"/>
          </p:cNvSpPr>
          <p:nvPr/>
        </p:nvSpPr>
        <p:spPr bwMode="auto">
          <a:xfrm>
            <a:off x="5286380" y="128586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g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à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i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8"/>
          <p:cNvSpPr>
            <a:spLocks noChangeArrowheads="1"/>
          </p:cNvSpPr>
          <p:nvPr/>
        </p:nvSpPr>
        <p:spPr bwMode="auto">
          <a:xfrm>
            <a:off x="1071538" y="1285860"/>
            <a:ext cx="10715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z</a:t>
            </a:r>
            <a:r>
              <a:rPr lang="zh-CN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è</a:t>
            </a:r>
            <a:r>
              <a:rPr lang="en-US" altLang="zh-CN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ng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矩形 8"/>
          <p:cNvSpPr>
            <a:spLocks noChangeArrowheads="1"/>
          </p:cNvSpPr>
          <p:nvPr/>
        </p:nvSpPr>
        <p:spPr bwMode="auto">
          <a:xfrm>
            <a:off x="1071538" y="3786190"/>
            <a:ext cx="1071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c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á</a:t>
            </a:r>
            <a:r>
              <a:rPr lang="en-US" altLang="zh-CN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n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楷体_GB2312" pitchFamily="1" charset="-122"/>
                <a:cs typeface="Arial" pitchFamily="34" charset="0"/>
              </a:rPr>
              <a:t>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20" descr="mao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795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>
                <a:solidFill>
                  <a:srgbClr val="663300"/>
                </a:solidFill>
              </a:rPr>
              <a:t>赠刘景文</a:t>
            </a:r>
            <a:br>
              <a:rPr lang="zh-CN" altLang="en-US" sz="4000" b="1" dirty="0">
                <a:solidFill>
                  <a:srgbClr val="663300"/>
                </a:solidFill>
              </a:rPr>
            </a:br>
            <a:r>
              <a:rPr lang="zh-CN" altLang="en-US" sz="4000" b="1" dirty="0">
                <a:solidFill>
                  <a:srgbClr val="663300"/>
                </a:solidFill>
              </a:rPr>
              <a:t>               宋</a:t>
            </a:r>
            <a:r>
              <a:rPr lang="en-US" altLang="zh-CN" sz="4000" b="1" dirty="0">
                <a:solidFill>
                  <a:srgbClr val="663300"/>
                </a:solidFill>
              </a:rPr>
              <a:t>.</a:t>
            </a:r>
            <a:r>
              <a:rPr lang="zh-CN" altLang="en-US" sz="4000" b="1" dirty="0">
                <a:solidFill>
                  <a:srgbClr val="663300"/>
                </a:solidFill>
              </a:rPr>
              <a:t>苏轼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dirty="0"/>
              <a:t>                 </a:t>
            </a:r>
          </a:p>
          <a:p>
            <a:pPr>
              <a:buFontTx/>
              <a:buNone/>
            </a:pPr>
            <a:r>
              <a:rPr lang="en-US" altLang="zh-CN" dirty="0"/>
              <a:t>                 </a:t>
            </a:r>
            <a:r>
              <a:rPr lang="zh-CN" altLang="en-US" sz="4800" b="1" dirty="0">
                <a:solidFill>
                  <a:srgbClr val="0000FF"/>
                </a:solidFill>
              </a:rPr>
              <a:t>荷尽已无擎雨盖， </a:t>
            </a:r>
          </a:p>
          <a:p>
            <a:pPr>
              <a:buFontTx/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    菊残犹有傲霜枝。</a:t>
            </a:r>
          </a:p>
          <a:p>
            <a:pPr>
              <a:buFontTx/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    一年好景君须记，</a:t>
            </a:r>
          </a:p>
          <a:p>
            <a:pPr>
              <a:buFontTx/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           </a:t>
            </a:r>
            <a:r>
              <a:rPr lang="zh-CN" altLang="en-US" sz="4800" b="1" dirty="0" smtClean="0">
                <a:solidFill>
                  <a:srgbClr val="0000FF"/>
                </a:solidFill>
              </a:rPr>
              <a:t>最是</a:t>
            </a:r>
            <a:r>
              <a:rPr lang="zh-CN" altLang="en-US" sz="4800" b="1" dirty="0">
                <a:solidFill>
                  <a:srgbClr val="0000FF"/>
                </a:solidFill>
              </a:rPr>
              <a:t>橙黄橘绿时。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68313" y="5229225"/>
            <a:ext cx="8312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8000" dirty="0">
                <a:latin typeface="Times New Roman" pitchFamily="18" charset="0"/>
                <a:ea typeface="隶书" pitchFamily="49" charset="-122"/>
              </a:rPr>
              <a:t>荷尽已无擎雨盖，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/>
          <a:lstStyle/>
          <a:p>
            <a:r>
              <a:rPr lang="zh-CN" altLang="en-US" sz="5400" b="1"/>
              <a:t>荷尽已无擎雨盖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468313" y="3213100"/>
            <a:ext cx="8064500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600" b="1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</a:rPr>
              <a:t>冬天，荷花谢了，已经看不见像雨伞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一样撑起的荷叶。</a:t>
            </a:r>
          </a:p>
          <a:p>
            <a:endParaRPr lang="en-US" altLang="zh-CN" sz="3600" b="1">
              <a:solidFill>
                <a:srgbClr val="0000FF"/>
              </a:solidFill>
            </a:endParaRP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1619250" y="1700213"/>
            <a:ext cx="187325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荷尽：荷叶残败</a:t>
            </a: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4932363" y="1989138"/>
            <a:ext cx="230505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擎：举，向上托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/>
      <p:bldP spid="675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7426" name="Picture 18" descr="888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98450"/>
            <a:ext cx="9540875" cy="7156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0484" name="Picture 4" descr="3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258328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714356"/>
            <a:ext cx="698500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5400" b="1" dirty="0">
                <a:solidFill>
                  <a:srgbClr val="FFFF00"/>
                </a:solidFill>
              </a:rPr>
              <a:t>荷尽已无擎雨盖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</TotalTime>
  <Words>887</Words>
  <Application>Microsoft Office PowerPoint</Application>
  <PresentationFormat>全屏显示(4:3)</PresentationFormat>
  <Paragraphs>61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PowerPoint 演示文稿</vt:lpstr>
      <vt:lpstr>PowerPoint 演示文稿</vt:lpstr>
      <vt:lpstr>刘景文</vt:lpstr>
      <vt:lpstr>PowerPoint 演示文稿</vt:lpstr>
      <vt:lpstr>赠刘景文                宋.苏轼</vt:lpstr>
      <vt:lpstr>PowerPoint 演示文稿</vt:lpstr>
      <vt:lpstr>荷尽已无擎雨盖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菊残犹有傲霜枝</vt:lpstr>
      <vt:lpstr>PowerPoint 演示文稿</vt:lpstr>
      <vt:lpstr>PowerPoint 演示文稿</vt:lpstr>
      <vt:lpstr>PowerPoint 演示文稿</vt:lpstr>
      <vt:lpstr>一年好景君须记</vt:lpstr>
      <vt:lpstr>PowerPoint 演示文稿</vt:lpstr>
      <vt:lpstr>赠刘景文 苏轼</vt:lpstr>
      <vt:lpstr>全诗大意</vt:lpstr>
    </vt:vector>
  </TitlesOfParts>
  <Company>小熔工作室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Administrator</cp:lastModifiedBy>
  <cp:revision>21</cp:revision>
  <dcterms:created xsi:type="dcterms:W3CDTF">2005-09-17T08:19:24Z</dcterms:created>
  <dcterms:modified xsi:type="dcterms:W3CDTF">2018-09-05T13:57:11Z</dcterms:modified>
  <cp:category>第一PPT模板网-WWW.1PPT.COM</cp:category>
</cp:coreProperties>
</file>