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docProps/custom.xml" ContentType="application/vnd.openxmlformats-officedocument.custom-properties+xml"/>
  <Default Extension="wdp" ContentType="image/vnd.ms-photo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Default Extension="emf" ContentType="image/x-emf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1"/>
  </p:notesMasterIdLst>
  <p:sldIdLst>
    <p:sldId id="363" r:id="rId2"/>
    <p:sldId id="459" r:id="rId3"/>
    <p:sldId id="461" r:id="rId4"/>
    <p:sldId id="470" r:id="rId5"/>
    <p:sldId id="472" r:id="rId6"/>
    <p:sldId id="471" r:id="rId7"/>
    <p:sldId id="478" r:id="rId8"/>
    <p:sldId id="479" r:id="rId9"/>
    <p:sldId id="480" r:id="rId10"/>
    <p:sldId id="481" r:id="rId11"/>
    <p:sldId id="482" r:id="rId12"/>
    <p:sldId id="483" r:id="rId13"/>
    <p:sldId id="484" r:id="rId14"/>
    <p:sldId id="485" r:id="rId15"/>
    <p:sldId id="468" r:id="rId16"/>
    <p:sldId id="458" r:id="rId17"/>
    <p:sldId id="486" r:id="rId18"/>
    <p:sldId id="467" r:id="rId19"/>
    <p:sldId id="377" r:id="rId20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8CDE8"/>
    <a:srgbClr val="0000FF"/>
    <a:srgbClr val="0066FF"/>
    <a:srgbClr val="0033CC"/>
    <a:srgbClr val="0066CC"/>
    <a:srgbClr val="3333FF"/>
    <a:srgbClr val="009900"/>
    <a:srgbClr val="99CC00"/>
    <a:srgbClr val="9E9A00"/>
    <a:srgbClr val="E7E2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862" autoAdjust="0"/>
    <p:restoredTop sz="93765" autoAdjust="0"/>
  </p:normalViewPr>
  <p:slideViewPr>
    <p:cSldViewPr>
      <p:cViewPr>
        <p:scale>
          <a:sx n="60" d="100"/>
          <a:sy n="60" d="100"/>
        </p:scale>
        <p:origin x="-1848" y="-204"/>
      </p:cViewPr>
      <p:guideLst>
        <p:guide orient="horz" pos="3919"/>
        <p:guide pos="521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1452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0C8C9FB5-AF00-420F-8375-86425FED18B0}" type="datetimeFigureOut">
              <a:rPr lang="zh-CN" altLang="en-US"/>
              <a:pPr>
                <a:defRPr/>
              </a:pPr>
              <a:t>2018/10/28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3DE1C597-045B-4484-9210-D34BC6B52F3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15362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5363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</a:ln>
        </p:spPr>
        <p:txBody>
          <a:bodyPr wrap="square" numCol="1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934A45C-533B-49F9-B715-025EAC29F6C9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</a:t>
            </a:fld>
            <a:endParaRPr lang="en-US" altLang="zh-CN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2018/10/28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28650" y="365125"/>
            <a:ext cx="78867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2018/10/28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2018/10/28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2018/10/28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2018/10/28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2018/10/28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2018/10/28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2018/10/28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2018/10/28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2018/10/28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2018/10/28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2018/10/28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2018/10/28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2018/10/28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2018/10/28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2018/10/28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2018/10/28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2018/10/28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2018/10/28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2018/10/28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2018/10/28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2018/10/28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2018/10/28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2018/10/28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2018/10/28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2018/10/28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2018/10/28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2018/10/28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  <a:pPr/>
              <a:t>2018/10/28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emf"/><Relationship Id="rId3" Type="http://schemas.openxmlformats.org/officeDocument/2006/relationships/image" Target="../media/image1.png"/><Relationship Id="rId7" Type="http://schemas.openxmlformats.org/officeDocument/2006/relationships/image" Target="../media/image5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5" Type="http://schemas.openxmlformats.org/officeDocument/2006/relationships/image" Target="../media/image3.png"/><Relationship Id="rId10" Type="http://schemas.openxmlformats.org/officeDocument/2006/relationships/image" Target="../media/image8.png"/><Relationship Id="rId4" Type="http://schemas.openxmlformats.org/officeDocument/2006/relationships/image" Target="../media/image2.png"/><Relationship Id="rId9" Type="http://schemas.openxmlformats.org/officeDocument/2006/relationships/image" Target="../media/image7.em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2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9.xml"/><Relationship Id="rId6" Type="http://schemas.openxmlformats.org/officeDocument/2006/relationships/image" Target="../media/image23.png"/><Relationship Id="rId5" Type="http://schemas.openxmlformats.org/officeDocument/2006/relationships/image" Target="../media/image11.emf"/><Relationship Id="rId4" Type="http://schemas.openxmlformats.org/officeDocument/2006/relationships/image" Target="../media/image6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2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25.png"/><Relationship Id="rId5" Type="http://schemas.openxmlformats.org/officeDocument/2006/relationships/image" Target="../media/image11.emf"/><Relationship Id="rId4" Type="http://schemas.openxmlformats.org/officeDocument/2006/relationships/image" Target="../media/image6.e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2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1.xml"/><Relationship Id="rId6" Type="http://schemas.openxmlformats.org/officeDocument/2006/relationships/image" Target="../media/image27.png"/><Relationship Id="rId5" Type="http://schemas.openxmlformats.org/officeDocument/2006/relationships/image" Target="../media/image11.emf"/><Relationship Id="rId4" Type="http://schemas.openxmlformats.org/officeDocument/2006/relationships/image" Target="../media/image6.e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2.xml"/><Relationship Id="rId6" Type="http://schemas.openxmlformats.org/officeDocument/2006/relationships/image" Target="../media/image29.png"/><Relationship Id="rId5" Type="http://schemas.openxmlformats.org/officeDocument/2006/relationships/image" Target="../media/image11.emf"/><Relationship Id="rId4" Type="http://schemas.openxmlformats.org/officeDocument/2006/relationships/image" Target="../media/image6.e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3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3.xml"/><Relationship Id="rId6" Type="http://schemas.openxmlformats.org/officeDocument/2006/relationships/image" Target="../media/image30.png"/><Relationship Id="rId5" Type="http://schemas.openxmlformats.org/officeDocument/2006/relationships/image" Target="../media/image11.emf"/><Relationship Id="rId4" Type="http://schemas.openxmlformats.org/officeDocument/2006/relationships/image" Target="../media/image6.emf"/></Relationships>
</file>

<file path=ppt/slides/_rels/slide1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image" Target="../media/image11.emf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6.emf"/><Relationship Id="rId5" Type="http://schemas.openxmlformats.org/officeDocument/2006/relationships/image" Target="../media/image10.png"/><Relationship Id="rId4" Type="http://schemas.openxmlformats.org/officeDocument/2006/relationships/image" Target="../media/image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7" Type="http://schemas.openxmlformats.org/officeDocument/2006/relationships/image" Target="../media/image11.emf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5.xml"/><Relationship Id="rId6" Type="http://schemas.openxmlformats.org/officeDocument/2006/relationships/image" Target="../media/image6.emf"/><Relationship Id="rId5" Type="http://schemas.openxmlformats.org/officeDocument/2006/relationships/image" Target="../media/image10.png"/><Relationship Id="rId4" Type="http://schemas.openxmlformats.org/officeDocument/2006/relationships/image" Target="../media/image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7" Type="http://schemas.openxmlformats.org/officeDocument/2006/relationships/image" Target="../media/image11.emf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6.xml"/><Relationship Id="rId6" Type="http://schemas.openxmlformats.org/officeDocument/2006/relationships/image" Target="../media/image6.emf"/><Relationship Id="rId5" Type="http://schemas.openxmlformats.org/officeDocument/2006/relationships/image" Target="../media/image10.png"/><Relationship Id="rId4" Type="http://schemas.openxmlformats.org/officeDocument/2006/relationships/image" Target="../media/image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3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7.xml"/><Relationship Id="rId6" Type="http://schemas.openxmlformats.org/officeDocument/2006/relationships/image" Target="../media/image32.png"/><Relationship Id="rId5" Type="http://schemas.openxmlformats.org/officeDocument/2006/relationships/image" Target="../media/image11.emf"/><Relationship Id="rId4" Type="http://schemas.openxmlformats.org/officeDocument/2006/relationships/image" Target="../media/image6.emf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10.png"/><Relationship Id="rId7" Type="http://schemas.openxmlformats.org/officeDocument/2006/relationships/image" Target="../media/image7.em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8.xml"/><Relationship Id="rId6" Type="http://schemas.openxmlformats.org/officeDocument/2006/relationships/image" Target="../media/image3.png"/><Relationship Id="rId5" Type="http://schemas.openxmlformats.org/officeDocument/2006/relationships/image" Target="../media/image11.emf"/><Relationship Id="rId4" Type="http://schemas.openxmlformats.org/officeDocument/2006/relationships/image" Target="../media/image6.emf"/><Relationship Id="rId9" Type="http://schemas.openxmlformats.org/officeDocument/2006/relationships/image" Target="../media/image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1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12.png"/><Relationship Id="rId5" Type="http://schemas.openxmlformats.org/officeDocument/2006/relationships/image" Target="../media/image11.emf"/><Relationship Id="rId4" Type="http://schemas.openxmlformats.org/officeDocument/2006/relationships/image" Target="../media/image6.emf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image" Target="../media/image11.emf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6.emf"/><Relationship Id="rId5" Type="http://schemas.openxmlformats.org/officeDocument/2006/relationships/image" Target="../media/image10.png"/><Relationship Id="rId4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1.emf"/><Relationship Id="rId4" Type="http://schemas.openxmlformats.org/officeDocument/2006/relationships/image" Target="../media/image6.emf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image" Target="../media/image11.emf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6.emf"/><Relationship Id="rId5" Type="http://schemas.openxmlformats.org/officeDocument/2006/relationships/image" Target="../media/image10.png"/><Relationship Id="rId4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1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15.png"/><Relationship Id="rId5" Type="http://schemas.openxmlformats.org/officeDocument/2006/relationships/image" Target="../media/image11.emf"/><Relationship Id="rId4" Type="http://schemas.openxmlformats.org/officeDocument/2006/relationships/image" Target="../media/image6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1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17.png"/><Relationship Id="rId5" Type="http://schemas.openxmlformats.org/officeDocument/2006/relationships/image" Target="../media/image11.emf"/><Relationship Id="rId4" Type="http://schemas.openxmlformats.org/officeDocument/2006/relationships/image" Target="../media/image6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2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19.png"/><Relationship Id="rId5" Type="http://schemas.openxmlformats.org/officeDocument/2006/relationships/image" Target="../media/image11.emf"/><Relationship Id="rId4" Type="http://schemas.openxmlformats.org/officeDocument/2006/relationships/image" Target="../media/image6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2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21.png"/><Relationship Id="rId5" Type="http://schemas.openxmlformats.org/officeDocument/2006/relationships/image" Target="../media/image11.emf"/><Relationship Id="rId4" Type="http://schemas.openxmlformats.org/officeDocument/2006/relationships/image" Target="../media/image6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0" y="5732463"/>
            <a:ext cx="9144000" cy="1125537"/>
          </a:xfrm>
          <a:prstGeom prst="rect">
            <a:avLst/>
          </a:prstGeom>
          <a:solidFill>
            <a:srgbClr val="FCF7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3690938" y="5662613"/>
            <a:ext cx="2519362" cy="2390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/>
        </p:nvSpPr>
        <p:spPr>
          <a:xfrm>
            <a:off x="1785918" y="2000240"/>
            <a:ext cx="5328592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400" b="1" dirty="0" smtClean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我来编童话</a:t>
            </a:r>
            <a:endParaRPr lang="zh-CN" altLang="en-US" sz="4400" b="1" dirty="0">
              <a:gradFill flip="none" rotWithShape="1">
                <a:gsLst>
                  <a:gs pos="0">
                    <a:srgbClr val="FF0000"/>
                  </a:gs>
                  <a:gs pos="24000">
                    <a:srgbClr val="00B0F0"/>
                  </a:gs>
                  <a:gs pos="62000">
                    <a:srgbClr val="7030A0"/>
                  </a:gs>
                  <a:gs pos="100000">
                    <a:srgbClr val="F73BDC"/>
                  </a:gs>
                </a:gsLst>
                <a:lin ang="8100000" scaled="1"/>
                <a:tileRect/>
              </a:gra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pic>
        <p:nvPicPr>
          <p:cNvPr id="14341" name="图片 9"/>
          <p:cNvPicPr>
            <a:picLocks noChangeAspect="1"/>
          </p:cNvPicPr>
          <p:nvPr/>
        </p:nvPicPr>
        <p:blipFill>
          <a:blip r:embed="rId4" cstate="print"/>
          <a:srcRect r="33527" b="78349"/>
          <a:stretch>
            <a:fillRect/>
          </a:stretch>
        </p:blipFill>
        <p:spPr bwMode="auto">
          <a:xfrm>
            <a:off x="5011738" y="5199063"/>
            <a:ext cx="4132262" cy="1658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913856" y="2881841"/>
            <a:ext cx="4195763" cy="623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4" name="图片 14"/>
          <p:cNvPicPr>
            <a:picLocks noChangeAspect="1"/>
          </p:cNvPicPr>
          <p:nvPr/>
        </p:nvPicPr>
        <p:blipFill>
          <a:blip r:embed="rId6" cstate="print"/>
          <a:srcRect l="33527" b="78349"/>
          <a:stretch>
            <a:fillRect/>
          </a:stretch>
        </p:blipFill>
        <p:spPr bwMode="auto">
          <a:xfrm>
            <a:off x="0" y="5337175"/>
            <a:ext cx="3851275" cy="154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图片 5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727325" y="6459538"/>
            <a:ext cx="596900" cy="436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图片 7"/>
          <p:cNvPicPr>
            <a:picLocks noChangeAspect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655763" y="5662613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" name="组合 2"/>
          <p:cNvGrpSpPr/>
          <p:nvPr/>
        </p:nvGrpSpPr>
        <p:grpSpPr>
          <a:xfrm>
            <a:off x="5836357" y="4560894"/>
            <a:ext cx="1327930" cy="2056092"/>
            <a:chOff x="5836357" y="4560894"/>
            <a:chExt cx="1327930" cy="2056092"/>
          </a:xfrm>
        </p:grpSpPr>
        <p:pic>
          <p:nvPicPr>
            <p:cNvPr id="25" name="图片 5"/>
            <p:cNvPicPr>
              <a:picLocks noChangeAspect="1"/>
            </p:cNvPicPr>
            <p:nvPr/>
          </p:nvPicPr>
          <p:blipFill rotWithShape="1">
            <a:blip r:embed="rId9" cstate="print"/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10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2195513" y="4723901"/>
            <a:ext cx="1549697" cy="17344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6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对角圆角矩形 11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习作指导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851920" y="836712"/>
            <a:ext cx="151216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冬天</a:t>
            </a:r>
            <a:endParaRPr lang="en-US" altLang="zh-CN" sz="32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8625" y="1772816"/>
            <a:ext cx="4694089" cy="352955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95936" y="2780928"/>
            <a:ext cx="4749118" cy="294836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对角圆角矩形 11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习作指导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563888" y="900009"/>
            <a:ext cx="201622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森林超市</a:t>
            </a:r>
            <a:endParaRPr lang="en-US" altLang="zh-CN" sz="32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8625" y="1844824"/>
            <a:ext cx="5033194" cy="3281367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475976" y="2631470"/>
            <a:ext cx="6096000" cy="340995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对角圆角矩形 11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习作指导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563888" y="900009"/>
            <a:ext cx="201622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玫瑰花</a:t>
            </a:r>
            <a:endParaRPr lang="en-US" altLang="zh-CN" sz="32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01121" y="2224574"/>
            <a:ext cx="3676303" cy="329320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  <a:headEnd/>
            <a:tailEnd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377424" y="2085558"/>
            <a:ext cx="4406226" cy="3432218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1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4" dur="20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1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9" dur="2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对角圆角矩形 11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习作指导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563888" y="900009"/>
            <a:ext cx="201622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星期天</a:t>
            </a:r>
            <a:endParaRPr lang="en-US" altLang="zh-CN" sz="32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35696" y="1906409"/>
            <a:ext cx="5013201" cy="429421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对角圆角矩形 11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习作指导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563888" y="900009"/>
            <a:ext cx="201622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小河边</a:t>
            </a:r>
            <a:endParaRPr lang="en-US" altLang="zh-CN" sz="32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98500" y="1916832"/>
            <a:ext cx="5040004" cy="392276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27556" y="1667644"/>
            <a:ext cx="6096000" cy="417195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4" dur="20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2" cstate="print">
            <a:lum bright="70000" contrast="-70000"/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colorTemperature colorTemp="115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5576" y="1119188"/>
            <a:ext cx="7272808" cy="4812158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/>
          <p:cNvSpPr/>
          <p:nvPr/>
        </p:nvSpPr>
        <p:spPr>
          <a:xfrm>
            <a:off x="1043608" y="1196752"/>
            <a:ext cx="849694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技巧点拨</a:t>
            </a:r>
            <a:endParaRPr lang="en-US" altLang="zh-CN" sz="3600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4" name="图片 9"/>
          <p:cNvPicPr>
            <a:picLocks noChangeAspect="1"/>
          </p:cNvPicPr>
          <p:nvPr/>
        </p:nvPicPr>
        <p:blipFill>
          <a:blip r:embed="rId4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图片 12"/>
          <p:cNvPicPr>
            <a:picLocks noChangeAspect="1"/>
          </p:cNvPicPr>
          <p:nvPr/>
        </p:nvPicPr>
        <p:blipFill>
          <a:blip r:embed="rId5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图片 7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图片 8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对角圆角矩形 11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习作指导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11882" y="2132856"/>
            <a:ext cx="7704534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拟人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手法：鸟兽虫鱼</a:t>
            </a: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花草树木</a:t>
            </a: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整个大自然以及家具、玩具都可赋予生命</a:t>
            </a: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注入人的思想感情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使它们像人一样会说会笑，有喜怒哀乐。</a:t>
            </a:r>
            <a:endParaRPr lang="en-US" altLang="zh-CN"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2.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大胆想象：根据自己的生活经验去进行想象。</a:t>
            </a:r>
            <a:endParaRPr lang="en-US" altLang="zh-CN"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3.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给人启迪：故事要阐述一定的道理，使人受到启发。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45934" y="1140932"/>
            <a:ext cx="1378394" cy="14310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65528" y="1016110"/>
            <a:ext cx="1830607" cy="16243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/>
          <p:cNvSpPr/>
          <p:nvPr/>
        </p:nvSpPr>
        <p:spPr>
          <a:xfrm>
            <a:off x="428625" y="2388944"/>
            <a:ext cx="8496944" cy="34150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森林里，有一棵大树，树下长着一丛美丽的</a:t>
            </a:r>
            <a:r>
              <a:rPr lang="zh-CN" altLang="en-US" sz="24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玫瑰花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，玫瑰花每天都和大树聊天，它们是一对好朋友。</a:t>
            </a:r>
            <a:endParaRPr lang="en-US" altLang="zh-CN" sz="24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一天晚上，玫瑰花在睡梦中突然听到一阵阵痛苦的呻吟声，玫瑰花睁开眼睛，看到大树捂着肚子，额头冒着汗，好像正在忍受着痛苦。玫瑰花赶紧用枝叶轻轻拂动着大树的枝叶，温柔地说：“大树，你怎么了？你生病了吗？”大树闭着眼睛，声音微弱：“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玫瑰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花，我的肚子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好痛，好像有虫子进去了。”玫瑰花看到大树痛苦的样子赶紧安慰它：“别担心，大树，我去帮你找</a:t>
            </a:r>
            <a:r>
              <a:rPr lang="zh-CN" altLang="en-US" sz="24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啄木鸟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医生。”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4" name="图片 9"/>
          <p:cNvPicPr>
            <a:picLocks noChangeAspect="1"/>
          </p:cNvPicPr>
          <p:nvPr/>
        </p:nvPicPr>
        <p:blipFill>
          <a:blip r:embed="rId4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图片 12"/>
          <p:cNvPicPr>
            <a:picLocks noChangeAspect="1"/>
          </p:cNvPicPr>
          <p:nvPr/>
        </p:nvPicPr>
        <p:blipFill>
          <a:blip r:embed="rId5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图片 7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图片 8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对角圆角矩形 11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欣赏范文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589574" y="1314923"/>
            <a:ext cx="237626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一对好朋友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2" cstate="print">
            <a:lum bright="70000" contrast="-70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168980" y="2132856"/>
            <a:ext cx="3147435" cy="32676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3" cstate="print">
            <a:lum bright="70000" contrast="-70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45055" y="1539331"/>
            <a:ext cx="4180021" cy="37090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/>
          <p:cNvSpPr/>
          <p:nvPr/>
        </p:nvSpPr>
        <p:spPr>
          <a:xfrm>
            <a:off x="368684" y="1712997"/>
            <a:ext cx="8496944" cy="45231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玫瑰花找到居住在小河边的啄木鸟医生，告诉了它大树生病的情况，啄木鸟医生推推眼镜，对玫瑰花说：“我可以去给大树治病，但是我正在制作一种玫瑰药茶，需要用你的玫瑰花瓣做药，你得用你所有的花瓣来作为我去治病的报酬，你考虑一下吧！”玫瑰花毫不犹豫地说：“不用考虑，只要你能治好大树的病，你要多少玫瑰花瓣我都给你！”啄木鸟医生听到回答，笑着答应了。</a:t>
            </a:r>
            <a:endParaRPr lang="en-US" altLang="zh-CN" sz="24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在啄木鸟医生的帮助下，大树的病很快好了，当大树知道玫瑰花为了它竟然把所有的花瓣给啄木鸟医生做药茶时，它感动地哭了。玫瑰花摇着光秃秃的花枝对大树说：“亲爱的大树，你是我的好朋友，我怎么会眼睁睁地看着你痛苦却不救你呢，你放心，我的玫瑰花瓣很快就会长出来的！”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4" name="图片 9"/>
          <p:cNvPicPr>
            <a:picLocks noChangeAspect="1"/>
          </p:cNvPicPr>
          <p:nvPr/>
        </p:nvPicPr>
        <p:blipFill>
          <a:blip r:embed="rId4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图片 12"/>
          <p:cNvPicPr>
            <a:picLocks noChangeAspect="1"/>
          </p:cNvPicPr>
          <p:nvPr/>
        </p:nvPicPr>
        <p:blipFill>
          <a:blip r:embed="rId5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图片 7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图片 8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对角圆角矩形 11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欣赏范文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333738" y="1016111"/>
            <a:ext cx="698267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一对好朋友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68684" y="1712997"/>
            <a:ext cx="849694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大树擦干眼泪，心疼地看着玫瑰花，对它说：“我要为你挡风吹，我也不会让雨淋到你，你一定能长出最美丽的玫瑰花瓣！”</a:t>
            </a:r>
            <a:endParaRPr lang="en-US" altLang="zh-CN" sz="24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玫瑰花望着大树，开心地笑了。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4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对角圆角矩形 11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欣赏范文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333738" y="1016111"/>
            <a:ext cx="698267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一对好朋友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163099" y="3787115"/>
            <a:ext cx="2026465" cy="2103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3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61273" y="3645023"/>
            <a:ext cx="2691292" cy="23880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5292725" y="609600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1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896376" y="6096000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3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63563" y="6096000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5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31013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6" name="矩形 355"/>
          <p:cNvSpPr/>
          <p:nvPr/>
        </p:nvSpPr>
        <p:spPr>
          <a:xfrm>
            <a:off x="1528995" y="2005279"/>
            <a:ext cx="5388479" cy="76944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400" b="1" dirty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谢谢您的观看和支持</a:t>
            </a:r>
            <a:endParaRPr lang="en-US" altLang="zh-CN" sz="4400" b="1" dirty="0">
              <a:gradFill flip="none" rotWithShape="1">
                <a:gsLst>
                  <a:gs pos="0">
                    <a:srgbClr val="FF0000"/>
                  </a:gs>
                  <a:gs pos="24000">
                    <a:srgbClr val="00B0F0"/>
                  </a:gs>
                  <a:gs pos="62000">
                    <a:srgbClr val="7030A0"/>
                  </a:gs>
                  <a:gs pos="100000">
                    <a:srgbClr val="F73BDC"/>
                  </a:gs>
                </a:gsLst>
                <a:lin ang="8100000" scaled="1"/>
                <a:tileRect/>
              </a:gra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pic>
        <p:nvPicPr>
          <p:cNvPr id="357" name="图片 356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447925" y="2909888"/>
            <a:ext cx="4195763" cy="623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1" name="组合 10"/>
          <p:cNvGrpSpPr/>
          <p:nvPr/>
        </p:nvGrpSpPr>
        <p:grpSpPr>
          <a:xfrm>
            <a:off x="7601039" y="5023879"/>
            <a:ext cx="1113416" cy="1819834"/>
            <a:chOff x="5836357" y="4560894"/>
            <a:chExt cx="1327930" cy="2056092"/>
          </a:xfrm>
        </p:grpSpPr>
        <p:pic>
          <p:nvPicPr>
            <p:cNvPr id="12" name="图片 5"/>
            <p:cNvPicPr>
              <a:picLocks noChangeAspect="1"/>
            </p:cNvPicPr>
            <p:nvPr/>
          </p:nvPicPr>
          <p:blipFill rotWithShape="1">
            <a:blip r:embed="rId7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</a:blip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3" name="Picture 2"/>
            <p:cNvPicPr>
              <a:picLocks noChangeAspect="1" noChangeArrowheads="1"/>
            </p:cNvPicPr>
            <p:nvPr/>
          </p:nvPicPr>
          <p:blipFill>
            <a:blip r:embed="rId8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14" name="Picture 3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1765289" y="5277941"/>
            <a:ext cx="1365272" cy="15280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6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对角圆角矩形 11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习作题目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701121" y="1052736"/>
            <a:ext cx="7262401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下面的童话你都读过吗？你知道这些童话分别讲述了什么内容吗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？今天，让我们来做一回童话大师，都来编一编童话！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7584" y="2637474"/>
            <a:ext cx="3294815" cy="3583939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100975" y="2752495"/>
            <a:ext cx="3106362" cy="3367202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</a:extLst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2" cstate="print">
            <a:lum bright="70000" contrast="-70000"/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colorTemperature colorTemp="115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5576" y="1119188"/>
            <a:ext cx="7272808" cy="4812158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/>
          <p:cNvSpPr/>
          <p:nvPr/>
        </p:nvSpPr>
        <p:spPr>
          <a:xfrm>
            <a:off x="1043608" y="1344116"/>
            <a:ext cx="849694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了解童话</a:t>
            </a:r>
            <a:endParaRPr lang="en-US" altLang="zh-CN" sz="3600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4" name="图片 9"/>
          <p:cNvPicPr>
            <a:picLocks noChangeAspect="1"/>
          </p:cNvPicPr>
          <p:nvPr/>
        </p:nvPicPr>
        <p:blipFill>
          <a:blip r:embed="rId4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图片 12"/>
          <p:cNvPicPr>
            <a:picLocks noChangeAspect="1"/>
          </p:cNvPicPr>
          <p:nvPr/>
        </p:nvPicPr>
        <p:blipFill>
          <a:blip r:embed="rId5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图片 7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图片 8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对角圆角矩形 11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习作指导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11882" y="2494944"/>
            <a:ext cx="7704534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童话是一种具有浓厚幻想色彩的虚构的故事。童话多采用夸张、拟人、象征等来编写一些奇异、特别的故事情节。多通过一个生动、有趣的小故事，告诉我们一个做人处事的道理，让大家受到教育。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611560" y="1052736"/>
            <a:ext cx="849694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要求提示</a:t>
            </a:r>
            <a:endParaRPr lang="en-US" altLang="zh-CN" sz="3600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4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对角圆角矩形 11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习作指导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907704" y="1772816"/>
            <a:ext cx="5904656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国王        黄昏      厨房</a:t>
            </a:r>
            <a:endParaRPr lang="en-US" altLang="zh-CN" sz="28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啄木鸟      冬天      森林超市</a:t>
            </a:r>
            <a:endParaRPr lang="en-US" altLang="zh-CN" sz="28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玫瑰</a:t>
            </a:r>
            <a:r>
              <a:rPr lang="zh-CN" altLang="en-US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花      星期天    小河边</a:t>
            </a:r>
            <a:endParaRPr lang="zh-CN" altLang="en-US" sz="28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86090" y="3212976"/>
            <a:ext cx="8496944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1.</a:t>
            </a:r>
            <a:r>
              <a:rPr lang="zh-CN" altLang="en-US" sz="3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故事</a:t>
            </a:r>
            <a:r>
              <a:rPr lang="zh-CN" altLang="en-US" sz="3000" dirty="0">
                <a:latin typeface="楷体" panose="02010609060101010101" pitchFamily="49" charset="-122"/>
                <a:ea typeface="楷体" panose="02010609060101010101" pitchFamily="49" charset="-122"/>
              </a:rPr>
              <a:t>里有哪些角色</a:t>
            </a:r>
            <a:r>
              <a:rPr lang="en-US" altLang="zh-CN" sz="3000" dirty="0"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r>
              <a:rPr lang="zh-CN" altLang="en-US" sz="3000" dirty="0">
                <a:latin typeface="楷体" panose="02010609060101010101" pitchFamily="49" charset="-122"/>
                <a:ea typeface="楷体" panose="02010609060101010101" pitchFamily="49" charset="-122"/>
              </a:rPr>
              <a:t>可以从上面任选一个或几个。如果有需要，也可以添加你喜欢的其他角色，如小公主、月亮</a:t>
            </a:r>
            <a:r>
              <a:rPr lang="zh-CN" altLang="en-US" sz="3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30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3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2.</a:t>
            </a:r>
            <a:r>
              <a:rPr lang="zh-CN" altLang="en-US" sz="3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事情</a:t>
            </a:r>
            <a:r>
              <a:rPr lang="zh-CN" altLang="en-US" sz="3000" dirty="0">
                <a:latin typeface="楷体" panose="02010609060101010101" pitchFamily="49" charset="-122"/>
                <a:ea typeface="楷体" panose="02010609060101010101" pitchFamily="49" charset="-122"/>
              </a:rPr>
              <a:t>发生在什么时间？是在哪里发生的？</a:t>
            </a:r>
          </a:p>
          <a:p>
            <a:r>
              <a:rPr lang="en-US" altLang="zh-CN" sz="3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3.</a:t>
            </a:r>
            <a:r>
              <a:rPr lang="zh-CN" altLang="en-US" sz="3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他们</a:t>
            </a:r>
            <a:r>
              <a:rPr lang="zh-CN" altLang="en-US" sz="3000" dirty="0">
                <a:latin typeface="楷体" panose="02010609060101010101" pitchFamily="49" charset="-122"/>
                <a:ea typeface="楷体" panose="02010609060101010101" pitchFamily="49" charset="-122"/>
              </a:rPr>
              <a:t>在那里做什么？他们之间发生了什么故事？</a:t>
            </a: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 build="p"/>
      <p:bldP spid="11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5"/>
          <p:cNvPicPr>
            <a:picLocks noChangeAspect="1" noChangeArrowheads="1"/>
          </p:cNvPicPr>
          <p:nvPr/>
        </p:nvPicPr>
        <p:blipFill>
          <a:blip r:embed="rId2" cstate="print">
            <a:lum bright="70000" contrast="-70000"/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colorTemperature colorTemp="115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5576" y="1353146"/>
            <a:ext cx="7272808" cy="4812158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/>
          <p:cNvSpPr/>
          <p:nvPr/>
        </p:nvSpPr>
        <p:spPr>
          <a:xfrm>
            <a:off x="611560" y="1052736"/>
            <a:ext cx="849694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词语想一想</a:t>
            </a:r>
            <a:endParaRPr lang="en-US" altLang="zh-CN" sz="3600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4" name="图片 9"/>
          <p:cNvPicPr>
            <a:picLocks noChangeAspect="1"/>
          </p:cNvPicPr>
          <p:nvPr/>
        </p:nvPicPr>
        <p:blipFill>
          <a:blip r:embed="rId4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图片 12"/>
          <p:cNvPicPr>
            <a:picLocks noChangeAspect="1"/>
          </p:cNvPicPr>
          <p:nvPr/>
        </p:nvPicPr>
        <p:blipFill>
          <a:blip r:embed="rId5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图片 7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图片 8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对角圆角矩形 11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习作指导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899592" y="3340149"/>
            <a:ext cx="712879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国王          黄昏        厨房</a:t>
            </a:r>
            <a:endParaRPr lang="en-US" altLang="zh-CN" sz="28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啄木鸟        冬天        森林超市</a:t>
            </a:r>
            <a:endParaRPr lang="en-US" altLang="zh-CN" sz="28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玫瑰</a:t>
            </a:r>
            <a:r>
              <a:rPr lang="zh-CN" altLang="en-US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花       星期天       小河边</a:t>
            </a:r>
            <a:endParaRPr lang="zh-CN" altLang="en-US" sz="28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899592" y="3340149"/>
            <a:ext cx="1296144" cy="138499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线形标注 3(无边框) 3"/>
          <p:cNvSpPr/>
          <p:nvPr/>
        </p:nvSpPr>
        <p:spPr>
          <a:xfrm>
            <a:off x="1691680" y="2620069"/>
            <a:ext cx="1440160" cy="648072"/>
          </a:xfrm>
          <a:prstGeom prst="callout3">
            <a:avLst>
              <a:gd name="adj1" fmla="val 18750"/>
              <a:gd name="adj2" fmla="val -8333"/>
              <a:gd name="adj3" fmla="val 18750"/>
              <a:gd name="adj4" fmla="val -16667"/>
              <a:gd name="adj5" fmla="val 100000"/>
              <a:gd name="adj6" fmla="val -16667"/>
              <a:gd name="adj7" fmla="val 108041"/>
              <a:gd name="adj8" fmla="val -43033"/>
            </a:avLst>
          </a:prstGeom>
          <a:solidFill>
            <a:srgbClr val="08CDE8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人物</a:t>
            </a:r>
            <a:endParaRPr lang="zh-CN" altLang="en-US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275856" y="3340149"/>
            <a:ext cx="1296144" cy="138499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线形标注 3(无边框) 14"/>
          <p:cNvSpPr/>
          <p:nvPr/>
        </p:nvSpPr>
        <p:spPr>
          <a:xfrm>
            <a:off x="4139952" y="2620069"/>
            <a:ext cx="1440160" cy="648072"/>
          </a:xfrm>
          <a:prstGeom prst="callout3">
            <a:avLst>
              <a:gd name="adj1" fmla="val 18750"/>
              <a:gd name="adj2" fmla="val -8333"/>
              <a:gd name="adj3" fmla="val 18750"/>
              <a:gd name="adj4" fmla="val -16667"/>
              <a:gd name="adj5" fmla="val 100000"/>
              <a:gd name="adj6" fmla="val -16667"/>
              <a:gd name="adj7" fmla="val 108041"/>
              <a:gd name="adj8" fmla="val -43033"/>
            </a:avLst>
          </a:prstGeom>
          <a:solidFill>
            <a:srgbClr val="08CDE8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时间</a:t>
            </a:r>
          </a:p>
        </p:txBody>
      </p:sp>
      <p:sp>
        <p:nvSpPr>
          <p:cNvPr id="16" name="矩形 15"/>
          <p:cNvSpPr/>
          <p:nvPr/>
        </p:nvSpPr>
        <p:spPr>
          <a:xfrm>
            <a:off x="5580112" y="3412157"/>
            <a:ext cx="1512168" cy="138499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线形标注 3(无边框) 16"/>
          <p:cNvSpPr/>
          <p:nvPr/>
        </p:nvSpPr>
        <p:spPr>
          <a:xfrm>
            <a:off x="6444208" y="2708920"/>
            <a:ext cx="1440160" cy="648072"/>
          </a:xfrm>
          <a:prstGeom prst="callout3">
            <a:avLst>
              <a:gd name="adj1" fmla="val 18750"/>
              <a:gd name="adj2" fmla="val -8333"/>
              <a:gd name="adj3" fmla="val 18750"/>
              <a:gd name="adj4" fmla="val -16667"/>
              <a:gd name="adj5" fmla="val 100000"/>
              <a:gd name="adj6" fmla="val -16667"/>
              <a:gd name="adj7" fmla="val 108041"/>
              <a:gd name="adj8" fmla="val -43033"/>
            </a:avLst>
          </a:prstGeom>
          <a:solidFill>
            <a:srgbClr val="08CDE8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地点</a:t>
            </a:r>
            <a:endParaRPr lang="zh-CN" altLang="en-US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 build="p"/>
      <p:bldP spid="3" grpId="0" animBg="1"/>
      <p:bldP spid="4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对角圆角矩形 11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习作指导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851920" y="836712"/>
            <a:ext cx="115212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国王</a:t>
            </a:r>
            <a:endParaRPr lang="en-US" altLang="zh-CN" sz="32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6990" y="1692218"/>
            <a:ext cx="3669742" cy="440107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93024" y="1772816"/>
            <a:ext cx="3769433" cy="4168843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对角圆角矩形 11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习作指导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851920" y="836712"/>
            <a:ext cx="115212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黄昏</a:t>
            </a:r>
            <a:endParaRPr lang="en-US" altLang="zh-CN" sz="32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3" name="Picture 3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1560" y="1700808"/>
            <a:ext cx="4680520" cy="3002407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63888" y="3332138"/>
            <a:ext cx="5104051" cy="2889275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对角圆角矩形 11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习作指导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851920" y="836712"/>
            <a:ext cx="115212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厨房</a:t>
            </a:r>
            <a:endParaRPr lang="en-US" altLang="zh-CN" sz="32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1" name="Picture 4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45681" y="1916832"/>
            <a:ext cx="3543492" cy="347346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76845" y="2204864"/>
            <a:ext cx="3955917" cy="3644607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对角圆角矩形 11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习作指导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851920" y="836712"/>
            <a:ext cx="151216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啄木鸟</a:t>
            </a:r>
            <a:endParaRPr lang="en-US" altLang="zh-CN" sz="32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6332" y="1988840"/>
            <a:ext cx="3914775" cy="357187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  <a:headEnd/>
            <a:tailEnd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430341" y="1769765"/>
            <a:ext cx="2886075" cy="379095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  <a:headEnd/>
            <a:tailEnd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/>
    </p:bldLst>
  </p:timing>
</p:sld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754</Words>
  <Application>Microsoft Office PowerPoint</Application>
  <PresentationFormat>全屏显示(4:3)</PresentationFormat>
  <Paragraphs>59</Paragraphs>
  <Slides>19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0" baseType="lpstr">
      <vt:lpstr>自定义设计方案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lcj</dc:creator>
  <cp:lastModifiedBy>Sky123.Org</cp:lastModifiedBy>
  <cp:revision>1186</cp:revision>
  <dcterms:created xsi:type="dcterms:W3CDTF">2017-05-17T10:13:00Z</dcterms:created>
  <dcterms:modified xsi:type="dcterms:W3CDTF">2018-10-28T05:04:07Z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2052-10.1.0.7400</vt:lpwstr>
  </property>
</Properties>
</file>