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63" r:id="rId2"/>
    <p:sldId id="413" r:id="rId3"/>
    <p:sldId id="292" r:id="rId4"/>
    <p:sldId id="362" r:id="rId5"/>
    <p:sldId id="365" r:id="rId6"/>
    <p:sldId id="425" r:id="rId7"/>
    <p:sldId id="426" r:id="rId8"/>
    <p:sldId id="427" r:id="rId9"/>
    <p:sldId id="303" r:id="rId10"/>
    <p:sldId id="418" r:id="rId11"/>
    <p:sldId id="417" r:id="rId12"/>
    <p:sldId id="300" r:id="rId13"/>
    <p:sldId id="390" r:id="rId14"/>
    <p:sldId id="415" r:id="rId15"/>
    <p:sldId id="420" r:id="rId16"/>
    <p:sldId id="309" r:id="rId17"/>
    <p:sldId id="394" r:id="rId18"/>
    <p:sldId id="428" r:id="rId19"/>
    <p:sldId id="429" r:id="rId20"/>
    <p:sldId id="430" r:id="rId21"/>
    <p:sldId id="431" r:id="rId22"/>
    <p:sldId id="432" r:id="rId23"/>
    <p:sldId id="421" r:id="rId24"/>
    <p:sldId id="433" r:id="rId25"/>
    <p:sldId id="435" r:id="rId26"/>
    <p:sldId id="434" r:id="rId27"/>
    <p:sldId id="324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114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hyperlink" Target="&#35838;&#25991;&#26391;&#35835;&#12289;&#29983;&#23383;&#35270;&#39057;&#12289;&#23383;&#35789;&#21548;&#20889;&#8212;&#24635;&#20063;&#20498;&#19981;&#20102;&#30340;&#32769;&#23627;/&#35838;&#25991;&#26391;&#35835;%20%20&#20154;&#25945;&#29256;-&#19977;&#19978;-12-&#24635;&#20063;&#20498;&#19981;&#20102;&#30340;&#32769;&#23627;.mp4" TargetMode="Externa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5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.emf"/><Relationship Id="rId5" Type="http://schemas.openxmlformats.org/officeDocument/2006/relationships/image" Target="../media/image26.png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12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.emf"/><Relationship Id="rId11" Type="http://schemas.openxmlformats.org/officeDocument/2006/relationships/image" Target="../media/image28.png"/><Relationship Id="rId5" Type="http://schemas.openxmlformats.org/officeDocument/2006/relationships/image" Target="../media/image10.png"/><Relationship Id="rId10" Type="http://schemas.openxmlformats.org/officeDocument/2006/relationships/image" Target="../media/image27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microsoft.com/office/2007/relationships/hdphoto" Target="../media/hdphoto2.wdp"/><Relationship Id="rId7" Type="http://schemas.openxmlformats.org/officeDocument/2006/relationships/image" Target="../media/image1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7384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12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总也倒不了的老屋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空气清新，（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有微风吹过，一个孩子正开心地仰望着（    ）掠过天空的小鸟。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22781" y="27118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49981" y="21275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483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结构的拟声词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吱吱呀呀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叮叮咚咚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淅淅沥沥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哗哗啦啦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乒乒乓乓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噼噼啪啪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17712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17712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预备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7712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7712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256331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25570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2554" y="25570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25570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34274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1556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37154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安心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37154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37154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37154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45012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45012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7712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5714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课文主要写了一间准备倒下的老屋，先后为了帮助小猫躲避暴风雨，帮助老母鸡安心孵蛋，帮助蜘蛛安心织网抓虫，始终没有倒下的故事。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自然段）：破旧的老屋准备倒下。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3-6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：老屋正要倒下的时候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，答应小猫再站一晚上，帮助小猫躲避暴风雨。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7-10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：老屋正要倒下的时候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，答应老母鸡，为帮它安心孵蛋，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再站二十一天。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11-16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：老屋正要倒下的时候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，答应蜘蛛为它提供一个安心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织网抓虫的地方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第五部分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：老屋始终没有倒下。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3528" y="1863634"/>
            <a:ext cx="880241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老屋已经活了一百多岁了，它的窗户变成了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黑窟窿，门板也破了洞。它很久很久没人住了。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49930" y="1849384"/>
            <a:ext cx="165618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云形 1"/>
          <p:cNvSpPr/>
          <p:nvPr/>
        </p:nvSpPr>
        <p:spPr>
          <a:xfrm>
            <a:off x="1265754" y="3068960"/>
            <a:ext cx="1650062" cy="121267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破旧。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7558" y="3284984"/>
            <a:ext cx="3069541" cy="2432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14140" y="2425448"/>
            <a:ext cx="128366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7558" y="2420888"/>
            <a:ext cx="128366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04562" y="2420888"/>
            <a:ext cx="286783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678022" y="692696"/>
            <a:ext cx="2328796" cy="1046192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时间长。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7020272" y="3221360"/>
            <a:ext cx="1650062" cy="121267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居住。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90785" y="6003637"/>
            <a:ext cx="53114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说明这间老屋马上就要倒下。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  <p:bldP spid="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27584" y="2420888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3-6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自然段，想一想：老屋为什么没有倒下？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屋正要倒下的时候，小猫请求进入老屋躲避暴风雨，安心睡觉。老屋答应小猫再站一个晚上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83920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老屋低下头，把老花的眼睛使劲往前凑：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哦，是小猫啊！好吧，我就再站一个晚上。”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9872" y="2660007"/>
            <a:ext cx="475252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4971229" y="3380939"/>
            <a:ext cx="3633219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老屋答应了小猫的请求。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86626" y="5304110"/>
            <a:ext cx="37188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说明老屋有爱心，乐于助人。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19872" y="2125958"/>
            <a:ext cx="432048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云形 22"/>
          <p:cNvSpPr/>
          <p:nvPr/>
        </p:nvSpPr>
        <p:spPr>
          <a:xfrm>
            <a:off x="3763502" y="702538"/>
            <a:ext cx="4048858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老屋非常老旧，眼睛都花了。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202" y="3317875"/>
            <a:ext cx="3048000" cy="2667000"/>
          </a:xfrm>
          <a:prstGeom prst="rect">
            <a:avLst/>
          </a:prstGeom>
          <a:noFill/>
          <a:ln>
            <a:noFill/>
          </a:ln>
          <a:effectLst>
            <a:softEdge rad="381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1" grpId="0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27584" y="2420888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7-10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自然段，想一想：老屋为什么没有倒下？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屋正要倒下的时候，老母鸡请求进入老屋孵自己的小鸡。老屋答应老母鸡，再站二十一天。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869160"/>
            <a:ext cx="849694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窗户是黑窟窿，门板破了洞，这是一座已经有一百多岁的老屋，这样一座破旧的老屋，为什么总也倒不了呢？让我们走进课文看一看吧！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8921" y="1054724"/>
            <a:ext cx="4800751" cy="3614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318887"/>
            <a:ext cx="79816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老屋低头看看，墙壁吱吱呀呀地响：“哦，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是老母鸡啊。好吧，我就再站二十一天。”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1960" y="2857496"/>
            <a:ext cx="374441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523658" y="3501008"/>
            <a:ext cx="4209283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老屋答应了老母鸡的请求。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35896" y="5220489"/>
            <a:ext cx="5069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体现了老屋对老母鸡的关爱。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95208" y="2285992"/>
            <a:ext cx="345305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3059832" y="846554"/>
            <a:ext cx="4824536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墙壁破旧，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快要倒下了。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141" y="3621215"/>
            <a:ext cx="2552058" cy="22045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1" grpId="0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27584" y="2420888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11-16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自然段，想一想：老屋为什么没有倒下？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屋正要倒下的时候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，小蜘蛛请求老屋为它提供一个安心织网抓虫的地方。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答应小蜘蛛再站一会儿。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318887"/>
            <a:ext cx="75713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老屋低头看看，眼睛眯成一条缝：“哦，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是小蜘蛛啊。好吧，我就再站一会儿。”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1960" y="2857496"/>
            <a:ext cx="324036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523658" y="3501008"/>
            <a:ext cx="4209283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老屋答应了老小蜘蛛的请求。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35896" y="5220489"/>
            <a:ext cx="5069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体现了老屋对小蜘蛛的关爱。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95208" y="2285992"/>
            <a:ext cx="316502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2569455" y="918562"/>
            <a:ext cx="6136065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屋年龄大，看不清，需要离近些看。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9765" y="3531401"/>
            <a:ext cx="1938401" cy="213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1" grpId="0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611560" y="299405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小蜘蛛的故事一直没讲完，因此，老屋到现在还站在那儿，边晒太阳，边听小蜘蛛讲故事。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云形 15"/>
          <p:cNvSpPr/>
          <p:nvPr/>
        </p:nvSpPr>
        <p:spPr>
          <a:xfrm>
            <a:off x="2195736" y="4071268"/>
            <a:ext cx="4536504" cy="19500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老屋没有倒下，它一直在听小蜘蛛讲故事。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9631" y="1772816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老屋最终倒下了吗？读读最后一自然段，找到答案！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1889576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准备倒下的老屋，分别因为帮助谁而坚持没有倒下？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56" y="3440282"/>
            <a:ext cx="2167052" cy="1929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14870"/>
            <a:ext cx="2338321" cy="19343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3646" y="3193414"/>
            <a:ext cx="2178772" cy="19962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1889576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你预测到的老屋会答应它们的请求吗？你预测的依据是什么？举例说一说。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724" y="3573016"/>
            <a:ext cx="70980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示例：我预测当小猫向老屋请求时，老屋会答应，因为晚上会有暴风雨，小猫无处可躲，而老屋看上去是那么慈祥，它应该会帮助这只可怜的小猫。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1091205"/>
            <a:ext cx="7634313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27584" y="2420888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朗读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全文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，理解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“总也倒不了的老屋”是一座怎样的老屋？？</a:t>
            </a: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这是一座善良，富有同情心，关爱他人，无私奉献的老屋。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描写人物之间的对话。可以是两个人，也可以是几个人。本文分别描写了老屋和小猫、母鸡、小蜘蛛的对话，表现了老屋关爱他人的品质。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写对话的时候要把人物的动作、神态、语气及人物的心理活动等结合起来描写。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8035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091205"/>
            <a:ext cx="7906809" cy="5204820"/>
          </a:xfrm>
          <a:prstGeom prst="ellipse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381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539552" y="1997933"/>
            <a:ext cx="677108" cy="3375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总也倒不了的老屋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251119" y="1124744"/>
            <a:ext cx="452497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老屋破旧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准备倒下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9632" y="1412776"/>
            <a:ext cx="180020" cy="396044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251120" y="1916832"/>
            <a:ext cx="455312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躲避暴风雨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251120" y="2958043"/>
            <a:ext cx="365302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母鸡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孵蛋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251120" y="3894147"/>
            <a:ext cx="419308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织网抓虫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583323" y="1520456"/>
            <a:ext cx="347925" cy="3708744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056276" y="2828244"/>
            <a:ext cx="183684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关爱他人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无私奉献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403648" y="2564904"/>
            <a:ext cx="677108" cy="1733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老屋未倒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215116" y="4758243"/>
            <a:ext cx="419308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老屋现在还没倒下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90746" y="2332329"/>
            <a:ext cx="224370" cy="2215699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animBg="1"/>
      <p:bldP spid="48" grpId="0"/>
      <p:bldP spid="23" grpId="0" autoUpdateAnimBg="0"/>
      <p:bldP spid="24" grpId="0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55329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敬人者，人恒敬之；爱人者，人恒爱之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871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关爱他人有关的名言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43608" y="3891245"/>
            <a:ext cx="7056784" cy="1164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赠人玫瑰，手有余香；播种爱心，收获快乐。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046222" y="2402715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167425" y="3861048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qiánɡ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7513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墙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29380" y="177257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dònɡ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1143009" y="243534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洞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891232" y="2402715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3009895" y="177255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zhǔn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2948744" y="243534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36241" y="2402715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4940225" y="177381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bèi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4867836" y="236137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70317" y="39044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82982" y="386104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68041" y="4612893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09963" y="392137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42763" y="4651965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蜘</a:t>
            </a: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78244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6912905" y="16537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33278" y="2426886"/>
            <a:ext cx="1511802" cy="1486306"/>
            <a:chOff x="-2214610" y="714356"/>
            <a:chExt cx="1785950" cy="1643868"/>
          </a:xfrm>
          <a:noFill/>
        </p:grpSpPr>
        <p:sp>
          <p:nvSpPr>
            <p:cNvPr id="5" name="矩形 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1"/>
              <a:endCxn id="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0"/>
              <a:endCxn id="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6722731" y="23678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2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运用句子中的红色字造句。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屋到现在还站在那儿，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晒太阳，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听小蜘蛛讲故事。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词语填空。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）的声音  （    ）地爬进去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又（    ）又（    ）的网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7334" y="2206549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67944" y="220644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4975" y="5608862"/>
            <a:ext cx="7342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爷爷在树荫下边听收音机，边看报纸。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3173" y="263691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61244" y="263691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1" grpId="0"/>
      <p:bldP spid="42" grpId="0"/>
      <p:bldP spid="18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老屋总也倒不了的原因是什么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9" name="矩形 18"/>
          <p:cNvSpPr/>
          <p:nvPr/>
        </p:nvSpPr>
        <p:spPr>
          <a:xfrm>
            <a:off x="971600" y="2196153"/>
            <a:ext cx="79816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小猫、母鸡、小蜘蛛需要老屋的帮助，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屋为了帮助他人一直没有倒下。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生活中你遇到过像老屋一样关爱他人的人吗？简单举例说一说。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你觉得还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会有什么动物会来请求老屋的帮助？老屋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会帮助它们吗？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9834" y="8327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17631" y="8507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" y="8669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8910" y="8629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对角圆角矩形 34"/>
          <p:cNvSpPr/>
          <p:nvPr/>
        </p:nvSpPr>
        <p:spPr>
          <a:xfrm>
            <a:off x="1113130" y="15048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29976" y="107915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990592" y="4721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113140" y="4721100"/>
            <a:ext cx="1544244" cy="1428268"/>
            <a:chOff x="-2214610" y="714356"/>
            <a:chExt cx="1785950" cy="1643868"/>
          </a:xfrm>
          <a:noFill/>
        </p:grpSpPr>
        <p:sp>
          <p:nvSpPr>
            <p:cNvPr id="62" name="矩形 6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2" idx="0"/>
              <a:endCxn id="6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23"/>
          <p:cNvSpPr txBox="1">
            <a:spLocks noChangeArrowheads="1"/>
          </p:cNvSpPr>
          <p:nvPr/>
        </p:nvSpPr>
        <p:spPr bwMode="auto">
          <a:xfrm>
            <a:off x="1159387" y="463743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990746" y="391506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zhuànɡ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TextBox 23"/>
          <p:cNvSpPr txBox="1">
            <a:spLocks noChangeArrowheads="1"/>
          </p:cNvSpPr>
          <p:nvPr/>
        </p:nvSpPr>
        <p:spPr bwMode="auto">
          <a:xfrm>
            <a:off x="3110874" y="4794371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撞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835602" y="4721100"/>
            <a:ext cx="1511802" cy="1486306"/>
            <a:chOff x="-2214610" y="714356"/>
            <a:chExt cx="1785950" cy="1643868"/>
          </a:xfrm>
          <a:noFill/>
        </p:grpSpPr>
        <p:sp>
          <p:nvSpPr>
            <p:cNvPr id="69" name="矩形 6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1"/>
              <a:endCxn id="6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69" idx="0"/>
              <a:endCxn id="6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5237000" y="3977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bǎo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4919784" y="472134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680611" y="4721100"/>
            <a:ext cx="1511802" cy="1486306"/>
            <a:chOff x="-2214610" y="714356"/>
            <a:chExt cx="1785950" cy="1643868"/>
          </a:xfrm>
          <a:noFill/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6831890" y="398107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shài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TextBox 23"/>
          <p:cNvSpPr txBox="1">
            <a:spLocks noChangeArrowheads="1"/>
          </p:cNvSpPr>
          <p:nvPr/>
        </p:nvSpPr>
        <p:spPr bwMode="auto">
          <a:xfrm>
            <a:off x="6731000" y="4721860"/>
            <a:ext cx="136144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159485" y="3914800"/>
            <a:ext cx="150019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piāo</a:t>
            </a: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74"/>
          <p:cNvSpPr txBox="1"/>
          <p:nvPr/>
        </p:nvSpPr>
        <p:spPr>
          <a:xfrm>
            <a:off x="3890868" y="148741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71478" y="2200191"/>
            <a:ext cx="1511802" cy="1486306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3823668" y="221801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蛛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72" grpId="0"/>
      <p:bldP spid="73" grpId="0"/>
      <p:bldP spid="78" grpId="0"/>
      <p:bldP spid="79" grpId="0"/>
      <p:bldP spid="80" grpId="0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壁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：注意与“璧”的区别，下边是“土”，不要写成“玉”。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：第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笔和第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笔分别是点和提，注意不要把这两笔写成一笔。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组词：暴雨  风暴  狂风暴雨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组词：凑合  拼凑  东拼西凑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còu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喵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组词：喵喵叫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miāo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12590" y="487243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326005" y="4934585"/>
            <a:ext cx="66249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组词：饥饿  挨饿  饿虎扑羊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5366" y="441772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53865" y="377261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叽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326035" y="383324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组词：叽咕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53944" y="324169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1"/>
          <p:cNvSpPr txBox="1"/>
          <p:nvPr/>
        </p:nvSpPr>
        <p:spPr>
          <a:xfrm>
            <a:off x="1359659" y="21088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fū</a:t>
            </a:r>
          </a:p>
        </p:txBody>
      </p:sp>
      <p:sp>
        <p:nvSpPr>
          <p:cNvPr id="3" name="TextBox 31"/>
          <p:cNvSpPr txBox="1"/>
          <p:nvPr/>
        </p:nvSpPr>
        <p:spPr>
          <a:xfrm>
            <a:off x="1376804" y="2596535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26005" y="2658110"/>
            <a:ext cx="462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组词：孵育  孵化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177970" y="42634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268250" y="4263127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尔后  不过尔尔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65044" y="382398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ěr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405" y="2708910"/>
            <a:ext cx="7056755" cy="25552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70635" y="276606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ǒu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7925" y="3235960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32660" y="330200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组词：偶尔  偶然  无独有偶</a:t>
            </a:r>
            <a:endParaRPr lang="zh-CN" altLang="en-US" sz="28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81460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安心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心情安定。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39067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间或；有的时候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223854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打算，想要。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98590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特别迅速。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Microsoft Office PowerPoint</Application>
  <PresentationFormat>全屏显示(4:3)</PresentationFormat>
  <Paragraphs>218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1111</cp:revision>
  <dcterms:created xsi:type="dcterms:W3CDTF">2017-05-17T10:13:00Z</dcterms:created>
  <dcterms:modified xsi:type="dcterms:W3CDTF">2018-10-28T05:06:06Z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