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63" r:id="rId2"/>
    <p:sldId id="413" r:id="rId3"/>
    <p:sldId id="440" r:id="rId4"/>
    <p:sldId id="441" r:id="rId5"/>
    <p:sldId id="439" r:id="rId6"/>
    <p:sldId id="442" r:id="rId7"/>
    <p:sldId id="425" r:id="rId8"/>
    <p:sldId id="443" r:id="rId9"/>
    <p:sldId id="444" r:id="rId10"/>
    <p:sldId id="426" r:id="rId11"/>
    <p:sldId id="377" r:id="rId1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CCECFF"/>
    <a:srgbClr val="08CDE8"/>
    <a:srgbClr val="0000FF"/>
    <a:srgbClr val="0066FF"/>
    <a:srgbClr val="0033CC"/>
    <a:srgbClr val="0066CC"/>
    <a:srgbClr val="009900"/>
    <a:srgbClr val="99CC00"/>
    <a:srgbClr val="9E9A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>
        <p:scale>
          <a:sx n="60" d="100"/>
          <a:sy n="60" d="100"/>
        </p:scale>
        <p:origin x="-1848" y="-114"/>
      </p:cViewPr>
      <p:guideLst>
        <p:guide orient="horz" pos="3929"/>
        <p:guide pos="52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  <a:pPr>
                <a:defRPr/>
              </a:pPr>
              <a:t>2018/10/28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png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0.png"/><Relationship Id="rId7" Type="http://schemas.openxmlformats.org/officeDocument/2006/relationships/image" Target="../media/image7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.png"/><Relationship Id="rId5" Type="http://schemas.openxmlformats.org/officeDocument/2006/relationships/image" Target="../media/image11.emf"/><Relationship Id="rId4" Type="http://schemas.openxmlformats.org/officeDocument/2006/relationships/image" Target="../media/image6.emf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1.emf"/><Relationship Id="rId5" Type="http://schemas.openxmlformats.org/officeDocument/2006/relationships/image" Target="../media/image6.emf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1.emf"/><Relationship Id="rId5" Type="http://schemas.openxmlformats.org/officeDocument/2006/relationships/image" Target="../media/image6.emf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0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.emf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0" y="2000240"/>
            <a:ext cx="9144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口语交际：名字里的故事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4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6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9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交际指导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7"/>
          <p:cNvSpPr txBox="1">
            <a:spLocks noChangeArrowheads="1"/>
          </p:cNvSpPr>
          <p:nvPr/>
        </p:nvSpPr>
        <p:spPr bwMode="auto">
          <a:xfrm>
            <a:off x="611560" y="980728"/>
            <a:ext cx="4752975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说一说</a:t>
            </a:r>
          </a:p>
        </p:txBody>
      </p:sp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611560" y="2132856"/>
            <a:ext cx="8134350" cy="1372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听了这么多名字有关的故事，你有怎样的想法？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98499" y="980728"/>
            <a:ext cx="811530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下面的名人，你知道他们的名字吗？你知道他们的名字有怎样的故事吗？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明确话题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8254" y="2185375"/>
            <a:ext cx="2898346" cy="39227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矩形 10"/>
          <p:cNvSpPr/>
          <p:nvPr/>
        </p:nvSpPr>
        <p:spPr>
          <a:xfrm>
            <a:off x="4139952" y="2251095"/>
            <a:ext cx="367240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音乐家聂耳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原名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聂守信。他幼年就能够把听到的歌曲很快地唱出来，别人因他耳朵好使，而他的姓又是三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个“耳”字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组成，便叫他“耳朵”。他后来专业搞作曲，就索性改名“聂耳”。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明确话题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56176" y="1340768"/>
            <a:ext cx="266429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南宋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名将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岳飞：字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鹏举。据记载，岳飞出生时正好有一只大鸟在屋顶飞鸣，于是就起名“飞”，并取字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“鹏举”。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178" y="1333144"/>
            <a:ext cx="5431237" cy="445951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明确话题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65246" y="1052736"/>
            <a:ext cx="732988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你知道自己的名字有什么含义吗？你知道其他人的名字有怎样的故事吗？请你围绕“名字里的故事”和大家一起交流吧！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91636" y="2820374"/>
            <a:ext cx="3991688" cy="3221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交际指导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12"/>
          <p:cNvSpPr/>
          <p:nvPr/>
        </p:nvSpPr>
        <p:spPr>
          <a:xfrm>
            <a:off x="827584" y="2060848"/>
            <a:ext cx="8001056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27380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自己名字有怎样的含义？</a:t>
            </a:r>
            <a:endParaRPr lang="en-US" altLang="zh-CN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27380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你了解到的其他人的名字有怎样的含义或故事？如某些名人的名字。</a:t>
            </a:r>
            <a:endParaRPr lang="en-US" altLang="zh-CN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611560" y="1124744"/>
            <a:ext cx="4752975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交际指导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12"/>
          <p:cNvSpPr/>
          <p:nvPr/>
        </p:nvSpPr>
        <p:spPr>
          <a:xfrm>
            <a:off x="827584" y="1733316"/>
            <a:ext cx="7632848" cy="46166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2738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自己讲述时：</a:t>
            </a:r>
            <a:endParaRPr lang="en-US" altLang="zh-CN" sz="28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27380">
              <a:lnSpc>
                <a:spcPct val="150000"/>
              </a:lnSpc>
            </a:pPr>
            <a:r>
              <a:rPr lang="en-US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说出完整的姓名：姓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什么，叫</a:t>
            </a: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什么，说清楚具体是哪个字。</a:t>
            </a:r>
            <a:endParaRPr lang="en-US" altLang="zh-CN" sz="28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27380">
              <a:lnSpc>
                <a:spcPct val="150000"/>
              </a:lnSpc>
            </a:pPr>
            <a:r>
              <a:rPr lang="en-US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详细说说为什么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叫这个</a:t>
            </a: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名字。</a:t>
            </a:r>
            <a:r>
              <a:rPr lang="en-US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主要内容</a:t>
            </a:r>
            <a:r>
              <a:rPr lang="en-US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  <a:p>
            <a:pPr indent="62738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他人讲述时：</a:t>
            </a:r>
            <a:endParaRPr lang="en-US" altLang="zh-CN" sz="28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27380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遇到自己感兴趣或不理解的内容，要有礼貌地向讲的同学提出来，进一步了解。</a:t>
            </a:r>
            <a:endParaRPr lang="en-US" altLang="zh-CN" sz="28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611560" y="1077487"/>
            <a:ext cx="4752975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讲一讲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933450"/>
            <a:ext cx="2924175" cy="49911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圆角矩形标注 5"/>
          <p:cNvSpPr/>
          <p:nvPr/>
        </p:nvSpPr>
        <p:spPr>
          <a:xfrm>
            <a:off x="3503465" y="1268760"/>
            <a:ext cx="4536504" cy="4464496"/>
          </a:xfrm>
          <a:prstGeom prst="wedgeRoundRectCallout">
            <a:avLst>
              <a:gd name="adj1" fmla="val -64193"/>
              <a:gd name="adj2" fmla="val -13949"/>
              <a:gd name="adj3" fmla="val 16667"/>
            </a:avLst>
          </a:prstGeom>
          <a:solidFill>
            <a:srgbClr val="CCEC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欣赏范例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800341" y="1484784"/>
            <a:ext cx="4012019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我的名字叫王乐安。“乐”是“快乐”的“乐”，“安”是“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平安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”的“安”。我的名字是爸爸妈妈给我取的。他们希望我能快快乐乐、平平安安地长大。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750" y="961871"/>
            <a:ext cx="3019425" cy="49149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圆角矩形标注 5"/>
          <p:cNvSpPr/>
          <p:nvPr/>
        </p:nvSpPr>
        <p:spPr>
          <a:xfrm>
            <a:off x="3275856" y="989707"/>
            <a:ext cx="5256906" cy="5013333"/>
          </a:xfrm>
          <a:prstGeom prst="wedgeRoundRectCallout">
            <a:avLst>
              <a:gd name="adj1" fmla="val -68238"/>
              <a:gd name="adj2" fmla="val -10562"/>
              <a:gd name="adj3" fmla="val 16667"/>
            </a:avLst>
          </a:prstGeom>
          <a:solidFill>
            <a:srgbClr val="CCEC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欣赏范例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419873" y="1332051"/>
            <a:ext cx="4896543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我的名字叫江云帆。“江”是“长江”的“江”。“云”是“白云”的“云”，“帆”是“风帆”的“帆”。我的名字是爷爷从李白的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行路难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中“长风破浪会有时，直挂云帆济沧海。”一句选取的。爷爷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希望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我在人生道路上，不管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遇到什么困难都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能挂起云帆，乘风破浪，勇往直前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标注 5"/>
          <p:cNvSpPr/>
          <p:nvPr/>
        </p:nvSpPr>
        <p:spPr>
          <a:xfrm>
            <a:off x="664079" y="1052736"/>
            <a:ext cx="5636114" cy="5168677"/>
          </a:xfrm>
          <a:prstGeom prst="wedgeRoundRectCallout">
            <a:avLst>
              <a:gd name="adj1" fmla="val 73470"/>
              <a:gd name="adj2" fmla="val 31867"/>
              <a:gd name="adj3" fmla="val 16667"/>
            </a:avLst>
          </a:prstGeom>
          <a:solidFill>
            <a:srgbClr val="CCEC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欣赏范例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439946" y="4563504"/>
            <a:ext cx="1113416" cy="1819834"/>
            <a:chOff x="5836357" y="4560894"/>
            <a:chExt cx="1327930" cy="2056092"/>
          </a:xfrm>
        </p:grpSpPr>
        <p:pic>
          <p:nvPicPr>
            <p:cNvPr id="18" name="图片 5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1" name="矩形 20"/>
          <p:cNvSpPr/>
          <p:nvPr/>
        </p:nvSpPr>
        <p:spPr>
          <a:xfrm>
            <a:off x="899592" y="1124744"/>
            <a:ext cx="5400600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</a:t>
            </a:r>
            <a:r>
              <a:rPr lang="zh-CN" altLang="en-US" sz="2300" b="1" dirty="0">
                <a:latin typeface="楷体" panose="02010609060101010101" pitchFamily="49" charset="-122"/>
                <a:ea typeface="楷体" panose="02010609060101010101" pitchFamily="49" charset="-122"/>
              </a:rPr>
              <a:t>来给大家讲一讲地质学家李四光名字的来历吧！</a:t>
            </a:r>
            <a:endParaRPr lang="en-US" altLang="zh-CN" sz="2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3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300" b="1" dirty="0">
                <a:latin typeface="楷体" panose="02010609060101010101" pitchFamily="49" charset="-122"/>
                <a:ea typeface="楷体" panose="02010609060101010101" pitchFamily="49" charset="-122"/>
              </a:rPr>
              <a:t>李四光，原名李仲葵。他在</a:t>
            </a:r>
            <a:r>
              <a:rPr lang="en-US" altLang="zh-CN" sz="2300" b="1" dirty="0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2300" b="1" dirty="0">
                <a:latin typeface="楷体" panose="02010609060101010101" pitchFamily="49" charset="-122"/>
                <a:ea typeface="楷体" panose="02010609060101010101" pitchFamily="49" charset="-122"/>
              </a:rPr>
              <a:t>岁时便以优异的成绩获准公费留学日本，可是他在填写登记表时误将年龄“十四”填入了姓名栏内。由于表格不好换，他急中生智，将“十”字加上几笔改成了“李”字，“四”字却无法再改。但是叫“李四”这名字不好听又没有意义。怎么办？他一抬头，看到中堂大匾上有“光被四表”四个大字，这四个大字是形容盛德善行远播四方，于是他便灵机一动，在“李四”后面加上一个“光”字，后来便叫李四光。</a:t>
            </a:r>
            <a:endParaRPr lang="zh-CN" altLang="en-US" sz="23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3101" y="1340768"/>
            <a:ext cx="1885322" cy="2823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1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552</Words>
  <Application>Microsoft Office PowerPoint</Application>
  <PresentationFormat>全屏显示(4:3)</PresentationFormat>
  <Paragraphs>31</Paragraphs>
  <Slides>11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Sky123.Org</cp:lastModifiedBy>
  <cp:revision>1168</cp:revision>
  <dcterms:created xsi:type="dcterms:W3CDTF">2017-05-17T10:13:00Z</dcterms:created>
  <dcterms:modified xsi:type="dcterms:W3CDTF">2018-10-28T05:15:37Z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