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2" r:id="rId1"/>
    <p:sldMasterId id="2147483684" r:id="rId2"/>
  </p:sldMasterIdLst>
  <p:sldIdLst>
    <p:sldId id="299" r:id="rId3"/>
    <p:sldId id="263" r:id="rId4"/>
    <p:sldId id="276" r:id="rId5"/>
    <p:sldId id="278" r:id="rId6"/>
    <p:sldId id="277" r:id="rId7"/>
    <p:sldId id="275" r:id="rId8"/>
    <p:sldId id="274" r:id="rId9"/>
    <p:sldId id="259" r:id="rId10"/>
    <p:sldId id="261" r:id="rId11"/>
    <p:sldId id="273" r:id="rId12"/>
    <p:sldId id="260" r:id="rId13"/>
    <p:sldId id="272" r:id="rId14"/>
    <p:sldId id="270" r:id="rId15"/>
    <p:sldId id="271" r:id="rId16"/>
    <p:sldId id="269" r:id="rId17"/>
    <p:sldId id="268" r:id="rId18"/>
    <p:sldId id="267" r:id="rId19"/>
    <p:sldId id="266" r:id="rId20"/>
    <p:sldId id="279" r:id="rId21"/>
    <p:sldId id="265" r:id="rId22"/>
    <p:sldId id="264" r:id="rId23"/>
    <p:sldId id="280" r:id="rId24"/>
    <p:sldId id="262" r:id="rId25"/>
    <p:sldId id="323" r:id="rId2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7">
          <p15:clr>
            <a:srgbClr val="A4A3A4"/>
          </p15:clr>
        </p15:guide>
        <p15:guide id="2" pos="286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354" y="67"/>
      </p:cViewPr>
      <p:guideLst>
        <p:guide orient="horz" pos="2177"/>
        <p:guide pos="286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E224CC6-9B88-459B-9659-55DD8364DD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4B2E744-7BF9-4D1C-9C65-58F9378EE9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8F0A807-5ABF-4FAE-A36E-C7BEC1F09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0F64838-AF6A-4351-A553-40B277EB4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249CF71-2308-419D-A455-CED084508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438563"/>
      </p:ext>
    </p:extLst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9D68346-3D93-4FF8-BCB0-F855CBEDE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F86E265-1D85-457E-A261-7F19904EF9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961D5E5-56A1-43E3-9EF1-68837E2BB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D4DB6B6-5E70-415B-991D-4A474D6D5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51EF7EB-7A88-4D0D-9BCD-5CE4B54A5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971513"/>
      </p:ext>
    </p:extLst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F761184-544C-41DB-B60F-2EB117B14F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EE2F388-4FA7-4ED9-8F24-588D128CE9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9F220AF-D5BD-4B1B-9A0C-D7E9F1E28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59D1443-AB60-43F9-A0EB-138EA0C7A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48215B6-BC3B-4986-A162-140F7D494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38815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E224CC6-9B88-459B-9659-55DD8364DD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4B2E744-7BF9-4D1C-9C65-58F9378EE9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8F0A807-5ABF-4FAE-A36E-C7BEC1F09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0F64838-AF6A-4351-A553-40B277EB4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249CF71-2308-419D-A455-CED084508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4510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B461F6A-F20A-43A2-AE1B-E844B7C88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913F8AC-3683-4185-89C1-C4E7418D30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E342BD0-B953-41CE-A722-045A93D1F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9366CEB-6A5F-4454-BF07-52A1E627E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53EB6DA-AECD-43DF-A2AB-965D0FAF4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9775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1F383B8-D9A4-46AB-975B-05F367E99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986B03D-85AF-4D6A-B1F3-775C02156F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1ADF0D2-3F80-44FF-852A-2E7CA3357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1718876-5251-4736-8DDF-CC9AFBE8D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34E592B-D250-418A-AEF5-263E4D0EF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2351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862381-22CD-47FB-9C59-D6B6CFD01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D1C8A84-C6C8-4C61-BDDF-F2C11FA045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FF88E21-689B-4EFC-8AF4-AF6E5F9C37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17F7A42-F022-4B25-8FA0-2800B8DDD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2018/10/29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F69C988-677F-4678-861C-A12A84DD1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80052A1-9591-4D97-8207-D219CDD7B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8235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338B34A-B0E9-4D5E-A878-F83C6EB84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BDD46CC-8858-4E56-B577-275B2C4889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E95714D-48D7-483B-A995-99699F60F2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62C1714-E455-423E-9C2B-416FC76652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B45BF73-E767-4EFC-ADDF-FC812B9CA6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39D05014-C256-41EC-8AE5-8671EC9ED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2018/10/29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9CEC586-0EEB-48E3-9D8A-F0CF651D9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8C2CF20-FFCC-4561-A414-84E26E2BC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84116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602E66-3F87-46C2-862A-2E772D261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8A1BEF98-B95B-4800-B3FB-0590868AE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2018/10/29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49320A0-2ACA-47F3-95D6-DA87850C5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AE9F23C-43E5-40F2-92C2-551D2B6FB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21079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EFF923B-482D-43B3-BB62-A5646DA90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2018/10/29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0BE74AA-A46B-4CAC-92F1-C011C1DD0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6B2AEAE-F971-4D11-A06A-91A59DC6E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7025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5A20DFC-3C1F-4BAE-A949-7CCA469FD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0C38F68-611E-41E5-8B77-C61A1A0D09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47D3264-419F-4634-A527-62251763BD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D1AF513-D942-40FA-8910-1D5FFA878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2018/10/29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56F444E-2293-4FD0-9CE2-D5790C754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144962F-5596-427E-B3C9-7B569EF7D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2452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B461F6A-F20A-43A2-AE1B-E844B7C88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913F8AC-3683-4185-89C1-C4E7418D30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E342BD0-B953-41CE-A722-045A93D1F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9366CEB-6A5F-4454-BF07-52A1E627E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53EB6DA-AECD-43DF-A2AB-965D0FAF4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997957"/>
      </p:ext>
    </p:extLst>
  </p:cSld>
  <p:clrMapOvr>
    <a:masterClrMapping/>
  </p:clrMapOvr>
  <p:transition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29AEA0-23E9-4FB0-8CCF-5E305BFD0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B443366-0B6F-42EF-9ACD-5487863BB8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ABDC8C2-30FE-40B9-87FC-B086877443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1FCA15E-24F3-4E73-BE05-CF9B5D0F5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2018/10/29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5C84046-679F-482C-BD5E-0D6572C9D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BE7C153-07EE-4A5C-9078-B0047E182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39327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9D68346-3D93-4FF8-BCB0-F855CBEDE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F86E265-1D85-457E-A261-7F19904EF9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961D5E5-56A1-43E3-9EF1-68837E2BB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D4DB6B6-5E70-415B-991D-4A474D6D5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51EF7EB-7A88-4D0D-9BCD-5CE4B54A5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36791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F761184-544C-41DB-B60F-2EB117B14F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EE2F388-4FA7-4ED9-8F24-588D128CE9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9F220AF-D5BD-4B1B-9A0C-D7E9F1E28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59D1443-AB60-43F9-A0EB-138EA0C7A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48215B6-BC3B-4986-A162-140F7D494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2306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1F383B8-D9A4-46AB-975B-05F367E99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986B03D-85AF-4D6A-B1F3-775C02156F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1ADF0D2-3F80-44FF-852A-2E7CA3357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1718876-5251-4736-8DDF-CC9AFBE8D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34E592B-D250-418A-AEF5-263E4D0EF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796441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862381-22CD-47FB-9C59-D6B6CFD01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D1C8A84-C6C8-4C61-BDDF-F2C11FA045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FF88E21-689B-4EFC-8AF4-AF6E5F9C37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17F7A42-F022-4B25-8FA0-2800B8DDD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F69C988-677F-4678-861C-A12A84DD1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80052A1-9591-4D97-8207-D219CDD7B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284845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338B34A-B0E9-4D5E-A878-F83C6EB84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BDD46CC-8858-4E56-B577-275B2C4889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E95714D-48D7-483B-A995-99699F60F2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62C1714-E455-423E-9C2B-416FC76652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B45BF73-E767-4EFC-ADDF-FC812B9CA6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39D05014-C256-41EC-8AE5-8671EC9ED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9CEC586-0EEB-48E3-9D8A-F0CF651D9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8C2CF20-FFCC-4561-A414-84E26E2BC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689312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602E66-3F87-46C2-862A-2E772D261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8A1BEF98-B95B-4800-B3FB-0590868AE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49320A0-2ACA-47F3-95D6-DA87850C5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AE9F23C-43E5-40F2-92C2-551D2B6FB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389162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EFF923B-482D-43B3-BB62-A5646DA90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0BE74AA-A46B-4CAC-92F1-C011C1DD0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6B2AEAE-F971-4D11-A06A-91A59DC6E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437690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5A20DFC-3C1F-4BAE-A949-7CCA469FD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0C38F68-611E-41E5-8B77-C61A1A0D09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47D3264-419F-4634-A527-62251763BD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D1AF513-D942-40FA-8910-1D5FFA878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56F444E-2293-4FD0-9CE2-D5790C754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144962F-5596-427E-B3C9-7B569EF7D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735709"/>
      </p:ext>
    </p:extLst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29AEA0-23E9-4FB0-8CCF-5E305BFD0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B443366-0B6F-42EF-9ACD-5487863BB8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ABDC8C2-30FE-40B9-87FC-B086877443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1FCA15E-24F3-4E73-BE05-CF9B5D0F5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5C84046-679F-482C-BD5E-0D6572C9D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BE7C153-07EE-4A5C-9078-B0047E182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258338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D47F3BD-7AC7-4CE1-9C22-1B0B28852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D13DBF3-D1EA-497A-B289-8C166EF45F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3CDB1DD-BA95-41D2-8F54-0D63A7B4EB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9758D1C-4CA2-46B2-8CF7-1FD9F8DB80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4749A5C-B92C-49D3-BBEC-3269E42F6C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616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random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D47F3BD-7AC7-4CE1-9C22-1B0B28852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D13DBF3-D1EA-497A-B289-8C166EF45F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3CDB1DD-BA95-41D2-8F54-0D63A7B4EB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9758D1C-4CA2-46B2-8CF7-1FD9F8DB80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4749A5C-B92C-49D3-BBEC-3269E42F6C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1275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2.wav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9878" y="388620"/>
            <a:ext cx="7849235" cy="69037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5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第三单元  测量  </a:t>
            </a:r>
            <a:endParaRPr lang="en-US" altLang="zh-CN" sz="5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5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</a:t>
            </a:r>
            <a:r>
              <a:rPr lang="en-US" altLang="zh-CN" sz="5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5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节  毫米、分米的认识</a:t>
            </a:r>
            <a:endParaRPr lang="en-US" altLang="zh-CN" sz="5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80000"/>
              </a:lnSpc>
            </a:pPr>
            <a:r>
              <a:rPr lang="zh-CN" altLang="en-US" sz="5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</a:t>
            </a:r>
            <a:r>
              <a:rPr lang="en-US" altLang="zh-CN" sz="5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5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课时  分米的认识 </a:t>
            </a:r>
            <a:endParaRPr lang="en-US" altLang="zh-CN" sz="5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40000"/>
              </a:lnSpc>
            </a:pPr>
            <a:endParaRPr lang="zh-CN" altLang="en-US" sz="5400" dirty="0"/>
          </a:p>
          <a:p>
            <a:pPr algn="ctr">
              <a:lnSpc>
                <a:spcPct val="140000"/>
              </a:lnSpc>
            </a:pPr>
            <a:endParaRPr lang="zh-CN" altLang="en-US" sz="5400" dirty="0"/>
          </a:p>
          <a:p>
            <a:pPr algn="ctr" defTabSz="914400" eaLnBrk="1" hangingPunct="1"/>
            <a:endParaRPr lang="zh-CN" altLang="en-US" sz="3600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400" eaLnBrk="1" hangingPunct="1"/>
            <a:endParaRPr lang="zh-CN" altLang="en-US"/>
          </a:p>
        </p:txBody>
      </p:sp>
    </p:spTree>
  </p:cSld>
  <p:clrMapOvr>
    <a:masterClrMapping/>
  </p:clrMapOvr>
  <p:transition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357422" y="2214554"/>
            <a:ext cx="345390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9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分米</a:t>
            </a:r>
          </a:p>
        </p:txBody>
      </p:sp>
    </p:spTree>
  </p:cSld>
  <p:clrMapOvr>
    <a:masterClrMapping/>
  </p:clrMapOvr>
  <p:transition>
    <p:wipe dir="u"/>
    <p:sndAc>
      <p:stSnd>
        <p:snd r:embed="rId2" name="voltage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7290" y="1428736"/>
            <a:ext cx="3643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/>
              <a:t>想一想：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17420" y="2642870"/>
            <a:ext cx="61347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/>
              <a:t>1</a:t>
            </a:r>
            <a:r>
              <a:rPr lang="zh-CN" altLang="en-US" sz="3600" b="1" dirty="0"/>
              <a:t>分米里有几个</a:t>
            </a:r>
            <a:r>
              <a:rPr lang="en-US" altLang="zh-CN" sz="3600" b="1" dirty="0"/>
              <a:t>1</a:t>
            </a:r>
            <a:r>
              <a:rPr lang="zh-CN" altLang="en-US" sz="3600" b="1" dirty="0"/>
              <a:t>厘米？</a:t>
            </a:r>
          </a:p>
        </p:txBody>
      </p:sp>
      <p:sp>
        <p:nvSpPr>
          <p:cNvPr id="7" name="矩形 6"/>
          <p:cNvSpPr/>
          <p:nvPr/>
        </p:nvSpPr>
        <p:spPr>
          <a:xfrm>
            <a:off x="1666537" y="3429634"/>
            <a:ext cx="345390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zh-CN" sz="4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</a:t>
            </a:r>
            <a:r>
              <a:rPr lang="zh-CN" altLang="en-US" sz="4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个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57290" y="4071942"/>
            <a:ext cx="6072230" cy="1737360"/>
          </a:xfrm>
          <a:prstGeom prst="rect">
            <a:avLst/>
          </a:prstGeom>
          <a:noFill/>
          <a:ln w="50800" cmpd="sng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FF0000"/>
                </a:solidFill>
              </a:rPr>
              <a:t>         10</a:t>
            </a:r>
            <a:r>
              <a:rPr lang="zh-CN" altLang="en-US" sz="3600" b="1" dirty="0">
                <a:solidFill>
                  <a:srgbClr val="FF0000"/>
                </a:solidFill>
              </a:rPr>
              <a:t>个</a:t>
            </a:r>
            <a:r>
              <a:rPr lang="en-US" altLang="zh-CN" sz="3600" b="1" dirty="0">
                <a:solidFill>
                  <a:srgbClr val="FF0000"/>
                </a:solidFill>
              </a:rPr>
              <a:t>1</a:t>
            </a:r>
            <a:r>
              <a:rPr lang="zh-CN" altLang="en-US" sz="3600" b="1" dirty="0">
                <a:solidFill>
                  <a:srgbClr val="FF0000"/>
                </a:solidFill>
              </a:rPr>
              <a:t>厘米也就是</a:t>
            </a:r>
            <a:r>
              <a:rPr lang="en-US" altLang="zh-CN" sz="3600" b="1" dirty="0">
                <a:solidFill>
                  <a:srgbClr val="FF0000"/>
                </a:solidFill>
              </a:rPr>
              <a:t>10</a:t>
            </a:r>
            <a:r>
              <a:rPr lang="zh-CN" altLang="en-US" sz="3600" b="1" dirty="0">
                <a:solidFill>
                  <a:srgbClr val="FF0000"/>
                </a:solidFill>
              </a:rPr>
              <a:t>厘米，也可以说成是</a:t>
            </a:r>
            <a:r>
              <a:rPr lang="en-US" altLang="zh-CN" sz="3600" b="1" dirty="0">
                <a:solidFill>
                  <a:srgbClr val="FF0000"/>
                </a:solidFill>
              </a:rPr>
              <a:t>1</a:t>
            </a:r>
            <a:r>
              <a:rPr lang="zh-CN" altLang="en-US" sz="3600" b="1" dirty="0">
                <a:solidFill>
                  <a:srgbClr val="FF0000"/>
                </a:solidFill>
              </a:rPr>
              <a:t>分米。</a:t>
            </a:r>
          </a:p>
        </p:txBody>
      </p:sp>
    </p:spTree>
  </p:cSld>
  <p:clrMapOvr>
    <a:masterClrMapping/>
  </p:clrMapOvr>
  <p:transition>
    <p:wedge/>
    <p:sndAc>
      <p:stSnd>
        <p:snd r:embed="rId2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7290" y="1428736"/>
            <a:ext cx="3643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00B0F0"/>
                </a:solidFill>
              </a:rPr>
              <a:t>想一想：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30880" y="4172887"/>
            <a:ext cx="7429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/>
              <a:t>         从</a:t>
            </a:r>
            <a:r>
              <a:rPr lang="en-US" altLang="zh-CN" sz="3600" b="1" dirty="0"/>
              <a:t>1</a:t>
            </a:r>
            <a:r>
              <a:rPr lang="zh-CN" altLang="en-US" sz="3600" b="1" dirty="0"/>
              <a:t>厘米到多少厘米的一段是</a:t>
            </a:r>
            <a:r>
              <a:rPr lang="en-US" altLang="zh-CN" sz="3600" b="1" dirty="0"/>
              <a:t>1</a:t>
            </a:r>
            <a:r>
              <a:rPr lang="zh-CN" altLang="en-US" sz="3600" b="1" dirty="0"/>
              <a:t>分米呢？</a:t>
            </a:r>
          </a:p>
        </p:txBody>
      </p:sp>
      <p:pic>
        <p:nvPicPr>
          <p:cNvPr id="7" name="Picture 5" descr="C:\Users\Administrator\Documents\美图图库\直尺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6534" y="2357430"/>
            <a:ext cx="7211890" cy="1500198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左大括号 6"/>
          <p:cNvSpPr/>
          <p:nvPr/>
        </p:nvSpPr>
        <p:spPr>
          <a:xfrm rot="16200000" flipH="1">
            <a:off x="4163322" y="142852"/>
            <a:ext cx="642942" cy="5214974"/>
          </a:xfrm>
          <a:prstGeom prst="leftBrace">
            <a:avLst>
              <a:gd name="adj1" fmla="val 8333"/>
              <a:gd name="adj2" fmla="val 56150"/>
            </a:avLst>
          </a:prstGeom>
          <a:ln w="3810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221" name="Picture 5" descr="C:\Users\Administrator\Documents\美图图库\直尺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2111" y="3057128"/>
            <a:ext cx="7326313" cy="1524000"/>
          </a:xfrm>
          <a:prstGeom prst="rect">
            <a:avLst/>
          </a:prstGeom>
          <a:noFill/>
        </p:spPr>
      </p:pic>
      <p:sp>
        <p:nvSpPr>
          <p:cNvPr id="11" name="矩形 10"/>
          <p:cNvSpPr/>
          <p:nvPr/>
        </p:nvSpPr>
        <p:spPr>
          <a:xfrm>
            <a:off x="3650716" y="1643050"/>
            <a:ext cx="185738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zh-CN" sz="4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r>
              <a:rPr lang="zh-CN" altLang="en-US" sz="4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分米</a:t>
            </a:r>
          </a:p>
        </p:txBody>
      </p:sp>
    </p:spTree>
  </p:cSld>
  <p:clrMapOvr>
    <a:masterClrMapping/>
  </p:clrMapOvr>
  <p:transition>
    <p:wheel spokes="2"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42910" y="2571744"/>
            <a:ext cx="728667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zh-CN" sz="6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r>
              <a:rPr lang="zh-CN" altLang="en-US" sz="6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分米</a:t>
            </a:r>
            <a:r>
              <a:rPr lang="en-US" altLang="zh-CN" sz="6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=10</a:t>
            </a:r>
            <a:r>
              <a:rPr lang="zh-CN" altLang="en-US" sz="6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厘米</a:t>
            </a:r>
          </a:p>
        </p:txBody>
      </p:sp>
    </p:spTree>
  </p:cSld>
  <p:clrMapOvr>
    <a:masterClrMapping/>
  </p:clrMapOvr>
  <p:transition>
    <p:plus/>
    <p:sndAc>
      <p:stSnd>
        <p:snd r:embed="rId2" name="coin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28860" y="857232"/>
            <a:ext cx="3643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/>
              <a:t>说一说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00166" y="2000240"/>
            <a:ext cx="6429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/>
              <a:t>课桌的长度有几个整</a:t>
            </a:r>
            <a:r>
              <a:rPr lang="en-US" altLang="zh-CN" sz="3600" b="1" dirty="0"/>
              <a:t>10</a:t>
            </a:r>
            <a:r>
              <a:rPr lang="zh-CN" altLang="en-US" sz="3600" b="1" dirty="0"/>
              <a:t>厘米？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1604" y="2926685"/>
            <a:ext cx="6429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/>
              <a:t>这</a:t>
            </a:r>
            <a:r>
              <a:rPr lang="en-US" altLang="zh-CN" sz="3600" b="1" dirty="0"/>
              <a:t>5</a:t>
            </a:r>
            <a:r>
              <a:rPr lang="zh-CN" altLang="en-US" sz="3600" b="1" dirty="0"/>
              <a:t>个</a:t>
            </a:r>
            <a:r>
              <a:rPr lang="en-US" altLang="zh-CN" sz="3600" b="1" dirty="0"/>
              <a:t>10</a:t>
            </a:r>
            <a:r>
              <a:rPr lang="zh-CN" altLang="en-US" sz="3600" b="1" dirty="0"/>
              <a:t>厘米是几分米？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43042" y="3790781"/>
            <a:ext cx="6429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/>
              <a:t>还剩下几厘米？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43042" y="4433803"/>
            <a:ext cx="6429420" cy="1659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/>
              <a:t>所以说，课桌的长度是几分米</a:t>
            </a:r>
            <a:r>
              <a:rPr lang="zh-CN" altLang="en-US" sz="3600" b="1" u="sng" dirty="0"/>
              <a:t>      </a:t>
            </a:r>
            <a:r>
              <a:rPr lang="zh-CN" altLang="en-US" sz="3600" b="1" dirty="0"/>
              <a:t>几厘米？</a:t>
            </a:r>
          </a:p>
        </p:txBody>
      </p:sp>
    </p:spTree>
  </p:cSld>
  <p:clrMapOvr>
    <a:masterClrMapping/>
  </p:clrMapOvr>
  <p:transition>
    <p:push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488" y="1071546"/>
            <a:ext cx="2428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/>
              <a:t>做一做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88070" y="2060848"/>
            <a:ext cx="7216378" cy="4480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0B0F0"/>
                </a:solidFill>
              </a:rPr>
              <a:t>1.</a:t>
            </a:r>
            <a:r>
              <a:rPr lang="zh-CN" altLang="en-US" sz="3200" b="1" dirty="0">
                <a:solidFill>
                  <a:srgbClr val="00B0F0"/>
                </a:solidFill>
              </a:rPr>
              <a:t> 观察直尺上</a:t>
            </a:r>
            <a:r>
              <a:rPr lang="en-US" altLang="zh-CN" sz="3200" b="1" dirty="0">
                <a:solidFill>
                  <a:srgbClr val="00B0F0"/>
                </a:solidFill>
              </a:rPr>
              <a:t>1</a:t>
            </a:r>
            <a:r>
              <a:rPr lang="zh-CN" altLang="en-US" sz="3200" b="1" dirty="0">
                <a:solidFill>
                  <a:srgbClr val="00B0F0"/>
                </a:solidFill>
              </a:rPr>
              <a:t>分米的长度，然后试将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B0F0"/>
                </a:solidFill>
              </a:rPr>
              <a:t>    大拇指和食指叉开成</a:t>
            </a:r>
            <a:r>
              <a:rPr lang="en-US" altLang="zh-CN" sz="3200" b="1" dirty="0">
                <a:solidFill>
                  <a:srgbClr val="00B0F0"/>
                </a:solidFill>
              </a:rPr>
              <a:t>1</a:t>
            </a:r>
            <a:r>
              <a:rPr lang="zh-CN" altLang="en-US" sz="3200" b="1" dirty="0">
                <a:solidFill>
                  <a:srgbClr val="00B0F0"/>
                </a:solidFill>
              </a:rPr>
              <a:t>分米，再用直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B0F0"/>
                </a:solidFill>
              </a:rPr>
              <a:t>    尺量一量是否准确。</a:t>
            </a:r>
            <a:endParaRPr lang="en-US" altLang="zh-CN" sz="3200" b="1" dirty="0">
              <a:solidFill>
                <a:srgbClr val="00B0F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0B0F0"/>
                </a:solidFill>
              </a:rPr>
              <a:t>2. </a:t>
            </a:r>
            <a:r>
              <a:rPr lang="zh-CN" altLang="en-US" sz="3200" b="1" dirty="0">
                <a:solidFill>
                  <a:srgbClr val="00B0F0"/>
                </a:solidFill>
              </a:rPr>
              <a:t>同桌互相看</a:t>
            </a:r>
            <a:r>
              <a:rPr lang="en-US" altLang="zh-CN" sz="3200" b="1" dirty="0">
                <a:solidFill>
                  <a:srgbClr val="00B0F0"/>
                </a:solidFill>
              </a:rPr>
              <a:t>1</a:t>
            </a:r>
            <a:r>
              <a:rPr lang="zh-CN" altLang="en-US" sz="3200" b="1" dirty="0">
                <a:solidFill>
                  <a:srgbClr val="00B0F0"/>
                </a:solidFill>
              </a:rPr>
              <a:t>分米大拇指和食指叉开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B0F0"/>
                </a:solidFill>
              </a:rPr>
              <a:t>     的大小。</a:t>
            </a:r>
            <a:endParaRPr lang="en-US" altLang="zh-CN" sz="3200" b="1" dirty="0">
              <a:solidFill>
                <a:srgbClr val="00B0F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0B0F0"/>
                </a:solidFill>
              </a:rPr>
              <a:t>3.</a:t>
            </a:r>
            <a:r>
              <a:rPr lang="zh-CN" altLang="en-US" sz="3200" b="1" dirty="0">
                <a:solidFill>
                  <a:srgbClr val="00B0F0"/>
                </a:solidFill>
              </a:rPr>
              <a:t>反复两次。</a:t>
            </a:r>
          </a:p>
        </p:txBody>
      </p:sp>
    </p:spTree>
  </p:cSld>
  <p:clrMapOvr>
    <a:masterClrMapping/>
  </p:clrMapOvr>
  <p:transition>
    <p:cover dir="ld"/>
    <p:sndAc>
      <p:stSnd>
        <p:snd r:embed="rId2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488" y="1209526"/>
            <a:ext cx="2428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/>
              <a:t>画一画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88070" y="2501074"/>
            <a:ext cx="7072362" cy="228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0B0F0"/>
                </a:solidFill>
              </a:rPr>
              <a:t>1.</a:t>
            </a:r>
            <a:r>
              <a:rPr lang="zh-CN" altLang="en-US" sz="3200" b="1" dirty="0">
                <a:solidFill>
                  <a:srgbClr val="00B0F0"/>
                </a:solidFill>
              </a:rPr>
              <a:t> 用尺子在练习本上画出</a:t>
            </a:r>
            <a:r>
              <a:rPr lang="en-US" altLang="zh-CN" sz="3200" b="1" dirty="0">
                <a:solidFill>
                  <a:srgbClr val="00B0F0"/>
                </a:solidFill>
              </a:rPr>
              <a:t>1</a:t>
            </a:r>
            <a:r>
              <a:rPr lang="zh-CN" altLang="en-US" sz="3200" b="1" dirty="0">
                <a:solidFill>
                  <a:srgbClr val="00B0F0"/>
                </a:solidFill>
              </a:rPr>
              <a:t>分米的线段。</a:t>
            </a:r>
            <a:endParaRPr lang="en-US" altLang="zh-CN" sz="3200" b="1" dirty="0">
              <a:solidFill>
                <a:srgbClr val="00B0F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0B0F0"/>
                </a:solidFill>
              </a:rPr>
              <a:t>2. </a:t>
            </a:r>
            <a:r>
              <a:rPr lang="zh-CN" altLang="en-US" sz="3200" b="1" dirty="0">
                <a:solidFill>
                  <a:srgbClr val="00B0F0"/>
                </a:solidFill>
              </a:rPr>
              <a:t>画完后，同桌交换用直尺量一量，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B0F0"/>
                </a:solidFill>
              </a:rPr>
              <a:t>    看画得准不准。</a:t>
            </a:r>
            <a:endParaRPr lang="en-US" altLang="zh-CN" sz="32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strips dir="ru"/>
    <p:sndAc>
      <p:stSnd>
        <p:snd r:embed="rId2" name="voltag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76932" y="857232"/>
            <a:ext cx="23591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/>
              <a:t>想一想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28600" y="1841515"/>
            <a:ext cx="7143800" cy="1737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/>
              <a:t>         在我们的身边那些物体的长度大约是</a:t>
            </a:r>
            <a:r>
              <a:rPr lang="en-US" altLang="zh-CN" sz="3600" b="1" dirty="0"/>
              <a:t>1</a:t>
            </a:r>
            <a:r>
              <a:rPr lang="zh-CN" altLang="en-US" sz="3600" b="1" dirty="0"/>
              <a:t>分米？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47664" y="3646765"/>
            <a:ext cx="6429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</a:rPr>
              <a:t>一根粉笔的长度。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43042" y="4510861"/>
            <a:ext cx="6429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</a:rPr>
              <a:t>一支钢笔的长度。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43042" y="5302949"/>
            <a:ext cx="6429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</a:rPr>
              <a:t>一根吸管的长度。</a:t>
            </a:r>
          </a:p>
        </p:txBody>
      </p:sp>
    </p:spTree>
  </p:cSld>
  <p:clrMapOvr>
    <a:masterClrMapping/>
  </p:clrMapOvr>
  <p:transition>
    <p:zoom dir="in"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43174" y="1209526"/>
            <a:ext cx="2428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/>
              <a:t>想一想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19672" y="2484185"/>
            <a:ext cx="4071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00B0F0"/>
                </a:solidFill>
              </a:rPr>
              <a:t>  </a:t>
            </a:r>
            <a:r>
              <a:rPr lang="en-US" altLang="zh-CN" sz="3200" b="1" dirty="0">
                <a:solidFill>
                  <a:srgbClr val="00B0F0"/>
                </a:solidFill>
              </a:rPr>
              <a:t>1</a:t>
            </a:r>
            <a:r>
              <a:rPr lang="zh-CN" altLang="en-US" sz="3200" b="1" dirty="0">
                <a:solidFill>
                  <a:srgbClr val="00B0F0"/>
                </a:solidFill>
              </a:rPr>
              <a:t>米有几个</a:t>
            </a:r>
            <a:r>
              <a:rPr lang="en-US" altLang="zh-CN" sz="3200" b="1" dirty="0">
                <a:solidFill>
                  <a:srgbClr val="00B0F0"/>
                </a:solidFill>
              </a:rPr>
              <a:t>1</a:t>
            </a:r>
            <a:r>
              <a:rPr lang="zh-CN" altLang="en-US" sz="3200" b="1" dirty="0">
                <a:solidFill>
                  <a:srgbClr val="00B0F0"/>
                </a:solidFill>
              </a:rPr>
              <a:t>分米？</a:t>
            </a:r>
            <a:endParaRPr lang="en-US" altLang="zh-CN" sz="3200" b="1" dirty="0">
              <a:solidFill>
                <a:srgbClr val="00B0F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4463873"/>
            <a:ext cx="7072362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0B0F0"/>
                </a:solidFill>
              </a:rPr>
              <a:t>         </a:t>
            </a:r>
            <a:r>
              <a:rPr lang="zh-CN" altLang="en-US" sz="3200" b="1" dirty="0">
                <a:solidFill>
                  <a:srgbClr val="00B0F0"/>
                </a:solidFill>
              </a:rPr>
              <a:t>请同桌两人观察软尺，数一数</a:t>
            </a:r>
            <a:r>
              <a:rPr lang="en-US" altLang="zh-CN" sz="3200" b="1" dirty="0">
                <a:solidFill>
                  <a:srgbClr val="00B0F0"/>
                </a:solidFill>
              </a:rPr>
              <a:t>1</a:t>
            </a:r>
            <a:r>
              <a:rPr lang="zh-CN" altLang="en-US" sz="3200" b="1" dirty="0">
                <a:solidFill>
                  <a:srgbClr val="00B0F0"/>
                </a:solidFill>
              </a:rPr>
              <a:t>米有几个</a:t>
            </a:r>
            <a:r>
              <a:rPr lang="en-US" altLang="zh-CN" sz="3200" b="1" dirty="0">
                <a:solidFill>
                  <a:srgbClr val="00B0F0"/>
                </a:solidFill>
              </a:rPr>
              <a:t>1</a:t>
            </a:r>
            <a:r>
              <a:rPr lang="zh-CN" altLang="en-US" sz="3200" b="1" dirty="0">
                <a:solidFill>
                  <a:srgbClr val="00B0F0"/>
                </a:solidFill>
              </a:rPr>
              <a:t>分米。</a:t>
            </a:r>
            <a:endParaRPr lang="en-US" altLang="zh-CN" sz="3200" b="1" dirty="0">
              <a:solidFill>
                <a:srgbClr val="00B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488" y="3369766"/>
            <a:ext cx="2428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/>
              <a:t>做一做</a:t>
            </a:r>
          </a:p>
        </p:txBody>
      </p:sp>
    </p:spTree>
  </p:cSld>
  <p:clrMapOvr>
    <a:masterClrMapping/>
  </p:clrMapOvr>
  <p:transition>
    <p:randomBar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7290" y="1428736"/>
            <a:ext cx="3643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/>
              <a:t>想一想：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00166" y="2643182"/>
            <a:ext cx="6888258" cy="1737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/>
              <a:t>         到现在为止，我们学习过的长度单位有哪些？</a:t>
            </a:r>
          </a:p>
        </p:txBody>
      </p:sp>
    </p:spTree>
  </p:cSld>
  <p:clrMapOvr>
    <a:masterClrMapping/>
  </p:clrMapOvr>
  <p:transition>
    <p:wipe dir="r"/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42910" y="2571744"/>
            <a:ext cx="728667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zh-CN" sz="6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r>
              <a:rPr lang="zh-CN" altLang="en-US" sz="6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米</a:t>
            </a:r>
            <a:r>
              <a:rPr lang="en-US" altLang="zh-CN" sz="6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=10</a:t>
            </a:r>
            <a:r>
              <a:rPr lang="zh-CN" altLang="en-US" sz="6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分米</a:t>
            </a:r>
          </a:p>
        </p:txBody>
      </p:sp>
    </p:spTree>
  </p:cSld>
  <p:clrMapOvr>
    <a:masterClrMapping/>
  </p:clrMapOvr>
  <p:transition>
    <p:strips dir="ld"/>
    <p:sndAc>
      <p:stSnd>
        <p:snd r:embed="rId2" name="cashreg.wav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73704" y="281924"/>
            <a:ext cx="2428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/>
              <a:t>想一想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59632" y="909965"/>
            <a:ext cx="7175150" cy="411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B0F0"/>
                </a:solidFill>
              </a:rPr>
              <a:t>            </a:t>
            </a:r>
            <a:r>
              <a:rPr lang="zh-CN" altLang="en-US" sz="4400" b="1" dirty="0">
                <a:solidFill>
                  <a:srgbClr val="00B0F0"/>
                </a:solidFill>
              </a:rPr>
              <a:t>如果给我们学过的长度单位按照从大到小的顺序排排队的话，分米应该在什么位置？</a:t>
            </a:r>
            <a:endParaRPr lang="en-US" altLang="zh-CN" sz="4400" b="1" dirty="0">
              <a:solidFill>
                <a:srgbClr val="00B0F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63653" y="5024948"/>
            <a:ext cx="564360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4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在米的后面，</a:t>
            </a:r>
            <a:endParaRPr lang="en-US" altLang="zh-CN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zh-CN" altLang="en-US" sz="4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厘米的前面。</a:t>
            </a:r>
          </a:p>
        </p:txBody>
      </p:sp>
    </p:spTree>
  </p:cSld>
  <p:clrMapOvr>
    <a:masterClrMapping/>
  </p:clrMapOvr>
  <p:transition>
    <p:split orient="vert" dir="in"/>
    <p:sndAc>
      <p:stSnd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5816" y="2132856"/>
            <a:ext cx="6286544" cy="40390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ct val="150000"/>
              </a:lnSpc>
            </a:pPr>
            <a:r>
              <a:rPr lang="en-US" altLang="zh-CN" sz="4400" b="1" cap="none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r>
              <a:rPr lang="zh-CN" altLang="en-US" sz="4400" b="1" cap="none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分米</a:t>
            </a:r>
            <a:r>
              <a:rPr lang="en-US" altLang="zh-CN" sz="4400" b="1" cap="none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</a:t>
            </a:r>
            <a:r>
              <a:rPr lang="zh-CN" altLang="en-US" sz="4400" b="1" cap="none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（    ）厘米</a:t>
            </a:r>
            <a:endParaRPr lang="en-US" altLang="zh-CN" sz="4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zh-CN" sz="4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30</a:t>
            </a:r>
            <a:r>
              <a:rPr lang="zh-CN" altLang="en-US" sz="4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厘米</a:t>
            </a:r>
            <a:r>
              <a:rPr lang="en-US" altLang="zh-CN" sz="4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</a:t>
            </a:r>
            <a:r>
              <a:rPr lang="zh-CN" altLang="en-US" sz="4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（    ）分米</a:t>
            </a:r>
            <a:endParaRPr lang="en-US" altLang="zh-CN" sz="4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zh-CN" sz="4400" b="1" cap="none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r>
              <a:rPr lang="zh-CN" altLang="en-US" sz="4400" b="1" cap="none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米</a:t>
            </a:r>
            <a:r>
              <a:rPr lang="en-US" altLang="zh-CN" sz="4400" b="1" cap="none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</a:t>
            </a:r>
            <a:r>
              <a:rPr lang="zh-CN" altLang="en-US" sz="4400" b="1" cap="none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（    ）分米</a:t>
            </a:r>
            <a:endParaRPr lang="en-US" altLang="zh-CN" sz="4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zh-CN" sz="4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60</a:t>
            </a:r>
            <a:r>
              <a:rPr lang="zh-CN" altLang="en-US" sz="4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分米</a:t>
            </a:r>
            <a:r>
              <a:rPr lang="en-US" altLang="zh-CN" sz="4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</a:t>
            </a:r>
            <a:r>
              <a:rPr lang="zh-CN" altLang="en-US" sz="4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（    ）米</a:t>
            </a:r>
            <a:endParaRPr lang="zh-CN" altLang="en-US" sz="4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928670"/>
            <a:ext cx="2428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/>
              <a:t> </a:t>
            </a:r>
          </a:p>
        </p:txBody>
      </p:sp>
      <p:sp>
        <p:nvSpPr>
          <p:cNvPr id="6" name="矩形 5"/>
          <p:cNvSpPr/>
          <p:nvPr/>
        </p:nvSpPr>
        <p:spPr>
          <a:xfrm>
            <a:off x="1292112" y="993502"/>
            <a:ext cx="22717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0070C0"/>
                </a:solidFill>
              </a:rPr>
              <a:t>填一填</a:t>
            </a:r>
            <a:endParaRPr lang="zh-CN" alt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split orient="vert"/>
    <p:sndAc>
      <p:stSnd>
        <p:snd r:embed="rId2" name="breeze.wav"/>
      </p:stSnd>
    </p:sndAc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188640"/>
            <a:ext cx="19140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/>
              <a:t>总结：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82015" y="892175"/>
            <a:ext cx="7023735" cy="1193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/>
              <a:t>1.</a:t>
            </a:r>
            <a:r>
              <a:rPr lang="zh-CN" altLang="en-US" sz="3600" b="1" dirty="0"/>
              <a:t>到今天为止，我们学习过哪些长</a:t>
            </a:r>
          </a:p>
          <a:p>
            <a:r>
              <a:rPr lang="zh-CN" altLang="en-US" sz="3600" b="1" dirty="0"/>
              <a:t>    度单位？</a:t>
            </a:r>
            <a:endParaRPr lang="en-US" altLang="zh-CN" sz="3600" b="1" dirty="0"/>
          </a:p>
        </p:txBody>
      </p:sp>
      <p:grpSp>
        <p:nvGrpSpPr>
          <p:cNvPr id="4" name="组合 3"/>
          <p:cNvGrpSpPr/>
          <p:nvPr/>
        </p:nvGrpSpPr>
        <p:grpSpPr>
          <a:xfrm>
            <a:off x="1392883" y="2114451"/>
            <a:ext cx="7787882" cy="645160"/>
            <a:chOff x="785818" y="3608243"/>
            <a:chExt cx="7787882" cy="921656"/>
          </a:xfrm>
        </p:grpSpPr>
        <p:sp>
          <p:nvSpPr>
            <p:cNvPr id="5" name="TextBox 4"/>
            <p:cNvSpPr txBox="1"/>
            <p:nvPr/>
          </p:nvSpPr>
          <p:spPr>
            <a:xfrm>
              <a:off x="858396" y="3608243"/>
              <a:ext cx="7715304" cy="921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/>
                <a:t>   </a:t>
              </a:r>
              <a:r>
                <a:rPr lang="zh-CN" altLang="en-US" sz="3600" b="1" dirty="0">
                  <a:solidFill>
                    <a:srgbClr val="FF0000"/>
                  </a:solidFill>
                </a:rPr>
                <a:t>米、分米、厘米、毫米。</a:t>
              </a:r>
            </a:p>
          </p:txBody>
        </p:sp>
        <p:sp>
          <p:nvSpPr>
            <p:cNvPr id="6" name="五角星 5"/>
            <p:cNvSpPr/>
            <p:nvPr/>
          </p:nvSpPr>
          <p:spPr>
            <a:xfrm>
              <a:off x="785818" y="3710750"/>
              <a:ext cx="357190" cy="612325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882015" y="2675255"/>
            <a:ext cx="7318375" cy="1742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/>
              <a:t>2.</a:t>
            </a:r>
            <a:r>
              <a:rPr lang="zh-CN" altLang="en-US" sz="3600" b="1" dirty="0"/>
              <a:t>这几个长度单位中，每相邻两</a:t>
            </a:r>
          </a:p>
          <a:p>
            <a:r>
              <a:rPr lang="zh-CN" altLang="en-US" sz="3600" b="1" dirty="0"/>
              <a:t>   个长度单位之间的进率都是多</a:t>
            </a:r>
          </a:p>
          <a:p>
            <a:r>
              <a:rPr lang="zh-CN" altLang="en-US" sz="3600" b="1" dirty="0"/>
              <a:t>   少？</a:t>
            </a:r>
            <a:endParaRPr lang="en-US" altLang="zh-CN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00604" y="4993000"/>
            <a:ext cx="6715172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/>
              <a:t>3.</a:t>
            </a:r>
            <a:r>
              <a:rPr lang="zh-CN" altLang="en-US" sz="3600" b="1" dirty="0"/>
              <a:t>你有什么办法来区分它们？</a:t>
            </a:r>
            <a:endParaRPr lang="en-US" altLang="zh-CN" sz="3600" b="1" dirty="0"/>
          </a:p>
        </p:txBody>
      </p:sp>
      <p:grpSp>
        <p:nvGrpSpPr>
          <p:cNvPr id="10" name="组合 9"/>
          <p:cNvGrpSpPr/>
          <p:nvPr/>
        </p:nvGrpSpPr>
        <p:grpSpPr>
          <a:xfrm>
            <a:off x="1259632" y="4344675"/>
            <a:ext cx="7715304" cy="645160"/>
            <a:chOff x="714380" y="4548537"/>
            <a:chExt cx="7715304" cy="921656"/>
          </a:xfrm>
        </p:grpSpPr>
        <p:sp>
          <p:nvSpPr>
            <p:cNvPr id="11" name="TextBox 10"/>
            <p:cNvSpPr txBox="1"/>
            <p:nvPr/>
          </p:nvSpPr>
          <p:spPr>
            <a:xfrm>
              <a:off x="714380" y="4548537"/>
              <a:ext cx="7715304" cy="921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rgbClr val="FF0000"/>
                  </a:solidFill>
                </a:rPr>
                <a:t>    </a:t>
              </a:r>
              <a:r>
                <a:rPr lang="en-US" altLang="zh-CN" sz="3600" b="1" dirty="0">
                  <a:solidFill>
                    <a:srgbClr val="FF0000"/>
                  </a:solidFill>
                </a:rPr>
                <a:t>10</a:t>
              </a:r>
              <a:endParaRPr lang="zh-CN" altLang="en-US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12" name="五角星 11"/>
            <p:cNvSpPr/>
            <p:nvPr/>
          </p:nvSpPr>
          <p:spPr>
            <a:xfrm>
              <a:off x="785818" y="4655931"/>
              <a:ext cx="357190" cy="612325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000810" y="5638149"/>
            <a:ext cx="7715304" cy="1193800"/>
            <a:chOff x="430510" y="4736919"/>
            <a:chExt cx="7715304" cy="1705424"/>
          </a:xfrm>
        </p:grpSpPr>
        <p:sp>
          <p:nvSpPr>
            <p:cNvPr id="14" name="TextBox 13"/>
            <p:cNvSpPr txBox="1"/>
            <p:nvPr/>
          </p:nvSpPr>
          <p:spPr>
            <a:xfrm>
              <a:off x="430510" y="4736919"/>
              <a:ext cx="7715304" cy="17054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rgbClr val="FF0000"/>
                  </a:solidFill>
                </a:rPr>
                <a:t>      米最大，依次是分米、厘米</a:t>
              </a:r>
            </a:p>
            <a:p>
              <a:r>
                <a:rPr lang="zh-CN" altLang="en-US" sz="3600" b="1" dirty="0">
                  <a:solidFill>
                    <a:srgbClr val="FF0000"/>
                  </a:solidFill>
                </a:rPr>
                <a:t>      和毫米。</a:t>
              </a:r>
            </a:p>
          </p:txBody>
        </p:sp>
        <p:sp>
          <p:nvSpPr>
            <p:cNvPr id="15" name="五角星 14"/>
            <p:cNvSpPr/>
            <p:nvPr/>
          </p:nvSpPr>
          <p:spPr>
            <a:xfrm>
              <a:off x="706787" y="4839231"/>
              <a:ext cx="357190" cy="612323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>
    <p:circle/>
    <p:sndAc>
      <p:stSnd>
        <p:snd r:embed="rId2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85918" y="2643182"/>
            <a:ext cx="57864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/>
              <a:t>谢谢大家！</a:t>
            </a: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7290" y="1571612"/>
            <a:ext cx="56436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00B0F0"/>
                </a:solidFill>
              </a:rPr>
              <a:t>  米、厘米、毫米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00166" y="2643182"/>
            <a:ext cx="6429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/>
              <a:t>最大的长度单位是什么？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28992" y="3286124"/>
            <a:ext cx="714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</a:rPr>
              <a:t>米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71604" y="4000504"/>
            <a:ext cx="6429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/>
              <a:t>最小的长度单位是什么？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71802" y="4714884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</a:rPr>
              <a:t>毫米</a:t>
            </a:r>
          </a:p>
        </p:txBody>
      </p:sp>
    </p:spTree>
  </p:cSld>
  <p:clrMapOvr>
    <a:masterClrMapping/>
  </p:clrMapOvr>
  <p:transition>
    <p:wipe/>
    <p:sndAc>
      <p:stSnd>
        <p:snd r:embed="rId2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1428736"/>
            <a:ext cx="5929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00B0F0"/>
                </a:solidFill>
              </a:rPr>
              <a:t>探究：测量 课桌的长度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99795" y="2499995"/>
            <a:ext cx="62744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/>
              <a:t>1.</a:t>
            </a:r>
            <a:r>
              <a:rPr lang="zh-CN" altLang="en-US" sz="3600" b="1" dirty="0"/>
              <a:t>你认为它的长度是多少？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99795" y="3500755"/>
            <a:ext cx="67341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/>
              <a:t>2.</a:t>
            </a:r>
            <a:r>
              <a:rPr lang="zh-CN" altLang="en-US" sz="3600" b="1" dirty="0"/>
              <a:t>你认为用什么单位比较合适？</a:t>
            </a:r>
          </a:p>
        </p:txBody>
      </p:sp>
    </p:spTree>
  </p:cSld>
  <p:clrMapOvr>
    <a:masterClrMapping/>
  </p:clrMapOvr>
  <p:transition>
    <p:wipe dir="d"/>
    <p:sndAc>
      <p:stSnd>
        <p:snd r:embed="rId2" name="voltag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728" y="928670"/>
            <a:ext cx="5929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00B0F0"/>
                </a:solidFill>
              </a:rPr>
              <a:t>探究：测量 课桌的长度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71625" y="1629410"/>
            <a:ext cx="6215380" cy="80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600" b="1" dirty="0"/>
              <a:t>1.</a:t>
            </a:r>
            <a:r>
              <a:rPr lang="zh-CN" altLang="en-US" sz="3600" b="1" dirty="0"/>
              <a:t>为什么不选择米为单位呢？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54175" y="3140075"/>
            <a:ext cx="6713220" cy="749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b="1" dirty="0"/>
              <a:t>2.</a:t>
            </a:r>
            <a:r>
              <a:rPr lang="zh-CN" altLang="en-US" sz="3600" b="1" dirty="0"/>
              <a:t>为什么不选择毫米为单位呢？</a:t>
            </a:r>
          </a:p>
        </p:txBody>
      </p:sp>
      <p:sp>
        <p:nvSpPr>
          <p:cNvPr id="7" name="矩形 6"/>
          <p:cNvSpPr/>
          <p:nvPr/>
        </p:nvSpPr>
        <p:spPr>
          <a:xfrm>
            <a:off x="1822747" y="2500623"/>
            <a:ext cx="5786478" cy="6451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zh-CN" sz="36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zh-CN" altLang="en-US" sz="36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因为桌子的长度不够</a:t>
            </a:r>
            <a:r>
              <a:rPr lang="en-US" altLang="zh-CN" sz="36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r>
              <a:rPr lang="zh-CN" altLang="en-US" sz="36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米。</a:t>
            </a:r>
            <a:endParaRPr lang="zh-CN" altLang="en-US" sz="36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11045" y="3691255"/>
            <a:ext cx="6142990" cy="17373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因为毫米的单位比较小，测量出来的数据会比较大。</a:t>
            </a:r>
            <a:endParaRPr lang="zh-CN" altLang="en-US" sz="36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7290" y="1196752"/>
            <a:ext cx="5929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00B0F0"/>
                </a:solidFill>
              </a:rPr>
              <a:t>实际测一测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68626" y="1772816"/>
            <a:ext cx="7219798" cy="420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/>
              <a:t>要求：</a:t>
            </a:r>
          </a:p>
          <a:p>
            <a:pPr>
              <a:lnSpc>
                <a:spcPct val="150000"/>
              </a:lnSpc>
            </a:pPr>
            <a:r>
              <a:rPr lang="en-US" altLang="zh-CN" sz="3600" b="1" dirty="0"/>
              <a:t>1.</a:t>
            </a:r>
            <a:r>
              <a:rPr lang="zh-CN" altLang="en-US" sz="3600" b="1" dirty="0"/>
              <a:t>以小组为单位，用直尺实际测量。</a:t>
            </a:r>
            <a:r>
              <a:rPr lang="en-US" altLang="zh-CN" sz="3600" b="1" dirty="0"/>
              <a:t>2.</a:t>
            </a:r>
            <a:r>
              <a:rPr lang="zh-CN" altLang="en-US" sz="3600" b="1" dirty="0"/>
              <a:t>用厘米作单位量一量课桌面的长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/>
              <a:t>   是多少，并思考：是怎样测量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/>
              <a:t>   的？</a:t>
            </a:r>
          </a:p>
        </p:txBody>
      </p:sp>
    </p:spTree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00298" y="928670"/>
            <a:ext cx="328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00B0F0"/>
                </a:solidFill>
              </a:rPr>
              <a:t>  测量方法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7514" y="1851649"/>
            <a:ext cx="7073502" cy="1737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7030A0"/>
                </a:solidFill>
              </a:rPr>
              <a:t>1.</a:t>
            </a:r>
            <a:r>
              <a:rPr lang="zh-CN" altLang="en-US" sz="3600" b="1" dirty="0">
                <a:solidFill>
                  <a:srgbClr val="7030A0"/>
                </a:solidFill>
              </a:rPr>
              <a:t>用直尺的最大刻度为一段 长是</a:t>
            </a:r>
            <a:r>
              <a:rPr lang="en-US" altLang="zh-CN" sz="3600" b="1" dirty="0">
                <a:solidFill>
                  <a:srgbClr val="7030A0"/>
                </a:solidFill>
              </a:rPr>
              <a:t>59</a:t>
            </a: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7030A0"/>
                </a:solidFill>
              </a:rPr>
              <a:t>   </a:t>
            </a:r>
            <a:r>
              <a:rPr lang="zh-CN" altLang="en-US" sz="3600" b="1" dirty="0">
                <a:solidFill>
                  <a:srgbClr val="7030A0"/>
                </a:solidFill>
              </a:rPr>
              <a:t>厘米。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7264" y="3589021"/>
            <a:ext cx="7315176" cy="2560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7030A0"/>
                </a:solidFill>
              </a:rPr>
              <a:t>2.</a:t>
            </a:r>
            <a:r>
              <a:rPr lang="zh-CN" altLang="en-US" sz="3600" b="1" dirty="0">
                <a:solidFill>
                  <a:srgbClr val="7030A0"/>
                </a:solidFill>
              </a:rPr>
              <a:t>用</a:t>
            </a:r>
            <a:r>
              <a:rPr lang="en-US" altLang="zh-CN" sz="3600" b="1" dirty="0">
                <a:solidFill>
                  <a:srgbClr val="7030A0"/>
                </a:solidFill>
              </a:rPr>
              <a:t>10</a:t>
            </a:r>
            <a:r>
              <a:rPr lang="zh-CN" altLang="en-US" sz="3600" b="1" dirty="0">
                <a:solidFill>
                  <a:srgbClr val="7030A0"/>
                </a:solidFill>
              </a:rPr>
              <a:t>厘米的长度为一段连续量，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7030A0"/>
                </a:solidFill>
              </a:rPr>
              <a:t>   一共是</a:t>
            </a:r>
            <a:r>
              <a:rPr lang="en-US" altLang="zh-CN" sz="3600" b="1" dirty="0">
                <a:solidFill>
                  <a:srgbClr val="7030A0"/>
                </a:solidFill>
              </a:rPr>
              <a:t>5</a:t>
            </a:r>
            <a:r>
              <a:rPr lang="zh-CN" altLang="en-US" sz="3600" b="1" dirty="0">
                <a:solidFill>
                  <a:srgbClr val="7030A0"/>
                </a:solidFill>
              </a:rPr>
              <a:t>个</a:t>
            </a:r>
            <a:r>
              <a:rPr lang="en-US" altLang="zh-CN" sz="3600" b="1" dirty="0">
                <a:solidFill>
                  <a:srgbClr val="7030A0"/>
                </a:solidFill>
              </a:rPr>
              <a:t>10</a:t>
            </a:r>
            <a:r>
              <a:rPr lang="zh-CN" altLang="en-US" sz="3600" b="1" dirty="0">
                <a:solidFill>
                  <a:srgbClr val="7030A0"/>
                </a:solidFill>
              </a:rPr>
              <a:t>厘米，还多出</a:t>
            </a:r>
            <a:r>
              <a:rPr lang="en-US" altLang="zh-CN" sz="3600" b="1" dirty="0">
                <a:solidFill>
                  <a:srgbClr val="7030A0"/>
                </a:solidFill>
              </a:rPr>
              <a:t>9</a:t>
            </a:r>
            <a:r>
              <a:rPr lang="zh-CN" altLang="en-US" sz="3600" b="1" dirty="0">
                <a:solidFill>
                  <a:srgbClr val="7030A0"/>
                </a:solidFill>
              </a:rPr>
              <a:t>厘米，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7030A0"/>
                </a:solidFill>
              </a:rPr>
              <a:t>   最后求出桌子的长是</a:t>
            </a:r>
            <a:r>
              <a:rPr lang="en-US" altLang="zh-CN" sz="3600" b="1" dirty="0">
                <a:solidFill>
                  <a:srgbClr val="7030A0"/>
                </a:solidFill>
              </a:rPr>
              <a:t>59</a:t>
            </a:r>
            <a:r>
              <a:rPr lang="zh-CN" altLang="en-US" sz="3600" b="1" dirty="0">
                <a:solidFill>
                  <a:srgbClr val="7030A0"/>
                </a:solidFill>
              </a:rPr>
              <a:t>厘米。</a:t>
            </a:r>
          </a:p>
        </p:txBody>
      </p:sp>
    </p:spTree>
  </p:cSld>
  <p:clrMapOvr>
    <a:masterClrMapping/>
  </p:clrMapOvr>
  <p:transition>
    <p:wipe dir="d"/>
    <p:sndAc>
      <p:stSnd>
        <p:snd r:embed="rId2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7290" y="1428736"/>
            <a:ext cx="3643338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/>
              <a:t>思考讨论：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45764" y="2300679"/>
            <a:ext cx="7286676" cy="1920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 dirty="0"/>
              <a:t>1.</a:t>
            </a:r>
            <a:r>
              <a:rPr lang="zh-CN" altLang="en-US" sz="4000" b="1" dirty="0"/>
              <a:t> 比较刚才测量的几种方法，</a:t>
            </a:r>
          </a:p>
          <a:p>
            <a:pPr>
              <a:lnSpc>
                <a:spcPct val="150000"/>
              </a:lnSpc>
            </a:pPr>
            <a:r>
              <a:rPr lang="zh-CN" altLang="en-US" sz="4000" b="1" dirty="0"/>
              <a:t>    说出哪种方法比较好？</a:t>
            </a:r>
            <a:endParaRPr lang="en-US" altLang="zh-CN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357142" y="5039935"/>
            <a:ext cx="7286676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2.</a:t>
            </a:r>
            <a:r>
              <a:rPr lang="zh-CN" altLang="en-US" sz="4000" b="1" dirty="0"/>
              <a:t>为什么？</a:t>
            </a:r>
          </a:p>
        </p:txBody>
      </p:sp>
      <p:sp>
        <p:nvSpPr>
          <p:cNvPr id="8" name="矩形 7"/>
          <p:cNvSpPr/>
          <p:nvPr/>
        </p:nvSpPr>
        <p:spPr>
          <a:xfrm>
            <a:off x="1317604" y="4253096"/>
            <a:ext cx="3453902" cy="70104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第二种方法</a:t>
            </a:r>
            <a:endParaRPr lang="zh-CN" altLang="en-US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/>
    <p:sndAc>
      <p:stSnd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4310" y="1067028"/>
            <a:ext cx="3643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/>
              <a:t>原因：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99845" y="1918856"/>
            <a:ext cx="764614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7030A0"/>
                </a:solidFill>
              </a:rPr>
              <a:t>         因为它是以</a:t>
            </a:r>
            <a:r>
              <a:rPr lang="en-US" altLang="zh-CN" sz="3200" b="1" dirty="0">
                <a:solidFill>
                  <a:srgbClr val="7030A0"/>
                </a:solidFill>
              </a:rPr>
              <a:t>10</a:t>
            </a:r>
            <a:r>
              <a:rPr lang="zh-CN" altLang="en-US" sz="3200" b="1" dirty="0">
                <a:solidFill>
                  <a:srgbClr val="7030A0"/>
                </a:solidFill>
              </a:rPr>
              <a:t>厘米为一段进行测量的，又好记又好算，不容易出现错误。</a:t>
            </a:r>
            <a:endParaRPr lang="en-US" altLang="zh-CN" sz="3200" b="1" dirty="0">
              <a:solidFill>
                <a:srgbClr val="7030A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7030A0"/>
                </a:solidFill>
              </a:rPr>
              <a:t>         </a:t>
            </a:r>
            <a:r>
              <a:rPr lang="zh-CN" altLang="en-US" sz="3200" b="1" dirty="0">
                <a:solidFill>
                  <a:srgbClr val="7030A0"/>
                </a:solidFill>
              </a:rPr>
              <a:t>而第一种方法里，直尺的最大刻度有的是</a:t>
            </a:r>
            <a:r>
              <a:rPr lang="en-US" altLang="zh-CN" sz="3200" b="1" dirty="0">
                <a:solidFill>
                  <a:srgbClr val="7030A0"/>
                </a:solidFill>
              </a:rPr>
              <a:t>15</a:t>
            </a:r>
            <a:r>
              <a:rPr lang="zh-CN" altLang="en-US" sz="3200" b="1" dirty="0">
                <a:solidFill>
                  <a:srgbClr val="7030A0"/>
                </a:solidFill>
              </a:rPr>
              <a:t>厘米，有的是</a:t>
            </a:r>
            <a:r>
              <a:rPr lang="en-US" altLang="zh-CN" sz="3200" b="1" dirty="0">
                <a:solidFill>
                  <a:srgbClr val="7030A0"/>
                </a:solidFill>
              </a:rPr>
              <a:t>20</a:t>
            </a:r>
            <a:r>
              <a:rPr lang="zh-CN" altLang="en-US" sz="3200" b="1" dirty="0">
                <a:solidFill>
                  <a:srgbClr val="7030A0"/>
                </a:solidFill>
              </a:rPr>
              <a:t>厘米，有的是</a:t>
            </a:r>
            <a:r>
              <a:rPr lang="en-US" altLang="zh-CN" sz="3200" b="1" dirty="0">
                <a:solidFill>
                  <a:srgbClr val="7030A0"/>
                </a:solidFill>
              </a:rPr>
              <a:t>25</a:t>
            </a:r>
            <a:r>
              <a:rPr lang="zh-CN" altLang="en-US" sz="3200" b="1" dirty="0">
                <a:solidFill>
                  <a:srgbClr val="7030A0"/>
                </a:solidFill>
              </a:rPr>
              <a:t>厘米，这样在计算的时候容易出现错误。</a:t>
            </a:r>
          </a:p>
        </p:txBody>
      </p:sp>
    </p:spTree>
  </p:cSld>
  <p:clrMapOvr>
    <a:masterClrMapping/>
  </p:clrMapOvr>
  <p:transition>
    <p:wipe dir="r"/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700</Words>
  <Application>Microsoft Office PowerPoint</Application>
  <PresentationFormat>全屏显示(4:3)</PresentationFormat>
  <Paragraphs>96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1" baseType="lpstr">
      <vt:lpstr>等线</vt:lpstr>
      <vt:lpstr>等线 Light</vt:lpstr>
      <vt:lpstr>宋体</vt:lpstr>
      <vt:lpstr>微软雅黑</vt:lpstr>
      <vt:lpstr>Arial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陈 赫</cp:lastModifiedBy>
  <cp:revision>53</cp:revision>
  <dcterms:created xsi:type="dcterms:W3CDTF">2016-04-06T14:25:00Z</dcterms:created>
  <dcterms:modified xsi:type="dcterms:W3CDTF">2018-10-29T10:55:31Z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2052-10.1.0.6747</vt:lpwstr>
  </property>
</Properties>
</file>