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  <p:sldMasterId id="2147483684" r:id="rId2"/>
  </p:sldMasterIdLst>
  <p:notesMasterIdLst>
    <p:notesMasterId r:id="rId27"/>
  </p:notesMasterIdLst>
  <p:sldIdLst>
    <p:sldId id="367" r:id="rId3"/>
    <p:sldId id="280" r:id="rId4"/>
    <p:sldId id="327" r:id="rId5"/>
    <p:sldId id="328" r:id="rId6"/>
    <p:sldId id="329" r:id="rId7"/>
    <p:sldId id="302" r:id="rId8"/>
    <p:sldId id="316" r:id="rId9"/>
    <p:sldId id="305" r:id="rId10"/>
    <p:sldId id="331" r:id="rId11"/>
    <p:sldId id="332" r:id="rId12"/>
    <p:sldId id="333" r:id="rId13"/>
    <p:sldId id="322" r:id="rId14"/>
    <p:sldId id="334" r:id="rId15"/>
    <p:sldId id="306" r:id="rId16"/>
    <p:sldId id="335" r:id="rId17"/>
    <p:sldId id="307" r:id="rId18"/>
    <p:sldId id="308" r:id="rId19"/>
    <p:sldId id="336" r:id="rId20"/>
    <p:sldId id="337" r:id="rId21"/>
    <p:sldId id="338" r:id="rId22"/>
    <p:sldId id="340" r:id="rId23"/>
    <p:sldId id="341" r:id="rId24"/>
    <p:sldId id="301" r:id="rId25"/>
    <p:sldId id="279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EF9"/>
    <a:srgbClr val="B0FEB7"/>
    <a:srgbClr val="E5FA1A"/>
    <a:srgbClr val="575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2" autoAdjust="0"/>
    <p:restoredTop sz="86456" autoAdjust="0"/>
  </p:normalViewPr>
  <p:slideViewPr>
    <p:cSldViewPr>
      <p:cViewPr>
        <p:scale>
          <a:sx n="69" d="100"/>
          <a:sy n="69" d="100"/>
        </p:scale>
        <p:origin x="-1464" y="-498"/>
      </p:cViewPr>
      <p:guideLst>
        <p:guide orient="horz" pos="2161"/>
        <p:guide pos="2887"/>
      </p:guideLst>
    </p:cSldViewPr>
  </p:slideViewPr>
  <p:outlineViewPr>
    <p:cViewPr>
      <p:scale>
        <a:sx n="33" d="100"/>
        <a:sy n="33" d="100"/>
      </p:scale>
      <p:origin x="25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1FDB6-1848-4C72-AD80-88D8BFE81A87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45CC9B-586D-4D08-8EE1-E2BD222E0D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590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26228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45740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3180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262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504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562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957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111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692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694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710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50408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5351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457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23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56290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95780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11121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69278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9490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71074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s-ES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53511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43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A69D3-64C9-46C4-86AE-FB4DF387111A}" type="datetimeFigureOut">
              <a:rPr lang="zh-CN" altLang="en-US" smtClean="0"/>
              <a:t>2018-10-31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D9E6-AC71-4B56-9AA1-1D79B3AFBB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43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0705" y="246782"/>
            <a:ext cx="8352928" cy="646330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endParaRPr lang="en-US" altLang="zh-CN" sz="5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5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</a:t>
            </a:r>
            <a:r>
              <a:rPr lang="zh-CN" altLang="en-US" sz="5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单元  大数的认识</a:t>
            </a:r>
            <a:endParaRPr lang="zh-CN" altLang="en-US" sz="54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endParaRPr lang="zh-CN" altLang="en-US" sz="4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  计算工具的认识和应用</a:t>
            </a:r>
          </a:p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endParaRPr lang="zh-CN" altLang="en-US" sz="4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/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4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课时  计算工具的认识及算盘的使用</a:t>
            </a:r>
          </a:p>
          <a:p>
            <a:pPr algn="ctr"/>
            <a:r>
              <a:rPr lang="zh-CN" altLang="en-US" sz="48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4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5786" y="1700807"/>
            <a:ext cx="8358214" cy="4940046"/>
            <a:chOff x="785786" y="3387646"/>
            <a:chExt cx="8358214" cy="4258661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704250" y="6355496"/>
              <a:ext cx="1439750" cy="1290811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线形标注 1 3"/>
            <p:cNvSpPr/>
            <p:nvPr/>
          </p:nvSpPr>
          <p:spPr>
            <a:xfrm flipH="1">
              <a:off x="785786" y="3387646"/>
              <a:ext cx="6666534" cy="4014785"/>
            </a:xfrm>
            <a:prstGeom prst="borderCallout1">
              <a:avLst>
                <a:gd name="adj1" fmla="val 85693"/>
                <a:gd name="adj2" fmla="val -6030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</a:t>
              </a:r>
              <a:r>
                <a:rPr lang="zh-CN" altLang="en-US" sz="3600" b="1" dirty="0" smtClean="0">
                  <a:solidFill>
                    <a:srgbClr val="FFFF00"/>
                  </a:solidFill>
                </a:rPr>
                <a:t>     </a:t>
              </a:r>
              <a:endParaRPr lang="en-US" altLang="zh-CN" sz="3600" b="1" dirty="0" smtClean="0">
                <a:solidFill>
                  <a:srgbClr val="FFFF00"/>
                </a:solidFill>
              </a:endParaRPr>
            </a:p>
            <a:p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    从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17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世纪到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19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世纪长达两百多年的时间里，一批杰出的科学家相继进行了机械式计算机的研制，其中的代表人物有帕斯卡、莱布尼茨和巴贝奇。这一时期的计算机虽然构造和性能还非常简单，但是其中体现的许多原理和思想已经开始接近现代计算机。</a:t>
              </a:r>
              <a:endParaRPr lang="en-US" altLang="zh-CN" sz="3600" b="1" dirty="0" smtClean="0">
                <a:solidFill>
                  <a:srgbClr val="FFFF00"/>
                </a:solidFill>
                <a:latin typeface="+mn-ea"/>
              </a:endParaRPr>
            </a:p>
            <a:p>
              <a:r>
                <a:rPr lang="en-US" altLang="zh-CN" sz="4400" b="1" dirty="0" smtClean="0">
                  <a:solidFill>
                    <a:srgbClr val="FFFF00"/>
                  </a:solidFill>
                </a:rPr>
                <a:t>        </a:t>
              </a:r>
              <a:endParaRPr lang="zh-CN" altLang="en-US" sz="4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21944" y="620688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</a:rPr>
              <a:t>计算工具的发展历史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26212" y="1206154"/>
            <a:ext cx="8326255" cy="5629398"/>
            <a:chOff x="817745" y="2880027"/>
            <a:chExt cx="8326255" cy="4852931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811754" y="6429364"/>
              <a:ext cx="1332246" cy="1194428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线形标注 1 3"/>
            <p:cNvSpPr/>
            <p:nvPr/>
          </p:nvSpPr>
          <p:spPr>
            <a:xfrm flipH="1">
              <a:off x="817745" y="2880027"/>
              <a:ext cx="6822329" cy="4852931"/>
            </a:xfrm>
            <a:prstGeom prst="borderCallout1">
              <a:avLst>
                <a:gd name="adj1" fmla="val 79547"/>
                <a:gd name="adj2" fmla="val -3755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</a:t>
              </a:r>
              <a:r>
                <a:rPr lang="zh-CN" altLang="en-US" sz="3600" b="1" dirty="0" smtClean="0">
                  <a:solidFill>
                    <a:srgbClr val="FFFF00"/>
                  </a:solidFill>
                </a:rPr>
                <a:t>     </a:t>
              </a:r>
              <a:endParaRPr lang="en-US" altLang="zh-CN" sz="3600" b="1" dirty="0" smtClean="0">
                <a:solidFill>
                  <a:srgbClr val="FFFF00"/>
                </a:solidFill>
              </a:endParaRPr>
            </a:p>
            <a:p>
              <a:pPr>
                <a:lnSpc>
                  <a:spcPts val="3800"/>
                </a:lnSpc>
              </a:pP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    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1946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年美国宾夕法尼亚大学经过几年的艰苦努力，研制出世界上第一台电子计算机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  <a:ea typeface="宋体" panose="02010600030101010101" pitchFamily="2" charset="-122"/>
                </a:rPr>
                <a:t>——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埃尼阿克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(ENIAC)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。随着科学技术的进步，计算机不断更新。目前，速度快的计算机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1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秒钟能计算几十万亿次。计算机的大小也发生了很大的变化，世界上第一台计算机大约有一间房间那么大，现在有台式电脑、笔记本电脑，还有平板电脑。</a:t>
              </a:r>
              <a:endParaRPr lang="en-US" altLang="zh-CN" sz="3600" b="1" dirty="0" smtClean="0">
                <a:solidFill>
                  <a:srgbClr val="FFFF00"/>
                </a:solidFill>
                <a:latin typeface="+mn-ea"/>
              </a:endParaRPr>
            </a:p>
            <a:p>
              <a:pPr>
                <a:lnSpc>
                  <a:spcPts val="3800"/>
                </a:lnSpc>
              </a:pPr>
              <a:r>
                <a:rPr lang="en-US" altLang="zh-CN" sz="4400" b="1" dirty="0" smtClean="0">
                  <a:solidFill>
                    <a:srgbClr val="FFFF00"/>
                  </a:solidFill>
                </a:rPr>
                <a:t>        </a:t>
              </a:r>
              <a:endParaRPr lang="zh-CN" altLang="en-US" sz="4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857674" y="534954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计算工具的发展历史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6"/>
          <p:cNvGrpSpPr/>
          <p:nvPr/>
        </p:nvGrpSpPr>
        <p:grpSpPr>
          <a:xfrm>
            <a:off x="1043608" y="916029"/>
            <a:ext cx="6834867" cy="4104456"/>
            <a:chOff x="61328" y="481250"/>
            <a:chExt cx="8864911" cy="4915216"/>
          </a:xfrm>
        </p:grpSpPr>
        <p:pic>
          <p:nvPicPr>
            <p:cNvPr id="13" name="图片 12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l="43354" t="31722" r="37136" b="33442"/>
            <a:stretch>
              <a:fillRect/>
            </a:stretch>
          </p:blipFill>
          <p:spPr>
            <a:xfrm rot="20907031">
              <a:off x="61328" y="481250"/>
              <a:ext cx="1551124" cy="1405216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4" name="云形标注 13"/>
            <p:cNvSpPr/>
            <p:nvPr/>
          </p:nvSpPr>
          <p:spPr>
            <a:xfrm>
              <a:off x="1713866" y="1533536"/>
              <a:ext cx="7212373" cy="3862930"/>
            </a:xfrm>
            <a:prstGeom prst="cloudCallout">
              <a:avLst>
                <a:gd name="adj1" fmla="val -54721"/>
                <a:gd name="adj2" fmla="val -53187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</a:rPr>
                <a:t>    刚刚我们介绍了许多计算工具，其中算盘是我们中国所特有的，现在在许多地方还能见到。你认识算盘吗？对算盘有哪些了解？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5229200"/>
            <a:ext cx="2921363" cy="1473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85918" y="571480"/>
            <a:ext cx="559319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+mn-ea"/>
              </a:rPr>
              <a:t>算盘各部分名称</a:t>
            </a:r>
            <a:endParaRPr lang="zh-CN" altLang="en-US" sz="60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14349" y="2000240"/>
            <a:ext cx="8429652" cy="3429024"/>
            <a:chOff x="714349" y="2000240"/>
            <a:chExt cx="8429652" cy="4000528"/>
          </a:xfrm>
        </p:grpSpPr>
        <p:pic>
          <p:nvPicPr>
            <p:cNvPr id="2" name="图片 1" descr="u=4123364395,25710539&amp;fm=21&amp;gp=0.jpg"/>
            <p:cNvPicPr>
              <a:picLocks noChangeAspect="1"/>
            </p:cNvPicPr>
            <p:nvPr/>
          </p:nvPicPr>
          <p:blipFill>
            <a:blip r:embed="rId3" cstate="print"/>
            <a:srcRect l="2284" t="5682" r="3507" b="5681"/>
            <a:stretch>
              <a:fillRect/>
            </a:stretch>
          </p:blipFill>
          <p:spPr>
            <a:xfrm>
              <a:off x="714349" y="2714620"/>
              <a:ext cx="8429652" cy="3286148"/>
            </a:xfrm>
            <a:prstGeom prst="rect">
              <a:avLst/>
            </a:prstGeom>
          </p:spPr>
        </p:pic>
        <p:cxnSp>
          <p:nvCxnSpPr>
            <p:cNvPr id="5" name="直接连接符 4"/>
            <p:cNvCxnSpPr/>
            <p:nvPr/>
          </p:nvCxnSpPr>
          <p:spPr>
            <a:xfrm rot="5400000" flipH="1" flipV="1">
              <a:off x="6072198" y="2500306"/>
              <a:ext cx="714380" cy="71438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" name="矩形 5"/>
            <p:cNvSpPr/>
            <p:nvPr/>
          </p:nvSpPr>
          <p:spPr>
            <a:xfrm>
              <a:off x="5643570" y="2000240"/>
              <a:ext cx="3286116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+mn-ea"/>
                </a:rPr>
                <a:t>每颗代表五</a:t>
              </a:r>
              <a:endParaRPr lang="zh-CN" altLang="en-US" sz="3200" b="1" dirty="0">
                <a:solidFill>
                  <a:schemeClr val="bg1"/>
                </a:solidFill>
                <a:latin typeface="+mn-ea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rot="16200000" flipV="1">
              <a:off x="2964645" y="3536157"/>
              <a:ext cx="1928826" cy="142876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2571736" y="2000240"/>
              <a:ext cx="2714644" cy="682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+mn-ea"/>
                </a:rPr>
                <a:t>每颗代表一</a:t>
              </a:r>
              <a:endParaRPr lang="zh-CN" altLang="en-US" sz="32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643042" y="5500702"/>
            <a:ext cx="6670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规定从右往左数第三档为个位。</a:t>
            </a:r>
            <a:endParaRPr lang="zh-CN" altLang="en-US" sz="36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44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7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142976" y="3643314"/>
            <a:ext cx="7215238" cy="2500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762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142976" y="4500570"/>
            <a:ext cx="7215238" cy="1588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5400000">
            <a:off x="6535751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5400000">
            <a:off x="5965041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5400000">
            <a:off x="5393537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5400000">
            <a:off x="482123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5400000">
            <a:off x="425052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5400000">
            <a:off x="3679025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317895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5400000">
            <a:off x="260824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5400000">
            <a:off x="210738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1607323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rot="5400000">
            <a:off x="1035819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rot="5400000">
            <a:off x="464315" y="4893479"/>
            <a:ext cx="2501124" cy="79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643834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643834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643834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643834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643834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643834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643834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072330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072330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7072330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072330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7072330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072330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072330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500826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500826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6500826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6500826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6500826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6500826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500826" y="450057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5929322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5929322" y="428625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5929322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5929322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5929322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5929322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5929322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5357818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5357818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5357818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5357818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5357818" y="471488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357818" y="492919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5357818" y="450057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4786314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4786314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786314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4786314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786314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786314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4786314" y="450057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286248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4286248" y="428625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4286248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4286248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4286248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4286248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4286248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3714744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3714744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3714744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3714744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>
            <a:off x="3714744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3714744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3714744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3214678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3214678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>
            <a:off x="3214678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3214678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3214678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3214678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3214678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2714612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2714612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2714612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714612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2714612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2714612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2714612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2143108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2143108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2143108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2143108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2143108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2143108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2143108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1571604" y="364331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1571604" y="385762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1571604" y="5715016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1571604" y="5929330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571604" y="5286388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571604" y="5500702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1571604" y="5072074"/>
            <a:ext cx="285752" cy="2143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5" name="组合 134"/>
          <p:cNvGrpSpPr/>
          <p:nvPr/>
        </p:nvGrpSpPr>
        <p:grpSpPr>
          <a:xfrm>
            <a:off x="4643438" y="2357430"/>
            <a:ext cx="2214578" cy="1200329"/>
            <a:chOff x="4643438" y="2357430"/>
            <a:chExt cx="2214578" cy="1200329"/>
          </a:xfrm>
        </p:grpSpPr>
        <p:sp>
          <p:nvSpPr>
            <p:cNvPr id="123" name="TextBox 122"/>
            <p:cNvSpPr txBox="1"/>
            <p:nvPr/>
          </p:nvSpPr>
          <p:spPr>
            <a:xfrm>
              <a:off x="6357950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个位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786446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十位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214942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百位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4643438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千位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4071934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71868" y="1831567"/>
            <a:ext cx="500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十万位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016764" y="1831567"/>
            <a:ext cx="500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百万位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2428860" y="6088559"/>
            <a:ext cx="3786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+mn-ea"/>
              </a:rPr>
              <a:t>算盘中的数是：</a:t>
            </a:r>
            <a:endParaRPr lang="zh-CN" altLang="en-US" sz="4000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31" name="组合 6"/>
          <p:cNvGrpSpPr/>
          <p:nvPr/>
        </p:nvGrpSpPr>
        <p:grpSpPr>
          <a:xfrm>
            <a:off x="107522" y="796526"/>
            <a:ext cx="7250560" cy="1295987"/>
            <a:chOff x="500034" y="357166"/>
            <a:chExt cx="7500130" cy="1746873"/>
          </a:xfrm>
        </p:grpSpPr>
        <p:pic>
          <p:nvPicPr>
            <p:cNvPr id="132" name="图片 131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43354" t="31722" r="37136" b="33442"/>
            <a:stretch>
              <a:fillRect/>
            </a:stretch>
          </p:blipFill>
          <p:spPr>
            <a:xfrm rot="20907031">
              <a:off x="500034" y="486564"/>
              <a:ext cx="1928826" cy="1617475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33" name="云形标注 132"/>
            <p:cNvSpPr/>
            <p:nvPr/>
          </p:nvSpPr>
          <p:spPr>
            <a:xfrm>
              <a:off x="2357422" y="357166"/>
              <a:ext cx="5642742" cy="1586301"/>
            </a:xfrm>
            <a:prstGeom prst="cloudCallout">
              <a:avLst>
                <a:gd name="adj1" fmla="val -54767"/>
                <a:gd name="adj2" fmla="val 2600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600" b="1" dirty="0" smtClean="0">
                  <a:solidFill>
                    <a:schemeClr val="bg1"/>
                  </a:solidFill>
                </a:rPr>
                <a:t>你知道算盘中的数是多少吗？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6143636" y="6027003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+mn-ea"/>
              </a:rPr>
              <a:t>51351</a:t>
            </a:r>
            <a:endParaRPr lang="zh-CN" altLang="en-US" sz="48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组合 130"/>
          <p:cNvGrpSpPr/>
          <p:nvPr/>
        </p:nvGrpSpPr>
        <p:grpSpPr>
          <a:xfrm>
            <a:off x="1142976" y="3643314"/>
            <a:ext cx="7215238" cy="2501124"/>
            <a:chOff x="1142976" y="3643314"/>
            <a:chExt cx="7215238" cy="2501124"/>
          </a:xfrm>
        </p:grpSpPr>
        <p:sp>
          <p:nvSpPr>
            <p:cNvPr id="15" name="矩形 14"/>
            <p:cNvSpPr/>
            <p:nvPr/>
          </p:nvSpPr>
          <p:spPr>
            <a:xfrm>
              <a:off x="1142976" y="3643314"/>
              <a:ext cx="7215238" cy="2500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7620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142976" y="4500570"/>
              <a:ext cx="7215238" cy="1588"/>
            </a:xfrm>
            <a:prstGeom prst="line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5400000">
              <a:off x="6535751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5965041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5400000">
              <a:off x="5393537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5400000">
              <a:off x="482123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5400000">
              <a:off x="425052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5400000">
              <a:off x="3679025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5400000">
              <a:off x="317895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5400000">
              <a:off x="260824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5400000">
              <a:off x="210738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5400000">
              <a:off x="1607323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1035819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5400000">
              <a:off x="464315" y="4893479"/>
              <a:ext cx="2501124" cy="794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7643834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7643834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7643834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643834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7643834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7643834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7643834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072330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7072330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072330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072330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7072330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072330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7072330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6500826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6500826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6500826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6500826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6500826" y="471488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6500826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6500826" y="450057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929322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5929322" y="428625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929322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5929322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929322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929322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5929322" y="450057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5357818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5357818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5357818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5357818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5357818" y="471488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5357818" y="557214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5357818" y="450057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4786314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4786314" y="428625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4786314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786314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4786314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4786314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4786314" y="450057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286248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286248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4286248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286248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286248" y="471488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4286248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4286248" y="450057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3714744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3714744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714744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714744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3714744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3714744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3714744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3214678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214678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214678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3214678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3214678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3214678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3214678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714612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714612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714612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2714612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714612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2714612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714612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2143108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2143108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143108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2143108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2143108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143108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2143108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571604" y="364331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1571604" y="385762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571604" y="5715016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椭圆 118"/>
            <p:cNvSpPr/>
            <p:nvPr/>
          </p:nvSpPr>
          <p:spPr>
            <a:xfrm>
              <a:off x="1571604" y="5929330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1571604" y="5286388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1571604" y="5500702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1571604" y="5072074"/>
              <a:ext cx="285752" cy="2143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6357950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个位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786446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十位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214942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百位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43438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千位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071934" y="2357430"/>
            <a:ext cx="500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71868" y="1847482"/>
            <a:ext cx="500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十万位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071802" y="1860905"/>
            <a:ext cx="500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百万位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2428860" y="6088559"/>
            <a:ext cx="37866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+mn-ea"/>
              </a:rPr>
              <a:t>算盘中的数是：</a:t>
            </a:r>
            <a:endParaRPr lang="zh-CN" altLang="en-US" sz="4000" b="1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2" name="组合 6"/>
          <p:cNvGrpSpPr/>
          <p:nvPr/>
        </p:nvGrpSpPr>
        <p:grpSpPr>
          <a:xfrm>
            <a:off x="84732" y="807823"/>
            <a:ext cx="6987597" cy="1253026"/>
            <a:chOff x="500034" y="357165"/>
            <a:chExt cx="7500130" cy="1746874"/>
          </a:xfrm>
        </p:grpSpPr>
        <p:pic>
          <p:nvPicPr>
            <p:cNvPr id="132" name="图片 131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43354" t="31722" r="37136" b="33442"/>
            <a:stretch>
              <a:fillRect/>
            </a:stretch>
          </p:blipFill>
          <p:spPr>
            <a:xfrm rot="20907031">
              <a:off x="500034" y="486564"/>
              <a:ext cx="1928826" cy="1617475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33" name="云形标注 132"/>
            <p:cNvSpPr/>
            <p:nvPr/>
          </p:nvSpPr>
          <p:spPr>
            <a:xfrm>
              <a:off x="2357422" y="357165"/>
              <a:ext cx="5642742" cy="1519648"/>
            </a:xfrm>
            <a:prstGeom prst="cloudCallout">
              <a:avLst>
                <a:gd name="adj1" fmla="val -54767"/>
                <a:gd name="adj2" fmla="val 2600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600" b="1" dirty="0" smtClean="0">
                  <a:solidFill>
                    <a:schemeClr val="bg1"/>
                  </a:solidFill>
                </a:rPr>
                <a:t>你知道算盘中的数是多少吗？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6143636" y="6027003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+mn-ea"/>
              </a:rPr>
              <a:t>26262</a:t>
            </a:r>
            <a:endParaRPr lang="zh-CN" altLang="en-US" sz="48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678770" y="3544192"/>
            <a:ext cx="2143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中国算盘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16360" y="0"/>
            <a:ext cx="7272808" cy="2728933"/>
            <a:chOff x="1178915" y="399615"/>
            <a:chExt cx="6877547" cy="2217237"/>
          </a:xfrm>
        </p:grpSpPr>
        <p:pic>
          <p:nvPicPr>
            <p:cNvPr id="11" name="图片 10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l="63281" t="69586" r="17187"/>
            <a:stretch>
              <a:fillRect/>
            </a:stretch>
          </p:blipFill>
          <p:spPr>
            <a:xfrm rot="20465276">
              <a:off x="1178915" y="1513880"/>
              <a:ext cx="1370488" cy="1102972"/>
            </a:xfrm>
            <a:prstGeom prst="ellipse">
              <a:avLst/>
            </a:prstGeom>
            <a:ln w="63500" cap="rnd">
              <a:solidFill>
                <a:srgbClr val="92D05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2" name="云形标注 11"/>
            <p:cNvSpPr/>
            <p:nvPr/>
          </p:nvSpPr>
          <p:spPr>
            <a:xfrm>
              <a:off x="2604989" y="399615"/>
              <a:ext cx="5451473" cy="1603260"/>
            </a:xfrm>
            <a:prstGeom prst="cloudCallout">
              <a:avLst>
                <a:gd name="adj1" fmla="val -58714"/>
                <a:gd name="adj2" fmla="val 49443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</a:rPr>
                <a:t>两种不同的算盘！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813268" y="5641827"/>
            <a:ext cx="2143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日本算盘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925276"/>
            <a:ext cx="3888432" cy="19330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5257750"/>
            <a:ext cx="4104456" cy="1369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57224" y="1643050"/>
            <a:ext cx="8072498" cy="4926387"/>
            <a:chOff x="333565" y="-521711"/>
            <a:chExt cx="8453276" cy="4596117"/>
          </a:xfrm>
        </p:grpSpPr>
        <p:pic>
          <p:nvPicPr>
            <p:cNvPr id="9" name="图片 8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303013" y="2744077"/>
              <a:ext cx="1483828" cy="1330329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10" name="线形标注 1 9"/>
            <p:cNvSpPr/>
            <p:nvPr/>
          </p:nvSpPr>
          <p:spPr>
            <a:xfrm flipH="1">
              <a:off x="333565" y="-521711"/>
              <a:ext cx="6957118" cy="3732329"/>
            </a:xfrm>
            <a:prstGeom prst="borderCallout1">
              <a:avLst>
                <a:gd name="adj1" fmla="val 99298"/>
                <a:gd name="adj2" fmla="val -3085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000" b="1" dirty="0" smtClean="0"/>
                <a:t>原来中国采用的是十六进制，满</a:t>
              </a:r>
              <a:r>
                <a:rPr lang="en-US" altLang="zh-CN" sz="4000" b="1" dirty="0" smtClean="0"/>
                <a:t>16</a:t>
              </a:r>
              <a:r>
                <a:rPr lang="zh-CN" altLang="en-US" sz="4000" b="1" dirty="0" smtClean="0"/>
                <a:t>进</a:t>
              </a:r>
              <a:r>
                <a:rPr lang="en-US" altLang="zh-CN" sz="4000" b="1" dirty="0" smtClean="0"/>
                <a:t>1</a:t>
              </a:r>
              <a:r>
                <a:rPr lang="zh-CN" altLang="en-US" sz="4000" b="1" dirty="0" smtClean="0"/>
                <a:t>，所以算盘每档上是</a:t>
              </a:r>
              <a:r>
                <a:rPr lang="en-US" altLang="zh-CN" sz="4000" b="1" dirty="0" smtClean="0"/>
                <a:t>15</a:t>
              </a:r>
              <a:r>
                <a:rPr lang="zh-CN" altLang="en-US" sz="4000" b="1" dirty="0" smtClean="0"/>
                <a:t>；发展到日本后，采用的是十进制，所以算盘的上面剩下</a:t>
              </a:r>
              <a:r>
                <a:rPr lang="en-US" altLang="zh-CN" sz="4000" b="1" dirty="0" smtClean="0"/>
                <a:t>1</a:t>
              </a:r>
              <a:r>
                <a:rPr lang="zh-CN" altLang="en-US" sz="4000" b="1" dirty="0" smtClean="0"/>
                <a:t>颗珠子，下面剩下</a:t>
              </a:r>
              <a:r>
                <a:rPr lang="en-US" altLang="zh-CN" sz="4000" b="1" dirty="0" smtClean="0"/>
                <a:t>4</a:t>
              </a:r>
              <a:r>
                <a:rPr lang="zh-CN" altLang="en-US" sz="4000" b="1" dirty="0" smtClean="0"/>
                <a:t>颗珠子。</a:t>
              </a:r>
              <a:endParaRPr lang="zh-CN" altLang="en-US" sz="4000" b="1" dirty="0"/>
            </a:p>
          </p:txBody>
        </p:sp>
      </p:grpSp>
      <p:sp>
        <p:nvSpPr>
          <p:cNvPr id="13" name="横卷形 12"/>
          <p:cNvSpPr/>
          <p:nvPr/>
        </p:nvSpPr>
        <p:spPr>
          <a:xfrm>
            <a:off x="1214414" y="738734"/>
            <a:ext cx="5929354" cy="1071546"/>
          </a:xfrm>
          <a:prstGeom prst="horizontalScroll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</a:rPr>
              <a:t>两种算盘为什么不同？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/>
          <p:nvPr/>
        </p:nvGrpSpPr>
        <p:grpSpPr>
          <a:xfrm>
            <a:off x="179512" y="536509"/>
            <a:ext cx="7286676" cy="4070470"/>
            <a:chOff x="-142876" y="-354479"/>
            <a:chExt cx="7286676" cy="3686488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t="30205" r="80723" b="34944"/>
            <a:stretch>
              <a:fillRect/>
            </a:stretch>
          </p:blipFill>
          <p:spPr>
            <a:xfrm>
              <a:off x="-142876" y="1974663"/>
              <a:ext cx="1447836" cy="1357346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云形标注 3"/>
            <p:cNvSpPr/>
            <p:nvPr/>
          </p:nvSpPr>
          <p:spPr>
            <a:xfrm>
              <a:off x="1071570" y="-354479"/>
              <a:ext cx="6072230" cy="2264443"/>
            </a:xfrm>
            <a:prstGeom prst="cloudCallout">
              <a:avLst>
                <a:gd name="adj1" fmla="val -48709"/>
                <a:gd name="adj2" fmla="val 7663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6600" b="1" dirty="0" smtClean="0">
                  <a:solidFill>
                    <a:schemeClr val="bg1"/>
                  </a:solidFill>
                </a:rPr>
                <a:t>算盘有哪些功能呢？</a:t>
              </a:r>
              <a:endParaRPr lang="zh-CN" altLang="en-US" sz="6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285984" y="4071942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</a:rPr>
              <a:t>计算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86446" y="4071942"/>
            <a:ext cx="20377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rgbClr val="FF0000"/>
                </a:solidFill>
              </a:rPr>
              <a:t>记数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44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443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6" grpId="0"/>
      <p:bldP spid="6" grpId="1"/>
      <p:bldP spid="6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38667" y="1693803"/>
            <a:ext cx="8292548" cy="4643470"/>
            <a:chOff x="90839" y="-258993"/>
            <a:chExt cx="8683704" cy="4332167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515105" y="2944022"/>
              <a:ext cx="1259438" cy="1129152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线形标注 1 3"/>
            <p:cNvSpPr/>
            <p:nvPr/>
          </p:nvSpPr>
          <p:spPr>
            <a:xfrm flipH="1">
              <a:off x="90839" y="-258993"/>
              <a:ext cx="7055799" cy="4332167"/>
            </a:xfrm>
            <a:prstGeom prst="borderCallout1">
              <a:avLst>
                <a:gd name="adj1" fmla="val 82278"/>
                <a:gd name="adj2" fmla="val -7445"/>
                <a:gd name="adj3" fmla="val 8268"/>
                <a:gd name="adj4" fmla="val -966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600" dirty="0" smtClean="0"/>
                <a:t>    </a:t>
              </a:r>
              <a:r>
                <a:rPr lang="zh-CN" altLang="en-US" sz="3600" b="1" dirty="0" smtClean="0"/>
                <a:t>算盘上的每一档代表一个数位，这与整数的数位顺序完全相同。</a:t>
              </a:r>
              <a:endParaRPr lang="en-US" altLang="zh-CN" sz="3600" b="1" dirty="0" smtClean="0"/>
            </a:p>
            <a:p>
              <a:r>
                <a:rPr lang="en-US" altLang="zh-CN" sz="3600" b="1" dirty="0" smtClean="0"/>
                <a:t>    </a:t>
              </a:r>
              <a:r>
                <a:rPr lang="zh-CN" altLang="en-US" sz="3600" b="1" dirty="0" smtClean="0"/>
                <a:t>算珠都靠框时，表示算盘上没有数。在个位（定位）、十位、百位、千位、万位拨珠靠梁，就分别表示几、几十、几百、几千、几万，“</a:t>
              </a:r>
              <a:r>
                <a:rPr lang="en-US" altLang="zh-CN" sz="3600" b="1" dirty="0" smtClean="0"/>
                <a:t>0</a:t>
              </a:r>
              <a:r>
                <a:rPr lang="zh-CN" altLang="en-US" sz="3600" b="1" dirty="0" smtClean="0"/>
                <a:t>”用空档表示。</a:t>
              </a:r>
              <a:endParaRPr lang="zh-CN" altLang="en-US" sz="3600" b="1" dirty="0"/>
            </a:p>
          </p:txBody>
        </p:sp>
      </p:grpSp>
      <p:sp>
        <p:nvSpPr>
          <p:cNvPr id="5" name="横卷形 4"/>
          <p:cNvSpPr/>
          <p:nvPr/>
        </p:nvSpPr>
        <p:spPr>
          <a:xfrm>
            <a:off x="1142976" y="750063"/>
            <a:ext cx="5929354" cy="1071546"/>
          </a:xfrm>
          <a:prstGeom prst="horizontalScroll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</a:rPr>
              <a:t>算盘的记数方法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46747" y="630483"/>
            <a:ext cx="6666534" cy="3004748"/>
            <a:chOff x="357158" y="422343"/>
            <a:chExt cx="6666534" cy="4242026"/>
          </a:xfrm>
        </p:grpSpPr>
        <p:pic>
          <p:nvPicPr>
            <p:cNvPr id="5" name="图片 4" descr="2078315_140815274125_2 (1).jpg"/>
            <p:cNvPicPr>
              <a:picLocks noChangeAspect="1"/>
            </p:cNvPicPr>
            <p:nvPr/>
          </p:nvPicPr>
          <p:blipFill>
            <a:blip r:embed="rId4" cstate="print"/>
            <a:srcRect t="30205" r="80723" b="34944"/>
            <a:stretch>
              <a:fillRect/>
            </a:stretch>
          </p:blipFill>
          <p:spPr>
            <a:xfrm>
              <a:off x="357158" y="2777636"/>
              <a:ext cx="1447836" cy="1886733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6" name="云形标注 5"/>
            <p:cNvSpPr/>
            <p:nvPr/>
          </p:nvSpPr>
          <p:spPr>
            <a:xfrm>
              <a:off x="1623092" y="422343"/>
              <a:ext cx="5400600" cy="2945935"/>
            </a:xfrm>
            <a:prstGeom prst="cloudCallout">
              <a:avLst>
                <a:gd name="adj1" fmla="val -49747"/>
                <a:gd name="adj2" fmla="val 4672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</a:rPr>
                <a:t>听说你们个个都是计算高手，今天敢和老师比一比吗？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428728" y="3143248"/>
            <a:ext cx="231345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FF0000"/>
                </a:solidFill>
                <a:latin typeface="+mn-ea"/>
              </a:rPr>
              <a:t>7×8=</a:t>
            </a:r>
            <a:endParaRPr lang="zh-CN" altLang="en-US" sz="6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7290" y="4643446"/>
            <a:ext cx="444544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FF0000"/>
                </a:solidFill>
                <a:latin typeface="+mn-ea"/>
              </a:rPr>
              <a:t>1756×898=</a:t>
            </a:r>
            <a:endParaRPr lang="zh-CN" altLang="en-US" sz="6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86446" y="4643446"/>
            <a:ext cx="1285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b="1" dirty="0" smtClean="0">
                <a:solidFill>
                  <a:schemeClr val="tx2">
                    <a:lumMod val="50000"/>
                  </a:schemeClr>
                </a:solidFill>
              </a:rPr>
              <a:t>？</a:t>
            </a:r>
            <a:endParaRPr lang="zh-CN" altLang="en-US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42182" y="3171390"/>
            <a:ext cx="10374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b="1" dirty="0" smtClean="0">
                <a:solidFill>
                  <a:srgbClr val="FF0000"/>
                </a:solidFill>
                <a:latin typeface="+mn-ea"/>
              </a:rPr>
              <a:t>56</a:t>
            </a:r>
            <a:endParaRPr lang="zh-CN" alt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组合 105"/>
          <p:cNvGrpSpPr/>
          <p:nvPr/>
        </p:nvGrpSpPr>
        <p:grpSpPr>
          <a:xfrm>
            <a:off x="2928926" y="1569352"/>
            <a:ext cx="5715040" cy="1573896"/>
            <a:chOff x="714348" y="3429000"/>
            <a:chExt cx="7929621" cy="2643206"/>
          </a:xfrm>
        </p:grpSpPr>
        <p:sp>
          <p:nvSpPr>
            <p:cNvPr id="3" name="矩形 2"/>
            <p:cNvSpPr/>
            <p:nvPr/>
          </p:nvSpPr>
          <p:spPr>
            <a:xfrm>
              <a:off x="714348" y="3429001"/>
              <a:ext cx="7929618" cy="26423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7620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                                                      </a:t>
              </a:r>
              <a:endParaRPr lang="zh-CN" altLang="en-US" dirty="0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14349" y="4334956"/>
              <a:ext cx="7929620" cy="1678"/>
            </a:xfrm>
            <a:prstGeom prst="line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rot="5400000">
              <a:off x="6693841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5400000">
              <a:off x="606662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5400000">
              <a:off x="5438534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5400000">
              <a:off x="48095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rot="5400000">
              <a:off x="418235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5400000">
              <a:off x="3554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300469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5400000">
              <a:off x="23774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>
              <a:off x="182702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1277447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0">
              <a:off x="64936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5400000">
              <a:off x="21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7858856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858856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7858856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7858856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7858856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858856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7858855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3076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230767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723076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23076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7230767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230767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7230767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60267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6602677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660267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60267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589558" y="520585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6610731" y="544555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6588062" y="496181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97458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6000760" y="364331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974588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97458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974588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974588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967722" y="44202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5346500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346500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346500" y="560220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346500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5357818" y="514351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5357818" y="535782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5357818" y="492919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4718413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4714876" y="364331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718413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718413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718413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718413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4714876" y="492919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4168835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168835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168835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168835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4160079" y="516054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4168835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4143070" y="491225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54074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3540748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3540748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>
              <a:off x="354074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3540748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540748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540748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991171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2991171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2991171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91171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2991171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2991171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91171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441592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441592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441592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2441592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2441592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441592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441592" y="4938924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1813505" y="3429001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813505" y="36554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813505" y="56183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813505" y="584488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1813505" y="5165413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1813505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813506" y="4938924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1185416" y="342900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185416" y="36554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1185416" y="56183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185411" y="584488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1185414" y="5165415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1185416" y="5391901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185420" y="4938908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323528" y="923143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</a:rPr>
              <a:t>例如：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071538" y="1785926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10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5572132" y="428604"/>
            <a:ext cx="1857388" cy="1057453"/>
            <a:chOff x="4929190" y="2357430"/>
            <a:chExt cx="1857388" cy="1200329"/>
          </a:xfrm>
        </p:grpSpPr>
        <p:sp>
          <p:nvSpPr>
            <p:cNvPr id="108" name="TextBox 107"/>
            <p:cNvSpPr txBox="1"/>
            <p:nvPr/>
          </p:nvSpPr>
          <p:spPr>
            <a:xfrm>
              <a:off x="6286512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个位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857884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十位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429256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百位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929190" y="2357430"/>
              <a:ext cx="5000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chemeClr val="bg1"/>
                  </a:solidFill>
                </a:rPr>
                <a:t>千位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1" name="TextBox 210"/>
          <p:cNvSpPr txBox="1"/>
          <p:nvPr/>
        </p:nvSpPr>
        <p:spPr>
          <a:xfrm>
            <a:off x="1000100" y="3500438"/>
            <a:ext cx="1987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602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grpSp>
        <p:nvGrpSpPr>
          <p:cNvPr id="212" name="组合 211"/>
          <p:cNvGrpSpPr/>
          <p:nvPr/>
        </p:nvGrpSpPr>
        <p:grpSpPr>
          <a:xfrm>
            <a:off x="2928923" y="3322078"/>
            <a:ext cx="5715039" cy="1611551"/>
            <a:chOff x="714348" y="3429000"/>
            <a:chExt cx="7929621" cy="2643206"/>
          </a:xfrm>
        </p:grpSpPr>
        <p:sp>
          <p:nvSpPr>
            <p:cNvPr id="213" name="矩形 212"/>
            <p:cNvSpPr/>
            <p:nvPr/>
          </p:nvSpPr>
          <p:spPr>
            <a:xfrm>
              <a:off x="714348" y="3429001"/>
              <a:ext cx="7929618" cy="26423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7620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4" name="直接连接符 213"/>
            <p:cNvCxnSpPr/>
            <p:nvPr/>
          </p:nvCxnSpPr>
          <p:spPr>
            <a:xfrm>
              <a:off x="714349" y="4334956"/>
              <a:ext cx="7929620" cy="1678"/>
            </a:xfrm>
            <a:prstGeom prst="line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5400000">
              <a:off x="6693841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5400000">
              <a:off x="606662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5400000">
              <a:off x="5438534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5400000">
              <a:off x="48095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5400000">
              <a:off x="418235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5400000">
              <a:off x="3554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5400000">
              <a:off x="300469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5400000">
              <a:off x="23774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5400000">
              <a:off x="182702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5400000">
              <a:off x="1277447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5400000">
              <a:off x="64936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5400000">
              <a:off x="21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椭圆 226"/>
            <p:cNvSpPr/>
            <p:nvPr/>
          </p:nvSpPr>
          <p:spPr>
            <a:xfrm>
              <a:off x="7858856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>
              <a:off x="7858856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>
              <a:off x="7858856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>
              <a:off x="7858856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>
              <a:off x="7858856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2" name="椭圆 231"/>
            <p:cNvSpPr/>
            <p:nvPr/>
          </p:nvSpPr>
          <p:spPr>
            <a:xfrm>
              <a:off x="7858856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椭圆 232"/>
            <p:cNvSpPr/>
            <p:nvPr/>
          </p:nvSpPr>
          <p:spPr>
            <a:xfrm>
              <a:off x="7858855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椭圆 233"/>
            <p:cNvSpPr/>
            <p:nvPr/>
          </p:nvSpPr>
          <p:spPr>
            <a:xfrm>
              <a:off x="723076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椭圆 234"/>
            <p:cNvSpPr/>
            <p:nvPr/>
          </p:nvSpPr>
          <p:spPr>
            <a:xfrm>
              <a:off x="7230767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椭圆 235"/>
            <p:cNvSpPr/>
            <p:nvPr/>
          </p:nvSpPr>
          <p:spPr>
            <a:xfrm>
              <a:off x="723076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椭圆 236"/>
            <p:cNvSpPr/>
            <p:nvPr/>
          </p:nvSpPr>
          <p:spPr>
            <a:xfrm>
              <a:off x="723076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椭圆 237"/>
            <p:cNvSpPr/>
            <p:nvPr/>
          </p:nvSpPr>
          <p:spPr>
            <a:xfrm>
              <a:off x="7230767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椭圆 238"/>
            <p:cNvSpPr/>
            <p:nvPr/>
          </p:nvSpPr>
          <p:spPr>
            <a:xfrm>
              <a:off x="7230767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椭圆 239"/>
            <p:cNvSpPr/>
            <p:nvPr/>
          </p:nvSpPr>
          <p:spPr>
            <a:xfrm>
              <a:off x="7230767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椭圆 240"/>
            <p:cNvSpPr/>
            <p:nvPr/>
          </p:nvSpPr>
          <p:spPr>
            <a:xfrm>
              <a:off x="660267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椭圆 241"/>
            <p:cNvSpPr/>
            <p:nvPr/>
          </p:nvSpPr>
          <p:spPr>
            <a:xfrm>
              <a:off x="6602677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椭圆 242"/>
            <p:cNvSpPr/>
            <p:nvPr/>
          </p:nvSpPr>
          <p:spPr>
            <a:xfrm>
              <a:off x="660267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椭圆 243"/>
            <p:cNvSpPr/>
            <p:nvPr/>
          </p:nvSpPr>
          <p:spPr>
            <a:xfrm>
              <a:off x="660267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椭圆 244"/>
            <p:cNvSpPr/>
            <p:nvPr/>
          </p:nvSpPr>
          <p:spPr>
            <a:xfrm>
              <a:off x="6562443" y="463045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椭圆 245"/>
            <p:cNvSpPr/>
            <p:nvPr/>
          </p:nvSpPr>
          <p:spPr>
            <a:xfrm>
              <a:off x="6590576" y="539190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7" name="椭圆 246"/>
            <p:cNvSpPr/>
            <p:nvPr/>
          </p:nvSpPr>
          <p:spPr>
            <a:xfrm>
              <a:off x="6562443" y="439016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椭圆 247"/>
            <p:cNvSpPr/>
            <p:nvPr/>
          </p:nvSpPr>
          <p:spPr>
            <a:xfrm>
              <a:off x="597458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椭圆 248"/>
            <p:cNvSpPr/>
            <p:nvPr/>
          </p:nvSpPr>
          <p:spPr>
            <a:xfrm>
              <a:off x="6000760" y="364331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5974588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>
              <a:off x="597458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椭圆 251"/>
            <p:cNvSpPr/>
            <p:nvPr/>
          </p:nvSpPr>
          <p:spPr>
            <a:xfrm>
              <a:off x="5974588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椭圆 252"/>
            <p:cNvSpPr/>
            <p:nvPr/>
          </p:nvSpPr>
          <p:spPr>
            <a:xfrm>
              <a:off x="5974588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椭圆 253"/>
            <p:cNvSpPr/>
            <p:nvPr/>
          </p:nvSpPr>
          <p:spPr>
            <a:xfrm>
              <a:off x="5981199" y="496583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5" name="椭圆 254"/>
            <p:cNvSpPr/>
            <p:nvPr/>
          </p:nvSpPr>
          <p:spPr>
            <a:xfrm>
              <a:off x="5346500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6" name="椭圆 255"/>
            <p:cNvSpPr/>
            <p:nvPr/>
          </p:nvSpPr>
          <p:spPr>
            <a:xfrm>
              <a:off x="5341465" y="406741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7" name="椭圆 256"/>
            <p:cNvSpPr/>
            <p:nvPr/>
          </p:nvSpPr>
          <p:spPr>
            <a:xfrm>
              <a:off x="5346500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5346500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椭圆 258"/>
            <p:cNvSpPr/>
            <p:nvPr/>
          </p:nvSpPr>
          <p:spPr>
            <a:xfrm>
              <a:off x="5330028" y="513083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椭圆 259"/>
            <p:cNvSpPr/>
            <p:nvPr/>
          </p:nvSpPr>
          <p:spPr>
            <a:xfrm>
              <a:off x="5342261" y="538283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椭圆 260"/>
            <p:cNvSpPr/>
            <p:nvPr/>
          </p:nvSpPr>
          <p:spPr>
            <a:xfrm>
              <a:off x="5342198" y="440396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椭圆 261"/>
            <p:cNvSpPr/>
            <p:nvPr/>
          </p:nvSpPr>
          <p:spPr>
            <a:xfrm>
              <a:off x="4718413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3" name="椭圆 262"/>
            <p:cNvSpPr/>
            <p:nvPr/>
          </p:nvSpPr>
          <p:spPr>
            <a:xfrm>
              <a:off x="4714876" y="364331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4" name="椭圆 263"/>
            <p:cNvSpPr/>
            <p:nvPr/>
          </p:nvSpPr>
          <p:spPr>
            <a:xfrm>
              <a:off x="4718413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椭圆 264"/>
            <p:cNvSpPr/>
            <p:nvPr/>
          </p:nvSpPr>
          <p:spPr>
            <a:xfrm>
              <a:off x="4718413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椭圆 265"/>
            <p:cNvSpPr/>
            <p:nvPr/>
          </p:nvSpPr>
          <p:spPr>
            <a:xfrm>
              <a:off x="4718413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椭圆 266"/>
            <p:cNvSpPr/>
            <p:nvPr/>
          </p:nvSpPr>
          <p:spPr>
            <a:xfrm>
              <a:off x="4718413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椭圆 267"/>
            <p:cNvSpPr/>
            <p:nvPr/>
          </p:nvSpPr>
          <p:spPr>
            <a:xfrm>
              <a:off x="4714876" y="4929198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椭圆 268"/>
            <p:cNvSpPr/>
            <p:nvPr/>
          </p:nvSpPr>
          <p:spPr>
            <a:xfrm>
              <a:off x="4168835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椭圆 269"/>
            <p:cNvSpPr/>
            <p:nvPr/>
          </p:nvSpPr>
          <p:spPr>
            <a:xfrm>
              <a:off x="4168835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椭圆 270"/>
            <p:cNvSpPr/>
            <p:nvPr/>
          </p:nvSpPr>
          <p:spPr>
            <a:xfrm>
              <a:off x="4168835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椭圆 271"/>
            <p:cNvSpPr/>
            <p:nvPr/>
          </p:nvSpPr>
          <p:spPr>
            <a:xfrm>
              <a:off x="4168835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椭圆 272"/>
            <p:cNvSpPr/>
            <p:nvPr/>
          </p:nvSpPr>
          <p:spPr>
            <a:xfrm>
              <a:off x="4176387" y="515599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椭圆 273"/>
            <p:cNvSpPr/>
            <p:nvPr/>
          </p:nvSpPr>
          <p:spPr>
            <a:xfrm>
              <a:off x="4168835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椭圆 274"/>
            <p:cNvSpPr/>
            <p:nvPr/>
          </p:nvSpPr>
          <p:spPr>
            <a:xfrm>
              <a:off x="4191919" y="492919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椭圆 275"/>
            <p:cNvSpPr/>
            <p:nvPr/>
          </p:nvSpPr>
          <p:spPr>
            <a:xfrm>
              <a:off x="354074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椭圆 276"/>
            <p:cNvSpPr/>
            <p:nvPr/>
          </p:nvSpPr>
          <p:spPr>
            <a:xfrm>
              <a:off x="3540748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椭圆 277"/>
            <p:cNvSpPr/>
            <p:nvPr/>
          </p:nvSpPr>
          <p:spPr>
            <a:xfrm>
              <a:off x="3540748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椭圆 278"/>
            <p:cNvSpPr/>
            <p:nvPr/>
          </p:nvSpPr>
          <p:spPr>
            <a:xfrm>
              <a:off x="354074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椭圆 279"/>
            <p:cNvSpPr/>
            <p:nvPr/>
          </p:nvSpPr>
          <p:spPr>
            <a:xfrm>
              <a:off x="3540748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椭圆 280"/>
            <p:cNvSpPr/>
            <p:nvPr/>
          </p:nvSpPr>
          <p:spPr>
            <a:xfrm>
              <a:off x="3540748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椭圆 281"/>
            <p:cNvSpPr/>
            <p:nvPr/>
          </p:nvSpPr>
          <p:spPr>
            <a:xfrm>
              <a:off x="3540748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椭圆 282"/>
            <p:cNvSpPr/>
            <p:nvPr/>
          </p:nvSpPr>
          <p:spPr>
            <a:xfrm>
              <a:off x="2991171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4" name="椭圆 283"/>
            <p:cNvSpPr/>
            <p:nvPr/>
          </p:nvSpPr>
          <p:spPr>
            <a:xfrm>
              <a:off x="2991171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椭圆 284"/>
            <p:cNvSpPr/>
            <p:nvPr/>
          </p:nvSpPr>
          <p:spPr>
            <a:xfrm>
              <a:off x="2991171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椭圆 285"/>
            <p:cNvSpPr/>
            <p:nvPr/>
          </p:nvSpPr>
          <p:spPr>
            <a:xfrm>
              <a:off x="2991171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7" name="椭圆 286"/>
            <p:cNvSpPr/>
            <p:nvPr/>
          </p:nvSpPr>
          <p:spPr>
            <a:xfrm>
              <a:off x="2991171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2991171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椭圆 288"/>
            <p:cNvSpPr/>
            <p:nvPr/>
          </p:nvSpPr>
          <p:spPr>
            <a:xfrm>
              <a:off x="2991171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椭圆 289"/>
            <p:cNvSpPr/>
            <p:nvPr/>
          </p:nvSpPr>
          <p:spPr>
            <a:xfrm>
              <a:off x="2441592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椭圆 290"/>
            <p:cNvSpPr/>
            <p:nvPr/>
          </p:nvSpPr>
          <p:spPr>
            <a:xfrm>
              <a:off x="2441592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2" name="椭圆 291"/>
            <p:cNvSpPr/>
            <p:nvPr/>
          </p:nvSpPr>
          <p:spPr>
            <a:xfrm>
              <a:off x="2441592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3" name="椭圆 292"/>
            <p:cNvSpPr/>
            <p:nvPr/>
          </p:nvSpPr>
          <p:spPr>
            <a:xfrm>
              <a:off x="2441592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4" name="椭圆 293"/>
            <p:cNvSpPr/>
            <p:nvPr/>
          </p:nvSpPr>
          <p:spPr>
            <a:xfrm>
              <a:off x="2441592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椭圆 294"/>
            <p:cNvSpPr/>
            <p:nvPr/>
          </p:nvSpPr>
          <p:spPr>
            <a:xfrm>
              <a:off x="2441592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6" name="椭圆 295"/>
            <p:cNvSpPr/>
            <p:nvPr/>
          </p:nvSpPr>
          <p:spPr>
            <a:xfrm>
              <a:off x="2441592" y="4938924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椭圆 296"/>
            <p:cNvSpPr/>
            <p:nvPr/>
          </p:nvSpPr>
          <p:spPr>
            <a:xfrm>
              <a:off x="1813505" y="3429001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1813505" y="36554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椭圆 298"/>
            <p:cNvSpPr/>
            <p:nvPr/>
          </p:nvSpPr>
          <p:spPr>
            <a:xfrm>
              <a:off x="1813505" y="56183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椭圆 299"/>
            <p:cNvSpPr/>
            <p:nvPr/>
          </p:nvSpPr>
          <p:spPr>
            <a:xfrm>
              <a:off x="1813505" y="584488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1813505" y="5165413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椭圆 301"/>
            <p:cNvSpPr/>
            <p:nvPr/>
          </p:nvSpPr>
          <p:spPr>
            <a:xfrm>
              <a:off x="1813505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椭圆 302"/>
            <p:cNvSpPr/>
            <p:nvPr/>
          </p:nvSpPr>
          <p:spPr>
            <a:xfrm>
              <a:off x="1813506" y="4938924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椭圆 303"/>
            <p:cNvSpPr/>
            <p:nvPr/>
          </p:nvSpPr>
          <p:spPr>
            <a:xfrm>
              <a:off x="1185416" y="342900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椭圆 304"/>
            <p:cNvSpPr/>
            <p:nvPr/>
          </p:nvSpPr>
          <p:spPr>
            <a:xfrm>
              <a:off x="1185416" y="36554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椭圆 305"/>
            <p:cNvSpPr/>
            <p:nvPr/>
          </p:nvSpPr>
          <p:spPr>
            <a:xfrm>
              <a:off x="1185416" y="56183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1185411" y="584488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椭圆 307"/>
            <p:cNvSpPr/>
            <p:nvPr/>
          </p:nvSpPr>
          <p:spPr>
            <a:xfrm>
              <a:off x="1185414" y="5165415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椭圆 308"/>
            <p:cNvSpPr/>
            <p:nvPr/>
          </p:nvSpPr>
          <p:spPr>
            <a:xfrm>
              <a:off x="1185416" y="5391901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1185420" y="4938908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1" name="组合 310"/>
          <p:cNvGrpSpPr/>
          <p:nvPr/>
        </p:nvGrpSpPr>
        <p:grpSpPr>
          <a:xfrm>
            <a:off x="2928924" y="5074267"/>
            <a:ext cx="5715041" cy="1467820"/>
            <a:chOff x="714348" y="3429000"/>
            <a:chExt cx="7929621" cy="2643206"/>
          </a:xfrm>
        </p:grpSpPr>
        <p:sp>
          <p:nvSpPr>
            <p:cNvPr id="312" name="矩形 311"/>
            <p:cNvSpPr/>
            <p:nvPr/>
          </p:nvSpPr>
          <p:spPr>
            <a:xfrm>
              <a:off x="714348" y="3429001"/>
              <a:ext cx="7929618" cy="26423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76200"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3" name="直接连接符 312"/>
            <p:cNvCxnSpPr/>
            <p:nvPr/>
          </p:nvCxnSpPr>
          <p:spPr>
            <a:xfrm>
              <a:off x="714349" y="4334956"/>
              <a:ext cx="7929620" cy="1678"/>
            </a:xfrm>
            <a:prstGeom prst="line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rot="5400000">
              <a:off x="6693841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 rot="5400000">
              <a:off x="606662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rot="5400000">
              <a:off x="5438534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rot="5400000">
              <a:off x="48095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 rot="5400000">
              <a:off x="418235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 rot="5400000">
              <a:off x="3554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 rot="5400000">
              <a:off x="3004692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rot="5400000">
              <a:off x="237747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rot="5400000">
              <a:off x="1827026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rot="5400000">
              <a:off x="1277447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rot="5400000">
              <a:off x="64936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rot="5400000">
              <a:off x="21270" y="4750167"/>
              <a:ext cx="2643204" cy="87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椭圆 325"/>
            <p:cNvSpPr/>
            <p:nvPr/>
          </p:nvSpPr>
          <p:spPr>
            <a:xfrm>
              <a:off x="7858856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椭圆 326"/>
            <p:cNvSpPr/>
            <p:nvPr/>
          </p:nvSpPr>
          <p:spPr>
            <a:xfrm>
              <a:off x="7858856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7858856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椭圆 328"/>
            <p:cNvSpPr/>
            <p:nvPr/>
          </p:nvSpPr>
          <p:spPr>
            <a:xfrm>
              <a:off x="7858856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椭圆 329"/>
            <p:cNvSpPr/>
            <p:nvPr/>
          </p:nvSpPr>
          <p:spPr>
            <a:xfrm>
              <a:off x="7858856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椭圆 330"/>
            <p:cNvSpPr/>
            <p:nvPr/>
          </p:nvSpPr>
          <p:spPr>
            <a:xfrm>
              <a:off x="7858856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2" name="椭圆 331"/>
            <p:cNvSpPr/>
            <p:nvPr/>
          </p:nvSpPr>
          <p:spPr>
            <a:xfrm>
              <a:off x="7858855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椭圆 332"/>
            <p:cNvSpPr/>
            <p:nvPr/>
          </p:nvSpPr>
          <p:spPr>
            <a:xfrm>
              <a:off x="723076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椭圆 333"/>
            <p:cNvSpPr/>
            <p:nvPr/>
          </p:nvSpPr>
          <p:spPr>
            <a:xfrm>
              <a:off x="7230767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椭圆 334"/>
            <p:cNvSpPr/>
            <p:nvPr/>
          </p:nvSpPr>
          <p:spPr>
            <a:xfrm>
              <a:off x="723076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6" name="椭圆 335"/>
            <p:cNvSpPr/>
            <p:nvPr/>
          </p:nvSpPr>
          <p:spPr>
            <a:xfrm>
              <a:off x="723076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7" name="椭圆 336"/>
            <p:cNvSpPr/>
            <p:nvPr/>
          </p:nvSpPr>
          <p:spPr>
            <a:xfrm>
              <a:off x="7230767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8" name="椭圆 337"/>
            <p:cNvSpPr/>
            <p:nvPr/>
          </p:nvSpPr>
          <p:spPr>
            <a:xfrm>
              <a:off x="7230767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椭圆 338"/>
            <p:cNvSpPr/>
            <p:nvPr/>
          </p:nvSpPr>
          <p:spPr>
            <a:xfrm>
              <a:off x="7230767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椭圆 339"/>
            <p:cNvSpPr/>
            <p:nvPr/>
          </p:nvSpPr>
          <p:spPr>
            <a:xfrm>
              <a:off x="6602677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椭圆 340"/>
            <p:cNvSpPr/>
            <p:nvPr/>
          </p:nvSpPr>
          <p:spPr>
            <a:xfrm>
              <a:off x="6562443" y="402972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椭圆 341"/>
            <p:cNvSpPr/>
            <p:nvPr/>
          </p:nvSpPr>
          <p:spPr>
            <a:xfrm>
              <a:off x="6602677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椭圆 342"/>
            <p:cNvSpPr/>
            <p:nvPr/>
          </p:nvSpPr>
          <p:spPr>
            <a:xfrm>
              <a:off x="6602677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椭圆 343"/>
            <p:cNvSpPr/>
            <p:nvPr/>
          </p:nvSpPr>
          <p:spPr>
            <a:xfrm>
              <a:off x="6562443" y="463045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椭圆 344"/>
            <p:cNvSpPr/>
            <p:nvPr/>
          </p:nvSpPr>
          <p:spPr>
            <a:xfrm>
              <a:off x="6562443" y="487074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椭圆 345"/>
            <p:cNvSpPr/>
            <p:nvPr/>
          </p:nvSpPr>
          <p:spPr>
            <a:xfrm>
              <a:off x="6562443" y="439016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椭圆 346"/>
            <p:cNvSpPr/>
            <p:nvPr/>
          </p:nvSpPr>
          <p:spPr>
            <a:xfrm>
              <a:off x="597458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椭圆 347"/>
            <p:cNvSpPr/>
            <p:nvPr/>
          </p:nvSpPr>
          <p:spPr>
            <a:xfrm>
              <a:off x="5967722" y="402972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椭圆 348"/>
            <p:cNvSpPr/>
            <p:nvPr/>
          </p:nvSpPr>
          <p:spPr>
            <a:xfrm>
              <a:off x="5967722" y="509723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椭圆 349"/>
            <p:cNvSpPr/>
            <p:nvPr/>
          </p:nvSpPr>
          <p:spPr>
            <a:xfrm>
              <a:off x="597458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椭圆 350"/>
            <p:cNvSpPr/>
            <p:nvPr/>
          </p:nvSpPr>
          <p:spPr>
            <a:xfrm>
              <a:off x="5967722" y="464426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椭圆 351"/>
            <p:cNvSpPr/>
            <p:nvPr/>
          </p:nvSpPr>
          <p:spPr>
            <a:xfrm>
              <a:off x="5967722" y="487074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椭圆 352"/>
            <p:cNvSpPr/>
            <p:nvPr/>
          </p:nvSpPr>
          <p:spPr>
            <a:xfrm>
              <a:off x="5967722" y="44202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椭圆 353"/>
            <p:cNvSpPr/>
            <p:nvPr/>
          </p:nvSpPr>
          <p:spPr>
            <a:xfrm>
              <a:off x="5346500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椭圆 354"/>
            <p:cNvSpPr/>
            <p:nvPr/>
          </p:nvSpPr>
          <p:spPr>
            <a:xfrm>
              <a:off x="5373000" y="4029729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椭圆 355"/>
            <p:cNvSpPr/>
            <p:nvPr/>
          </p:nvSpPr>
          <p:spPr>
            <a:xfrm>
              <a:off x="5346500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椭圆 356"/>
            <p:cNvSpPr/>
            <p:nvPr/>
          </p:nvSpPr>
          <p:spPr>
            <a:xfrm>
              <a:off x="5346500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椭圆 357"/>
            <p:cNvSpPr/>
            <p:nvPr/>
          </p:nvSpPr>
          <p:spPr>
            <a:xfrm>
              <a:off x="5373000" y="4630457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9" name="椭圆 358"/>
            <p:cNvSpPr/>
            <p:nvPr/>
          </p:nvSpPr>
          <p:spPr>
            <a:xfrm>
              <a:off x="5357818" y="535782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椭圆 359"/>
            <p:cNvSpPr/>
            <p:nvPr/>
          </p:nvSpPr>
          <p:spPr>
            <a:xfrm>
              <a:off x="5373000" y="439016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椭圆 360"/>
            <p:cNvSpPr/>
            <p:nvPr/>
          </p:nvSpPr>
          <p:spPr>
            <a:xfrm>
              <a:off x="4718413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椭圆 361"/>
            <p:cNvSpPr/>
            <p:nvPr/>
          </p:nvSpPr>
          <p:spPr>
            <a:xfrm>
              <a:off x="4714876" y="364331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3" name="椭圆 362"/>
            <p:cNvSpPr/>
            <p:nvPr/>
          </p:nvSpPr>
          <p:spPr>
            <a:xfrm>
              <a:off x="4718413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4" name="椭圆 363"/>
            <p:cNvSpPr/>
            <p:nvPr/>
          </p:nvSpPr>
          <p:spPr>
            <a:xfrm>
              <a:off x="4718413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5" name="椭圆 364"/>
            <p:cNvSpPr/>
            <p:nvPr/>
          </p:nvSpPr>
          <p:spPr>
            <a:xfrm>
              <a:off x="4718413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6" name="椭圆 365"/>
            <p:cNvSpPr/>
            <p:nvPr/>
          </p:nvSpPr>
          <p:spPr>
            <a:xfrm>
              <a:off x="4718413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椭圆 366"/>
            <p:cNvSpPr/>
            <p:nvPr/>
          </p:nvSpPr>
          <p:spPr>
            <a:xfrm>
              <a:off x="4679158" y="4390166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椭圆 367"/>
            <p:cNvSpPr/>
            <p:nvPr/>
          </p:nvSpPr>
          <p:spPr>
            <a:xfrm>
              <a:off x="4168835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9" name="椭圆 368"/>
            <p:cNvSpPr/>
            <p:nvPr/>
          </p:nvSpPr>
          <p:spPr>
            <a:xfrm>
              <a:off x="4168835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椭圆 369"/>
            <p:cNvSpPr/>
            <p:nvPr/>
          </p:nvSpPr>
          <p:spPr>
            <a:xfrm>
              <a:off x="4168835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1" name="椭圆 370"/>
            <p:cNvSpPr/>
            <p:nvPr/>
          </p:nvSpPr>
          <p:spPr>
            <a:xfrm>
              <a:off x="4168835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2" name="椭圆 371"/>
            <p:cNvSpPr/>
            <p:nvPr/>
          </p:nvSpPr>
          <p:spPr>
            <a:xfrm>
              <a:off x="4160775" y="515637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椭圆 372"/>
            <p:cNvSpPr/>
            <p:nvPr/>
          </p:nvSpPr>
          <p:spPr>
            <a:xfrm>
              <a:off x="4168835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椭圆 373"/>
            <p:cNvSpPr/>
            <p:nvPr/>
          </p:nvSpPr>
          <p:spPr>
            <a:xfrm>
              <a:off x="4174838" y="4929435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5" name="椭圆 374"/>
            <p:cNvSpPr/>
            <p:nvPr/>
          </p:nvSpPr>
          <p:spPr>
            <a:xfrm>
              <a:off x="3540748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椭圆 375"/>
            <p:cNvSpPr/>
            <p:nvPr/>
          </p:nvSpPr>
          <p:spPr>
            <a:xfrm>
              <a:off x="3540748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椭圆 376"/>
            <p:cNvSpPr/>
            <p:nvPr/>
          </p:nvSpPr>
          <p:spPr>
            <a:xfrm>
              <a:off x="3540748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3540748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椭圆 378"/>
            <p:cNvSpPr/>
            <p:nvPr/>
          </p:nvSpPr>
          <p:spPr>
            <a:xfrm>
              <a:off x="3540748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3540748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1" name="椭圆 380"/>
            <p:cNvSpPr/>
            <p:nvPr/>
          </p:nvSpPr>
          <p:spPr>
            <a:xfrm>
              <a:off x="3540748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椭圆 381"/>
            <p:cNvSpPr/>
            <p:nvPr/>
          </p:nvSpPr>
          <p:spPr>
            <a:xfrm>
              <a:off x="2991171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椭圆 382"/>
            <p:cNvSpPr/>
            <p:nvPr/>
          </p:nvSpPr>
          <p:spPr>
            <a:xfrm>
              <a:off x="2991171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椭圆 383"/>
            <p:cNvSpPr/>
            <p:nvPr/>
          </p:nvSpPr>
          <p:spPr>
            <a:xfrm>
              <a:off x="2991171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椭圆 384"/>
            <p:cNvSpPr/>
            <p:nvPr/>
          </p:nvSpPr>
          <p:spPr>
            <a:xfrm>
              <a:off x="2991171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椭圆 385"/>
            <p:cNvSpPr/>
            <p:nvPr/>
          </p:nvSpPr>
          <p:spPr>
            <a:xfrm>
              <a:off x="2991171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椭圆 386"/>
            <p:cNvSpPr/>
            <p:nvPr/>
          </p:nvSpPr>
          <p:spPr>
            <a:xfrm>
              <a:off x="2991171" y="5391902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2991171" y="4938924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椭圆 388"/>
            <p:cNvSpPr/>
            <p:nvPr/>
          </p:nvSpPr>
          <p:spPr>
            <a:xfrm>
              <a:off x="2441592" y="342900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椭圆 389"/>
            <p:cNvSpPr/>
            <p:nvPr/>
          </p:nvSpPr>
          <p:spPr>
            <a:xfrm>
              <a:off x="2441592" y="36554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椭圆 390"/>
            <p:cNvSpPr/>
            <p:nvPr/>
          </p:nvSpPr>
          <p:spPr>
            <a:xfrm>
              <a:off x="2441592" y="561839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椭圆 391"/>
            <p:cNvSpPr/>
            <p:nvPr/>
          </p:nvSpPr>
          <p:spPr>
            <a:xfrm>
              <a:off x="2441592" y="5844880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椭圆 392"/>
            <p:cNvSpPr/>
            <p:nvPr/>
          </p:nvSpPr>
          <p:spPr>
            <a:xfrm>
              <a:off x="2441592" y="5165413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椭圆 393"/>
            <p:cNvSpPr/>
            <p:nvPr/>
          </p:nvSpPr>
          <p:spPr>
            <a:xfrm>
              <a:off x="2441592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5" name="椭圆 394"/>
            <p:cNvSpPr/>
            <p:nvPr/>
          </p:nvSpPr>
          <p:spPr>
            <a:xfrm>
              <a:off x="2441592" y="4938924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椭圆 395"/>
            <p:cNvSpPr/>
            <p:nvPr/>
          </p:nvSpPr>
          <p:spPr>
            <a:xfrm>
              <a:off x="1813505" y="3429001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椭圆 396"/>
            <p:cNvSpPr/>
            <p:nvPr/>
          </p:nvSpPr>
          <p:spPr>
            <a:xfrm>
              <a:off x="1813505" y="36554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椭圆 397"/>
            <p:cNvSpPr/>
            <p:nvPr/>
          </p:nvSpPr>
          <p:spPr>
            <a:xfrm>
              <a:off x="1813505" y="561839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1813505" y="5844880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椭圆 399"/>
            <p:cNvSpPr/>
            <p:nvPr/>
          </p:nvSpPr>
          <p:spPr>
            <a:xfrm>
              <a:off x="1813505" y="5165413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椭圆 400"/>
            <p:cNvSpPr/>
            <p:nvPr/>
          </p:nvSpPr>
          <p:spPr>
            <a:xfrm>
              <a:off x="1813505" y="5391902"/>
              <a:ext cx="314044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椭圆 401"/>
            <p:cNvSpPr/>
            <p:nvPr/>
          </p:nvSpPr>
          <p:spPr>
            <a:xfrm>
              <a:off x="1813506" y="4938924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椭圆 402"/>
            <p:cNvSpPr/>
            <p:nvPr/>
          </p:nvSpPr>
          <p:spPr>
            <a:xfrm>
              <a:off x="1185416" y="342900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4" name="椭圆 403"/>
            <p:cNvSpPr/>
            <p:nvPr/>
          </p:nvSpPr>
          <p:spPr>
            <a:xfrm>
              <a:off x="1185416" y="36554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5" name="椭圆 404"/>
            <p:cNvSpPr/>
            <p:nvPr/>
          </p:nvSpPr>
          <p:spPr>
            <a:xfrm>
              <a:off x="1185416" y="5618390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6" name="椭圆 405"/>
            <p:cNvSpPr/>
            <p:nvPr/>
          </p:nvSpPr>
          <p:spPr>
            <a:xfrm>
              <a:off x="1185411" y="5844881"/>
              <a:ext cx="314043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椭圆 406"/>
            <p:cNvSpPr/>
            <p:nvPr/>
          </p:nvSpPr>
          <p:spPr>
            <a:xfrm>
              <a:off x="1185414" y="5165415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椭圆 407"/>
            <p:cNvSpPr/>
            <p:nvPr/>
          </p:nvSpPr>
          <p:spPr>
            <a:xfrm>
              <a:off x="1185416" y="5391901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椭圆 408"/>
            <p:cNvSpPr/>
            <p:nvPr/>
          </p:nvSpPr>
          <p:spPr>
            <a:xfrm>
              <a:off x="1185420" y="4938908"/>
              <a:ext cx="314046" cy="2264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0" name="TextBox 409"/>
          <p:cNvSpPr txBox="1"/>
          <p:nvPr/>
        </p:nvSpPr>
        <p:spPr>
          <a:xfrm>
            <a:off x="539552" y="5214950"/>
            <a:ext cx="2777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1798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211" grpId="0"/>
      <p:bldP spid="4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97481"/>
            <a:ext cx="7265832" cy="30172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257174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判断：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3286124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    常见的算盘是两颗算珠在横梁上方，一颗代表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1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。（     ）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457200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    算盘每颗下珠代表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5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。（     ）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550070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    算盘在记数时算珠要靠梁。（    ）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86050" y="3714752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╳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72132" y="4572008"/>
            <a:ext cx="571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╳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572264" y="5500702"/>
            <a:ext cx="428628" cy="527272"/>
            <a:chOff x="7072330" y="5357826"/>
            <a:chExt cx="428628" cy="571504"/>
          </a:xfrm>
        </p:grpSpPr>
        <p:cxnSp>
          <p:nvCxnSpPr>
            <p:cNvPr id="11" name="直接连接符 10"/>
            <p:cNvCxnSpPr/>
            <p:nvPr/>
          </p:nvCxnSpPr>
          <p:spPr>
            <a:xfrm rot="16200000" flipH="1">
              <a:off x="7036611" y="5679297"/>
              <a:ext cx="285752" cy="21431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 flipV="1">
              <a:off x="7108049" y="5536421"/>
              <a:ext cx="571504" cy="21431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0600" y="2214554"/>
            <a:ext cx="295202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+mn-ea"/>
              </a:rPr>
              <a:t>算盘拨数</a:t>
            </a:r>
          </a:p>
        </p:txBody>
      </p:sp>
      <p:sp>
        <p:nvSpPr>
          <p:cNvPr id="3" name="矩形 2"/>
          <p:cNvSpPr/>
          <p:nvPr/>
        </p:nvSpPr>
        <p:spPr>
          <a:xfrm>
            <a:off x="857224" y="3286124"/>
            <a:ext cx="8012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老师报数，学生拨数，看</a:t>
            </a:r>
            <a:r>
              <a:rPr lang="zh-CN" altLang="en-US" sz="3200" b="1" smtClean="0">
                <a:solidFill>
                  <a:schemeClr val="bg1"/>
                </a:solidFill>
                <a:latin typeface="+mn-ea"/>
              </a:rPr>
              <a:t>谁拨得又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快又准。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5"/>
          <p:cNvGrpSpPr/>
          <p:nvPr/>
        </p:nvGrpSpPr>
        <p:grpSpPr>
          <a:xfrm>
            <a:off x="611560" y="607759"/>
            <a:ext cx="6929486" cy="1703682"/>
            <a:chOff x="785786" y="428604"/>
            <a:chExt cx="7072362" cy="2109354"/>
          </a:xfrm>
        </p:grpSpPr>
        <p:pic>
          <p:nvPicPr>
            <p:cNvPr id="5" name="图片 4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t="30414" r="80469" b="33428"/>
            <a:stretch>
              <a:fillRect/>
            </a:stretch>
          </p:blipFill>
          <p:spPr>
            <a:xfrm>
              <a:off x="785786" y="571480"/>
              <a:ext cx="1785950" cy="1966478"/>
            </a:xfrm>
            <a:prstGeom prst="ellipse">
              <a:avLst/>
            </a:prstGeom>
            <a:ln w="63500" cap="rnd">
              <a:solidFill>
                <a:schemeClr val="bg2">
                  <a:lumMod val="25000"/>
                  <a:lumOff val="75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6" name="图片 5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l="62500" t="30414" r="17968" b="31921"/>
            <a:stretch>
              <a:fillRect/>
            </a:stretch>
          </p:blipFill>
          <p:spPr>
            <a:xfrm>
              <a:off x="6072198" y="428604"/>
              <a:ext cx="1785950" cy="2109354"/>
            </a:xfrm>
            <a:prstGeom prst="ellipse">
              <a:avLst/>
            </a:prstGeom>
            <a:ln w="63500" cap="rnd">
              <a:solidFill>
                <a:schemeClr val="bg2">
                  <a:lumMod val="25000"/>
                  <a:lumOff val="75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7" name="TextBox 12"/>
            <p:cNvSpPr txBox="1"/>
            <p:nvPr/>
          </p:nvSpPr>
          <p:spPr>
            <a:xfrm>
              <a:off x="2714612" y="714356"/>
              <a:ext cx="33575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000" b="1" dirty="0" smtClean="0">
                  <a:solidFill>
                    <a:srgbClr val="FF0000"/>
                  </a:solidFill>
                </a:rPr>
                <a:t>游戏环节</a:t>
              </a:r>
              <a:endParaRPr lang="zh-CN" altLang="en-US" sz="6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57224" y="4304476"/>
            <a:ext cx="7675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同桌两人一人报数，一人拨数，看看谁是拨数小能手！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1538" y="2916792"/>
            <a:ext cx="7643866" cy="3477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</a:rPr>
              <a:t>    通过这节课的学习，你有哪些收获？你认为自己的表现怎么样？你还想对你的同伴说些什么？</a:t>
            </a:r>
            <a:endParaRPr lang="zh-CN" altLang="en-US" sz="4800" b="1" dirty="0">
              <a:solidFill>
                <a:srgbClr val="FF0000"/>
              </a:solidFill>
            </a:endParaRPr>
          </a:p>
          <a:p>
            <a:pPr algn="ctr" eaLnBrk="0" hangingPunct="0"/>
            <a:endParaRPr lang="en-US" altLang="zh-CN" sz="2800" b="1" dirty="0"/>
          </a:p>
        </p:txBody>
      </p:sp>
      <p:grpSp>
        <p:nvGrpSpPr>
          <p:cNvPr id="3" name="组合 2"/>
          <p:cNvGrpSpPr/>
          <p:nvPr/>
        </p:nvGrpSpPr>
        <p:grpSpPr>
          <a:xfrm>
            <a:off x="1142976" y="500042"/>
            <a:ext cx="6572296" cy="2214578"/>
            <a:chOff x="1142976" y="714356"/>
            <a:chExt cx="6215106" cy="1799328"/>
          </a:xfrm>
        </p:grpSpPr>
        <p:pic>
          <p:nvPicPr>
            <p:cNvPr id="4" name="图片 3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l="63281" t="69586" r="17187"/>
            <a:stretch>
              <a:fillRect/>
            </a:stretch>
          </p:blipFill>
          <p:spPr>
            <a:xfrm rot="20465276">
              <a:off x="1142976" y="1071546"/>
              <a:ext cx="1785950" cy="1442138"/>
            </a:xfrm>
            <a:prstGeom prst="ellipse">
              <a:avLst/>
            </a:prstGeom>
            <a:ln w="63500" cap="rnd">
              <a:solidFill>
                <a:srgbClr val="92D05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" name="云形标注 4"/>
            <p:cNvSpPr/>
            <p:nvPr/>
          </p:nvSpPr>
          <p:spPr>
            <a:xfrm>
              <a:off x="3143240" y="714356"/>
              <a:ext cx="4214842" cy="1000132"/>
            </a:xfrm>
            <a:prstGeom prst="cloudCallout">
              <a:avLst>
                <a:gd name="adj1" fmla="val -59674"/>
                <a:gd name="adj2" fmla="val 4038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课后小结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303D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85852" y="785794"/>
            <a:ext cx="7072362" cy="5523526"/>
            <a:chOff x="357158" y="-2567610"/>
            <a:chExt cx="7072362" cy="7797972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2" cstate="print"/>
            <a:srcRect t="30205" r="80723" b="34944"/>
            <a:stretch>
              <a:fillRect/>
            </a:stretch>
          </p:blipFill>
          <p:spPr>
            <a:xfrm>
              <a:off x="357158" y="2878490"/>
              <a:ext cx="1773980" cy="2351872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云形标注 3"/>
            <p:cNvSpPr/>
            <p:nvPr/>
          </p:nvSpPr>
          <p:spPr>
            <a:xfrm>
              <a:off x="1500166" y="-2567610"/>
              <a:ext cx="5929354" cy="4639299"/>
            </a:xfrm>
            <a:prstGeom prst="cloudCallout">
              <a:avLst>
                <a:gd name="adj1" fmla="val -48683"/>
                <a:gd name="adj2" fmla="val 6735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600" b="1" dirty="0" smtClean="0">
                  <a:solidFill>
                    <a:schemeClr val="bg1"/>
                  </a:solidFill>
                </a:rPr>
                <a:t>在没有学过的情况下，有没有能很快解决的办法呢？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40357" y="931503"/>
            <a:ext cx="8157670" cy="5926497"/>
            <a:chOff x="1000100" y="2290919"/>
            <a:chExt cx="8157670" cy="5109050"/>
          </a:xfrm>
        </p:grpSpPr>
        <p:pic>
          <p:nvPicPr>
            <p:cNvPr id="4" name="图片 3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786710" y="6170742"/>
              <a:ext cx="1371060" cy="1229227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5" name="线形标注 1 4"/>
            <p:cNvSpPr/>
            <p:nvPr/>
          </p:nvSpPr>
          <p:spPr>
            <a:xfrm flipH="1">
              <a:off x="1000100" y="2290919"/>
              <a:ext cx="6500858" cy="4249330"/>
            </a:xfrm>
            <a:prstGeom prst="borderCallout1">
              <a:avLst>
                <a:gd name="adj1" fmla="val 101365"/>
                <a:gd name="adj2" fmla="val -7456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 其实，当我们对很大的数字进行计算时可以借助计算器，当然它只是计算工具的一种。</a:t>
              </a:r>
              <a:endParaRPr lang="en-US" altLang="zh-CN" sz="4400" b="1" dirty="0" smtClean="0">
                <a:solidFill>
                  <a:srgbClr val="FFFF00"/>
                </a:solidFill>
              </a:endParaRPr>
            </a:p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 生活中，你还看到过哪些计算工具？</a:t>
              </a:r>
              <a:r>
                <a:rPr lang="en-US" altLang="zh-CN" sz="4400" b="1" dirty="0" smtClean="0">
                  <a:solidFill>
                    <a:srgbClr val="FFFF00"/>
                  </a:solidFill>
                </a:rPr>
                <a:t>        </a:t>
              </a:r>
              <a:endParaRPr lang="zh-CN" altLang="en-US" sz="4400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5786" y="214290"/>
            <a:ext cx="6429420" cy="2710654"/>
            <a:chOff x="357158" y="659695"/>
            <a:chExt cx="6429420" cy="3826832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t="30205" r="80723" b="34944"/>
            <a:stretch>
              <a:fillRect/>
            </a:stretch>
          </p:blipFill>
          <p:spPr>
            <a:xfrm>
              <a:off x="357158" y="2351687"/>
              <a:ext cx="1447836" cy="2134840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云形标注 3"/>
            <p:cNvSpPr/>
            <p:nvPr/>
          </p:nvSpPr>
          <p:spPr>
            <a:xfrm>
              <a:off x="1714480" y="659695"/>
              <a:ext cx="5072098" cy="2218761"/>
            </a:xfrm>
            <a:prstGeom prst="cloudCallout">
              <a:avLst>
                <a:gd name="adj1" fmla="val -49747"/>
                <a:gd name="adj2" fmla="val 4672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3600" b="1" dirty="0" smtClean="0">
                  <a:solidFill>
                    <a:schemeClr val="bg1"/>
                  </a:solidFill>
                </a:rPr>
                <a:t>生活中你见到过吗？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图片 4" descr="1195463694.jpg"/>
          <p:cNvPicPr>
            <a:picLocks noChangeAspect="1"/>
          </p:cNvPicPr>
          <p:nvPr/>
        </p:nvPicPr>
        <p:blipFill>
          <a:blip r:embed="rId4" cstate="print"/>
          <a:srcRect l="6462" t="4166" r="8276" b="3125"/>
          <a:stretch>
            <a:fillRect/>
          </a:stretch>
        </p:blipFill>
        <p:spPr>
          <a:xfrm>
            <a:off x="3857620" y="2285992"/>
            <a:ext cx="1810833" cy="3429024"/>
          </a:xfrm>
          <a:prstGeom prst="rect">
            <a:avLst/>
          </a:prstGeom>
        </p:spPr>
      </p:pic>
      <p:pic>
        <p:nvPicPr>
          <p:cNvPr id="6" name="图片 5" descr="u=2909222592,1881089098&amp;fm=21&amp;gp=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714488"/>
            <a:ext cx="2476500" cy="2095500"/>
          </a:xfrm>
          <a:prstGeom prst="rect">
            <a:avLst/>
          </a:prstGeom>
        </p:spPr>
      </p:pic>
      <p:pic>
        <p:nvPicPr>
          <p:cNvPr id="9" name="图片 8" descr="u=3694605238,3208990931&amp;fm=21&amp;gp=0.jpg"/>
          <p:cNvPicPr>
            <a:picLocks noChangeAspect="1"/>
          </p:cNvPicPr>
          <p:nvPr/>
        </p:nvPicPr>
        <p:blipFill>
          <a:blip r:embed="rId6" cstate="print"/>
          <a:srcRect t="6818"/>
          <a:stretch>
            <a:fillRect/>
          </a:stretch>
        </p:blipFill>
        <p:spPr>
          <a:xfrm>
            <a:off x="5857884" y="4000504"/>
            <a:ext cx="3031742" cy="2381252"/>
          </a:xfrm>
          <a:prstGeom prst="rect">
            <a:avLst/>
          </a:prstGeom>
        </p:spPr>
      </p:pic>
      <p:pic>
        <p:nvPicPr>
          <p:cNvPr id="10" name="图片 9" descr="1026075.jpg"/>
          <p:cNvPicPr>
            <a:picLocks noChangeAspect="1"/>
          </p:cNvPicPr>
          <p:nvPr/>
        </p:nvPicPr>
        <p:blipFill>
          <a:blip r:embed="rId7" cstate="print"/>
          <a:srcRect l="19062" r="30312"/>
          <a:stretch>
            <a:fillRect/>
          </a:stretch>
        </p:blipFill>
        <p:spPr>
          <a:xfrm>
            <a:off x="928662" y="3071810"/>
            <a:ext cx="2643206" cy="3263194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500174"/>
            <a:ext cx="49292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</a:rPr>
              <a:t>计算工具的认识及算盘的使用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57224" y="357166"/>
            <a:ext cx="7929618" cy="5715040"/>
            <a:chOff x="285720" y="659695"/>
            <a:chExt cx="7929618" cy="3658197"/>
          </a:xfrm>
        </p:grpSpPr>
        <p:pic>
          <p:nvPicPr>
            <p:cNvPr id="5" name="图片 4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t="30205" r="80723" b="34944"/>
            <a:stretch>
              <a:fillRect/>
            </a:stretch>
          </p:blipFill>
          <p:spPr>
            <a:xfrm>
              <a:off x="285720" y="3311888"/>
              <a:ext cx="1447836" cy="1006004"/>
            </a:xfrm>
            <a:prstGeom prst="ellipse">
              <a:avLst/>
            </a:prstGeom>
            <a:ln w="63500" cap="rnd">
              <a:solidFill>
                <a:schemeClr val="accent6">
                  <a:lumMod val="20000"/>
                  <a:lumOff val="8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6" name="云形标注 5"/>
            <p:cNvSpPr/>
            <p:nvPr/>
          </p:nvSpPr>
          <p:spPr>
            <a:xfrm>
              <a:off x="1214414" y="659695"/>
              <a:ext cx="7000924" cy="2972285"/>
            </a:xfrm>
            <a:prstGeom prst="cloudCallout">
              <a:avLst>
                <a:gd name="adj1" fmla="val -43120"/>
                <a:gd name="adj2" fmla="val 48219"/>
              </a:avLst>
            </a:prstGeom>
            <a:solidFill>
              <a:srgbClr val="B0FEB7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</a:rPr>
                <a:t>谁来介绍一下你所了解的计算工具？</a:t>
              </a:r>
              <a:endParaRPr lang="zh-CN" altLang="en-US" sz="4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7771" y="1645883"/>
            <a:ext cx="8358214" cy="5212117"/>
            <a:chOff x="785786" y="3153102"/>
            <a:chExt cx="8358214" cy="4493205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704250" y="6355496"/>
              <a:ext cx="1439750" cy="1290811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线形标注 1 3"/>
            <p:cNvSpPr/>
            <p:nvPr/>
          </p:nvSpPr>
          <p:spPr>
            <a:xfrm flipH="1">
              <a:off x="785786" y="3153102"/>
              <a:ext cx="6715172" cy="4249330"/>
            </a:xfrm>
            <a:prstGeom prst="borderCallout1">
              <a:avLst>
                <a:gd name="adj1" fmla="val 85693"/>
                <a:gd name="adj2" fmla="val -6030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</a:t>
              </a:r>
              <a:r>
                <a:rPr lang="zh-CN" altLang="en-US" sz="3600" b="1" dirty="0" smtClean="0">
                  <a:solidFill>
                    <a:srgbClr val="FFFF00"/>
                  </a:solidFill>
                </a:rPr>
                <a:t>     </a:t>
              </a:r>
              <a:endParaRPr lang="en-US" altLang="zh-CN" sz="3600" b="1" dirty="0" smtClean="0">
                <a:solidFill>
                  <a:srgbClr val="FFFF00"/>
                </a:solidFill>
              </a:endParaRPr>
            </a:p>
            <a:p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    计算工具的源头可以追溯至二千多年前的春秋战国时代，古代中国人发明的算筹是世界上最早的计算工具。在大约一千多年前，中国人发明了更为方便的算盘，并一直沿用至今。许多人认为算盘是最早的数字计算机，而珠算口诀则是最早的体系化的算法。</a:t>
              </a:r>
              <a:endParaRPr lang="en-US" altLang="zh-CN" sz="3600" b="1" dirty="0" smtClean="0">
                <a:solidFill>
                  <a:srgbClr val="FFFF00"/>
                </a:solidFill>
                <a:latin typeface="+mn-ea"/>
              </a:endParaRPr>
            </a:p>
            <a:p>
              <a:r>
                <a:rPr lang="en-US" altLang="zh-CN" sz="4400" b="1" dirty="0" smtClean="0">
                  <a:solidFill>
                    <a:srgbClr val="FFFF00"/>
                  </a:solidFill>
                </a:rPr>
                <a:t>        </a:t>
              </a:r>
              <a:endParaRPr lang="zh-CN" altLang="en-US" sz="4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47577" y="722553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</a:rPr>
              <a:t>计算工具的发展历史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5786" y="2143116"/>
            <a:ext cx="8358214" cy="4140546"/>
            <a:chOff x="785786" y="3153102"/>
            <a:chExt cx="8358214" cy="3569437"/>
          </a:xfrm>
        </p:grpSpPr>
        <p:pic>
          <p:nvPicPr>
            <p:cNvPr id="3" name="图片 2" descr="2078315_140815274125_2 (1).jpg"/>
            <p:cNvPicPr>
              <a:picLocks noChangeAspect="1"/>
            </p:cNvPicPr>
            <p:nvPr/>
          </p:nvPicPr>
          <p:blipFill>
            <a:blip r:embed="rId3" cstate="print"/>
            <a:srcRect l="60938" t="30414" r="16406" b="30414"/>
            <a:stretch>
              <a:fillRect/>
            </a:stretch>
          </p:blipFill>
          <p:spPr>
            <a:xfrm>
              <a:off x="7704250" y="5431728"/>
              <a:ext cx="1439750" cy="1290811"/>
            </a:xfrm>
            <a:prstGeom prst="ellipse">
              <a:avLst/>
            </a:prstGeom>
            <a:ln w="63500" cap="rnd">
              <a:solidFill>
                <a:schemeClr val="bg2">
                  <a:lumMod val="10000"/>
                  <a:lumOff val="90000"/>
                </a:schemeClr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" name="线形标注 1 3"/>
            <p:cNvSpPr/>
            <p:nvPr/>
          </p:nvSpPr>
          <p:spPr>
            <a:xfrm flipH="1">
              <a:off x="785786" y="3153102"/>
              <a:ext cx="6643734" cy="2586549"/>
            </a:xfrm>
            <a:prstGeom prst="borderCallout1">
              <a:avLst>
                <a:gd name="adj1" fmla="val 105729"/>
                <a:gd name="adj2" fmla="val -6987"/>
                <a:gd name="adj3" fmla="val 11730"/>
                <a:gd name="adj4" fmla="val -817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400" b="1" dirty="0" smtClean="0">
                  <a:solidFill>
                    <a:srgbClr val="FFFF00"/>
                  </a:solidFill>
                </a:rPr>
                <a:t>   </a:t>
              </a:r>
              <a:r>
                <a:rPr lang="zh-CN" altLang="en-US" sz="3600" b="1" dirty="0" smtClean="0">
                  <a:solidFill>
                    <a:srgbClr val="FFFF00"/>
                  </a:solidFill>
                </a:rPr>
                <a:t>     </a:t>
              </a:r>
              <a:endParaRPr lang="en-US" altLang="zh-CN" sz="3600" b="1" dirty="0" smtClean="0">
                <a:solidFill>
                  <a:srgbClr val="FFFF00"/>
                </a:solidFill>
              </a:endParaRPr>
            </a:p>
            <a:p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    17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世纪初，英国人发明了计算尺，它的出现开创了模拟计算的先河。直到</a:t>
              </a:r>
              <a:r>
                <a:rPr lang="en-US" altLang="zh-CN" sz="3600" b="1" dirty="0" smtClean="0">
                  <a:solidFill>
                    <a:srgbClr val="FFFF00"/>
                  </a:solidFill>
                  <a:latin typeface="+mn-ea"/>
                </a:rPr>
                <a:t>20</a:t>
              </a:r>
              <a:r>
                <a:rPr lang="zh-CN" altLang="en-US" sz="3600" b="1" dirty="0" smtClean="0">
                  <a:solidFill>
                    <a:srgbClr val="FFFF00"/>
                  </a:solidFill>
                  <a:latin typeface="+mn-ea"/>
                </a:rPr>
                <a:t>世纪中叶，计算尺才逐渐被袖珍计算器取代。</a:t>
              </a:r>
              <a:endParaRPr lang="en-US" altLang="zh-CN" sz="3600" b="1" dirty="0" smtClean="0">
                <a:solidFill>
                  <a:srgbClr val="FFFF00"/>
                </a:solidFill>
                <a:latin typeface="+mn-ea"/>
              </a:endParaRPr>
            </a:p>
            <a:p>
              <a:r>
                <a:rPr lang="en-US" altLang="zh-CN" sz="4400" b="1" dirty="0" smtClean="0">
                  <a:solidFill>
                    <a:srgbClr val="FFFF00"/>
                  </a:solidFill>
                </a:rPr>
                <a:t>        </a:t>
              </a:r>
              <a:endParaRPr lang="zh-CN" altLang="en-US" sz="4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07134" y="866272"/>
            <a:ext cx="6715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</a:rPr>
              <a:t>计算工具的发展历史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3</TotalTime>
  <Words>783</Words>
  <Application>Microsoft Office PowerPoint</Application>
  <PresentationFormat>全屏显示(4:3)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BMT-6</cp:lastModifiedBy>
  <cp:revision>164</cp:revision>
  <dcterms:created xsi:type="dcterms:W3CDTF">2016-04-06T13:50:00Z</dcterms:created>
  <dcterms:modified xsi:type="dcterms:W3CDTF">2018-10-31T06:59:04Z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2052-10.1.0.6747</vt:lpwstr>
  </property>
</Properties>
</file>