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</p:sldMasterIdLst>
  <p:notesMasterIdLst>
    <p:notesMasterId r:id="rId25"/>
  </p:notesMasterIdLst>
  <p:sldIdLst>
    <p:sldId id="256" r:id="rId4"/>
    <p:sldId id="257" r:id="rId5"/>
    <p:sldId id="258" r:id="rId6"/>
    <p:sldId id="259" r:id="rId7"/>
    <p:sldId id="260" r:id="rId8"/>
    <p:sldId id="261" r:id="rId9"/>
    <p:sldId id="272" r:id="rId10"/>
    <p:sldId id="262" r:id="rId11"/>
    <p:sldId id="274" r:id="rId12"/>
    <p:sldId id="269" r:id="rId13"/>
    <p:sldId id="270" r:id="rId14"/>
    <p:sldId id="275" r:id="rId15"/>
    <p:sldId id="276" r:id="rId16"/>
    <p:sldId id="277" r:id="rId17"/>
    <p:sldId id="268" r:id="rId18"/>
    <p:sldId id="263" r:id="rId19"/>
    <p:sldId id="271" r:id="rId20"/>
    <p:sldId id="273" r:id="rId21"/>
    <p:sldId id="265" r:id="rId22"/>
    <p:sldId id="266" r:id="rId23"/>
    <p:sldId id="267" r:id="rId2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08CA"/>
    <a:srgbClr val="91F7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692" y="-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8098F-75B3-4A66-8935-8C96DAB75C0F}" type="datetimeFigureOut">
              <a:rPr lang="zh-CN" altLang="en-US" smtClean="0"/>
              <a:pPr/>
              <a:t>2018-11-01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0FFFE-2C8F-40D6-89AA-B6848FE7E5D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65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D48D2-118F-4FA8-A7E9-9B8762EC381C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77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0030A-6B76-49D8-94E8-443548F31DD9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721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643C9-A3C9-4A20-9C04-A385E1A1CB56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92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72BA2-4C67-482F-868B-66F745496727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125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D48D2-118F-4FA8-A7E9-9B8762EC381C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815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F7E8F-6C59-410F-816F-86726F07EC26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6656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0C4E3A-E9F6-4466-A41C-C7C58DDD9B2D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349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2E2A0-1524-4AEA-84CF-B526173A1661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6415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1C5DA-7A8B-40AF-B592-17A237714EEC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6193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C1AC4-D556-479C-8D29-2995EA876F2A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6704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95BC1-8C93-4150-B638-733A0110A298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916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F7E8F-6C59-410F-816F-86726F07EC26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2834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C5652-046E-4892-AC36-EA28BE2B51A6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0398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B553C-F515-477C-84FB-2EB6268A1D32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6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0030A-6B76-49D8-94E8-443548F31DD9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3228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643C9-A3C9-4A20-9C04-A385E1A1CB56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6061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72BA2-4C67-482F-868B-66F745496727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6891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B22D-9645-4F2C-BFF8-BAAE8E1D9E1B}" type="datetimeFigureOut">
              <a:rPr lang="zh-CN" altLang="en-US" smtClean="0"/>
              <a:pPr/>
              <a:t>2018-11-01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0F8E-1744-4FBF-B4B2-AEA4FFACE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0103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B22D-9645-4F2C-BFF8-BAAE8E1D9E1B}" type="datetimeFigureOut">
              <a:rPr lang="zh-CN" altLang="en-US" smtClean="0"/>
              <a:pPr/>
              <a:t>2018-11-01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0F8E-1744-4FBF-B4B2-AEA4FFACE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7976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B22D-9645-4F2C-BFF8-BAAE8E1D9E1B}" type="datetimeFigureOut">
              <a:rPr lang="zh-CN" altLang="en-US" smtClean="0"/>
              <a:pPr/>
              <a:t>2018-11-01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0F8E-1744-4FBF-B4B2-AEA4FFACE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8919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B22D-9645-4F2C-BFF8-BAAE8E1D9E1B}" type="datetimeFigureOut">
              <a:rPr lang="zh-CN" altLang="en-US" smtClean="0"/>
              <a:pPr/>
              <a:t>2018-11-01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0F8E-1744-4FBF-B4B2-AEA4FFACE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0690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B22D-9645-4F2C-BFF8-BAAE8E1D9E1B}" type="datetimeFigureOut">
              <a:rPr lang="zh-CN" altLang="en-US" smtClean="0"/>
              <a:pPr/>
              <a:t>2018-11-01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0F8E-1744-4FBF-B4B2-AEA4FFACE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0316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0C4E3A-E9F6-4466-A41C-C7C58DDD9B2D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8271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B22D-9645-4F2C-BFF8-BAAE8E1D9E1B}" type="datetimeFigureOut">
              <a:rPr lang="zh-CN" altLang="en-US" smtClean="0"/>
              <a:pPr/>
              <a:t>2018-11-01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0F8E-1744-4FBF-B4B2-AEA4FFACE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17353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B22D-9645-4F2C-BFF8-BAAE8E1D9E1B}" type="datetimeFigureOut">
              <a:rPr lang="zh-CN" altLang="en-US" smtClean="0"/>
              <a:pPr/>
              <a:t>2018-11-01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0F8E-1744-4FBF-B4B2-AEA4FFACE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14234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B22D-9645-4F2C-BFF8-BAAE8E1D9E1B}" type="datetimeFigureOut">
              <a:rPr lang="zh-CN" altLang="en-US" smtClean="0"/>
              <a:pPr/>
              <a:t>2018-11-01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0F8E-1744-4FBF-B4B2-AEA4FFACE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254750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B22D-9645-4F2C-BFF8-BAAE8E1D9E1B}" type="datetimeFigureOut">
              <a:rPr lang="zh-CN" altLang="en-US" smtClean="0"/>
              <a:pPr/>
              <a:t>2018-11-01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0F8E-1744-4FBF-B4B2-AEA4FFACE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374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B22D-9645-4F2C-BFF8-BAAE8E1D9E1B}" type="datetimeFigureOut">
              <a:rPr lang="zh-CN" altLang="en-US" smtClean="0"/>
              <a:pPr/>
              <a:t>2018-11-01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0F8E-1744-4FBF-B4B2-AEA4FFACE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13920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3B22D-9645-4F2C-BFF8-BAAE8E1D9E1B}" type="datetimeFigureOut">
              <a:rPr lang="zh-CN" altLang="en-US" smtClean="0"/>
              <a:pPr/>
              <a:t>2018-11-01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D0F8E-1744-4FBF-B4B2-AEA4FFACE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0286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2E2A0-1524-4AEA-84CF-B526173A1661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6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1C5DA-7A8B-40AF-B592-17A237714EEC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207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C1AC4-D556-479C-8D29-2995EA876F2A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073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95BC1-8C93-4150-B638-733A0110A298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78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C5652-046E-4892-AC36-EA28BE2B51A6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049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B553C-F515-477C-84FB-2EB6268A1D32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2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7DB6DA-3658-423E-AF44-D6CE3716A957}" type="slidenum">
              <a:rPr lang="en-US" altLang="zh-CN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078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7DB6DA-3658-423E-AF44-D6CE3716A957}" type="slidenum">
              <a:rPr lang="en-US" altLang="zh-CN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64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3B22D-9645-4F2C-BFF8-BAAE8E1D9E1B}" type="datetimeFigureOut">
              <a:rPr lang="zh-CN" altLang="en-US" smtClean="0"/>
              <a:pPr/>
              <a:t>2018-11-01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D0F8E-1744-4FBF-B4B2-AEA4FFACEA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661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emf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7" Type="http://schemas.microsoft.com/office/2007/relationships/hdphoto" Target="../media/hdphoto8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39.png"/><Relationship Id="rId5" Type="http://schemas.microsoft.com/office/2007/relationships/hdphoto" Target="../media/hdphoto7.wdp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7" Type="http://schemas.microsoft.com/office/2007/relationships/hdphoto" Target="../media/hdphoto11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42.png"/><Relationship Id="rId5" Type="http://schemas.microsoft.com/office/2007/relationships/hdphoto" Target="../media/hdphoto10.wdp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2.png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76537" y="2228671"/>
            <a:ext cx="664797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7200" b="1" i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线段  直线  射线</a:t>
            </a:r>
            <a:endParaRPr lang="zh-CN" altLang="en-US" sz="7200" b="1" i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3968" y="5752903"/>
            <a:ext cx="4493538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小学四年级上册（人教版）</a:t>
            </a:r>
            <a:endParaRPr lang="zh-CN" altLang="en-US" sz="2800" b="1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723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06302" y="591384"/>
            <a:ext cx="68579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002060"/>
                </a:solidFill>
                <a:latin typeface="Arial" pitchFamily="34" charset="0"/>
                <a:ea typeface="宋体" pitchFamily="2" charset="-122"/>
              </a:rPr>
              <a:t>经过一点可以画多少条直线？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64"/>
          <a:stretch/>
        </p:blipFill>
        <p:spPr bwMode="auto">
          <a:xfrm>
            <a:off x="7414170" y="4634915"/>
            <a:ext cx="1638300" cy="19621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椭圆 2"/>
          <p:cNvSpPr/>
          <p:nvPr/>
        </p:nvSpPr>
        <p:spPr>
          <a:xfrm>
            <a:off x="4218062" y="3261742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2561878" y="3329930"/>
            <a:ext cx="36004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rot="900000">
            <a:off x="2447950" y="3333750"/>
            <a:ext cx="3600400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rot="18000000" flipH="1">
            <a:off x="2489870" y="3329930"/>
            <a:ext cx="3600400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17100000" flipH="1">
            <a:off x="2489870" y="3333750"/>
            <a:ext cx="3600400" cy="0"/>
          </a:xfrm>
          <a:prstGeom prst="line">
            <a:avLst/>
          </a:prstGeom>
          <a:ln w="57150">
            <a:solidFill>
              <a:srgbClr val="F808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rot="3600000">
            <a:off x="2489870" y="3261741"/>
            <a:ext cx="3600400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19800000" flipH="1">
            <a:off x="2561878" y="3316219"/>
            <a:ext cx="36004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18900000" flipH="1">
            <a:off x="2489870" y="3346692"/>
            <a:ext cx="3600400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1800000">
            <a:off x="2417862" y="3261742"/>
            <a:ext cx="36004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16200000">
            <a:off x="2489870" y="3316219"/>
            <a:ext cx="3600400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rot="2700000">
            <a:off x="2489870" y="3316219"/>
            <a:ext cx="3600400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rot="4500000">
            <a:off x="2489869" y="3316219"/>
            <a:ext cx="3600400" cy="0"/>
          </a:xfrm>
          <a:prstGeom prst="line">
            <a:avLst/>
          </a:prstGeom>
          <a:ln w="57150">
            <a:solidFill>
              <a:srgbClr val="F808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rot="20700000" flipH="1">
            <a:off x="2489870" y="3333751"/>
            <a:ext cx="3600400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83179" y="5445224"/>
            <a:ext cx="69678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经过一点可以画              直线。</a:t>
            </a:r>
          </a:p>
        </p:txBody>
      </p:sp>
      <p:sp>
        <p:nvSpPr>
          <p:cNvPr id="7" name="矩形 6"/>
          <p:cNvSpPr/>
          <p:nvPr/>
        </p:nvSpPr>
        <p:spPr>
          <a:xfrm>
            <a:off x="3999034" y="5383669"/>
            <a:ext cx="188224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无数条</a:t>
            </a:r>
            <a:endParaRPr lang="zh-CN" altLang="en-US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1175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347864" y="332656"/>
            <a:ext cx="2359660" cy="1021556"/>
          </a:xfrm>
          <a:prstGeom prst="roundRect">
            <a:avLst/>
          </a:prstGeom>
          <a:solidFill>
            <a:srgbClr val="7030A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试一试</a:t>
            </a:r>
            <a:endParaRPr lang="zh-CN" altLang="en-US" sz="54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31640" y="1534994"/>
            <a:ext cx="68531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4000" dirty="0">
                <a:solidFill>
                  <a:srgbClr val="00206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过下面两点可以画几条</a:t>
            </a:r>
            <a:r>
              <a:rPr lang="zh-CN" altLang="en-US" sz="4000" dirty="0" smtClean="0">
                <a:solidFill>
                  <a:srgbClr val="00206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直线？</a:t>
            </a:r>
            <a:endParaRPr lang="zh-CN" altLang="en-US" sz="4000" dirty="0">
              <a:solidFill>
                <a:srgbClr val="00206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364" b="95000" l="9605" r="89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48" y="5063176"/>
            <a:ext cx="1431424" cy="1779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1548100" y="4351166"/>
            <a:ext cx="6390456" cy="70788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002060"/>
                </a:solidFill>
                <a:latin typeface="Arial" pitchFamily="34" charset="0"/>
                <a:ea typeface="宋体" pitchFamily="2" charset="-122"/>
              </a:rPr>
              <a:t>经过两点 </a:t>
            </a:r>
            <a:r>
              <a:rPr lang="zh-CN" altLang="en-US" sz="4000" b="1" dirty="0" smtClean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只能画一条</a:t>
            </a:r>
            <a:r>
              <a:rPr lang="zh-CN" altLang="en-US" sz="4000" b="1" dirty="0" smtClean="0">
                <a:solidFill>
                  <a:srgbClr val="002060"/>
                </a:solidFill>
                <a:latin typeface="Arial" pitchFamily="34" charset="0"/>
                <a:ea typeface="宋体" pitchFamily="2" charset="-122"/>
              </a:rPr>
              <a:t>直线</a:t>
            </a:r>
            <a:r>
              <a:rPr lang="zh-CN" altLang="en-US" sz="4000" b="1" dirty="0">
                <a:solidFill>
                  <a:srgbClr val="002060"/>
                </a:solidFill>
                <a:latin typeface="Arial" pitchFamily="34" charset="0"/>
                <a:ea typeface="宋体" pitchFamily="2" charset="-122"/>
              </a:rPr>
              <a:t>。</a:t>
            </a:r>
          </a:p>
        </p:txBody>
      </p:sp>
      <p:sp>
        <p:nvSpPr>
          <p:cNvPr id="5" name="椭圆 4"/>
          <p:cNvSpPr/>
          <p:nvPr/>
        </p:nvSpPr>
        <p:spPr>
          <a:xfrm>
            <a:off x="2755196" y="3388618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932040" y="3388618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-432556" y="3464818"/>
            <a:ext cx="1000911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5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59632" y="764704"/>
            <a:ext cx="63594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000000"/>
                </a:solidFill>
                <a:latin typeface="Arial" pitchFamily="34" charset="0"/>
                <a:ea typeface="黑体" pitchFamily="49" charset="-122"/>
              </a:rPr>
              <a:t>如果把线段的一端无限</a:t>
            </a:r>
            <a:r>
              <a:rPr lang="zh-CN" altLang="en-US" sz="4000" b="1" dirty="0" smtClean="0">
                <a:solidFill>
                  <a:srgbClr val="000000"/>
                </a:solidFill>
                <a:latin typeface="Arial" pitchFamily="34" charset="0"/>
                <a:ea typeface="黑体" pitchFamily="49" charset="-122"/>
              </a:rPr>
              <a:t>延长</a:t>
            </a:r>
            <a:endParaRPr lang="zh-CN" altLang="en-US" sz="4000" b="1" dirty="0">
              <a:solidFill>
                <a:srgbClr val="000000"/>
              </a:solidFill>
              <a:latin typeface="Arial" pitchFamily="34" charset="0"/>
              <a:ea typeface="黑体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3608" y="4405856"/>
            <a:ext cx="7596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线段的一端无限延长后就是一条</a:t>
            </a:r>
            <a:r>
              <a:rPr lang="zh-CN" altLang="en-US" sz="36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射线</a:t>
            </a:r>
            <a:r>
              <a:rPr lang="zh-CN" altLang="en-US" sz="36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，射线只有</a:t>
            </a:r>
            <a:r>
              <a:rPr lang="zh-CN" altLang="en-US" sz="36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一个端点</a:t>
            </a:r>
            <a:r>
              <a:rPr lang="zh-CN" altLang="en-US" sz="36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。</a:t>
            </a:r>
          </a:p>
        </p:txBody>
      </p:sp>
      <p:sp>
        <p:nvSpPr>
          <p:cNvPr id="4" name="椭圆 3"/>
          <p:cNvSpPr/>
          <p:nvPr/>
        </p:nvSpPr>
        <p:spPr>
          <a:xfrm>
            <a:off x="1331640" y="4089771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 rot="-1200000">
            <a:off x="1425235" y="3606706"/>
            <a:ext cx="345638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rot="-1200000">
            <a:off x="4413868" y="1846651"/>
            <a:ext cx="712879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4625752" y="2907617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5324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81481E-6 L 0.68316 -0.3282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149" y="-16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 rot="610132">
            <a:off x="7904655" y="1464560"/>
            <a:ext cx="1081088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ctr" hangingPunct="1">
              <a:spcBef>
                <a:spcPct val="50000"/>
              </a:spcBef>
              <a:spcAft>
                <a:spcPct val="0"/>
              </a:spcAft>
            </a:pPr>
            <a:endParaRPr lang="zh-CN" altLang="zh-CN" sz="7200" smtClean="0">
              <a:solidFill>
                <a:srgbClr val="FF0000"/>
              </a:solidFill>
            </a:endParaRPr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 rot="778106">
            <a:off x="4211638" y="2565400"/>
            <a:ext cx="108108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ctr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540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 rot="610132">
            <a:off x="2243138" y="4433888"/>
            <a:ext cx="10810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ctr" hangingPunct="1">
              <a:spcBef>
                <a:spcPct val="50000"/>
              </a:spcBef>
              <a:spcAft>
                <a:spcPct val="0"/>
              </a:spcAft>
            </a:pPr>
            <a:endParaRPr lang="zh-CN" altLang="zh-CN" sz="7200" smtClean="0">
              <a:solidFill>
                <a:srgbClr val="FF0000"/>
              </a:solidFill>
            </a:endParaRPr>
          </a:p>
        </p:txBody>
      </p:sp>
      <p:grpSp>
        <p:nvGrpSpPr>
          <p:cNvPr id="62470" name="Group 6"/>
          <p:cNvGrpSpPr>
            <a:grpSpLocks/>
          </p:cNvGrpSpPr>
          <p:nvPr/>
        </p:nvGrpSpPr>
        <p:grpSpPr bwMode="auto">
          <a:xfrm>
            <a:off x="1176337" y="1123952"/>
            <a:ext cx="2519363" cy="1152525"/>
            <a:chOff x="930" y="1666"/>
            <a:chExt cx="1587" cy="721"/>
          </a:xfrm>
        </p:grpSpPr>
        <p:sp>
          <p:nvSpPr>
            <p:cNvPr id="31776" name="Line 7"/>
            <p:cNvSpPr>
              <a:spLocks noChangeShapeType="1"/>
            </p:cNvSpPr>
            <p:nvPr/>
          </p:nvSpPr>
          <p:spPr bwMode="auto">
            <a:xfrm>
              <a:off x="930" y="2387"/>
              <a:ext cx="158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</a:endParaRPr>
            </a:p>
          </p:txBody>
        </p:sp>
        <p:sp>
          <p:nvSpPr>
            <p:cNvPr id="31777" name="Line 8"/>
            <p:cNvSpPr>
              <a:spLocks noChangeShapeType="1"/>
            </p:cNvSpPr>
            <p:nvPr/>
          </p:nvSpPr>
          <p:spPr bwMode="auto">
            <a:xfrm>
              <a:off x="930" y="2251"/>
              <a:ext cx="0" cy="13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</a:endParaRPr>
            </a:p>
          </p:txBody>
        </p:sp>
        <p:sp>
          <p:nvSpPr>
            <p:cNvPr id="31778" name="Line 9"/>
            <p:cNvSpPr>
              <a:spLocks noChangeShapeType="1"/>
            </p:cNvSpPr>
            <p:nvPr/>
          </p:nvSpPr>
          <p:spPr bwMode="auto">
            <a:xfrm>
              <a:off x="2517" y="2251"/>
              <a:ext cx="0" cy="13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</a:endParaRPr>
            </a:p>
          </p:txBody>
        </p:sp>
        <p:sp>
          <p:nvSpPr>
            <p:cNvPr id="31779" name="AutoShape 10"/>
            <p:cNvSpPr>
              <a:spLocks/>
            </p:cNvSpPr>
            <p:nvPr/>
          </p:nvSpPr>
          <p:spPr bwMode="auto">
            <a:xfrm rot="5400000">
              <a:off x="1643" y="1241"/>
              <a:ext cx="162" cy="1587"/>
            </a:xfrm>
            <a:prstGeom prst="leftBrace">
              <a:avLst>
                <a:gd name="adj1" fmla="val 81636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31780" name="Text Box 11"/>
            <p:cNvSpPr txBox="1">
              <a:spLocks noChangeArrowheads="1"/>
            </p:cNvSpPr>
            <p:nvPr/>
          </p:nvSpPr>
          <p:spPr bwMode="auto">
            <a:xfrm>
              <a:off x="1574" y="1666"/>
              <a:ext cx="502" cy="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kumimoji="1" lang="zh-CN" altLang="en-US" sz="2400" b="1" smtClean="0">
                  <a:solidFill>
                    <a:srgbClr val="3333CC"/>
                  </a:solidFill>
                  <a:latin typeface="Times New Roman" pitchFamily="18" charset="0"/>
                </a:rPr>
                <a:t>线段</a:t>
              </a:r>
            </a:p>
          </p:txBody>
        </p:sp>
      </p:grpSp>
      <p:grpSp>
        <p:nvGrpSpPr>
          <p:cNvPr id="62476" name="Group 12"/>
          <p:cNvGrpSpPr>
            <a:grpSpLocks/>
          </p:cNvGrpSpPr>
          <p:nvPr/>
        </p:nvGrpSpPr>
        <p:grpSpPr bwMode="auto">
          <a:xfrm>
            <a:off x="3695701" y="2276477"/>
            <a:ext cx="2847976" cy="449262"/>
            <a:chOff x="2517" y="2387"/>
            <a:chExt cx="1794" cy="283"/>
          </a:xfrm>
        </p:grpSpPr>
        <p:grpSp>
          <p:nvGrpSpPr>
            <p:cNvPr id="31770" name="Group 13"/>
            <p:cNvGrpSpPr>
              <a:grpSpLocks/>
            </p:cNvGrpSpPr>
            <p:nvPr/>
          </p:nvGrpSpPr>
          <p:grpSpPr bwMode="auto">
            <a:xfrm>
              <a:off x="2517" y="2387"/>
              <a:ext cx="1755" cy="0"/>
              <a:chOff x="2517" y="2387"/>
              <a:chExt cx="1755" cy="0"/>
            </a:xfrm>
          </p:grpSpPr>
          <p:sp>
            <p:nvSpPr>
              <p:cNvPr id="31774" name="Line 14"/>
              <p:cNvSpPr>
                <a:spLocks noChangeShapeType="1"/>
              </p:cNvSpPr>
              <p:nvPr/>
            </p:nvSpPr>
            <p:spPr bwMode="auto">
              <a:xfrm>
                <a:off x="2517" y="2387"/>
                <a:ext cx="1035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775" name="Line 15"/>
              <p:cNvSpPr>
                <a:spLocks noChangeShapeType="1"/>
              </p:cNvSpPr>
              <p:nvPr/>
            </p:nvSpPr>
            <p:spPr bwMode="auto">
              <a:xfrm>
                <a:off x="3552" y="2387"/>
                <a:ext cx="720" cy="0"/>
              </a:xfrm>
              <a:prstGeom prst="line">
                <a:avLst/>
              </a:prstGeom>
              <a:noFill/>
              <a:ln w="38100" cap="rnd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1771" name="Group 16"/>
            <p:cNvGrpSpPr>
              <a:grpSpLocks/>
            </p:cNvGrpSpPr>
            <p:nvPr/>
          </p:nvGrpSpPr>
          <p:grpSpPr bwMode="auto">
            <a:xfrm>
              <a:off x="2832" y="2400"/>
              <a:ext cx="1479" cy="270"/>
              <a:chOff x="3312" y="2275"/>
              <a:chExt cx="1479" cy="270"/>
            </a:xfrm>
          </p:grpSpPr>
          <p:sp>
            <p:nvSpPr>
              <p:cNvPr id="31772" name="Text Box 17"/>
              <p:cNvSpPr txBox="1">
                <a:spLocks noChangeArrowheads="1"/>
              </p:cNvSpPr>
              <p:nvPr/>
            </p:nvSpPr>
            <p:spPr bwMode="auto">
              <a:xfrm>
                <a:off x="3312" y="2295"/>
                <a:ext cx="1200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kumimoji="1" lang="zh-CN" altLang="en-US" sz="2000" b="1" smtClean="0">
                    <a:solidFill>
                      <a:srgbClr val="6600FF"/>
                    </a:solidFill>
                    <a:latin typeface="Times New Roman" pitchFamily="18" charset="0"/>
                  </a:rPr>
                  <a:t>（无限延长）</a:t>
                </a:r>
              </a:p>
            </p:txBody>
          </p:sp>
          <p:sp>
            <p:nvSpPr>
              <p:cNvPr id="31773" name="AutoShape 18"/>
              <p:cNvSpPr>
                <a:spLocks noChangeArrowheads="1"/>
              </p:cNvSpPr>
              <p:nvPr/>
            </p:nvSpPr>
            <p:spPr bwMode="auto">
              <a:xfrm>
                <a:off x="4311" y="2275"/>
                <a:ext cx="480" cy="250"/>
              </a:xfrm>
              <a:prstGeom prst="rightArrow">
                <a:avLst>
                  <a:gd name="adj1" fmla="val 50000"/>
                  <a:gd name="adj2" fmla="val 48000"/>
                </a:avLst>
              </a:prstGeom>
              <a:gradFill rotWithShape="0">
                <a:gsLst>
                  <a:gs pos="0">
                    <a:schemeClr val="accent1"/>
                  </a:gs>
                  <a:gs pos="100000">
                    <a:srgbClr val="66FF33"/>
                  </a:gs>
                </a:gsLst>
                <a:lin ang="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483" name="Text Box 19"/>
          <p:cNvSpPr txBox="1">
            <a:spLocks noChangeArrowheads="1"/>
          </p:cNvSpPr>
          <p:nvPr/>
        </p:nvSpPr>
        <p:spPr bwMode="auto">
          <a:xfrm>
            <a:off x="3060700" y="390526"/>
            <a:ext cx="33829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dirty="0" smtClean="0">
                <a:solidFill>
                  <a:srgbClr val="CC0000"/>
                </a:solidFill>
              </a:rPr>
              <a:t>射      线</a:t>
            </a:r>
            <a:endParaRPr lang="zh-CN" altLang="en-US" sz="4400" dirty="0" smtClean="0">
              <a:solidFill>
                <a:srgbClr val="CC0000"/>
              </a:solidFill>
            </a:endParaRPr>
          </a:p>
        </p:txBody>
      </p:sp>
      <p:sp>
        <p:nvSpPr>
          <p:cNvPr id="31752" name="Text Box 20"/>
          <p:cNvSpPr txBox="1">
            <a:spLocks noChangeArrowheads="1"/>
          </p:cNvSpPr>
          <p:nvPr/>
        </p:nvSpPr>
        <p:spPr bwMode="auto">
          <a:xfrm>
            <a:off x="971550" y="4005263"/>
            <a:ext cx="1152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zh-CN" altLang="zh-CN" sz="2000" smtClean="0">
              <a:solidFill>
                <a:srgbClr val="000000"/>
              </a:solidFill>
            </a:endParaRPr>
          </a:p>
        </p:txBody>
      </p:sp>
      <p:sp>
        <p:nvSpPr>
          <p:cNvPr id="31753" name="Text Box 21"/>
          <p:cNvSpPr txBox="1">
            <a:spLocks noChangeArrowheads="1"/>
          </p:cNvSpPr>
          <p:nvPr/>
        </p:nvSpPr>
        <p:spPr bwMode="auto">
          <a:xfrm>
            <a:off x="2349500" y="6811963"/>
            <a:ext cx="488950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zh-CN" sz="2000" smtClean="0">
              <a:solidFill>
                <a:srgbClr val="000000"/>
              </a:solidFill>
            </a:endParaRPr>
          </a:p>
        </p:txBody>
      </p:sp>
      <p:sp>
        <p:nvSpPr>
          <p:cNvPr id="31754" name="Text Box 22"/>
          <p:cNvSpPr txBox="1">
            <a:spLocks noChangeArrowheads="1"/>
          </p:cNvSpPr>
          <p:nvPr/>
        </p:nvSpPr>
        <p:spPr bwMode="auto">
          <a:xfrm rot="610132">
            <a:off x="2459038" y="4649788"/>
            <a:ext cx="10810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ctr" hangingPunct="1">
              <a:spcBef>
                <a:spcPct val="50000"/>
              </a:spcBef>
              <a:spcAft>
                <a:spcPct val="0"/>
              </a:spcAft>
            </a:pPr>
            <a:endParaRPr lang="zh-CN" altLang="zh-CN" sz="7200" smtClean="0">
              <a:solidFill>
                <a:srgbClr val="FF0000"/>
              </a:solidFill>
            </a:endParaRPr>
          </a:p>
        </p:txBody>
      </p:sp>
      <p:sp>
        <p:nvSpPr>
          <p:cNvPr id="31755" name="Text Box 24"/>
          <p:cNvSpPr txBox="1">
            <a:spLocks noChangeArrowheads="1"/>
          </p:cNvSpPr>
          <p:nvPr/>
        </p:nvSpPr>
        <p:spPr bwMode="auto">
          <a:xfrm>
            <a:off x="1979613" y="4724400"/>
            <a:ext cx="1081087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ctr" hangingPunct="1">
              <a:spcBef>
                <a:spcPct val="50000"/>
              </a:spcBef>
              <a:spcAft>
                <a:spcPct val="0"/>
              </a:spcAft>
            </a:pPr>
            <a:endParaRPr lang="zh-CN" altLang="zh-CN" sz="7200" smtClean="0">
              <a:solidFill>
                <a:srgbClr val="FF0000"/>
              </a:solidFill>
            </a:endParaRPr>
          </a:p>
        </p:txBody>
      </p:sp>
      <p:sp>
        <p:nvSpPr>
          <p:cNvPr id="31756" name="Text Box 25"/>
          <p:cNvSpPr txBox="1">
            <a:spLocks noChangeArrowheads="1"/>
          </p:cNvSpPr>
          <p:nvPr/>
        </p:nvSpPr>
        <p:spPr bwMode="auto">
          <a:xfrm>
            <a:off x="1258888" y="4076700"/>
            <a:ext cx="1223962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ctr" hangingPunct="1">
              <a:spcBef>
                <a:spcPct val="50000"/>
              </a:spcBef>
              <a:spcAft>
                <a:spcPct val="0"/>
              </a:spcAft>
            </a:pPr>
            <a:endParaRPr lang="zh-CN" altLang="zh-CN" sz="7200" smtClean="0">
              <a:solidFill>
                <a:srgbClr val="FF0000"/>
              </a:solidFill>
            </a:endParaRPr>
          </a:p>
        </p:txBody>
      </p:sp>
      <p:sp>
        <p:nvSpPr>
          <p:cNvPr id="31757" name="Text Box 28"/>
          <p:cNvSpPr txBox="1">
            <a:spLocks noChangeArrowheads="1"/>
          </p:cNvSpPr>
          <p:nvPr/>
        </p:nvSpPr>
        <p:spPr bwMode="auto">
          <a:xfrm>
            <a:off x="2051050" y="4437063"/>
            <a:ext cx="1081088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ctr" hangingPunct="1">
              <a:spcBef>
                <a:spcPct val="50000"/>
              </a:spcBef>
              <a:spcAft>
                <a:spcPct val="0"/>
              </a:spcAft>
            </a:pPr>
            <a:endParaRPr lang="zh-CN" altLang="zh-CN" sz="7200" smtClean="0">
              <a:solidFill>
                <a:srgbClr val="FF0000"/>
              </a:solidFill>
            </a:endParaRPr>
          </a:p>
        </p:txBody>
      </p:sp>
      <p:sp>
        <p:nvSpPr>
          <p:cNvPr id="31758" name="Text Box 30"/>
          <p:cNvSpPr txBox="1">
            <a:spLocks noChangeArrowheads="1"/>
          </p:cNvSpPr>
          <p:nvPr/>
        </p:nvSpPr>
        <p:spPr bwMode="auto">
          <a:xfrm>
            <a:off x="1692275" y="4292600"/>
            <a:ext cx="44640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zh-CN" altLang="zh-CN" smtClean="0">
              <a:solidFill>
                <a:srgbClr val="000000"/>
              </a:solidFill>
            </a:endParaRPr>
          </a:p>
        </p:txBody>
      </p:sp>
      <p:sp>
        <p:nvSpPr>
          <p:cNvPr id="62495" name="Text Box 31"/>
          <p:cNvSpPr txBox="1">
            <a:spLocks noChangeArrowheads="1"/>
          </p:cNvSpPr>
          <p:nvPr/>
        </p:nvSpPr>
        <p:spPr bwMode="auto">
          <a:xfrm>
            <a:off x="2226981" y="4838701"/>
            <a:ext cx="3427541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 smtClean="0">
                <a:solidFill>
                  <a:srgbClr val="002060"/>
                </a:solidFill>
              </a:rPr>
              <a:t>向一端无限延长</a:t>
            </a:r>
          </a:p>
        </p:txBody>
      </p:sp>
      <p:sp>
        <p:nvSpPr>
          <p:cNvPr id="62496" name="Rectangle 32"/>
          <p:cNvSpPr>
            <a:spLocks noChangeArrowheads="1"/>
          </p:cNvSpPr>
          <p:nvPr/>
        </p:nvSpPr>
        <p:spPr bwMode="auto">
          <a:xfrm>
            <a:off x="2226981" y="3996532"/>
            <a:ext cx="2964273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 smtClean="0">
                <a:solidFill>
                  <a:srgbClr val="002060"/>
                </a:solidFill>
              </a:rPr>
              <a:t>只有一个端点</a:t>
            </a:r>
          </a:p>
        </p:txBody>
      </p:sp>
      <p:sp>
        <p:nvSpPr>
          <p:cNvPr id="62497" name="Text Box 33"/>
          <p:cNvSpPr txBox="1">
            <a:spLocks noChangeArrowheads="1"/>
          </p:cNvSpPr>
          <p:nvPr/>
        </p:nvSpPr>
        <p:spPr bwMode="auto">
          <a:xfrm>
            <a:off x="2226981" y="5601754"/>
            <a:ext cx="3359927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 smtClean="0">
                <a:solidFill>
                  <a:srgbClr val="002060"/>
                </a:solidFill>
              </a:rPr>
              <a:t>不能度量长度</a:t>
            </a:r>
          </a:p>
        </p:txBody>
      </p:sp>
      <p:sp>
        <p:nvSpPr>
          <p:cNvPr id="62499" name="Oval 35"/>
          <p:cNvSpPr>
            <a:spLocks noChangeArrowheads="1"/>
          </p:cNvSpPr>
          <p:nvPr/>
        </p:nvSpPr>
        <p:spPr bwMode="auto">
          <a:xfrm flipH="1" flipV="1">
            <a:off x="2960687" y="3390900"/>
            <a:ext cx="69850" cy="7620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</a:endParaRPr>
          </a:p>
        </p:txBody>
      </p:sp>
      <p:sp>
        <p:nvSpPr>
          <p:cNvPr id="62500" name="Line 36"/>
          <p:cNvSpPr>
            <a:spLocks noChangeShapeType="1"/>
          </p:cNvSpPr>
          <p:nvPr/>
        </p:nvSpPr>
        <p:spPr bwMode="auto">
          <a:xfrm>
            <a:off x="1293813" y="3438525"/>
            <a:ext cx="1800225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3200" smtClean="0">
              <a:solidFill>
                <a:srgbClr val="000000"/>
              </a:solidFill>
            </a:endParaRPr>
          </a:p>
        </p:txBody>
      </p:sp>
      <p:sp>
        <p:nvSpPr>
          <p:cNvPr id="62501" name="Line 37"/>
          <p:cNvSpPr>
            <a:spLocks noChangeShapeType="1"/>
          </p:cNvSpPr>
          <p:nvPr/>
        </p:nvSpPr>
        <p:spPr bwMode="auto">
          <a:xfrm>
            <a:off x="3094038" y="3440113"/>
            <a:ext cx="6408737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3200" smtClean="0">
              <a:solidFill>
                <a:srgbClr val="000000"/>
              </a:solidFill>
            </a:endParaRPr>
          </a:p>
        </p:txBody>
      </p:sp>
      <p:sp>
        <p:nvSpPr>
          <p:cNvPr id="62503" name="Oval 39"/>
          <p:cNvSpPr>
            <a:spLocks noChangeArrowheads="1"/>
          </p:cNvSpPr>
          <p:nvPr/>
        </p:nvSpPr>
        <p:spPr bwMode="auto">
          <a:xfrm flipH="1" flipV="1">
            <a:off x="1258888" y="3390900"/>
            <a:ext cx="69850" cy="7620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</a:endParaRPr>
          </a:p>
        </p:txBody>
      </p:sp>
      <p:sp>
        <p:nvSpPr>
          <p:cNvPr id="62504" name="Text Box 40"/>
          <p:cNvSpPr txBox="1">
            <a:spLocks noChangeArrowheads="1"/>
          </p:cNvSpPr>
          <p:nvPr/>
        </p:nvSpPr>
        <p:spPr bwMode="auto">
          <a:xfrm>
            <a:off x="815182" y="3667125"/>
            <a:ext cx="10810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 dirty="0" smtClean="0">
                <a:solidFill>
                  <a:srgbClr val="FF0000"/>
                </a:solidFill>
              </a:rPr>
              <a:t>端点</a:t>
            </a:r>
          </a:p>
        </p:txBody>
      </p:sp>
    </p:spTree>
    <p:extLst>
      <p:ext uri="{BB962C8B-B14F-4D97-AF65-F5344CB8AC3E}">
        <p14:creationId xmlns:p14="http://schemas.microsoft.com/office/powerpoint/2010/main" val="761886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3000"/>
                                        <p:tgtEl>
                                          <p:spTgt spid="62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1000"/>
                                        <p:tgtEl>
                                          <p:spTgt spid="62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62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2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62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2000"/>
                                        <p:tgtEl>
                                          <p:spTgt spid="62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/>
      <p:bldP spid="62495" grpId="0" animBg="1"/>
      <p:bldP spid="62496" grpId="0" animBg="1"/>
      <p:bldP spid="62497" grpId="0" animBg="1"/>
      <p:bldP spid="62499" grpId="0" animBg="1"/>
      <p:bldP spid="62499" grpId="1" animBg="1"/>
      <p:bldP spid="62500" grpId="0" animBg="1"/>
      <p:bldP spid="62501" grpId="0" animBg="1"/>
      <p:bldP spid="62503" grpId="0" animBg="1"/>
      <p:bldP spid="62503" grpId="1" animBg="1"/>
      <p:bldP spid="6250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91680" y="836712"/>
            <a:ext cx="32720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002060"/>
                </a:solidFill>
                <a:latin typeface="Arial" pitchFamily="34" charset="0"/>
                <a:ea typeface="宋体" pitchFamily="2" charset="-122"/>
              </a:rPr>
              <a:t>过一点画射线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373216"/>
            <a:ext cx="1379984" cy="1315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4446257" y="3483254"/>
            <a:ext cx="144462" cy="141288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2719057" y="1827492"/>
            <a:ext cx="3527425" cy="3527425"/>
            <a:chOff x="1701" y="1117"/>
            <a:chExt cx="2222" cy="2222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701" y="2205"/>
              <a:ext cx="1134" cy="0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 flipH="1">
              <a:off x="2517" y="2205"/>
              <a:ext cx="325" cy="1134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2835" y="2205"/>
              <a:ext cx="1088" cy="318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 flipH="1" flipV="1">
              <a:off x="2653" y="1117"/>
              <a:ext cx="182" cy="1088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2835" y="2205"/>
              <a:ext cx="317" cy="1134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 flipH="1" flipV="1">
              <a:off x="1927" y="1616"/>
              <a:ext cx="908" cy="589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 flipV="1">
              <a:off x="2835" y="1842"/>
              <a:ext cx="1043" cy="363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 flipV="1">
              <a:off x="2835" y="1480"/>
              <a:ext cx="816" cy="725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 flipV="1">
              <a:off x="2835" y="1162"/>
              <a:ext cx="453" cy="1043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2790494" y="2043392"/>
            <a:ext cx="3529013" cy="3384550"/>
            <a:chOff x="1746" y="1253"/>
            <a:chExt cx="2223" cy="2132"/>
          </a:xfrm>
        </p:grpSpPr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2835" y="2205"/>
              <a:ext cx="0" cy="1180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 flipV="1">
              <a:off x="2835" y="1570"/>
              <a:ext cx="952" cy="635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 flipH="1" flipV="1">
              <a:off x="2336" y="1253"/>
              <a:ext cx="499" cy="952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 flipH="1" flipV="1">
              <a:off x="1746" y="1888"/>
              <a:ext cx="1089" cy="317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 flipH="1">
              <a:off x="2018" y="2205"/>
              <a:ext cx="817" cy="817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2" name="Line 21"/>
            <p:cNvSpPr>
              <a:spLocks noChangeShapeType="1"/>
            </p:cNvSpPr>
            <p:nvPr/>
          </p:nvSpPr>
          <p:spPr bwMode="auto">
            <a:xfrm flipV="1">
              <a:off x="2835" y="1298"/>
              <a:ext cx="589" cy="907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 flipH="1">
              <a:off x="1882" y="2205"/>
              <a:ext cx="953" cy="590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 flipV="1">
              <a:off x="2835" y="2024"/>
              <a:ext cx="1088" cy="181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2789" y="2205"/>
              <a:ext cx="862" cy="817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2835" y="2205"/>
              <a:ext cx="1134" cy="46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 flipV="1">
              <a:off x="2835" y="1525"/>
              <a:ext cx="907" cy="680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8" name="Line 27"/>
            <p:cNvSpPr>
              <a:spLocks noChangeShapeType="1"/>
            </p:cNvSpPr>
            <p:nvPr/>
          </p:nvSpPr>
          <p:spPr bwMode="auto">
            <a:xfrm flipV="1">
              <a:off x="2835" y="1706"/>
              <a:ext cx="998" cy="499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9" name="Line 28"/>
            <p:cNvSpPr>
              <a:spLocks noChangeShapeType="1"/>
            </p:cNvSpPr>
            <p:nvPr/>
          </p:nvSpPr>
          <p:spPr bwMode="auto">
            <a:xfrm flipV="1">
              <a:off x="2835" y="1344"/>
              <a:ext cx="635" cy="861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grpSp>
        <p:nvGrpSpPr>
          <p:cNvPr id="30" name="Group 29"/>
          <p:cNvGrpSpPr>
            <a:grpSpLocks/>
          </p:cNvGrpSpPr>
          <p:nvPr/>
        </p:nvGrpSpPr>
        <p:grpSpPr bwMode="auto">
          <a:xfrm>
            <a:off x="2790494" y="1827492"/>
            <a:ext cx="3240088" cy="3384550"/>
            <a:chOff x="1746" y="1117"/>
            <a:chExt cx="2041" cy="2132"/>
          </a:xfrm>
        </p:grpSpPr>
        <p:sp>
          <p:nvSpPr>
            <p:cNvPr id="31" name="Line 30"/>
            <p:cNvSpPr>
              <a:spLocks noChangeShapeType="1"/>
            </p:cNvSpPr>
            <p:nvPr/>
          </p:nvSpPr>
          <p:spPr bwMode="auto">
            <a:xfrm>
              <a:off x="2835" y="2205"/>
              <a:ext cx="952" cy="590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 flipV="1">
              <a:off x="2835" y="1117"/>
              <a:ext cx="272" cy="1088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3" name="Line 32"/>
            <p:cNvSpPr>
              <a:spLocks noChangeShapeType="1"/>
            </p:cNvSpPr>
            <p:nvPr/>
          </p:nvSpPr>
          <p:spPr bwMode="auto">
            <a:xfrm>
              <a:off x="2835" y="2205"/>
              <a:ext cx="589" cy="1044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4" name="Line 33"/>
            <p:cNvSpPr>
              <a:spLocks noChangeShapeType="1"/>
            </p:cNvSpPr>
            <p:nvPr/>
          </p:nvSpPr>
          <p:spPr bwMode="auto">
            <a:xfrm flipH="1">
              <a:off x="1746" y="2205"/>
              <a:ext cx="1089" cy="318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5" name="Line 34"/>
            <p:cNvSpPr>
              <a:spLocks noChangeShapeType="1"/>
            </p:cNvSpPr>
            <p:nvPr/>
          </p:nvSpPr>
          <p:spPr bwMode="auto">
            <a:xfrm flipH="1">
              <a:off x="2245" y="2205"/>
              <a:ext cx="590" cy="998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6" name="Line 35"/>
            <p:cNvSpPr>
              <a:spLocks noChangeShapeType="1"/>
            </p:cNvSpPr>
            <p:nvPr/>
          </p:nvSpPr>
          <p:spPr bwMode="auto">
            <a:xfrm flipH="1" flipV="1">
              <a:off x="2064" y="1434"/>
              <a:ext cx="771" cy="771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 flipV="1">
              <a:off x="2835" y="1389"/>
              <a:ext cx="725" cy="816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8" name="Line 37"/>
            <p:cNvSpPr>
              <a:spLocks noChangeShapeType="1"/>
            </p:cNvSpPr>
            <p:nvPr/>
          </p:nvSpPr>
          <p:spPr bwMode="auto">
            <a:xfrm flipV="1">
              <a:off x="2835" y="1661"/>
              <a:ext cx="952" cy="544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grpSp>
        <p:nvGrpSpPr>
          <p:cNvPr id="39" name="Group 38"/>
          <p:cNvGrpSpPr>
            <a:grpSpLocks/>
          </p:cNvGrpSpPr>
          <p:nvPr/>
        </p:nvGrpSpPr>
        <p:grpSpPr bwMode="auto">
          <a:xfrm>
            <a:off x="2719057" y="1754467"/>
            <a:ext cx="3527425" cy="3744912"/>
            <a:chOff x="1701" y="1071"/>
            <a:chExt cx="2222" cy="2359"/>
          </a:xfrm>
        </p:grpSpPr>
        <p:sp>
          <p:nvSpPr>
            <p:cNvPr id="40" name="Line 39"/>
            <p:cNvSpPr>
              <a:spLocks noChangeShapeType="1"/>
            </p:cNvSpPr>
            <p:nvPr/>
          </p:nvSpPr>
          <p:spPr bwMode="auto">
            <a:xfrm flipV="1">
              <a:off x="2835" y="1071"/>
              <a:ext cx="0" cy="1134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1" name="Line 40"/>
            <p:cNvSpPr>
              <a:spLocks noChangeShapeType="1"/>
            </p:cNvSpPr>
            <p:nvPr/>
          </p:nvSpPr>
          <p:spPr bwMode="auto">
            <a:xfrm flipH="1" flipV="1">
              <a:off x="2517" y="1117"/>
              <a:ext cx="318" cy="1088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2" name="Line 41"/>
            <p:cNvSpPr>
              <a:spLocks noChangeShapeType="1"/>
            </p:cNvSpPr>
            <p:nvPr/>
          </p:nvSpPr>
          <p:spPr bwMode="auto">
            <a:xfrm flipV="1">
              <a:off x="2835" y="1207"/>
              <a:ext cx="544" cy="998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3" name="Line 42"/>
            <p:cNvSpPr>
              <a:spLocks noChangeShapeType="1"/>
            </p:cNvSpPr>
            <p:nvPr/>
          </p:nvSpPr>
          <p:spPr bwMode="auto">
            <a:xfrm flipH="1">
              <a:off x="1701" y="2205"/>
              <a:ext cx="1134" cy="136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4" name="Line 43"/>
            <p:cNvSpPr>
              <a:spLocks noChangeShapeType="1"/>
            </p:cNvSpPr>
            <p:nvPr/>
          </p:nvSpPr>
          <p:spPr bwMode="auto">
            <a:xfrm flipH="1">
              <a:off x="2653" y="2205"/>
              <a:ext cx="182" cy="1180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5" name="Line 44"/>
            <p:cNvSpPr>
              <a:spLocks noChangeShapeType="1"/>
            </p:cNvSpPr>
            <p:nvPr/>
          </p:nvSpPr>
          <p:spPr bwMode="auto">
            <a:xfrm>
              <a:off x="2835" y="2205"/>
              <a:ext cx="136" cy="1225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6" name="Line 45"/>
            <p:cNvSpPr>
              <a:spLocks noChangeShapeType="1"/>
            </p:cNvSpPr>
            <p:nvPr/>
          </p:nvSpPr>
          <p:spPr bwMode="auto">
            <a:xfrm>
              <a:off x="2835" y="2205"/>
              <a:ext cx="725" cy="953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7" name="Line 46"/>
            <p:cNvSpPr>
              <a:spLocks noChangeShapeType="1"/>
            </p:cNvSpPr>
            <p:nvPr/>
          </p:nvSpPr>
          <p:spPr bwMode="auto">
            <a:xfrm flipV="1">
              <a:off x="2835" y="1933"/>
              <a:ext cx="1088" cy="272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8" name="Line 47"/>
            <p:cNvSpPr>
              <a:spLocks noChangeShapeType="1"/>
            </p:cNvSpPr>
            <p:nvPr/>
          </p:nvSpPr>
          <p:spPr bwMode="auto">
            <a:xfrm>
              <a:off x="2835" y="2205"/>
              <a:ext cx="1043" cy="454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9" name="Line 48"/>
            <p:cNvSpPr>
              <a:spLocks noChangeShapeType="1"/>
            </p:cNvSpPr>
            <p:nvPr/>
          </p:nvSpPr>
          <p:spPr bwMode="auto">
            <a:xfrm flipH="1">
              <a:off x="2109" y="2205"/>
              <a:ext cx="726" cy="908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0" name="Line 49"/>
            <p:cNvSpPr>
              <a:spLocks noChangeShapeType="1"/>
            </p:cNvSpPr>
            <p:nvPr/>
          </p:nvSpPr>
          <p:spPr bwMode="auto">
            <a:xfrm flipH="1">
              <a:off x="2336" y="2205"/>
              <a:ext cx="499" cy="1089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1" name="Line 50"/>
            <p:cNvSpPr>
              <a:spLocks noChangeShapeType="1"/>
            </p:cNvSpPr>
            <p:nvPr/>
          </p:nvSpPr>
          <p:spPr bwMode="auto">
            <a:xfrm flipH="1" flipV="1">
              <a:off x="2154" y="1298"/>
              <a:ext cx="681" cy="907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grpSp>
        <p:nvGrpSpPr>
          <p:cNvPr id="52" name="Group 51"/>
          <p:cNvGrpSpPr>
            <a:grpSpLocks/>
          </p:cNvGrpSpPr>
          <p:nvPr/>
        </p:nvGrpSpPr>
        <p:grpSpPr bwMode="auto">
          <a:xfrm>
            <a:off x="2719057" y="1683029"/>
            <a:ext cx="3600450" cy="3744913"/>
            <a:chOff x="1701" y="1026"/>
            <a:chExt cx="2268" cy="2359"/>
          </a:xfrm>
        </p:grpSpPr>
        <p:sp>
          <p:nvSpPr>
            <p:cNvPr id="53" name="Line 52"/>
            <p:cNvSpPr>
              <a:spLocks noChangeShapeType="1"/>
            </p:cNvSpPr>
            <p:nvPr/>
          </p:nvSpPr>
          <p:spPr bwMode="auto">
            <a:xfrm>
              <a:off x="2835" y="2205"/>
              <a:ext cx="907" cy="726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4" name="Line 53"/>
            <p:cNvSpPr>
              <a:spLocks noChangeShapeType="1"/>
            </p:cNvSpPr>
            <p:nvPr/>
          </p:nvSpPr>
          <p:spPr bwMode="auto">
            <a:xfrm>
              <a:off x="2835" y="2205"/>
              <a:ext cx="1134" cy="182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5" name="Line 54"/>
            <p:cNvSpPr>
              <a:spLocks noChangeShapeType="1"/>
            </p:cNvSpPr>
            <p:nvPr/>
          </p:nvSpPr>
          <p:spPr bwMode="auto">
            <a:xfrm flipV="1">
              <a:off x="2835" y="1026"/>
              <a:ext cx="136" cy="1179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6" name="Line 55"/>
            <p:cNvSpPr>
              <a:spLocks noChangeShapeType="1"/>
            </p:cNvSpPr>
            <p:nvPr/>
          </p:nvSpPr>
          <p:spPr bwMode="auto">
            <a:xfrm flipH="1" flipV="1">
              <a:off x="1791" y="1706"/>
              <a:ext cx="1044" cy="499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7" name="Line 56"/>
            <p:cNvSpPr>
              <a:spLocks noChangeShapeType="1"/>
            </p:cNvSpPr>
            <p:nvPr/>
          </p:nvSpPr>
          <p:spPr bwMode="auto">
            <a:xfrm flipH="1" flipV="1">
              <a:off x="1701" y="2069"/>
              <a:ext cx="1134" cy="136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8" name="Line 57"/>
            <p:cNvSpPr>
              <a:spLocks noChangeShapeType="1"/>
            </p:cNvSpPr>
            <p:nvPr/>
          </p:nvSpPr>
          <p:spPr bwMode="auto">
            <a:xfrm flipH="1">
              <a:off x="1791" y="2205"/>
              <a:ext cx="1044" cy="454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9" name="Line 58"/>
            <p:cNvSpPr>
              <a:spLocks noChangeShapeType="1"/>
            </p:cNvSpPr>
            <p:nvPr/>
          </p:nvSpPr>
          <p:spPr bwMode="auto">
            <a:xfrm flipH="1">
              <a:off x="1927" y="2205"/>
              <a:ext cx="908" cy="726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0" name="Line 59"/>
            <p:cNvSpPr>
              <a:spLocks noChangeShapeType="1"/>
            </p:cNvSpPr>
            <p:nvPr/>
          </p:nvSpPr>
          <p:spPr bwMode="auto">
            <a:xfrm>
              <a:off x="2835" y="2205"/>
              <a:ext cx="453" cy="1134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1" name="Line 60"/>
            <p:cNvSpPr>
              <a:spLocks noChangeShapeType="1"/>
            </p:cNvSpPr>
            <p:nvPr/>
          </p:nvSpPr>
          <p:spPr bwMode="auto">
            <a:xfrm flipH="1" flipV="1">
              <a:off x="2426" y="1162"/>
              <a:ext cx="409" cy="1043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2" name="Line 61"/>
            <p:cNvSpPr>
              <a:spLocks noChangeShapeType="1"/>
            </p:cNvSpPr>
            <p:nvPr/>
          </p:nvSpPr>
          <p:spPr bwMode="auto">
            <a:xfrm flipV="1">
              <a:off x="2835" y="2160"/>
              <a:ext cx="1134" cy="45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3" name="Line 62"/>
            <p:cNvSpPr>
              <a:spLocks noChangeShapeType="1"/>
            </p:cNvSpPr>
            <p:nvPr/>
          </p:nvSpPr>
          <p:spPr bwMode="auto">
            <a:xfrm flipH="1" flipV="1">
              <a:off x="1973" y="1480"/>
              <a:ext cx="862" cy="725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4" name="Line 63"/>
            <p:cNvSpPr>
              <a:spLocks noChangeShapeType="1"/>
            </p:cNvSpPr>
            <p:nvPr/>
          </p:nvSpPr>
          <p:spPr bwMode="auto">
            <a:xfrm>
              <a:off x="2835" y="2205"/>
              <a:ext cx="226" cy="1180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5" name="Line 64"/>
            <p:cNvSpPr>
              <a:spLocks noChangeShapeType="1"/>
            </p:cNvSpPr>
            <p:nvPr/>
          </p:nvSpPr>
          <p:spPr bwMode="auto">
            <a:xfrm flipV="1">
              <a:off x="2835" y="1117"/>
              <a:ext cx="363" cy="1088"/>
            </a:xfrm>
            <a:prstGeom prst="line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grpSp>
        <p:nvGrpSpPr>
          <p:cNvPr id="66" name="Group 65"/>
          <p:cNvGrpSpPr>
            <a:grpSpLocks/>
          </p:cNvGrpSpPr>
          <p:nvPr/>
        </p:nvGrpSpPr>
        <p:grpSpPr bwMode="auto">
          <a:xfrm>
            <a:off x="2646032" y="1683029"/>
            <a:ext cx="3744912" cy="3744913"/>
            <a:chOff x="1655" y="1026"/>
            <a:chExt cx="2359" cy="2359"/>
          </a:xfrm>
        </p:grpSpPr>
        <p:grpSp>
          <p:nvGrpSpPr>
            <p:cNvPr id="67" name="Group 66"/>
            <p:cNvGrpSpPr>
              <a:grpSpLocks/>
            </p:cNvGrpSpPr>
            <p:nvPr/>
          </p:nvGrpSpPr>
          <p:grpSpPr bwMode="auto">
            <a:xfrm rot="-1252877">
              <a:off x="1701" y="1026"/>
              <a:ext cx="2268" cy="2359"/>
              <a:chOff x="1701" y="1026"/>
              <a:chExt cx="2268" cy="2359"/>
            </a:xfrm>
          </p:grpSpPr>
          <p:sp>
            <p:nvSpPr>
              <p:cNvPr id="82" name="Line 67"/>
              <p:cNvSpPr>
                <a:spLocks noChangeShapeType="1"/>
              </p:cNvSpPr>
              <p:nvPr/>
            </p:nvSpPr>
            <p:spPr bwMode="auto">
              <a:xfrm>
                <a:off x="2835" y="2205"/>
                <a:ext cx="907" cy="726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3" name="Line 68"/>
              <p:cNvSpPr>
                <a:spLocks noChangeShapeType="1"/>
              </p:cNvSpPr>
              <p:nvPr/>
            </p:nvSpPr>
            <p:spPr bwMode="auto">
              <a:xfrm>
                <a:off x="2835" y="2205"/>
                <a:ext cx="1134" cy="182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4" name="Line 69"/>
              <p:cNvSpPr>
                <a:spLocks noChangeShapeType="1"/>
              </p:cNvSpPr>
              <p:nvPr/>
            </p:nvSpPr>
            <p:spPr bwMode="auto">
              <a:xfrm flipV="1">
                <a:off x="2835" y="1026"/>
                <a:ext cx="136" cy="1179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5" name="Line 70"/>
              <p:cNvSpPr>
                <a:spLocks noChangeShapeType="1"/>
              </p:cNvSpPr>
              <p:nvPr/>
            </p:nvSpPr>
            <p:spPr bwMode="auto">
              <a:xfrm flipH="1" flipV="1">
                <a:off x="1791" y="1706"/>
                <a:ext cx="1044" cy="499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6" name="Line 71"/>
              <p:cNvSpPr>
                <a:spLocks noChangeShapeType="1"/>
              </p:cNvSpPr>
              <p:nvPr/>
            </p:nvSpPr>
            <p:spPr bwMode="auto">
              <a:xfrm flipH="1" flipV="1">
                <a:off x="1701" y="2069"/>
                <a:ext cx="1134" cy="136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7" name="Line 72"/>
              <p:cNvSpPr>
                <a:spLocks noChangeShapeType="1"/>
              </p:cNvSpPr>
              <p:nvPr/>
            </p:nvSpPr>
            <p:spPr bwMode="auto">
              <a:xfrm flipH="1">
                <a:off x="1791" y="2205"/>
                <a:ext cx="1044" cy="454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8" name="Line 73"/>
              <p:cNvSpPr>
                <a:spLocks noChangeShapeType="1"/>
              </p:cNvSpPr>
              <p:nvPr/>
            </p:nvSpPr>
            <p:spPr bwMode="auto">
              <a:xfrm flipH="1">
                <a:off x="1927" y="2205"/>
                <a:ext cx="908" cy="726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9" name="Line 74"/>
              <p:cNvSpPr>
                <a:spLocks noChangeShapeType="1"/>
              </p:cNvSpPr>
              <p:nvPr/>
            </p:nvSpPr>
            <p:spPr bwMode="auto">
              <a:xfrm>
                <a:off x="2835" y="2205"/>
                <a:ext cx="453" cy="1134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90" name="Line 75"/>
              <p:cNvSpPr>
                <a:spLocks noChangeShapeType="1"/>
              </p:cNvSpPr>
              <p:nvPr/>
            </p:nvSpPr>
            <p:spPr bwMode="auto">
              <a:xfrm flipH="1" flipV="1">
                <a:off x="2426" y="1162"/>
                <a:ext cx="409" cy="1043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91" name="Line 76"/>
              <p:cNvSpPr>
                <a:spLocks noChangeShapeType="1"/>
              </p:cNvSpPr>
              <p:nvPr/>
            </p:nvSpPr>
            <p:spPr bwMode="auto">
              <a:xfrm flipV="1">
                <a:off x="2835" y="2160"/>
                <a:ext cx="1134" cy="45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92" name="Line 77"/>
              <p:cNvSpPr>
                <a:spLocks noChangeShapeType="1"/>
              </p:cNvSpPr>
              <p:nvPr/>
            </p:nvSpPr>
            <p:spPr bwMode="auto">
              <a:xfrm flipH="1" flipV="1">
                <a:off x="1973" y="1480"/>
                <a:ext cx="862" cy="725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93" name="Line 78"/>
              <p:cNvSpPr>
                <a:spLocks noChangeShapeType="1"/>
              </p:cNvSpPr>
              <p:nvPr/>
            </p:nvSpPr>
            <p:spPr bwMode="auto">
              <a:xfrm>
                <a:off x="2835" y="2205"/>
                <a:ext cx="226" cy="1180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94" name="Line 79"/>
              <p:cNvSpPr>
                <a:spLocks noChangeShapeType="1"/>
              </p:cNvSpPr>
              <p:nvPr/>
            </p:nvSpPr>
            <p:spPr bwMode="auto">
              <a:xfrm flipV="1">
                <a:off x="2835" y="1117"/>
                <a:ext cx="363" cy="1088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68" name="Group 80"/>
            <p:cNvGrpSpPr>
              <a:grpSpLocks/>
            </p:cNvGrpSpPr>
            <p:nvPr/>
          </p:nvGrpSpPr>
          <p:grpSpPr bwMode="auto">
            <a:xfrm rot="-2711321">
              <a:off x="1701" y="1026"/>
              <a:ext cx="2268" cy="2359"/>
              <a:chOff x="1701" y="1026"/>
              <a:chExt cx="2268" cy="2359"/>
            </a:xfrm>
          </p:grpSpPr>
          <p:sp>
            <p:nvSpPr>
              <p:cNvPr id="69" name="Line 81"/>
              <p:cNvSpPr>
                <a:spLocks noChangeShapeType="1"/>
              </p:cNvSpPr>
              <p:nvPr/>
            </p:nvSpPr>
            <p:spPr bwMode="auto">
              <a:xfrm>
                <a:off x="2835" y="2205"/>
                <a:ext cx="907" cy="726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70" name="Line 82"/>
              <p:cNvSpPr>
                <a:spLocks noChangeShapeType="1"/>
              </p:cNvSpPr>
              <p:nvPr/>
            </p:nvSpPr>
            <p:spPr bwMode="auto">
              <a:xfrm>
                <a:off x="2835" y="2205"/>
                <a:ext cx="1134" cy="182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71" name="Line 83"/>
              <p:cNvSpPr>
                <a:spLocks noChangeShapeType="1"/>
              </p:cNvSpPr>
              <p:nvPr/>
            </p:nvSpPr>
            <p:spPr bwMode="auto">
              <a:xfrm flipV="1">
                <a:off x="2835" y="1026"/>
                <a:ext cx="136" cy="1179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72" name="Line 84"/>
              <p:cNvSpPr>
                <a:spLocks noChangeShapeType="1"/>
              </p:cNvSpPr>
              <p:nvPr/>
            </p:nvSpPr>
            <p:spPr bwMode="auto">
              <a:xfrm flipH="1" flipV="1">
                <a:off x="1791" y="1706"/>
                <a:ext cx="1044" cy="499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73" name="Line 85"/>
              <p:cNvSpPr>
                <a:spLocks noChangeShapeType="1"/>
              </p:cNvSpPr>
              <p:nvPr/>
            </p:nvSpPr>
            <p:spPr bwMode="auto">
              <a:xfrm flipH="1" flipV="1">
                <a:off x="1701" y="2069"/>
                <a:ext cx="1134" cy="136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74" name="Line 86"/>
              <p:cNvSpPr>
                <a:spLocks noChangeShapeType="1"/>
              </p:cNvSpPr>
              <p:nvPr/>
            </p:nvSpPr>
            <p:spPr bwMode="auto">
              <a:xfrm flipH="1">
                <a:off x="1791" y="2205"/>
                <a:ext cx="1044" cy="454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75" name="Line 87"/>
              <p:cNvSpPr>
                <a:spLocks noChangeShapeType="1"/>
              </p:cNvSpPr>
              <p:nvPr/>
            </p:nvSpPr>
            <p:spPr bwMode="auto">
              <a:xfrm flipH="1">
                <a:off x="1927" y="2205"/>
                <a:ext cx="908" cy="726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76" name="Line 88"/>
              <p:cNvSpPr>
                <a:spLocks noChangeShapeType="1"/>
              </p:cNvSpPr>
              <p:nvPr/>
            </p:nvSpPr>
            <p:spPr bwMode="auto">
              <a:xfrm>
                <a:off x="2835" y="2205"/>
                <a:ext cx="453" cy="1134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77" name="Line 89"/>
              <p:cNvSpPr>
                <a:spLocks noChangeShapeType="1"/>
              </p:cNvSpPr>
              <p:nvPr/>
            </p:nvSpPr>
            <p:spPr bwMode="auto">
              <a:xfrm flipH="1" flipV="1">
                <a:off x="2426" y="1162"/>
                <a:ext cx="409" cy="1043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78" name="Line 90"/>
              <p:cNvSpPr>
                <a:spLocks noChangeShapeType="1"/>
              </p:cNvSpPr>
              <p:nvPr/>
            </p:nvSpPr>
            <p:spPr bwMode="auto">
              <a:xfrm flipV="1">
                <a:off x="2835" y="2160"/>
                <a:ext cx="1134" cy="45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79" name="Line 91"/>
              <p:cNvSpPr>
                <a:spLocks noChangeShapeType="1"/>
              </p:cNvSpPr>
              <p:nvPr/>
            </p:nvSpPr>
            <p:spPr bwMode="auto">
              <a:xfrm flipH="1" flipV="1">
                <a:off x="1973" y="1480"/>
                <a:ext cx="862" cy="725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0" name="Line 92"/>
              <p:cNvSpPr>
                <a:spLocks noChangeShapeType="1"/>
              </p:cNvSpPr>
              <p:nvPr/>
            </p:nvSpPr>
            <p:spPr bwMode="auto">
              <a:xfrm>
                <a:off x="2835" y="2205"/>
                <a:ext cx="226" cy="1180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81" name="Line 93"/>
              <p:cNvSpPr>
                <a:spLocks noChangeShapeType="1"/>
              </p:cNvSpPr>
              <p:nvPr/>
            </p:nvSpPr>
            <p:spPr bwMode="auto">
              <a:xfrm flipV="1">
                <a:off x="2835" y="1117"/>
                <a:ext cx="363" cy="1088"/>
              </a:xfrm>
              <a:prstGeom prst="lin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856660" y="5707882"/>
            <a:ext cx="65330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Arial" pitchFamily="34" charset="0"/>
                <a:ea typeface="宋体" pitchFamily="2" charset="-122"/>
              </a:rPr>
              <a:t>从一点出发可以画</a:t>
            </a:r>
            <a:r>
              <a:rPr lang="zh-CN" altLang="en-US" sz="36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无数条</a:t>
            </a:r>
            <a:r>
              <a:rPr lang="zh-CN" altLang="en-US" sz="3600" b="1" dirty="0">
                <a:solidFill>
                  <a:srgbClr val="000000"/>
                </a:solidFill>
                <a:latin typeface="Arial" pitchFamily="34" charset="0"/>
                <a:ea typeface="宋体" pitchFamily="2" charset="-122"/>
              </a:rPr>
              <a:t>射线。</a:t>
            </a:r>
          </a:p>
        </p:txBody>
      </p:sp>
    </p:spTree>
    <p:extLst>
      <p:ext uri="{BB962C8B-B14F-4D97-AF65-F5344CB8AC3E}">
        <p14:creationId xmlns:p14="http://schemas.microsoft.com/office/powerpoint/2010/main" val="207566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548680"/>
            <a:ext cx="4248472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87"/>
          <a:stretch/>
        </p:blipFill>
        <p:spPr bwMode="auto">
          <a:xfrm>
            <a:off x="4860032" y="586549"/>
            <a:ext cx="4087713" cy="28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63"/>
          <a:stretch/>
        </p:blipFill>
        <p:spPr bwMode="auto">
          <a:xfrm>
            <a:off x="323528" y="3645025"/>
            <a:ext cx="4248472" cy="28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647661"/>
            <a:ext cx="4087713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椭圆 1"/>
          <p:cNvSpPr/>
          <p:nvPr/>
        </p:nvSpPr>
        <p:spPr>
          <a:xfrm>
            <a:off x="1507290" y="2967335"/>
            <a:ext cx="6129421" cy="1298377"/>
          </a:xfrm>
          <a:prstGeom prst="ellipse">
            <a:avLst/>
          </a:prstGeom>
          <a:solidFill>
            <a:srgbClr val="FFFF00"/>
          </a:solidFill>
          <a:ln w="38100">
            <a:solidFill>
              <a:srgbClr val="00206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生活中的射线</a:t>
            </a:r>
            <a:endParaRPr lang="zh-CN" alt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536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495396"/>
              </p:ext>
            </p:extLst>
          </p:nvPr>
        </p:nvGraphicFramePr>
        <p:xfrm>
          <a:off x="364542" y="1398686"/>
          <a:ext cx="8328756" cy="3017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8126"/>
                <a:gridCol w="1388126"/>
                <a:gridCol w="1388126"/>
                <a:gridCol w="1388126"/>
                <a:gridCol w="1388126"/>
                <a:gridCol w="1388126"/>
              </a:tblGrid>
              <a:tr h="841047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名称</a:t>
                      </a:r>
                      <a:endParaRPr lang="zh-CN" altLang="en-US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图形</a:t>
                      </a:r>
                      <a:endParaRPr lang="zh-CN" altLang="en-US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表示</a:t>
                      </a:r>
                      <a:endParaRPr lang="zh-CN" altLang="en-US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端点个数</a:t>
                      </a:r>
                      <a:endParaRPr lang="zh-CN" altLang="en-US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可否无限</a:t>
                      </a:r>
                      <a:endParaRPr lang="en-US" altLang="zh-CN" b="1" dirty="0" smtClean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b="1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延长</a:t>
                      </a:r>
                      <a:endParaRPr lang="zh-CN" altLang="en-US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可否度量</a:t>
                      </a:r>
                      <a:endParaRPr lang="zh-CN" altLang="en-US" b="1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736685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线段</a:t>
                      </a:r>
                      <a:endParaRPr lang="zh-CN" altLang="en-US" b="1" dirty="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18243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直线</a:t>
                      </a:r>
                      <a:endParaRPr lang="zh-CN" altLang="en-US" b="1" dirty="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21917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射线</a:t>
                      </a:r>
                      <a:endParaRPr lang="zh-CN" altLang="en-US" b="1" dirty="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1" dirty="0"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986" y="2503706"/>
            <a:ext cx="12192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组合 11"/>
          <p:cNvGrpSpPr/>
          <p:nvPr/>
        </p:nvGrpSpPr>
        <p:grpSpPr>
          <a:xfrm>
            <a:off x="1939380" y="3175255"/>
            <a:ext cx="1053269" cy="507490"/>
            <a:chOff x="2422717" y="3326442"/>
            <a:chExt cx="1053269" cy="507490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2422717" y="3452648"/>
              <a:ext cx="1053269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5345" y="3326442"/>
              <a:ext cx="252412" cy="25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2474541" y="3452648"/>
              <a:ext cx="4748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A   </a:t>
              </a:r>
              <a:endParaRPr lang="zh-CN" altLang="en-US" b="1" dirty="0">
                <a:latin typeface="Cambria Math" panose="02040503050406030204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938570" y="3464600"/>
              <a:ext cx="4716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B</a:t>
              </a:r>
              <a:r>
                <a:rPr lang="en-US" altLang="zh-CN" b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   </a:t>
              </a:r>
              <a:endParaRPr lang="zh-CN" altLang="en-US" b="1" dirty="0">
                <a:latin typeface="Cambria Math" panose="02040503050406030204" pitchFamily="18" charset="0"/>
              </a:endParaRPr>
            </a:p>
          </p:txBody>
        </p:sp>
        <p:pic>
          <p:nvPicPr>
            <p:cNvPr id="20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166" y="3326442"/>
              <a:ext cx="252412" cy="25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5" name="组合 14"/>
          <p:cNvGrpSpPr/>
          <p:nvPr/>
        </p:nvGrpSpPr>
        <p:grpSpPr>
          <a:xfrm>
            <a:off x="1904986" y="3858716"/>
            <a:ext cx="1153798" cy="509488"/>
            <a:chOff x="2299610" y="4238898"/>
            <a:chExt cx="1153798" cy="509488"/>
          </a:xfrm>
        </p:grpSpPr>
        <p:sp>
          <p:nvSpPr>
            <p:cNvPr id="16" name="TextBox 15"/>
            <p:cNvSpPr txBox="1"/>
            <p:nvPr/>
          </p:nvSpPr>
          <p:spPr>
            <a:xfrm>
              <a:off x="2299610" y="4379054"/>
              <a:ext cx="4748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A   </a:t>
              </a:r>
              <a:endParaRPr lang="zh-CN" altLang="en-US" b="1" dirty="0">
                <a:latin typeface="Cambria Math" panose="02040503050406030204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837211" y="4379054"/>
              <a:ext cx="421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B  </a:t>
              </a:r>
              <a:endParaRPr lang="zh-CN" altLang="en-US" b="1" dirty="0">
                <a:latin typeface="Cambria Math" panose="02040503050406030204" pitchFamily="18" charset="0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2445296" y="4365104"/>
              <a:ext cx="1008112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1872" y="4238898"/>
              <a:ext cx="252412" cy="25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1832" y="4238898"/>
              <a:ext cx="252412" cy="25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076" y="2988375"/>
            <a:ext cx="36036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3" y="2473961"/>
            <a:ext cx="10541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707" y="2984460"/>
            <a:ext cx="12684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693" y="3804661"/>
            <a:ext cx="105410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420268"/>
            <a:ext cx="63341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3118940"/>
            <a:ext cx="63341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0" y="3746460"/>
            <a:ext cx="63341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矩形 30"/>
          <p:cNvSpPr/>
          <p:nvPr/>
        </p:nvSpPr>
        <p:spPr>
          <a:xfrm>
            <a:off x="5961858" y="2314993"/>
            <a:ext cx="1338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两端不</a:t>
            </a:r>
            <a:r>
              <a:rPr lang="zh-CN" altLang="en-US" b="1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可以</a:t>
            </a:r>
            <a:endParaRPr lang="en-US" altLang="zh-CN" b="1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lvl="0" algn="ctr"/>
            <a:r>
              <a:rPr lang="zh-CN" altLang="en-US" b="1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无限</a:t>
            </a:r>
            <a:r>
              <a:rPr lang="zh-CN" altLang="en-US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延伸</a:t>
            </a:r>
          </a:p>
        </p:txBody>
      </p:sp>
      <p:sp>
        <p:nvSpPr>
          <p:cNvPr id="1024" name="矩形 1023"/>
          <p:cNvSpPr/>
          <p:nvPr/>
        </p:nvSpPr>
        <p:spPr>
          <a:xfrm>
            <a:off x="5973294" y="3026327"/>
            <a:ext cx="1338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向两个</a:t>
            </a:r>
            <a:r>
              <a:rPr lang="zh-CN" altLang="en-US" b="1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方向</a:t>
            </a:r>
            <a:endParaRPr lang="en-US" altLang="zh-CN" b="1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lvl="0" algn="ctr"/>
            <a:r>
              <a:rPr lang="zh-CN" altLang="en-US" b="1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无限</a:t>
            </a:r>
            <a:r>
              <a:rPr lang="zh-CN" altLang="en-US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延伸</a:t>
            </a:r>
          </a:p>
        </p:txBody>
      </p:sp>
      <p:sp>
        <p:nvSpPr>
          <p:cNvPr id="1025" name="矩形 1024"/>
          <p:cNvSpPr/>
          <p:nvPr/>
        </p:nvSpPr>
        <p:spPr>
          <a:xfrm>
            <a:off x="5961858" y="3746460"/>
            <a:ext cx="1338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向一个</a:t>
            </a:r>
            <a:r>
              <a:rPr lang="zh-CN" altLang="en-US" b="1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方向</a:t>
            </a:r>
            <a:endParaRPr lang="en-US" altLang="zh-CN" b="1" dirty="0" smtClean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lvl="0" algn="ctr"/>
            <a:r>
              <a:rPr lang="zh-CN" altLang="en-US" b="1" dirty="0" smtClean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无限</a:t>
            </a:r>
            <a:r>
              <a:rPr lang="zh-CN" altLang="en-US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延伸</a:t>
            </a:r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4297" y="2420269"/>
            <a:ext cx="98107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3603" y="3126141"/>
            <a:ext cx="121285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1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561" y="3799092"/>
            <a:ext cx="121285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44" name="流程图: 终止 1043"/>
          <p:cNvSpPr/>
          <p:nvPr/>
        </p:nvSpPr>
        <p:spPr>
          <a:xfrm>
            <a:off x="899592" y="4797152"/>
            <a:ext cx="7475780" cy="648072"/>
          </a:xfrm>
          <a:prstGeom prst="flowChartTerminator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流程图: 终止 56"/>
          <p:cNvSpPr/>
          <p:nvPr/>
        </p:nvSpPr>
        <p:spPr>
          <a:xfrm>
            <a:off x="899592" y="5442619"/>
            <a:ext cx="7475780" cy="648072"/>
          </a:xfrm>
          <a:prstGeom prst="flowChartTerminator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2" name="矩形 1041"/>
          <p:cNvSpPr/>
          <p:nvPr/>
        </p:nvSpPr>
        <p:spPr>
          <a:xfrm>
            <a:off x="3031208" y="4859578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相同点：它们</a:t>
            </a:r>
            <a:r>
              <a:rPr lang="zh-CN" altLang="en-US" sz="28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都是直的</a:t>
            </a:r>
          </a:p>
        </p:txBody>
      </p:sp>
      <p:sp>
        <p:nvSpPr>
          <p:cNvPr id="1043" name="矩形 1042"/>
          <p:cNvSpPr/>
          <p:nvPr/>
        </p:nvSpPr>
        <p:spPr>
          <a:xfrm>
            <a:off x="1701955" y="5567471"/>
            <a:ext cx="63161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accent6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联系：线段</a:t>
            </a: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和射线都是直线上的一部分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2483768" y="404664"/>
            <a:ext cx="1955061" cy="851297"/>
          </a:xfrm>
          <a:prstGeom prst="roundRect">
            <a:avLst/>
          </a:prstGeom>
          <a:solidFill>
            <a:schemeClr val="tx2"/>
          </a:solidFill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zh-CN" altLang="en-US" sz="4400" b="1" cap="none" spc="0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比一比</a:t>
            </a:r>
            <a:endParaRPr lang="zh-CN" altLang="en-US" sz="4400" b="1" cap="none" spc="0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357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024" grpId="0"/>
      <p:bldP spid="1025" grpId="0"/>
      <p:bldP spid="1044" grpId="0" animBg="1"/>
      <p:bldP spid="57" grpId="0" animBg="1"/>
      <p:bldP spid="1042" grpId="0"/>
      <p:bldP spid="10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9184" y="476672"/>
            <a:ext cx="73448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在下图中，哪些是线段？哪些是直线？哪些是射线？</a:t>
            </a:r>
          </a:p>
        </p:txBody>
      </p:sp>
      <p:cxnSp>
        <p:nvCxnSpPr>
          <p:cNvPr id="4" name="直接连接符 3"/>
          <p:cNvCxnSpPr/>
          <p:nvPr/>
        </p:nvCxnSpPr>
        <p:spPr>
          <a:xfrm rot="7620000">
            <a:off x="1161431" y="2418717"/>
            <a:ext cx="1512168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 rot="2822310">
            <a:off x="6698850" y="1401201"/>
            <a:ext cx="527031" cy="1512168"/>
            <a:chOff x="2267744" y="1908599"/>
            <a:chExt cx="527031" cy="1512168"/>
          </a:xfrm>
        </p:grpSpPr>
        <p:cxnSp>
          <p:nvCxnSpPr>
            <p:cNvPr id="5" name="直接连接符 4"/>
            <p:cNvCxnSpPr/>
            <p:nvPr/>
          </p:nvCxnSpPr>
          <p:spPr>
            <a:xfrm rot="7620000">
              <a:off x="2038691" y="2664683"/>
              <a:ext cx="1512168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2267744" y="3193252"/>
              <a:ext cx="144016" cy="144016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8432309">
            <a:off x="4894490" y="1457565"/>
            <a:ext cx="1054062" cy="1512168"/>
            <a:chOff x="7245371" y="1896816"/>
            <a:chExt cx="1054062" cy="1512168"/>
          </a:xfrm>
        </p:grpSpPr>
        <p:cxnSp>
          <p:nvCxnSpPr>
            <p:cNvPr id="10" name="直接连接符 9"/>
            <p:cNvCxnSpPr/>
            <p:nvPr/>
          </p:nvCxnSpPr>
          <p:spPr>
            <a:xfrm rot="7620000">
              <a:off x="7016318" y="2652900"/>
              <a:ext cx="1512168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/>
            <p:cNvSpPr/>
            <p:nvPr/>
          </p:nvSpPr>
          <p:spPr>
            <a:xfrm>
              <a:off x="7245371" y="3196511"/>
              <a:ext cx="144016" cy="144016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8155417" y="1977056"/>
              <a:ext cx="144016" cy="144016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 rot="1508244">
            <a:off x="4862017" y="4015002"/>
            <a:ext cx="1054062" cy="1512168"/>
            <a:chOff x="7245371" y="1896816"/>
            <a:chExt cx="1054062" cy="1512168"/>
          </a:xfrm>
        </p:grpSpPr>
        <p:cxnSp>
          <p:nvCxnSpPr>
            <p:cNvPr id="15" name="直接连接符 14"/>
            <p:cNvCxnSpPr/>
            <p:nvPr/>
          </p:nvCxnSpPr>
          <p:spPr>
            <a:xfrm rot="7620000">
              <a:off x="7016318" y="2652900"/>
              <a:ext cx="1512168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7245371" y="3196511"/>
              <a:ext cx="144016" cy="144016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155417" y="1977056"/>
              <a:ext cx="144016" cy="144016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 rot="8538309">
            <a:off x="3526646" y="3799979"/>
            <a:ext cx="527031" cy="1512168"/>
            <a:chOff x="2267744" y="1908599"/>
            <a:chExt cx="527031" cy="1512168"/>
          </a:xfrm>
        </p:grpSpPr>
        <p:cxnSp>
          <p:nvCxnSpPr>
            <p:cNvPr id="19" name="直接连接符 18"/>
            <p:cNvCxnSpPr/>
            <p:nvPr/>
          </p:nvCxnSpPr>
          <p:spPr>
            <a:xfrm rot="7620000">
              <a:off x="2038691" y="2664683"/>
              <a:ext cx="1512168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>
            <a:xfrm>
              <a:off x="2267744" y="3193252"/>
              <a:ext cx="144016" cy="144016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892294" y="4112825"/>
            <a:ext cx="1060596" cy="1153764"/>
            <a:chOff x="4876800" y="1924050"/>
            <a:chExt cx="1060596" cy="1153764"/>
          </a:xfrm>
        </p:grpSpPr>
        <p:sp>
          <p:nvSpPr>
            <p:cNvPr id="7" name="椭圆 6"/>
            <p:cNvSpPr/>
            <p:nvPr/>
          </p:nvSpPr>
          <p:spPr>
            <a:xfrm>
              <a:off x="5793380" y="2933798"/>
              <a:ext cx="144016" cy="144016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4876800" y="1924050"/>
              <a:ext cx="1018169" cy="1112065"/>
            </a:xfrm>
            <a:custGeom>
              <a:avLst/>
              <a:gdLst>
                <a:gd name="connsiteX0" fmla="*/ 0 w 1018169"/>
                <a:gd name="connsiteY0" fmla="*/ 0 h 1112065"/>
                <a:gd name="connsiteX1" fmla="*/ 781050 w 1018169"/>
                <a:gd name="connsiteY1" fmla="*/ 304800 h 1112065"/>
                <a:gd name="connsiteX2" fmla="*/ 990600 w 1018169"/>
                <a:gd name="connsiteY2" fmla="*/ 1028700 h 1112065"/>
                <a:gd name="connsiteX3" fmla="*/ 1009650 w 1018169"/>
                <a:gd name="connsiteY3" fmla="*/ 1066800 h 1112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8169" h="1112065">
                  <a:moveTo>
                    <a:pt x="0" y="0"/>
                  </a:moveTo>
                  <a:cubicBezTo>
                    <a:pt x="307975" y="66675"/>
                    <a:pt x="615950" y="133350"/>
                    <a:pt x="781050" y="304800"/>
                  </a:cubicBezTo>
                  <a:cubicBezTo>
                    <a:pt x="946150" y="476250"/>
                    <a:pt x="952500" y="901700"/>
                    <a:pt x="990600" y="1028700"/>
                  </a:cubicBezTo>
                  <a:cubicBezTo>
                    <a:pt x="1028700" y="1155700"/>
                    <a:pt x="1019175" y="1111250"/>
                    <a:pt x="1009650" y="1066800"/>
                  </a:cubicBezTo>
                </a:path>
              </a:pathLst>
            </a:cu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66135" y="4048398"/>
            <a:ext cx="1392714" cy="1182490"/>
            <a:chOff x="6444208" y="3553438"/>
            <a:chExt cx="1392714" cy="1182490"/>
          </a:xfrm>
        </p:grpSpPr>
        <p:sp>
          <p:nvSpPr>
            <p:cNvPr id="6" name="椭圆 5"/>
            <p:cNvSpPr/>
            <p:nvPr/>
          </p:nvSpPr>
          <p:spPr>
            <a:xfrm>
              <a:off x="7692906" y="4591912"/>
              <a:ext cx="144016" cy="144016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" name="曲线连接符 24"/>
            <p:cNvCxnSpPr/>
            <p:nvPr/>
          </p:nvCxnSpPr>
          <p:spPr>
            <a:xfrm>
              <a:off x="6516216" y="3622867"/>
              <a:ext cx="1248698" cy="1067430"/>
            </a:xfrm>
            <a:prstGeom prst="curvedConnector3">
              <a:avLst>
                <a:gd name="adj1" fmla="val 42372"/>
              </a:avLst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>
            <a:xfrm>
              <a:off x="6444208" y="3553438"/>
              <a:ext cx="144016" cy="144016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任意多边形 32"/>
          <p:cNvSpPr/>
          <p:nvPr/>
        </p:nvSpPr>
        <p:spPr>
          <a:xfrm>
            <a:off x="3487196" y="1796687"/>
            <a:ext cx="991797" cy="1504950"/>
          </a:xfrm>
          <a:custGeom>
            <a:avLst/>
            <a:gdLst>
              <a:gd name="connsiteX0" fmla="*/ 190500 w 991797"/>
              <a:gd name="connsiteY0" fmla="*/ 0 h 1504950"/>
              <a:gd name="connsiteX1" fmla="*/ 76200 w 991797"/>
              <a:gd name="connsiteY1" fmla="*/ 152400 h 1504950"/>
              <a:gd name="connsiteX2" fmla="*/ 0 w 991797"/>
              <a:gd name="connsiteY2" fmla="*/ 285750 h 1504950"/>
              <a:gd name="connsiteX3" fmla="*/ 19050 w 991797"/>
              <a:gd name="connsiteY3" fmla="*/ 419100 h 1504950"/>
              <a:gd name="connsiteX4" fmla="*/ 38100 w 991797"/>
              <a:gd name="connsiteY4" fmla="*/ 476250 h 1504950"/>
              <a:gd name="connsiteX5" fmla="*/ 95250 w 991797"/>
              <a:gd name="connsiteY5" fmla="*/ 495300 h 1504950"/>
              <a:gd name="connsiteX6" fmla="*/ 152400 w 991797"/>
              <a:gd name="connsiteY6" fmla="*/ 533400 h 1504950"/>
              <a:gd name="connsiteX7" fmla="*/ 228600 w 991797"/>
              <a:gd name="connsiteY7" fmla="*/ 552450 h 1504950"/>
              <a:gd name="connsiteX8" fmla="*/ 342900 w 991797"/>
              <a:gd name="connsiteY8" fmla="*/ 590550 h 1504950"/>
              <a:gd name="connsiteX9" fmla="*/ 381000 w 991797"/>
              <a:gd name="connsiteY9" fmla="*/ 647700 h 1504950"/>
              <a:gd name="connsiteX10" fmla="*/ 419100 w 991797"/>
              <a:gd name="connsiteY10" fmla="*/ 762000 h 1504950"/>
              <a:gd name="connsiteX11" fmla="*/ 381000 w 991797"/>
              <a:gd name="connsiteY11" fmla="*/ 819150 h 1504950"/>
              <a:gd name="connsiteX12" fmla="*/ 361950 w 991797"/>
              <a:gd name="connsiteY12" fmla="*/ 876300 h 1504950"/>
              <a:gd name="connsiteX13" fmla="*/ 304800 w 991797"/>
              <a:gd name="connsiteY13" fmla="*/ 914400 h 1504950"/>
              <a:gd name="connsiteX14" fmla="*/ 285750 w 991797"/>
              <a:gd name="connsiteY14" fmla="*/ 971550 h 1504950"/>
              <a:gd name="connsiteX15" fmla="*/ 247650 w 991797"/>
              <a:gd name="connsiteY15" fmla="*/ 1028700 h 1504950"/>
              <a:gd name="connsiteX16" fmla="*/ 304800 w 991797"/>
              <a:gd name="connsiteY16" fmla="*/ 1257300 h 1504950"/>
              <a:gd name="connsiteX17" fmla="*/ 438150 w 991797"/>
              <a:gd name="connsiteY17" fmla="*/ 1295400 h 1504950"/>
              <a:gd name="connsiteX18" fmla="*/ 590550 w 991797"/>
              <a:gd name="connsiteY18" fmla="*/ 1276350 h 1504950"/>
              <a:gd name="connsiteX19" fmla="*/ 704850 w 991797"/>
              <a:gd name="connsiteY19" fmla="*/ 1200150 h 1504950"/>
              <a:gd name="connsiteX20" fmla="*/ 762000 w 991797"/>
              <a:gd name="connsiteY20" fmla="*/ 1181100 h 1504950"/>
              <a:gd name="connsiteX21" fmla="*/ 895350 w 991797"/>
              <a:gd name="connsiteY21" fmla="*/ 1238250 h 1504950"/>
              <a:gd name="connsiteX22" fmla="*/ 933450 w 991797"/>
              <a:gd name="connsiteY22" fmla="*/ 1295400 h 1504950"/>
              <a:gd name="connsiteX23" fmla="*/ 990600 w 991797"/>
              <a:gd name="connsiteY23" fmla="*/ 1447800 h 1504950"/>
              <a:gd name="connsiteX24" fmla="*/ 990600 w 991797"/>
              <a:gd name="connsiteY24" fmla="*/ 1504950 h 150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991797" h="1504950">
                <a:moveTo>
                  <a:pt x="190500" y="0"/>
                </a:moveTo>
                <a:cubicBezTo>
                  <a:pt x="70405" y="200158"/>
                  <a:pt x="195245" y="9546"/>
                  <a:pt x="76200" y="152400"/>
                </a:cubicBezTo>
                <a:cubicBezTo>
                  <a:pt x="42542" y="192789"/>
                  <a:pt x="23291" y="239169"/>
                  <a:pt x="0" y="285750"/>
                </a:cubicBezTo>
                <a:cubicBezTo>
                  <a:pt x="6350" y="330200"/>
                  <a:pt x="10244" y="375071"/>
                  <a:pt x="19050" y="419100"/>
                </a:cubicBezTo>
                <a:cubicBezTo>
                  <a:pt x="22988" y="438791"/>
                  <a:pt x="23901" y="462051"/>
                  <a:pt x="38100" y="476250"/>
                </a:cubicBezTo>
                <a:cubicBezTo>
                  <a:pt x="52299" y="490449"/>
                  <a:pt x="77289" y="486320"/>
                  <a:pt x="95250" y="495300"/>
                </a:cubicBezTo>
                <a:cubicBezTo>
                  <a:pt x="115728" y="505539"/>
                  <a:pt x="131356" y="524381"/>
                  <a:pt x="152400" y="533400"/>
                </a:cubicBezTo>
                <a:cubicBezTo>
                  <a:pt x="176465" y="543713"/>
                  <a:pt x="203522" y="544927"/>
                  <a:pt x="228600" y="552450"/>
                </a:cubicBezTo>
                <a:cubicBezTo>
                  <a:pt x="267067" y="563990"/>
                  <a:pt x="342900" y="590550"/>
                  <a:pt x="342900" y="590550"/>
                </a:cubicBezTo>
                <a:cubicBezTo>
                  <a:pt x="355600" y="609600"/>
                  <a:pt x="371701" y="626778"/>
                  <a:pt x="381000" y="647700"/>
                </a:cubicBezTo>
                <a:cubicBezTo>
                  <a:pt x="397311" y="684400"/>
                  <a:pt x="419100" y="762000"/>
                  <a:pt x="419100" y="762000"/>
                </a:cubicBezTo>
                <a:cubicBezTo>
                  <a:pt x="406400" y="781050"/>
                  <a:pt x="391239" y="798672"/>
                  <a:pt x="381000" y="819150"/>
                </a:cubicBezTo>
                <a:cubicBezTo>
                  <a:pt x="372020" y="837111"/>
                  <a:pt x="374494" y="860620"/>
                  <a:pt x="361950" y="876300"/>
                </a:cubicBezTo>
                <a:cubicBezTo>
                  <a:pt x="347647" y="894178"/>
                  <a:pt x="323850" y="901700"/>
                  <a:pt x="304800" y="914400"/>
                </a:cubicBezTo>
                <a:cubicBezTo>
                  <a:pt x="298450" y="933450"/>
                  <a:pt x="294730" y="953589"/>
                  <a:pt x="285750" y="971550"/>
                </a:cubicBezTo>
                <a:cubicBezTo>
                  <a:pt x="275511" y="992028"/>
                  <a:pt x="249551" y="1005884"/>
                  <a:pt x="247650" y="1028700"/>
                </a:cubicBezTo>
                <a:cubicBezTo>
                  <a:pt x="243440" y="1079217"/>
                  <a:pt x="245072" y="1209517"/>
                  <a:pt x="304800" y="1257300"/>
                </a:cubicBezTo>
                <a:cubicBezTo>
                  <a:pt x="317222" y="1267238"/>
                  <a:pt x="433172" y="1294155"/>
                  <a:pt x="438150" y="1295400"/>
                </a:cubicBezTo>
                <a:cubicBezTo>
                  <a:pt x="488950" y="1289050"/>
                  <a:pt x="542337" y="1293569"/>
                  <a:pt x="590550" y="1276350"/>
                </a:cubicBezTo>
                <a:cubicBezTo>
                  <a:pt x="633673" y="1260949"/>
                  <a:pt x="661409" y="1214630"/>
                  <a:pt x="704850" y="1200150"/>
                </a:cubicBezTo>
                <a:lnTo>
                  <a:pt x="762000" y="1181100"/>
                </a:lnTo>
                <a:cubicBezTo>
                  <a:pt x="820294" y="1195673"/>
                  <a:pt x="851497" y="1194397"/>
                  <a:pt x="895350" y="1238250"/>
                </a:cubicBezTo>
                <a:cubicBezTo>
                  <a:pt x="911539" y="1254439"/>
                  <a:pt x="922091" y="1275521"/>
                  <a:pt x="933450" y="1295400"/>
                </a:cubicBezTo>
                <a:cubicBezTo>
                  <a:pt x="964811" y="1350281"/>
                  <a:pt x="981671" y="1385295"/>
                  <a:pt x="990600" y="1447800"/>
                </a:cubicBezTo>
                <a:cubicBezTo>
                  <a:pt x="993294" y="1466659"/>
                  <a:pt x="990600" y="1485900"/>
                  <a:pt x="990600" y="1504950"/>
                </a:cubicBezTo>
              </a:path>
            </a:pathLst>
          </a:cu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462492" y="3013513"/>
            <a:ext cx="49404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dirty="0">
                <a:latin typeface="Times New Roman"/>
              </a:rPr>
              <a:t>①</a:t>
            </a:r>
            <a:endParaRPr lang="zh-CN" altLang="zh-CN" b="1" dirty="0">
              <a:latin typeface="Times New Roman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675480" y="3212641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prstClr val="black"/>
                </a:solidFill>
                <a:latin typeface="Times New Roman"/>
                <a:cs typeface="Times New Roman"/>
              </a:rPr>
              <a:t>②</a:t>
            </a:r>
            <a:endParaRPr lang="zh-CN" altLang="en-US" sz="2400" b="1" dirty="0"/>
          </a:p>
        </p:txBody>
      </p:sp>
      <p:sp>
        <p:nvSpPr>
          <p:cNvPr id="37" name="矩形 36"/>
          <p:cNvSpPr/>
          <p:nvPr/>
        </p:nvSpPr>
        <p:spPr>
          <a:xfrm>
            <a:off x="5134537" y="321264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prstClr val="black"/>
                </a:solidFill>
                <a:latin typeface="Times New Roman"/>
                <a:cs typeface="Times New Roman"/>
              </a:rPr>
              <a:t>③</a:t>
            </a:r>
            <a:endParaRPr lang="zh-CN" altLang="en-US" sz="2400" b="1" dirty="0"/>
          </a:p>
        </p:txBody>
      </p:sp>
      <p:sp>
        <p:nvSpPr>
          <p:cNvPr id="38" name="矩形 37"/>
          <p:cNvSpPr/>
          <p:nvPr/>
        </p:nvSpPr>
        <p:spPr>
          <a:xfrm>
            <a:off x="6669200" y="3147202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prstClr val="black"/>
                </a:solidFill>
                <a:latin typeface="Times New Roman"/>
                <a:cs typeface="Times New Roman"/>
              </a:rPr>
              <a:t>④</a:t>
            </a:r>
            <a:endParaRPr lang="zh-CN" altLang="en-US" sz="2400" b="1" dirty="0"/>
          </a:p>
        </p:txBody>
      </p:sp>
      <p:sp>
        <p:nvSpPr>
          <p:cNvPr id="39" name="矩形 38"/>
          <p:cNvSpPr/>
          <p:nvPr/>
        </p:nvSpPr>
        <p:spPr>
          <a:xfrm>
            <a:off x="1024559" y="547322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prstClr val="black"/>
                </a:solidFill>
                <a:latin typeface="Times New Roman"/>
                <a:cs typeface="Times New Roman"/>
              </a:rPr>
              <a:t>⑤</a:t>
            </a:r>
            <a:endParaRPr lang="zh-CN" altLang="en-US" sz="2400" b="1" dirty="0"/>
          </a:p>
        </p:txBody>
      </p:sp>
      <p:sp>
        <p:nvSpPr>
          <p:cNvPr id="40" name="矩形 39"/>
          <p:cNvSpPr/>
          <p:nvPr/>
        </p:nvSpPr>
        <p:spPr>
          <a:xfrm>
            <a:off x="3364728" y="547322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prstClr val="black"/>
                </a:solidFill>
                <a:latin typeface="Times New Roman"/>
                <a:cs typeface="Times New Roman"/>
              </a:rPr>
              <a:t>⑥</a:t>
            </a:r>
            <a:endParaRPr lang="zh-CN" altLang="en-US" sz="2400" b="1" dirty="0"/>
          </a:p>
        </p:txBody>
      </p:sp>
      <p:sp>
        <p:nvSpPr>
          <p:cNvPr id="41" name="矩形 40"/>
          <p:cNvSpPr/>
          <p:nvPr/>
        </p:nvSpPr>
        <p:spPr>
          <a:xfrm>
            <a:off x="5103918" y="547322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prstClr val="black"/>
                </a:solidFill>
                <a:latin typeface="Times New Roman"/>
                <a:cs typeface="Times New Roman"/>
              </a:rPr>
              <a:t>⑦</a:t>
            </a:r>
            <a:endParaRPr lang="zh-CN" altLang="en-US" sz="2400" dirty="0"/>
          </a:p>
        </p:txBody>
      </p:sp>
      <p:sp>
        <p:nvSpPr>
          <p:cNvPr id="42" name="矩形 41"/>
          <p:cNvSpPr/>
          <p:nvPr/>
        </p:nvSpPr>
        <p:spPr>
          <a:xfrm>
            <a:off x="7163246" y="544905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zh-CN" sz="2400" b="1" dirty="0">
                <a:solidFill>
                  <a:prstClr val="black"/>
                </a:solidFill>
                <a:latin typeface="Times New Roman"/>
                <a:cs typeface="Times New Roman"/>
              </a:rPr>
              <a:t>⑧</a:t>
            </a:r>
            <a:endParaRPr lang="zh-CN" alt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92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59632" y="1124744"/>
            <a:ext cx="74168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000099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Arial" charset="0"/>
              </a:rPr>
              <a:t>如图小明放学后有四条路可以回家，请你帮他选择一条最近的路。</a:t>
            </a:r>
            <a:endParaRPr lang="zh-CN" altLang="zh-CN" sz="4000" b="1" dirty="0">
              <a:solidFill>
                <a:srgbClr val="000099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Arial" charset="0"/>
            </a:endParaRPr>
          </a:p>
        </p:txBody>
      </p:sp>
      <p:cxnSp>
        <p:nvCxnSpPr>
          <p:cNvPr id="5" name="AutoShape 5"/>
          <p:cNvCxnSpPr>
            <a:cxnSpLocks noChangeShapeType="1"/>
          </p:cNvCxnSpPr>
          <p:nvPr/>
        </p:nvCxnSpPr>
        <p:spPr bwMode="auto">
          <a:xfrm>
            <a:off x="2124075" y="4076700"/>
            <a:ext cx="5040313" cy="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未知"/>
          <p:cNvSpPr>
            <a:spLocks/>
          </p:cNvSpPr>
          <p:nvPr/>
        </p:nvSpPr>
        <p:spPr bwMode="auto">
          <a:xfrm>
            <a:off x="2125663" y="3319463"/>
            <a:ext cx="5040312" cy="757237"/>
          </a:xfrm>
          <a:custGeom>
            <a:avLst/>
            <a:gdLst>
              <a:gd name="T0" fmla="*/ 0 w 21600"/>
              <a:gd name="T1" fmla="*/ 26546661 h 21600"/>
              <a:gd name="T2" fmla="*/ 542987211 w 21600"/>
              <a:gd name="T3" fmla="*/ 0 h 21600"/>
              <a:gd name="T4" fmla="*/ 1176091234 w 21600"/>
              <a:gd name="T5" fmla="*/ 26546661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cubicBezTo>
                  <a:pt x="1662" y="17996"/>
                  <a:pt x="6372" y="0"/>
                  <a:pt x="9972" y="0"/>
                </a:cubicBezTo>
                <a:cubicBezTo>
                  <a:pt x="13572" y="0"/>
                  <a:pt x="19662" y="17996"/>
                  <a:pt x="21599" y="21600"/>
                </a:cubicBezTo>
              </a:path>
            </a:pathLst>
          </a:custGeom>
          <a:noFill/>
          <a:ln w="38100" cap="flat" cmpd="sng">
            <a:solidFill>
              <a:srgbClr val="FFC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32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未知"/>
          <p:cNvSpPr>
            <a:spLocks/>
          </p:cNvSpPr>
          <p:nvPr/>
        </p:nvSpPr>
        <p:spPr bwMode="auto">
          <a:xfrm>
            <a:off x="2112963" y="4076700"/>
            <a:ext cx="5089525" cy="663575"/>
          </a:xfrm>
          <a:custGeom>
            <a:avLst/>
            <a:gdLst>
              <a:gd name="T0" fmla="*/ 16156179 w 21600"/>
              <a:gd name="T1" fmla="*/ 2535962 h 21600"/>
              <a:gd name="T2" fmla="*/ 45304077 w 21600"/>
              <a:gd name="T3" fmla="*/ 6768803 h 21600"/>
              <a:gd name="T4" fmla="*/ 71342888 w 21600"/>
              <a:gd name="T5" fmla="*/ 11001674 h 21600"/>
              <a:gd name="T6" fmla="*/ 106930920 w 21600"/>
              <a:gd name="T7" fmla="*/ 14376660 h 21600"/>
              <a:gd name="T8" fmla="*/ 142685540 w 21600"/>
              <a:gd name="T9" fmla="*/ 16912591 h 21600"/>
              <a:gd name="T10" fmla="*/ 175164721 w 21600"/>
              <a:gd name="T11" fmla="*/ 18181064 h 21600"/>
              <a:gd name="T12" fmla="*/ 207643666 w 21600"/>
              <a:gd name="T13" fmla="*/ 18181064 h 21600"/>
              <a:gd name="T14" fmla="*/ 239956024 w 21600"/>
              <a:gd name="T15" fmla="*/ 18181064 h 21600"/>
              <a:gd name="T16" fmla="*/ 272379597 w 21600"/>
              <a:gd name="T17" fmla="*/ 18610483 h 21600"/>
              <a:gd name="T18" fmla="*/ 304858542 w 21600"/>
              <a:gd name="T19" fmla="*/ 18181064 h 21600"/>
              <a:gd name="T20" fmla="*/ 340613162 w 21600"/>
              <a:gd name="T21" fmla="*/ 18610483 h 21600"/>
              <a:gd name="T22" fmla="*/ 376201430 w 21600"/>
              <a:gd name="T23" fmla="*/ 18610483 h 21600"/>
              <a:gd name="T24" fmla="*/ 408680375 w 21600"/>
              <a:gd name="T25" fmla="*/ 18181064 h 21600"/>
              <a:gd name="T26" fmla="*/ 444434995 w 21600"/>
              <a:gd name="T27" fmla="*/ 16912591 h 21600"/>
              <a:gd name="T28" fmla="*/ 476914176 w 21600"/>
              <a:gd name="T29" fmla="*/ 16073568 h 21600"/>
              <a:gd name="T30" fmla="*/ 509226533 w 21600"/>
              <a:gd name="T31" fmla="*/ 15215683 h 21600"/>
              <a:gd name="T32" fmla="*/ 544981153 w 21600"/>
              <a:gd name="T33" fmla="*/ 14376660 h 21600"/>
              <a:gd name="T34" fmla="*/ 580569421 w 21600"/>
              <a:gd name="T35" fmla="*/ 12679751 h 21600"/>
              <a:gd name="T36" fmla="*/ 606607997 w 21600"/>
              <a:gd name="T37" fmla="*/ 16503018 h 21600"/>
              <a:gd name="T38" fmla="*/ 639087177 w 21600"/>
              <a:gd name="T39" fmla="*/ 18610483 h 21600"/>
              <a:gd name="T40" fmla="*/ 671566123 w 21600"/>
              <a:gd name="T41" fmla="*/ 20307392 h 21600"/>
              <a:gd name="T42" fmla="*/ 703989696 w 21600"/>
              <a:gd name="T43" fmla="*/ 20307392 h 21600"/>
              <a:gd name="T44" fmla="*/ 739633336 w 21600"/>
              <a:gd name="T45" fmla="*/ 19877973 h 21600"/>
              <a:gd name="T46" fmla="*/ 775387956 w 21600"/>
              <a:gd name="T47" fmla="*/ 17342041 h 21600"/>
              <a:gd name="T48" fmla="*/ 807811529 w 21600"/>
              <a:gd name="T49" fmla="*/ 14376660 h 21600"/>
              <a:gd name="T50" fmla="*/ 843455169 w 21600"/>
              <a:gd name="T51" fmla="*/ 11411278 h 21600"/>
              <a:gd name="T52" fmla="*/ 875878506 w 21600"/>
              <a:gd name="T53" fmla="*/ 10143788 h 21600"/>
              <a:gd name="T54" fmla="*/ 911633362 w 21600"/>
              <a:gd name="T55" fmla="*/ 10573207 h 21600"/>
              <a:gd name="T56" fmla="*/ 937560957 w 21600"/>
              <a:gd name="T57" fmla="*/ 14806079 h 21600"/>
              <a:gd name="T58" fmla="*/ 969984530 w 21600"/>
              <a:gd name="T59" fmla="*/ 18610483 h 21600"/>
              <a:gd name="T60" fmla="*/ 1002463475 w 21600"/>
              <a:gd name="T61" fmla="*/ 17771460 h 21600"/>
              <a:gd name="T62" fmla="*/ 1038051508 w 21600"/>
              <a:gd name="T63" fmla="*/ 16073568 h 21600"/>
              <a:gd name="T64" fmla="*/ 1070530689 w 21600"/>
              <a:gd name="T65" fmla="*/ 12679751 h 21600"/>
              <a:gd name="T66" fmla="*/ 1109450003 w 21600"/>
              <a:gd name="T67" fmla="*/ 9734184 h 21600"/>
              <a:gd name="T68" fmla="*/ 1141873341 w 21600"/>
              <a:gd name="T69" fmla="*/ 7178407 h 21600"/>
              <a:gd name="T70" fmla="*/ 1177627961 w 21600"/>
              <a:gd name="T71" fmla="*/ 4642475 h 21600"/>
              <a:gd name="T72" fmla="*/ 1190675288 w 21600"/>
              <a:gd name="T73" fmla="*/ 0 h 2160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1600" h="21600">
                <a:moveTo>
                  <a:pt x="0" y="434"/>
                </a:moveTo>
                <a:lnTo>
                  <a:pt x="291" y="2687"/>
                </a:lnTo>
                <a:lnTo>
                  <a:pt x="582" y="4919"/>
                </a:lnTo>
                <a:cubicBezTo>
                  <a:pt x="668" y="5663"/>
                  <a:pt x="749" y="6428"/>
                  <a:pt x="816" y="7172"/>
                </a:cubicBezTo>
                <a:cubicBezTo>
                  <a:pt x="883" y="7916"/>
                  <a:pt x="913" y="8660"/>
                  <a:pt x="991" y="9404"/>
                </a:cubicBezTo>
                <a:cubicBezTo>
                  <a:pt x="1069" y="10148"/>
                  <a:pt x="1177" y="10996"/>
                  <a:pt x="1285" y="11657"/>
                </a:cubicBezTo>
                <a:cubicBezTo>
                  <a:pt x="1393" y="12319"/>
                  <a:pt x="1527" y="12835"/>
                  <a:pt x="1635" y="13435"/>
                </a:cubicBezTo>
                <a:cubicBezTo>
                  <a:pt x="1743" y="14034"/>
                  <a:pt x="1818" y="14634"/>
                  <a:pt x="1926" y="15233"/>
                </a:cubicBezTo>
                <a:cubicBezTo>
                  <a:pt x="2034" y="15833"/>
                  <a:pt x="2169" y="16577"/>
                  <a:pt x="2276" y="17031"/>
                </a:cubicBezTo>
                <a:cubicBezTo>
                  <a:pt x="2384" y="17486"/>
                  <a:pt x="2473" y="17548"/>
                  <a:pt x="2570" y="17920"/>
                </a:cubicBezTo>
                <a:cubicBezTo>
                  <a:pt x="2667" y="18292"/>
                  <a:pt x="2764" y="19036"/>
                  <a:pt x="2861" y="19264"/>
                </a:cubicBezTo>
                <a:cubicBezTo>
                  <a:pt x="2958" y="19491"/>
                  <a:pt x="3058" y="19264"/>
                  <a:pt x="3155" y="19264"/>
                </a:cubicBezTo>
                <a:cubicBezTo>
                  <a:pt x="3252" y="19264"/>
                  <a:pt x="3349" y="19264"/>
                  <a:pt x="3446" y="19264"/>
                </a:cubicBezTo>
                <a:cubicBezTo>
                  <a:pt x="3543" y="19264"/>
                  <a:pt x="3643" y="19264"/>
                  <a:pt x="3740" y="19264"/>
                </a:cubicBezTo>
                <a:cubicBezTo>
                  <a:pt x="3837" y="19264"/>
                  <a:pt x="3934" y="19264"/>
                  <a:pt x="4031" y="19264"/>
                </a:cubicBezTo>
                <a:cubicBezTo>
                  <a:pt x="4128" y="19264"/>
                  <a:pt x="4225" y="19181"/>
                  <a:pt x="4322" y="19264"/>
                </a:cubicBezTo>
                <a:cubicBezTo>
                  <a:pt x="4419" y="19346"/>
                  <a:pt x="4518" y="19636"/>
                  <a:pt x="4615" y="19719"/>
                </a:cubicBezTo>
                <a:cubicBezTo>
                  <a:pt x="4712" y="19801"/>
                  <a:pt x="4809" y="19801"/>
                  <a:pt x="4906" y="19719"/>
                </a:cubicBezTo>
                <a:cubicBezTo>
                  <a:pt x="5003" y="19636"/>
                  <a:pt x="5103" y="19346"/>
                  <a:pt x="5200" y="19264"/>
                </a:cubicBezTo>
                <a:cubicBezTo>
                  <a:pt x="5297" y="19181"/>
                  <a:pt x="5383" y="19181"/>
                  <a:pt x="5491" y="19264"/>
                </a:cubicBezTo>
                <a:cubicBezTo>
                  <a:pt x="5599" y="19346"/>
                  <a:pt x="5734" y="19636"/>
                  <a:pt x="5841" y="19719"/>
                </a:cubicBezTo>
                <a:cubicBezTo>
                  <a:pt x="5949" y="19801"/>
                  <a:pt x="6027" y="19719"/>
                  <a:pt x="6135" y="19719"/>
                </a:cubicBezTo>
                <a:cubicBezTo>
                  <a:pt x="6243" y="19719"/>
                  <a:pt x="6378" y="19719"/>
                  <a:pt x="6485" y="19719"/>
                </a:cubicBezTo>
                <a:cubicBezTo>
                  <a:pt x="6593" y="19719"/>
                  <a:pt x="6679" y="19719"/>
                  <a:pt x="6776" y="19719"/>
                </a:cubicBezTo>
                <a:cubicBezTo>
                  <a:pt x="6873" y="19719"/>
                  <a:pt x="6973" y="19801"/>
                  <a:pt x="7070" y="19719"/>
                </a:cubicBezTo>
                <a:cubicBezTo>
                  <a:pt x="7167" y="19636"/>
                  <a:pt x="7253" y="19408"/>
                  <a:pt x="7361" y="19264"/>
                </a:cubicBezTo>
                <a:cubicBezTo>
                  <a:pt x="7469" y="19119"/>
                  <a:pt x="7604" y="19057"/>
                  <a:pt x="7711" y="18830"/>
                </a:cubicBezTo>
                <a:cubicBezTo>
                  <a:pt x="7819" y="18602"/>
                  <a:pt x="7908" y="18148"/>
                  <a:pt x="8005" y="17920"/>
                </a:cubicBezTo>
                <a:cubicBezTo>
                  <a:pt x="8102" y="17693"/>
                  <a:pt x="8199" y="17631"/>
                  <a:pt x="8296" y="17486"/>
                </a:cubicBezTo>
                <a:cubicBezTo>
                  <a:pt x="8393" y="17342"/>
                  <a:pt x="8493" y="17259"/>
                  <a:pt x="8590" y="17031"/>
                </a:cubicBezTo>
                <a:cubicBezTo>
                  <a:pt x="8687" y="16804"/>
                  <a:pt x="8784" y="16267"/>
                  <a:pt x="8881" y="16122"/>
                </a:cubicBezTo>
                <a:cubicBezTo>
                  <a:pt x="8978" y="15977"/>
                  <a:pt x="9075" y="16122"/>
                  <a:pt x="9172" y="16122"/>
                </a:cubicBezTo>
                <a:cubicBezTo>
                  <a:pt x="9269" y="16122"/>
                  <a:pt x="9358" y="16267"/>
                  <a:pt x="9466" y="16122"/>
                </a:cubicBezTo>
                <a:cubicBezTo>
                  <a:pt x="9573" y="15977"/>
                  <a:pt x="9708" y="15523"/>
                  <a:pt x="9816" y="15233"/>
                </a:cubicBezTo>
                <a:cubicBezTo>
                  <a:pt x="9924" y="14944"/>
                  <a:pt x="9999" y="14634"/>
                  <a:pt x="10107" y="14344"/>
                </a:cubicBezTo>
                <a:cubicBezTo>
                  <a:pt x="10215" y="14055"/>
                  <a:pt x="10368" y="13208"/>
                  <a:pt x="10457" y="13435"/>
                </a:cubicBezTo>
                <a:cubicBezTo>
                  <a:pt x="10546" y="13662"/>
                  <a:pt x="10557" y="15006"/>
                  <a:pt x="10635" y="15688"/>
                </a:cubicBezTo>
                <a:cubicBezTo>
                  <a:pt x="10713" y="16370"/>
                  <a:pt x="10829" y="16969"/>
                  <a:pt x="10926" y="17486"/>
                </a:cubicBezTo>
                <a:cubicBezTo>
                  <a:pt x="11023" y="18003"/>
                  <a:pt x="11120" y="18458"/>
                  <a:pt x="11217" y="18830"/>
                </a:cubicBezTo>
                <a:cubicBezTo>
                  <a:pt x="11314" y="19202"/>
                  <a:pt x="11414" y="19346"/>
                  <a:pt x="11511" y="19719"/>
                </a:cubicBezTo>
                <a:cubicBezTo>
                  <a:pt x="11608" y="20091"/>
                  <a:pt x="11705" y="20773"/>
                  <a:pt x="11802" y="21062"/>
                </a:cubicBezTo>
                <a:cubicBezTo>
                  <a:pt x="11899" y="21351"/>
                  <a:pt x="11999" y="21434"/>
                  <a:pt x="12096" y="21517"/>
                </a:cubicBezTo>
                <a:cubicBezTo>
                  <a:pt x="12193" y="21600"/>
                  <a:pt x="12290" y="21517"/>
                  <a:pt x="12387" y="21517"/>
                </a:cubicBezTo>
                <a:cubicBezTo>
                  <a:pt x="12484" y="21517"/>
                  <a:pt x="12583" y="21517"/>
                  <a:pt x="12680" y="21517"/>
                </a:cubicBezTo>
                <a:cubicBezTo>
                  <a:pt x="12777" y="21517"/>
                  <a:pt x="12864" y="21600"/>
                  <a:pt x="12971" y="21517"/>
                </a:cubicBezTo>
                <a:cubicBezTo>
                  <a:pt x="13079" y="21434"/>
                  <a:pt x="13214" y="21289"/>
                  <a:pt x="13322" y="21062"/>
                </a:cubicBezTo>
                <a:cubicBezTo>
                  <a:pt x="13429" y="20835"/>
                  <a:pt x="13508" y="20628"/>
                  <a:pt x="13615" y="20173"/>
                </a:cubicBezTo>
                <a:cubicBezTo>
                  <a:pt x="13723" y="19719"/>
                  <a:pt x="13858" y="18892"/>
                  <a:pt x="13966" y="18375"/>
                </a:cubicBezTo>
                <a:cubicBezTo>
                  <a:pt x="14073" y="17858"/>
                  <a:pt x="14160" y="17548"/>
                  <a:pt x="14257" y="17031"/>
                </a:cubicBezTo>
                <a:cubicBezTo>
                  <a:pt x="14354" y="16515"/>
                  <a:pt x="14443" y="15833"/>
                  <a:pt x="14550" y="15233"/>
                </a:cubicBezTo>
                <a:cubicBezTo>
                  <a:pt x="14658" y="14634"/>
                  <a:pt x="14793" y="13952"/>
                  <a:pt x="14901" y="13435"/>
                </a:cubicBezTo>
                <a:cubicBezTo>
                  <a:pt x="15008" y="12918"/>
                  <a:pt x="15095" y="12463"/>
                  <a:pt x="15192" y="12091"/>
                </a:cubicBezTo>
                <a:cubicBezTo>
                  <a:pt x="15289" y="11719"/>
                  <a:pt x="15388" y="11430"/>
                  <a:pt x="15485" y="11203"/>
                </a:cubicBezTo>
                <a:cubicBezTo>
                  <a:pt x="15582" y="10975"/>
                  <a:pt x="15679" y="10831"/>
                  <a:pt x="15776" y="10748"/>
                </a:cubicBezTo>
                <a:cubicBezTo>
                  <a:pt x="15873" y="10665"/>
                  <a:pt x="15960" y="10665"/>
                  <a:pt x="16067" y="10748"/>
                </a:cubicBezTo>
                <a:cubicBezTo>
                  <a:pt x="16175" y="10831"/>
                  <a:pt x="16323" y="10748"/>
                  <a:pt x="16420" y="11203"/>
                </a:cubicBezTo>
                <a:cubicBezTo>
                  <a:pt x="16517" y="11657"/>
                  <a:pt x="16574" y="12691"/>
                  <a:pt x="16652" y="13435"/>
                </a:cubicBezTo>
                <a:cubicBezTo>
                  <a:pt x="16730" y="14179"/>
                  <a:pt x="16800" y="14944"/>
                  <a:pt x="16887" y="15688"/>
                </a:cubicBezTo>
                <a:cubicBezTo>
                  <a:pt x="16973" y="16432"/>
                  <a:pt x="17081" y="17259"/>
                  <a:pt x="17178" y="17920"/>
                </a:cubicBezTo>
                <a:cubicBezTo>
                  <a:pt x="17275" y="18582"/>
                  <a:pt x="17374" y="19491"/>
                  <a:pt x="17471" y="19719"/>
                </a:cubicBezTo>
                <a:cubicBezTo>
                  <a:pt x="17568" y="19946"/>
                  <a:pt x="17665" y="19408"/>
                  <a:pt x="17762" y="19264"/>
                </a:cubicBezTo>
                <a:cubicBezTo>
                  <a:pt x="17859" y="19119"/>
                  <a:pt x="17959" y="18974"/>
                  <a:pt x="18056" y="18830"/>
                </a:cubicBezTo>
                <a:cubicBezTo>
                  <a:pt x="18153" y="18685"/>
                  <a:pt x="18239" y="18664"/>
                  <a:pt x="18347" y="18375"/>
                </a:cubicBezTo>
                <a:cubicBezTo>
                  <a:pt x="18455" y="18086"/>
                  <a:pt x="18590" y="17631"/>
                  <a:pt x="18697" y="17031"/>
                </a:cubicBezTo>
                <a:cubicBezTo>
                  <a:pt x="18805" y="16432"/>
                  <a:pt x="18894" y="15378"/>
                  <a:pt x="18991" y="14778"/>
                </a:cubicBezTo>
                <a:cubicBezTo>
                  <a:pt x="19088" y="14179"/>
                  <a:pt x="19174" y="13890"/>
                  <a:pt x="19282" y="13435"/>
                </a:cubicBezTo>
                <a:cubicBezTo>
                  <a:pt x="19390" y="12980"/>
                  <a:pt x="19517" y="12608"/>
                  <a:pt x="19632" y="12091"/>
                </a:cubicBezTo>
                <a:cubicBezTo>
                  <a:pt x="19748" y="11575"/>
                  <a:pt x="19875" y="10913"/>
                  <a:pt x="19983" y="10314"/>
                </a:cubicBezTo>
                <a:cubicBezTo>
                  <a:pt x="20091" y="9714"/>
                  <a:pt x="20179" y="8970"/>
                  <a:pt x="20276" y="8515"/>
                </a:cubicBezTo>
                <a:cubicBezTo>
                  <a:pt x="20373" y="8061"/>
                  <a:pt x="20470" y="7895"/>
                  <a:pt x="20567" y="7606"/>
                </a:cubicBezTo>
                <a:cubicBezTo>
                  <a:pt x="20664" y="7317"/>
                  <a:pt x="20753" y="7172"/>
                  <a:pt x="20861" y="6717"/>
                </a:cubicBezTo>
                <a:cubicBezTo>
                  <a:pt x="20969" y="6262"/>
                  <a:pt x="21096" y="5518"/>
                  <a:pt x="21211" y="4919"/>
                </a:cubicBezTo>
                <a:cubicBezTo>
                  <a:pt x="21327" y="4320"/>
                  <a:pt x="21524" y="3968"/>
                  <a:pt x="21562" y="3141"/>
                </a:cubicBezTo>
                <a:cubicBezTo>
                  <a:pt x="21600" y="2315"/>
                  <a:pt x="21465" y="516"/>
                  <a:pt x="21446" y="0"/>
                </a:cubicBezTo>
              </a:path>
            </a:pathLst>
          </a:custGeom>
          <a:noFill/>
          <a:ln w="38100" cap="flat" cmpd="sng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3200" smtClean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8" name="Group 9"/>
          <p:cNvGrpSpPr>
            <a:grpSpLocks/>
          </p:cNvGrpSpPr>
          <p:nvPr/>
        </p:nvGrpSpPr>
        <p:grpSpPr bwMode="auto">
          <a:xfrm>
            <a:off x="2124075" y="2997200"/>
            <a:ext cx="5040313" cy="1079500"/>
            <a:chOff x="0" y="0"/>
            <a:chExt cx="3175" cy="680"/>
          </a:xfrm>
        </p:grpSpPr>
        <p:sp>
          <p:nvSpPr>
            <p:cNvPr id="9" name="Line 10"/>
            <p:cNvSpPr>
              <a:spLocks noChangeShapeType="1"/>
            </p:cNvSpPr>
            <p:nvPr/>
          </p:nvSpPr>
          <p:spPr bwMode="auto">
            <a:xfrm flipV="1">
              <a:off x="0" y="0"/>
              <a:ext cx="589" cy="635"/>
            </a:xfrm>
            <a:prstGeom prst="line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>
              <a:off x="589" y="0"/>
              <a:ext cx="1679" cy="0"/>
            </a:xfrm>
            <a:prstGeom prst="line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2268" y="0"/>
              <a:ext cx="907" cy="680"/>
            </a:xfrm>
            <a:prstGeom prst="line">
              <a:avLst/>
            </a:prstGeom>
            <a:noFill/>
            <a:ln w="38100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4053680" y="4531491"/>
            <a:ext cx="5905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④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4096544" y="3324226"/>
            <a:ext cx="5905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②</a:t>
            </a: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4096544" y="4033413"/>
            <a:ext cx="5905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</a:rPr>
              <a:t>③</a:t>
            </a:r>
          </a:p>
        </p:txBody>
      </p:sp>
      <p:sp>
        <p:nvSpPr>
          <p:cNvPr id="4" name="矩形 3"/>
          <p:cNvSpPr/>
          <p:nvPr/>
        </p:nvSpPr>
        <p:spPr>
          <a:xfrm>
            <a:off x="1340879" y="4887913"/>
            <a:ext cx="58235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00B050"/>
                </a:solidFill>
                <a:latin typeface="隶书" panose="02010509060101010101" pitchFamily="49" charset="-122"/>
                <a:ea typeface="隶书" panose="02010509060101010101" pitchFamily="49" charset="-122"/>
                <a:sym typeface="Arial" charset="0"/>
              </a:rPr>
              <a:t>两点之间</a:t>
            </a:r>
            <a:r>
              <a:rPr lang="zh-CN" altLang="en-US" sz="4000" b="1" u="sng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  <a:sym typeface="Arial" charset="0"/>
              </a:rPr>
              <a:t>线段</a:t>
            </a:r>
            <a:r>
              <a:rPr lang="zh-CN" altLang="en-US" sz="4000" b="1" dirty="0">
                <a:solidFill>
                  <a:srgbClr val="00B050"/>
                </a:solidFill>
                <a:latin typeface="隶书" panose="02010509060101010101" pitchFamily="49" charset="-122"/>
                <a:ea typeface="隶书" panose="02010509060101010101" pitchFamily="49" charset="-122"/>
                <a:sym typeface="Arial" charset="0"/>
              </a:rPr>
              <a:t>最短，线段的长度就是两点间的距离</a:t>
            </a:r>
            <a:r>
              <a:rPr lang="zh-CN" altLang="en-US" sz="4000" b="1" dirty="0">
                <a:solidFill>
                  <a:srgbClr val="00B050"/>
                </a:solidFill>
                <a:latin typeface="Arial" charset="0"/>
                <a:ea typeface="宋体" charset="-122"/>
                <a:sym typeface="Arial" charset="0"/>
              </a:rPr>
              <a:t>。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7273" l="5455" r="9454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488" y="2997200"/>
            <a:ext cx="1475656" cy="116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55" b="99091" l="0" r="9366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821210"/>
            <a:ext cx="1354555" cy="1875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364" b="60455" l="49147" r="9897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35928"/>
          <a:stretch/>
        </p:blipFill>
        <p:spPr bwMode="auto">
          <a:xfrm>
            <a:off x="467544" y="2636912"/>
            <a:ext cx="1645419" cy="1571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4"/>
          <p:cNvSpPr/>
          <p:nvPr/>
        </p:nvSpPr>
        <p:spPr>
          <a:xfrm>
            <a:off x="4121149" y="2287144"/>
            <a:ext cx="596638" cy="7375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zh-CN" sz="3200" b="1" dirty="0">
                <a:solidFill>
                  <a:prstClr val="black"/>
                </a:solidFill>
                <a:latin typeface="Times New Roman"/>
              </a:rPr>
              <a:t>①</a:t>
            </a:r>
            <a:endParaRPr lang="zh-CN" altLang="zh-CN" sz="2400" b="1" dirty="0">
              <a:solidFill>
                <a:prstClr val="black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45120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2" grpId="0" autoUpdateAnimBg="0"/>
      <p:bldP spid="13" grpId="0" autoUpdateAnimBg="0"/>
      <p:bldP spid="14" grpId="0" autoUpdateAnimBg="0"/>
      <p:bldP spid="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91" b="99091" l="9412" r="941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1560" y="4762500"/>
            <a:ext cx="1313681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455" b="61818" l="9032" r="8903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52536" y="836712"/>
            <a:ext cx="2635483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椭圆 2"/>
          <p:cNvSpPr/>
          <p:nvPr/>
        </p:nvSpPr>
        <p:spPr>
          <a:xfrm>
            <a:off x="1094017" y="702797"/>
            <a:ext cx="45719" cy="457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66818" l="2273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707904" y="2427167"/>
            <a:ext cx="5127104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圆角矩形标注 3"/>
          <p:cNvSpPr/>
          <p:nvPr/>
        </p:nvSpPr>
        <p:spPr>
          <a:xfrm>
            <a:off x="2555776" y="620688"/>
            <a:ext cx="5282875" cy="808276"/>
          </a:xfrm>
          <a:prstGeom prst="wedgeRoundRectCallout">
            <a:avLst>
              <a:gd name="adj1" fmla="val -70371"/>
              <a:gd name="adj2" fmla="val 35193"/>
              <a:gd name="adj3" fmla="val 16667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椭圆形标注 4"/>
          <p:cNvSpPr/>
          <p:nvPr/>
        </p:nvSpPr>
        <p:spPr>
          <a:xfrm>
            <a:off x="1734399" y="4299374"/>
            <a:ext cx="6228500" cy="1510876"/>
          </a:xfrm>
          <a:prstGeom prst="wedgeEllipseCallout">
            <a:avLst>
              <a:gd name="adj1" fmla="val -48224"/>
              <a:gd name="adj2" fmla="val 34265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标注 5"/>
          <p:cNvSpPr/>
          <p:nvPr/>
        </p:nvSpPr>
        <p:spPr>
          <a:xfrm>
            <a:off x="2382471" y="1887107"/>
            <a:ext cx="4392488" cy="1080120"/>
          </a:xfrm>
          <a:prstGeom prst="wedgeRectCallout">
            <a:avLst>
              <a:gd name="adj1" fmla="val 54181"/>
              <a:gd name="adj2" fmla="val 69798"/>
            </a:avLst>
          </a:prstGeom>
          <a:solidFill>
            <a:srgbClr val="91F7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2181091" y="4516203"/>
            <a:ext cx="53351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>线段有两个端点，射线只有一个端点，直线没有端点。</a:t>
            </a:r>
            <a:endParaRPr lang="zh-CN" altLang="en-US" sz="32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19492" y="4800600"/>
            <a:ext cx="6992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000" b="1" dirty="0" smtClean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√</a:t>
            </a:r>
            <a:endParaRPr lang="zh-CN" altLang="en-US" sz="4000" b="1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27784" y="456128"/>
            <a:ext cx="53383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>我画了一条长</a:t>
            </a:r>
            <a:r>
              <a:rPr lang="en-US" altLang="zh-CN" sz="3200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>5</a:t>
            </a:r>
            <a:r>
              <a:rPr lang="zh-CN" altLang="en-US" sz="3200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>厘米的    。</a:t>
            </a:r>
            <a:endParaRPr lang="zh-CN" altLang="en-US" sz="32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4480" y="1877806"/>
            <a:ext cx="34676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射线</a:t>
            </a:r>
            <a:r>
              <a:rPr lang="en-US" altLang="zh-CN" sz="32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DF</a:t>
            </a:r>
            <a:r>
              <a:rPr lang="zh-CN" altLang="en-US" sz="32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与</a:t>
            </a:r>
            <a:r>
              <a:rPr lang="en-US" altLang="zh-CN" sz="32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FD</a:t>
            </a:r>
          </a:p>
          <a:p>
            <a:r>
              <a:rPr lang="zh-CN" altLang="en-US" sz="32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            射线。</a:t>
            </a:r>
            <a:endParaRPr lang="zh-CN" altLang="en-US" sz="32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15187" y="456128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>直线</a:t>
            </a:r>
            <a:endParaRPr lang="zh-CN" altLang="en-US" sz="32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07597" y="456128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线段</a:t>
            </a:r>
            <a:endParaRPr lang="zh-CN" altLang="en-US" sz="3200" b="1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338727" y="2370249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是同一条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2928358" y="2370248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不是</a:t>
            </a:r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同一条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84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21" grpId="0"/>
      <p:bldP spid="13" grpId="0"/>
      <p:bldP spid="2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5038"/>
            <a:ext cx="4104456" cy="2422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87"/>
          <a:stretch/>
        </p:blipFill>
        <p:spPr bwMode="auto">
          <a:xfrm>
            <a:off x="5004048" y="435038"/>
            <a:ext cx="3957414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09125"/>
            <a:ext cx="3957414" cy="2422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10" y="3683401"/>
            <a:ext cx="4131658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83968" y="1443531"/>
            <a:ext cx="677108" cy="900246"/>
          </a:xfrm>
          <a:prstGeom prst="rect">
            <a:avLst/>
          </a:prstGeom>
          <a:solidFill>
            <a:srgbClr val="FFFF00"/>
          </a:solidFill>
        </p:spPr>
        <p:txBody>
          <a:bodyPr vert="eaVert"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公路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26940" y="4696465"/>
            <a:ext cx="677108" cy="900246"/>
          </a:xfrm>
          <a:prstGeom prst="rect">
            <a:avLst/>
          </a:prstGeom>
          <a:solidFill>
            <a:srgbClr val="FFFF00"/>
          </a:solidFill>
        </p:spPr>
        <p:txBody>
          <a:bodyPr vert="eaVert"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铁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路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26078" y="836712"/>
            <a:ext cx="7992888" cy="4968552"/>
            <a:chOff x="2218140" y="1443531"/>
            <a:chExt cx="5162172" cy="3476868"/>
          </a:xfrm>
        </p:grpSpPr>
        <p:pic>
          <p:nvPicPr>
            <p:cNvPr id="4103" name="Picture 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8140" y="1443531"/>
              <a:ext cx="5162172" cy="34768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6374909" y="4322762"/>
              <a:ext cx="1005403" cy="584775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FF0000"/>
                  </a:solidFill>
                </a:rPr>
                <a:t>管道</a:t>
              </a:r>
              <a:endParaRPr lang="zh-CN" altLang="en-US" sz="32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3" y="3611212"/>
            <a:ext cx="5082530" cy="291413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29080">
            <a:off x="440203" y="977749"/>
            <a:ext cx="4241576" cy="28659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90496">
            <a:off x="4440047" y="886183"/>
            <a:ext cx="4101851" cy="29920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348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7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1" grpId="0" animBg="1"/>
      <p:bldP spid="11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AFBFD"/>
              </a:clrFrom>
              <a:clrTo>
                <a:srgbClr val="FAFBFD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40" y="1719625"/>
            <a:ext cx="2428875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AFBFD"/>
              </a:clrFrom>
              <a:clrTo>
                <a:srgbClr val="FAFBFD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500" y="1744752"/>
            <a:ext cx="2428875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AFBFD"/>
              </a:clrFrom>
              <a:clrTo>
                <a:srgbClr val="FAFBFD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180" y="1744752"/>
            <a:ext cx="2428875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0740" y="1970756"/>
            <a:ext cx="1576073" cy="1721465"/>
          </a:xfrm>
          <a:prstGeom prst="round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zh-CN" altLang="en-US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有始</a:t>
            </a:r>
            <a:endParaRPr lang="en-US" altLang="zh-CN" sz="4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有终</a:t>
            </a:r>
            <a:endParaRPr lang="zh-CN" altLang="en-US" sz="4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68334" y="1920990"/>
            <a:ext cx="1578639" cy="1736646"/>
          </a:xfrm>
          <a:prstGeom prst="round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zh-CN" altLang="en-US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有始</a:t>
            </a:r>
            <a:endParaRPr lang="en-US" altLang="zh-CN" sz="4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无终</a:t>
            </a:r>
            <a:endParaRPr lang="zh-CN" altLang="en-US" sz="4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6266" y="1982545"/>
            <a:ext cx="1582968" cy="1736646"/>
          </a:xfrm>
          <a:prstGeom prst="round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zh-CN" altLang="en-US" sz="4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无</a:t>
            </a:r>
            <a:r>
              <a:rPr lang="zh-CN" altLang="en-US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始</a:t>
            </a:r>
            <a:endParaRPr lang="en-US" altLang="zh-CN" sz="4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无终</a:t>
            </a:r>
            <a:endParaRPr lang="zh-CN" altLang="en-US" sz="4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2999230" y="262513"/>
            <a:ext cx="3181023" cy="1298377"/>
          </a:xfrm>
          <a:prstGeom prst="ellipse">
            <a:avLst/>
          </a:prstGeom>
          <a:solidFill>
            <a:srgbClr val="FFC0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en-US" sz="54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猜一猜</a:t>
            </a:r>
            <a:endParaRPr lang="zh-CN" altLang="en-US" sz="54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6" name="云形 5"/>
          <p:cNvSpPr/>
          <p:nvPr/>
        </p:nvSpPr>
        <p:spPr>
          <a:xfrm>
            <a:off x="584073" y="4149080"/>
            <a:ext cx="2389407" cy="1405533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线段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1" name="云形 10"/>
          <p:cNvSpPr/>
          <p:nvPr/>
        </p:nvSpPr>
        <p:spPr>
          <a:xfrm>
            <a:off x="3203848" y="4149079"/>
            <a:ext cx="2389407" cy="1405533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射线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2" name="云形 11"/>
          <p:cNvSpPr/>
          <p:nvPr/>
        </p:nvSpPr>
        <p:spPr>
          <a:xfrm>
            <a:off x="5846495" y="4149080"/>
            <a:ext cx="2389407" cy="1405533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直线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1403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6" grpId="0" animBg="1"/>
      <p:bldP spid="11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5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 rot="20886152">
            <a:off x="3243752" y="1309708"/>
            <a:ext cx="265649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9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谢谢</a:t>
            </a:r>
            <a:endParaRPr lang="zh-CN" altLang="en-US" sz="9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632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29" b="97143" l="4462" r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890042"/>
            <a:ext cx="4607074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545" b="94091" l="5085" r="89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542348">
            <a:off x="-396672" y="973117"/>
            <a:ext cx="3993909" cy="169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3992929"/>
            <a:ext cx="3629025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49"/>
          <a:stretch/>
        </p:blipFill>
        <p:spPr bwMode="auto">
          <a:xfrm rot="5400000">
            <a:off x="5078489" y="2850504"/>
            <a:ext cx="3235494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2714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3744417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97530" y="2488050"/>
            <a:ext cx="1574470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斑马线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51"/>
          <a:stretch/>
        </p:blipFill>
        <p:spPr bwMode="auto">
          <a:xfrm>
            <a:off x="5220072" y="426495"/>
            <a:ext cx="3248304" cy="2699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357174" y="2533635"/>
            <a:ext cx="1111202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弓箭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1800349" y="1974908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796136" y="2488050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454895" y="1885563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7813884" y="692696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211024" y="2101587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>
            <a:endCxn id="11" idx="3"/>
          </p:cNvCxnSpPr>
          <p:nvPr/>
        </p:nvCxnSpPr>
        <p:spPr>
          <a:xfrm flipV="1">
            <a:off x="5914283" y="815621"/>
            <a:ext cx="1920692" cy="17109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2477864" y="2286346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475656" y="2029579"/>
            <a:ext cx="720080" cy="504056"/>
            <a:chOff x="1475656" y="2029579"/>
            <a:chExt cx="720080" cy="504056"/>
          </a:xfrm>
        </p:grpSpPr>
        <p:sp>
          <p:nvSpPr>
            <p:cNvPr id="8" name="椭圆 7"/>
            <p:cNvSpPr/>
            <p:nvPr/>
          </p:nvSpPr>
          <p:spPr>
            <a:xfrm>
              <a:off x="1475656" y="2029579"/>
              <a:ext cx="144016" cy="1440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2051720" y="2389619"/>
              <a:ext cx="144016" cy="1440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 rot="-360000">
              <a:off x="1594871" y="2074796"/>
              <a:ext cx="554973" cy="41095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直接连接符 19"/>
          <p:cNvCxnSpPr/>
          <p:nvPr/>
        </p:nvCxnSpPr>
        <p:spPr>
          <a:xfrm>
            <a:off x="1901669" y="2062876"/>
            <a:ext cx="698606" cy="36235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550331" y="1964362"/>
            <a:ext cx="735038" cy="1651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爆炸形 1 22"/>
          <p:cNvSpPr/>
          <p:nvPr/>
        </p:nvSpPr>
        <p:spPr>
          <a:xfrm>
            <a:off x="683568" y="3429000"/>
            <a:ext cx="4838283" cy="3716893"/>
          </a:xfrm>
          <a:prstGeom prst="irregularSeal1">
            <a:avLst/>
          </a:prstGeom>
          <a:solidFill>
            <a:srgbClr val="FFFF00"/>
          </a:solidFill>
          <a:ln w="28575">
            <a:solidFill>
              <a:srgbClr val="C0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线段</a:t>
            </a:r>
            <a:endParaRPr lang="zh-CN" altLang="en-US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3897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6"/>
          <p:cNvSpPr>
            <a:spLocks noChangeShapeType="1"/>
          </p:cNvSpPr>
          <p:nvPr/>
        </p:nvSpPr>
        <p:spPr bwMode="auto">
          <a:xfrm>
            <a:off x="1835150" y="2636838"/>
            <a:ext cx="432117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1692274" y="2557143"/>
            <a:ext cx="4606925" cy="142875"/>
            <a:chOff x="1066" y="1616"/>
            <a:chExt cx="2902" cy="90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1066" y="1616"/>
              <a:ext cx="90" cy="9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3878" y="1616"/>
              <a:ext cx="90" cy="9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</p:grp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7273" l="17722" r="9557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58082" y="3933056"/>
            <a:ext cx="2186408" cy="2924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圆角矩形 1"/>
          <p:cNvSpPr/>
          <p:nvPr/>
        </p:nvSpPr>
        <p:spPr>
          <a:xfrm>
            <a:off x="3702419" y="332656"/>
            <a:ext cx="1667527" cy="1021556"/>
          </a:xfrm>
          <a:prstGeom prst="round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线段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3728" y="3286725"/>
            <a:ext cx="1111202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2060"/>
                </a:solidFill>
              </a:rPr>
              <a:t>直的</a:t>
            </a:r>
            <a:endParaRPr lang="zh-CN" altLang="en-US" sz="36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3728" y="4125973"/>
            <a:ext cx="2501006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2060"/>
                </a:solidFill>
              </a:rPr>
              <a:t>有两个端点</a:t>
            </a:r>
            <a:endParaRPr lang="zh-CN" altLang="en-US" sz="36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3728" y="4965221"/>
            <a:ext cx="4817344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2060"/>
                </a:solidFill>
              </a:rPr>
              <a:t>能度量长度（有限长）</a:t>
            </a:r>
            <a:endParaRPr lang="zh-CN" altLang="en-US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409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979712" y="548680"/>
            <a:ext cx="3194549" cy="129837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rgbClr val="00B050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0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找一找</a:t>
            </a:r>
            <a:endParaRPr lang="zh-CN" altLang="en-US" sz="5400" b="1" cap="none" spc="0" dirty="0">
              <a:ln w="11430"/>
              <a:solidFill>
                <a:srgbClr val="7030A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6429" y="2708920"/>
            <a:ext cx="79111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生活中还有哪些的线段</a:t>
            </a:r>
            <a:endParaRPr lang="zh-CN" altLang="en-US" sz="6000" b="1" dirty="0">
              <a:solidFill>
                <a:schemeClr val="accent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514850"/>
            <a:ext cx="1647825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 rot="20183469">
            <a:off x="6789321" y="4286730"/>
            <a:ext cx="8803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？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 rot="21073571">
            <a:off x="7294774" y="3786324"/>
            <a:ext cx="8803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？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矩形 10"/>
          <p:cNvSpPr/>
          <p:nvPr/>
        </p:nvSpPr>
        <p:spPr>
          <a:xfrm rot="3101680">
            <a:off x="8255150" y="4234036"/>
            <a:ext cx="8803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？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矩形 11"/>
          <p:cNvSpPr/>
          <p:nvPr/>
        </p:nvSpPr>
        <p:spPr>
          <a:xfrm rot="770452">
            <a:off x="7826551" y="3810866"/>
            <a:ext cx="8803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？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829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767088" y="292696"/>
            <a:ext cx="3740046" cy="1168539"/>
          </a:xfrm>
          <a:prstGeom prst="ellipse">
            <a:avLst/>
          </a:prstGeom>
          <a:solidFill>
            <a:srgbClr val="FFFF00"/>
          </a:solidFill>
          <a:ln w="57150">
            <a:solidFill>
              <a:srgbClr val="00206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800" b="1" dirty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  <a:sym typeface="Arial" charset="0"/>
              </a:rPr>
              <a:t>智慧乐园</a:t>
            </a: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898623" y="3321844"/>
            <a:ext cx="5256212" cy="73025"/>
            <a:chOff x="0" y="0"/>
            <a:chExt cx="2903" cy="0"/>
          </a:xfrm>
        </p:grpSpPr>
        <p:cxnSp>
          <p:nvCxnSpPr>
            <p:cNvPr id="5" name="AutoShape 4"/>
            <p:cNvCxnSpPr>
              <a:cxnSpLocks noChangeShapeType="1"/>
            </p:cNvCxnSpPr>
            <p:nvPr/>
          </p:nvCxnSpPr>
          <p:spPr bwMode="auto">
            <a:xfrm>
              <a:off x="0" y="0"/>
              <a:ext cx="726" cy="0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" name="AutoShape 5"/>
            <p:cNvCxnSpPr>
              <a:cxnSpLocks noChangeShapeType="1"/>
            </p:cNvCxnSpPr>
            <p:nvPr/>
          </p:nvCxnSpPr>
          <p:spPr bwMode="auto">
            <a:xfrm>
              <a:off x="726" y="0"/>
              <a:ext cx="725" cy="0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" name="AutoShape 6"/>
            <p:cNvCxnSpPr>
              <a:cxnSpLocks noChangeShapeType="1"/>
            </p:cNvCxnSpPr>
            <p:nvPr/>
          </p:nvCxnSpPr>
          <p:spPr bwMode="auto">
            <a:xfrm>
              <a:off x="1451" y="0"/>
              <a:ext cx="726" cy="0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" name="AutoShape 7"/>
            <p:cNvCxnSpPr>
              <a:cxnSpLocks noChangeShapeType="1"/>
            </p:cNvCxnSpPr>
            <p:nvPr/>
          </p:nvCxnSpPr>
          <p:spPr bwMode="auto">
            <a:xfrm>
              <a:off x="2177" y="0"/>
              <a:ext cx="726" cy="0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9" name="AutoShape 8"/>
          <p:cNvSpPr>
            <a:spLocks/>
          </p:cNvSpPr>
          <p:nvPr/>
        </p:nvSpPr>
        <p:spPr bwMode="auto">
          <a:xfrm rot="5400000">
            <a:off x="2473297" y="2529682"/>
            <a:ext cx="144463" cy="1296988"/>
          </a:xfrm>
          <a:prstGeom prst="leftBrace">
            <a:avLst>
              <a:gd name="adj1" fmla="val 74817"/>
              <a:gd name="adj2" fmla="val 50000"/>
            </a:avLst>
          </a:prstGeom>
          <a:noFill/>
          <a:ln w="28575">
            <a:solidFill>
              <a:srgbClr val="FFC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0" name="AutoShape 9"/>
          <p:cNvSpPr>
            <a:spLocks/>
          </p:cNvSpPr>
          <p:nvPr/>
        </p:nvSpPr>
        <p:spPr bwMode="auto">
          <a:xfrm rot="16200000">
            <a:off x="4455292" y="2133600"/>
            <a:ext cx="144462" cy="2663825"/>
          </a:xfrm>
          <a:prstGeom prst="leftBrace">
            <a:avLst>
              <a:gd name="adj1" fmla="val 153664"/>
              <a:gd name="adj2" fmla="val 50000"/>
            </a:avLst>
          </a:prstGeom>
          <a:noFill/>
          <a:ln w="28575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1" name="AutoShape 10"/>
          <p:cNvSpPr>
            <a:spLocks/>
          </p:cNvSpPr>
          <p:nvPr/>
        </p:nvSpPr>
        <p:spPr bwMode="auto">
          <a:xfrm rot="5400000">
            <a:off x="3843310" y="2529682"/>
            <a:ext cx="142875" cy="1295400"/>
          </a:xfrm>
          <a:prstGeom prst="leftBrace">
            <a:avLst>
              <a:gd name="adj1" fmla="val 75556"/>
              <a:gd name="adj2" fmla="val 50000"/>
            </a:avLst>
          </a:prstGeom>
          <a:noFill/>
          <a:ln w="28575">
            <a:solidFill>
              <a:srgbClr val="FFC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2" name="AutoShape 11"/>
          <p:cNvSpPr>
            <a:spLocks/>
          </p:cNvSpPr>
          <p:nvPr/>
        </p:nvSpPr>
        <p:spPr bwMode="auto">
          <a:xfrm rot="5400000">
            <a:off x="5137917" y="2528888"/>
            <a:ext cx="144462" cy="1295400"/>
          </a:xfrm>
          <a:prstGeom prst="leftBrace">
            <a:avLst>
              <a:gd name="adj1" fmla="val 74726"/>
              <a:gd name="adj2" fmla="val 50000"/>
            </a:avLst>
          </a:prstGeom>
          <a:noFill/>
          <a:ln w="28575">
            <a:solidFill>
              <a:srgbClr val="FFC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3" name="AutoShape 12"/>
          <p:cNvSpPr>
            <a:spLocks/>
          </p:cNvSpPr>
          <p:nvPr/>
        </p:nvSpPr>
        <p:spPr bwMode="auto">
          <a:xfrm rot="5400000">
            <a:off x="6435697" y="2529682"/>
            <a:ext cx="142875" cy="1295400"/>
          </a:xfrm>
          <a:prstGeom prst="leftBrace">
            <a:avLst>
              <a:gd name="adj1" fmla="val 75556"/>
              <a:gd name="adj2" fmla="val 50000"/>
            </a:avLst>
          </a:prstGeom>
          <a:noFill/>
          <a:ln w="28575">
            <a:solidFill>
              <a:srgbClr val="FFC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4" name="AutoShape 13"/>
          <p:cNvSpPr>
            <a:spLocks/>
          </p:cNvSpPr>
          <p:nvPr/>
        </p:nvSpPr>
        <p:spPr bwMode="auto">
          <a:xfrm rot="5400000">
            <a:off x="3806797" y="908845"/>
            <a:ext cx="144463" cy="3960812"/>
          </a:xfrm>
          <a:prstGeom prst="leftBrace">
            <a:avLst>
              <a:gd name="adj1" fmla="val 228479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5" name="AutoShape 14"/>
          <p:cNvSpPr>
            <a:spLocks/>
          </p:cNvSpPr>
          <p:nvPr/>
        </p:nvSpPr>
        <p:spPr bwMode="auto">
          <a:xfrm rot="5400000">
            <a:off x="4453704" y="115888"/>
            <a:ext cx="144462" cy="5257800"/>
          </a:xfrm>
          <a:prstGeom prst="leftBrace">
            <a:avLst>
              <a:gd name="adj1" fmla="val 303298"/>
              <a:gd name="adj2" fmla="val 50000"/>
            </a:avLst>
          </a:prstGeom>
          <a:noFill/>
          <a:ln w="28575">
            <a:solidFill>
              <a:srgbClr val="7030A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6" name="AutoShape 15"/>
          <p:cNvSpPr>
            <a:spLocks/>
          </p:cNvSpPr>
          <p:nvPr/>
        </p:nvSpPr>
        <p:spPr bwMode="auto">
          <a:xfrm rot="16200000">
            <a:off x="5102198" y="1629569"/>
            <a:ext cx="144462" cy="3960812"/>
          </a:xfrm>
          <a:prstGeom prst="leftBrace">
            <a:avLst>
              <a:gd name="adj1" fmla="val 228481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7" name="AutoShape 16"/>
          <p:cNvSpPr>
            <a:spLocks/>
          </p:cNvSpPr>
          <p:nvPr/>
        </p:nvSpPr>
        <p:spPr bwMode="auto">
          <a:xfrm rot="16200000">
            <a:off x="5794422" y="2438101"/>
            <a:ext cx="144462" cy="2665412"/>
          </a:xfrm>
          <a:prstGeom prst="leftBrace">
            <a:avLst>
              <a:gd name="adj1" fmla="val 153755"/>
              <a:gd name="adj2" fmla="val 50000"/>
            </a:avLst>
          </a:prstGeom>
          <a:noFill/>
          <a:ln w="28575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8" name="AutoShape 17"/>
          <p:cNvSpPr>
            <a:spLocks/>
          </p:cNvSpPr>
          <p:nvPr/>
        </p:nvSpPr>
        <p:spPr bwMode="auto">
          <a:xfrm rot="5400000">
            <a:off x="3159098" y="1701007"/>
            <a:ext cx="144462" cy="2665412"/>
          </a:xfrm>
          <a:prstGeom prst="leftBrace">
            <a:avLst>
              <a:gd name="adj1" fmla="val 153755"/>
              <a:gd name="adj2" fmla="val 50000"/>
            </a:avLst>
          </a:prstGeom>
          <a:noFill/>
          <a:ln w="28575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2065558" y="4405808"/>
            <a:ext cx="4996953" cy="769441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itchFamily="34" charset="0"/>
                <a:ea typeface="宋体" charset="-122"/>
              </a:rPr>
              <a:t> 4</a:t>
            </a:r>
            <a:r>
              <a:rPr kumimoji="0" lang="en-US" altLang="zh-CN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宋体" charset="-122"/>
              </a:rPr>
              <a:t>+</a:t>
            </a:r>
            <a:r>
              <a:rPr kumimoji="0" lang="en-US" altLang="zh-CN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itchFamily="34" charset="0"/>
                <a:ea typeface="宋体" charset="-122"/>
              </a:rPr>
              <a:t>3</a:t>
            </a:r>
            <a:r>
              <a:rPr kumimoji="0" lang="en-US" altLang="zh-CN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宋体" charset="-122"/>
              </a:rPr>
              <a:t>+</a:t>
            </a:r>
            <a:r>
              <a:rPr kumimoji="0" lang="en-US" altLang="zh-CN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itchFamily="34" charset="0"/>
                <a:ea typeface="宋体" charset="-122"/>
              </a:rPr>
              <a:t>2</a:t>
            </a:r>
            <a:r>
              <a:rPr kumimoji="0" lang="en-US" altLang="zh-CN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宋体" charset="-122"/>
                <a:ea typeface="宋体" charset="-122"/>
              </a:rPr>
              <a:t>+</a:t>
            </a:r>
            <a:r>
              <a:rPr kumimoji="0" lang="en-US" altLang="zh-CN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itchFamily="34" charset="0"/>
                <a:ea typeface="宋体" charset="-122"/>
              </a:rPr>
              <a:t>1=10</a:t>
            </a: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ahoma" pitchFamily="34" charset="0"/>
                <a:ea typeface="宋体" charset="-122"/>
              </a:rPr>
              <a:t>条</a:t>
            </a:r>
            <a:endParaRPr kumimoji="0" lang="zh-CN" altLang="zh-CN" sz="4400" b="1" i="0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ahoma" pitchFamily="34" charset="0"/>
              <a:ea typeface="宋体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07706" y="1756118"/>
            <a:ext cx="76588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latin typeface="隶书" panose="02010509060101010101" pitchFamily="49" charset="-122"/>
                <a:ea typeface="隶书" panose="02010509060101010101" pitchFamily="49" charset="-122"/>
                <a:sym typeface="Arial" charset="0"/>
              </a:rPr>
              <a:t>请你数一数下图中一共有几条线段？</a:t>
            </a:r>
          </a:p>
        </p:txBody>
      </p:sp>
      <p:pic>
        <p:nvPicPr>
          <p:cNvPr id="11267" name="Picture 3" descr="C:\Users\dell\AppData\Local\Microsoft\Windows\INetCache\IE\BRX6AA2K\190px-Rodin_TheThinker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66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62511" y="4516115"/>
            <a:ext cx="2060992" cy="2336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10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bldLvl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rot="-600000" flipH="1">
            <a:off x="5692855" y="2277749"/>
            <a:ext cx="417646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1691680" y="836712"/>
            <a:ext cx="63594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如果把线段的两端无限延长</a:t>
            </a:r>
          </a:p>
        </p:txBody>
      </p:sp>
      <p:sp>
        <p:nvSpPr>
          <p:cNvPr id="3" name="矩形 2"/>
          <p:cNvSpPr/>
          <p:nvPr/>
        </p:nvSpPr>
        <p:spPr>
          <a:xfrm>
            <a:off x="899592" y="4221088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线段的两端无限延长后就是一条</a:t>
            </a:r>
            <a:r>
              <a:rPr lang="zh-CN" altLang="en-US" sz="36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直线</a:t>
            </a:r>
            <a:r>
              <a:rPr lang="zh-CN" altLang="en-US" sz="36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，</a:t>
            </a:r>
            <a:r>
              <a:rPr lang="zh-CN" altLang="en-US" sz="3600" b="1" dirty="0" smtClean="0">
                <a:solidFill>
                  <a:srgbClr val="0000FF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直线</a:t>
            </a:r>
            <a:r>
              <a:rPr lang="zh-CN" altLang="en-US" sz="3600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没有</a:t>
            </a:r>
            <a:r>
              <a:rPr lang="zh-CN" altLang="en-US" sz="36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端点。</a:t>
            </a:r>
          </a:p>
        </p:txBody>
      </p:sp>
      <p:cxnSp>
        <p:nvCxnSpPr>
          <p:cNvPr id="5" name="直接连接符 4"/>
          <p:cNvCxnSpPr/>
          <p:nvPr/>
        </p:nvCxnSpPr>
        <p:spPr>
          <a:xfrm rot="-600000">
            <a:off x="3366914" y="2852936"/>
            <a:ext cx="24482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5652573" y="2566737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 rot="-600000" flipH="1">
            <a:off x="-692608" y="3428998"/>
            <a:ext cx="417646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3380122" y="2993497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736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6 L -0.49166 0.1159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583" y="578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44444E-6 L 0.46459 -0.1053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29" y="-5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1"/>
          <p:cNvSpPr txBox="1">
            <a:spLocks noChangeArrowheads="1"/>
          </p:cNvSpPr>
          <p:nvPr/>
        </p:nvSpPr>
        <p:spPr bwMode="auto">
          <a:xfrm>
            <a:off x="1274763" y="4724400"/>
            <a:ext cx="488950" cy="172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zh-CN" altLang="zh-CN" sz="2000" smtClean="0">
              <a:solidFill>
                <a:srgbClr val="000000"/>
              </a:solidFill>
            </a:endParaRPr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3059113" y="549275"/>
            <a:ext cx="259238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smtClean="0">
                <a:solidFill>
                  <a:srgbClr val="CC0000"/>
                </a:solidFill>
                <a:latin typeface="黑体" pitchFamily="49" charset="-122"/>
                <a:ea typeface="黑体" pitchFamily="49" charset="-122"/>
              </a:rPr>
              <a:t>直  线</a:t>
            </a:r>
          </a:p>
        </p:txBody>
      </p:sp>
      <p:grpSp>
        <p:nvGrpSpPr>
          <p:cNvPr id="27652" name="Group 18"/>
          <p:cNvGrpSpPr>
            <a:grpSpLocks/>
          </p:cNvGrpSpPr>
          <p:nvPr/>
        </p:nvGrpSpPr>
        <p:grpSpPr bwMode="auto">
          <a:xfrm>
            <a:off x="3492500" y="2205038"/>
            <a:ext cx="2663825" cy="142875"/>
            <a:chOff x="2245" y="2976"/>
            <a:chExt cx="1678" cy="90"/>
          </a:xfrm>
        </p:grpSpPr>
        <p:grpSp>
          <p:nvGrpSpPr>
            <p:cNvPr id="27676" name="Group 19"/>
            <p:cNvGrpSpPr>
              <a:grpSpLocks/>
            </p:cNvGrpSpPr>
            <p:nvPr/>
          </p:nvGrpSpPr>
          <p:grpSpPr bwMode="auto">
            <a:xfrm>
              <a:off x="2245" y="2976"/>
              <a:ext cx="1633" cy="90"/>
              <a:chOff x="2018" y="1389"/>
              <a:chExt cx="1678" cy="92"/>
            </a:xfrm>
          </p:grpSpPr>
          <p:sp>
            <p:nvSpPr>
              <p:cNvPr id="27678" name="Oval 20"/>
              <p:cNvSpPr>
                <a:spLocks noChangeArrowheads="1"/>
              </p:cNvSpPr>
              <p:nvPr/>
            </p:nvSpPr>
            <p:spPr bwMode="auto">
              <a:xfrm>
                <a:off x="2018" y="1389"/>
                <a:ext cx="92" cy="9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endParaRPr lang="zh-CN" altLang="zh-CN" smtClean="0">
                  <a:solidFill>
                    <a:srgbClr val="CC0000"/>
                  </a:solidFill>
                </a:endParaRPr>
              </a:p>
            </p:txBody>
          </p:sp>
          <p:sp>
            <p:nvSpPr>
              <p:cNvPr id="27679" name="Line 21"/>
              <p:cNvSpPr>
                <a:spLocks noChangeShapeType="1"/>
              </p:cNvSpPr>
              <p:nvPr/>
            </p:nvSpPr>
            <p:spPr bwMode="auto">
              <a:xfrm>
                <a:off x="2109" y="1434"/>
                <a:ext cx="158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7677" name="Oval 22"/>
            <p:cNvSpPr>
              <a:spLocks noChangeArrowheads="1"/>
            </p:cNvSpPr>
            <p:nvPr/>
          </p:nvSpPr>
          <p:spPr bwMode="auto">
            <a:xfrm>
              <a:off x="3833" y="2976"/>
              <a:ext cx="90" cy="9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zh-CN" smtClean="0">
                <a:solidFill>
                  <a:srgbClr val="CC0000"/>
                </a:solidFill>
              </a:endParaRPr>
            </a:p>
          </p:txBody>
        </p:sp>
      </p:grpSp>
      <p:grpSp>
        <p:nvGrpSpPr>
          <p:cNvPr id="24599" name="Group 23"/>
          <p:cNvGrpSpPr>
            <a:grpSpLocks/>
          </p:cNvGrpSpPr>
          <p:nvPr/>
        </p:nvGrpSpPr>
        <p:grpSpPr bwMode="auto">
          <a:xfrm>
            <a:off x="1187450" y="2276475"/>
            <a:ext cx="7272338" cy="0"/>
            <a:chOff x="567" y="890"/>
            <a:chExt cx="4581" cy="0"/>
          </a:xfrm>
        </p:grpSpPr>
        <p:sp>
          <p:nvSpPr>
            <p:cNvPr id="27674" name="Line 24"/>
            <p:cNvSpPr>
              <a:spLocks noChangeShapeType="1"/>
            </p:cNvSpPr>
            <p:nvPr/>
          </p:nvSpPr>
          <p:spPr bwMode="auto">
            <a:xfrm>
              <a:off x="3697" y="890"/>
              <a:ext cx="1451" cy="0"/>
            </a:xfrm>
            <a:prstGeom prst="line">
              <a:avLst/>
            </a:prstGeom>
            <a:noFill/>
            <a:ln w="50800" cap="rnd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</a:endParaRPr>
            </a:p>
          </p:txBody>
        </p:sp>
        <p:sp>
          <p:nvSpPr>
            <p:cNvPr id="27675" name="Line 25"/>
            <p:cNvSpPr>
              <a:spLocks noChangeShapeType="1"/>
            </p:cNvSpPr>
            <p:nvPr/>
          </p:nvSpPr>
          <p:spPr bwMode="auto">
            <a:xfrm>
              <a:off x="567" y="890"/>
              <a:ext cx="1451" cy="0"/>
            </a:xfrm>
            <a:prstGeom prst="line">
              <a:avLst/>
            </a:prstGeom>
            <a:noFill/>
            <a:ln w="50800" cap="rnd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24602" name="Group 26"/>
          <p:cNvGrpSpPr>
            <a:grpSpLocks/>
          </p:cNvGrpSpPr>
          <p:nvPr/>
        </p:nvGrpSpPr>
        <p:grpSpPr bwMode="auto">
          <a:xfrm>
            <a:off x="1547813" y="2708275"/>
            <a:ext cx="6453187" cy="396875"/>
            <a:chOff x="672" y="2295"/>
            <a:chExt cx="4065" cy="250"/>
          </a:xfrm>
        </p:grpSpPr>
        <p:grpSp>
          <p:nvGrpSpPr>
            <p:cNvPr id="27668" name="Group 27"/>
            <p:cNvGrpSpPr>
              <a:grpSpLocks/>
            </p:cNvGrpSpPr>
            <p:nvPr/>
          </p:nvGrpSpPr>
          <p:grpSpPr bwMode="auto">
            <a:xfrm>
              <a:off x="1056" y="2295"/>
              <a:ext cx="3681" cy="250"/>
              <a:chOff x="1056" y="2295"/>
              <a:chExt cx="3696" cy="250"/>
            </a:xfrm>
          </p:grpSpPr>
          <p:sp>
            <p:nvSpPr>
              <p:cNvPr id="27670" name="Text Box 28"/>
              <p:cNvSpPr txBox="1">
                <a:spLocks noChangeArrowheads="1"/>
              </p:cNvSpPr>
              <p:nvPr/>
            </p:nvSpPr>
            <p:spPr bwMode="auto">
              <a:xfrm>
                <a:off x="1056" y="2295"/>
                <a:ext cx="100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r>
                  <a:rPr kumimoji="1" lang="zh-CN" altLang="en-US" sz="2000" b="1" smtClean="0">
                    <a:solidFill>
                      <a:srgbClr val="6600FF"/>
                    </a:solidFill>
                    <a:latin typeface="Times New Roman" pitchFamily="18" charset="0"/>
                  </a:rPr>
                  <a:t>（长延限无）</a:t>
                </a:r>
              </a:p>
            </p:txBody>
          </p:sp>
          <p:grpSp>
            <p:nvGrpSpPr>
              <p:cNvPr id="27671" name="Group 29"/>
              <p:cNvGrpSpPr>
                <a:grpSpLocks/>
              </p:cNvGrpSpPr>
              <p:nvPr/>
            </p:nvGrpSpPr>
            <p:grpSpPr bwMode="auto">
              <a:xfrm>
                <a:off x="3312" y="2295"/>
                <a:ext cx="1440" cy="250"/>
                <a:chOff x="3312" y="2295"/>
                <a:chExt cx="1440" cy="250"/>
              </a:xfrm>
            </p:grpSpPr>
            <p:sp>
              <p:nvSpPr>
                <p:cNvPr id="27672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3312" y="2295"/>
                  <a:ext cx="1200" cy="2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eaLnBrk="1" fontAlgn="base" hangingPunct="1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kumimoji="1" lang="zh-CN" altLang="en-US" sz="2000" b="1" smtClean="0">
                      <a:solidFill>
                        <a:srgbClr val="6600FF"/>
                      </a:solidFill>
                      <a:latin typeface="Times New Roman" pitchFamily="18" charset="0"/>
                    </a:rPr>
                    <a:t>（无限延长）</a:t>
                  </a:r>
                </a:p>
              </p:txBody>
            </p:sp>
            <p:sp>
              <p:nvSpPr>
                <p:cNvPr id="27673" name="AutoShape 31"/>
                <p:cNvSpPr>
                  <a:spLocks noChangeArrowheads="1"/>
                </p:cNvSpPr>
                <p:nvPr/>
              </p:nvSpPr>
              <p:spPr bwMode="auto">
                <a:xfrm>
                  <a:off x="4272" y="2295"/>
                  <a:ext cx="480" cy="250"/>
                </a:xfrm>
                <a:prstGeom prst="rightArrow">
                  <a:avLst>
                    <a:gd name="adj1" fmla="val 50000"/>
                    <a:gd name="adj2" fmla="val 48000"/>
                  </a:avLst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rgbClr val="66FF33"/>
                    </a:gs>
                  </a:gsLst>
                  <a:lin ang="0" scaled="1"/>
                </a:gra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mtClean="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27669" name="AutoShape 32"/>
            <p:cNvSpPr>
              <a:spLocks noChangeArrowheads="1"/>
            </p:cNvSpPr>
            <p:nvPr/>
          </p:nvSpPr>
          <p:spPr bwMode="auto">
            <a:xfrm rot="10722073">
              <a:off x="672" y="2295"/>
              <a:ext cx="480" cy="250"/>
            </a:xfrm>
            <a:prstGeom prst="rightArrow">
              <a:avLst>
                <a:gd name="adj1" fmla="val 50000"/>
                <a:gd name="adj2" fmla="val 48000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rgbClr val="66FF33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24610" name="Group 34"/>
          <p:cNvGrpSpPr>
            <a:grpSpLocks/>
          </p:cNvGrpSpPr>
          <p:nvPr/>
        </p:nvGrpSpPr>
        <p:grpSpPr bwMode="auto">
          <a:xfrm>
            <a:off x="3640137" y="3000376"/>
            <a:ext cx="2555875" cy="935038"/>
            <a:chOff x="2248" y="1255"/>
            <a:chExt cx="1610" cy="589"/>
          </a:xfrm>
        </p:grpSpPr>
        <p:sp>
          <p:nvSpPr>
            <p:cNvPr id="27666" name="Text Box 35"/>
            <p:cNvSpPr txBox="1">
              <a:spLocks noChangeArrowheads="1"/>
            </p:cNvSpPr>
            <p:nvPr/>
          </p:nvSpPr>
          <p:spPr bwMode="auto">
            <a:xfrm rot="660493">
              <a:off x="2248" y="1268"/>
              <a:ext cx="681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ctr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zh-CN" altLang="en-US" sz="5400" dirty="0" smtClean="0">
                  <a:solidFill>
                    <a:srgbClr val="FF0000"/>
                  </a:solidFill>
                </a:rPr>
                <a:t>．</a:t>
              </a:r>
            </a:p>
          </p:txBody>
        </p:sp>
        <p:sp>
          <p:nvSpPr>
            <p:cNvPr id="27667" name="Text Box 36"/>
            <p:cNvSpPr txBox="1">
              <a:spLocks noChangeArrowheads="1"/>
            </p:cNvSpPr>
            <p:nvPr/>
          </p:nvSpPr>
          <p:spPr bwMode="auto">
            <a:xfrm rot="654491">
              <a:off x="3177" y="1255"/>
              <a:ext cx="681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ctr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zh-CN" altLang="en-US" sz="5400" dirty="0" smtClean="0">
                  <a:solidFill>
                    <a:srgbClr val="FF0000"/>
                  </a:solidFill>
                </a:rPr>
                <a:t>．</a:t>
              </a:r>
            </a:p>
          </p:txBody>
        </p:sp>
      </p:grpSp>
      <p:sp>
        <p:nvSpPr>
          <p:cNvPr id="27656" name="Line 37"/>
          <p:cNvSpPr>
            <a:spLocks noChangeShapeType="1"/>
          </p:cNvSpPr>
          <p:nvPr/>
        </p:nvSpPr>
        <p:spPr bwMode="auto">
          <a:xfrm>
            <a:off x="3851275" y="3623121"/>
            <a:ext cx="143986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3200" smtClean="0">
              <a:solidFill>
                <a:srgbClr val="000000"/>
              </a:solidFill>
            </a:endParaRPr>
          </a:p>
        </p:txBody>
      </p:sp>
      <p:grpSp>
        <p:nvGrpSpPr>
          <p:cNvPr id="24614" name="Group 38"/>
          <p:cNvGrpSpPr>
            <a:grpSpLocks/>
          </p:cNvGrpSpPr>
          <p:nvPr/>
        </p:nvGrpSpPr>
        <p:grpSpPr bwMode="auto">
          <a:xfrm>
            <a:off x="-2647950" y="3623121"/>
            <a:ext cx="14257338" cy="0"/>
            <a:chOff x="-1565" y="2024"/>
            <a:chExt cx="8981" cy="0"/>
          </a:xfrm>
        </p:grpSpPr>
        <p:sp>
          <p:nvSpPr>
            <p:cNvPr id="27664" name="Line 39"/>
            <p:cNvSpPr>
              <a:spLocks noChangeShapeType="1"/>
            </p:cNvSpPr>
            <p:nvPr/>
          </p:nvSpPr>
          <p:spPr bwMode="auto">
            <a:xfrm>
              <a:off x="3334" y="2024"/>
              <a:ext cx="408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</a:endParaRPr>
            </a:p>
          </p:txBody>
        </p:sp>
        <p:sp>
          <p:nvSpPr>
            <p:cNvPr id="27665" name="Line 40"/>
            <p:cNvSpPr>
              <a:spLocks noChangeShapeType="1"/>
            </p:cNvSpPr>
            <p:nvPr/>
          </p:nvSpPr>
          <p:spPr bwMode="auto">
            <a:xfrm>
              <a:off x="-1565" y="2024"/>
              <a:ext cx="408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2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4617" name="Text Box 41"/>
          <p:cNvSpPr txBox="1">
            <a:spLocks noChangeArrowheads="1"/>
          </p:cNvSpPr>
          <p:nvPr/>
        </p:nvSpPr>
        <p:spPr bwMode="auto">
          <a:xfrm>
            <a:off x="2160067" y="4744026"/>
            <a:ext cx="3213652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 smtClean="0">
                <a:solidFill>
                  <a:srgbClr val="002060"/>
                </a:solidFill>
              </a:rPr>
              <a:t>两端无限延长</a:t>
            </a:r>
          </a:p>
        </p:txBody>
      </p:sp>
      <p:sp>
        <p:nvSpPr>
          <p:cNvPr id="24618" name="Text Box 42"/>
          <p:cNvSpPr txBox="1">
            <a:spLocks noChangeArrowheads="1"/>
          </p:cNvSpPr>
          <p:nvPr/>
        </p:nvSpPr>
        <p:spPr bwMode="auto">
          <a:xfrm>
            <a:off x="2614219" y="4002085"/>
            <a:ext cx="2037737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 smtClean="0">
                <a:solidFill>
                  <a:srgbClr val="002060"/>
                </a:solidFill>
              </a:rPr>
              <a:t>没有端点</a:t>
            </a:r>
          </a:p>
        </p:txBody>
      </p:sp>
      <p:sp>
        <p:nvSpPr>
          <p:cNvPr id="24619" name="Text Box 43"/>
          <p:cNvSpPr txBox="1">
            <a:spLocks noChangeArrowheads="1"/>
          </p:cNvSpPr>
          <p:nvPr/>
        </p:nvSpPr>
        <p:spPr bwMode="auto">
          <a:xfrm>
            <a:off x="2144293" y="5576888"/>
            <a:ext cx="3213651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 smtClean="0">
                <a:solidFill>
                  <a:srgbClr val="002060"/>
                </a:solidFill>
              </a:rPr>
              <a:t>不能度量长度</a:t>
            </a:r>
          </a:p>
        </p:txBody>
      </p:sp>
    </p:spTree>
    <p:extLst>
      <p:ext uri="{BB962C8B-B14F-4D97-AF65-F5344CB8AC3E}">
        <p14:creationId xmlns:p14="http://schemas.microsoft.com/office/powerpoint/2010/main" val="3917393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4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4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24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1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24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24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24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9" grpId="0"/>
      <p:bldP spid="24617" grpId="0" animBg="1"/>
      <p:bldP spid="24618" grpId="0" animBg="1"/>
      <p:bldP spid="24619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</TotalTime>
  <Words>384</Words>
  <Application>Microsoft Office PowerPoint</Application>
  <PresentationFormat>全屏显示(4:3)</PresentationFormat>
  <Paragraphs>108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24" baseType="lpstr">
      <vt:lpstr>默认设计模板</vt:lpstr>
      <vt:lpstr>1_默认设计模板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BMT-6</cp:lastModifiedBy>
  <cp:revision>60</cp:revision>
  <dcterms:created xsi:type="dcterms:W3CDTF">2016-07-15T08:13:37Z</dcterms:created>
  <dcterms:modified xsi:type="dcterms:W3CDTF">2018-11-01T07:44:52Z</dcterms:modified>
</cp:coreProperties>
</file>