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sldIdLst>
    <p:sldId id="334" r:id="rId2"/>
    <p:sldId id="293" r:id="rId3"/>
    <p:sldId id="294" r:id="rId4"/>
    <p:sldId id="290" r:id="rId5"/>
    <p:sldId id="292" r:id="rId6"/>
    <p:sldId id="301" r:id="rId7"/>
    <p:sldId id="323" r:id="rId8"/>
    <p:sldId id="324" r:id="rId9"/>
    <p:sldId id="302" r:id="rId10"/>
    <p:sldId id="325" r:id="rId11"/>
    <p:sldId id="322" r:id="rId12"/>
    <p:sldId id="326" r:id="rId13"/>
    <p:sldId id="300" r:id="rId14"/>
    <p:sldId id="303" r:id="rId15"/>
    <p:sldId id="327" r:id="rId16"/>
    <p:sldId id="304" r:id="rId17"/>
    <p:sldId id="306" r:id="rId18"/>
    <p:sldId id="328" r:id="rId19"/>
    <p:sldId id="329" r:id="rId20"/>
    <p:sldId id="335" r:id="rId21"/>
    <p:sldId id="305" r:id="rId22"/>
    <p:sldId id="330" r:id="rId23"/>
    <p:sldId id="331" r:id="rId24"/>
    <p:sldId id="309" r:id="rId25"/>
    <p:sldId id="310" r:id="rId26"/>
    <p:sldId id="311" r:id="rId27"/>
    <p:sldId id="307" r:id="rId28"/>
    <p:sldId id="312" r:id="rId29"/>
    <p:sldId id="332" r:id="rId30"/>
    <p:sldId id="315" r:id="rId31"/>
    <p:sldId id="333" r:id="rId32"/>
    <p:sldId id="317" r:id="rId33"/>
    <p:sldId id="314" r:id="rId34"/>
    <p:sldId id="313" r:id="rId35"/>
    <p:sldId id="318" r:id="rId36"/>
    <p:sldId id="319" r:id="rId37"/>
    <p:sldId id="320" r:id="rId38"/>
    <p:sldId id="291" r:id="rId3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FF0000"/>
    <a:srgbClr val="1597E0"/>
    <a:srgbClr val="1894DE"/>
    <a:srgbClr val="FCF7E3"/>
    <a:srgbClr val="FFFFFF"/>
    <a:srgbClr val="B7D545"/>
    <a:srgbClr val="CCECFF"/>
    <a:srgbClr val="F57F1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>
        <p:scale>
          <a:sx n="70" d="100"/>
          <a:sy n="70" d="100"/>
        </p:scale>
        <p:origin x="-1578" y="-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405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  <a:pPr>
                <a:defRPr/>
              </a:pPr>
              <a:t>2019/4/13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E1C597-045B-4484-9210-D34BC6B52F3A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png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emf"/><Relationship Id="rId4" Type="http://schemas.openxmlformats.org/officeDocument/2006/relationships/image" Target="../media/image2.png"/><Relationship Id="rId9" Type="http://schemas.openxmlformats.org/officeDocument/2006/relationships/image" Target="../media/image7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6.png"/><Relationship Id="rId5" Type="http://schemas.openxmlformats.org/officeDocument/2006/relationships/image" Target="../media/image13.emf"/><Relationship Id="rId4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8.emf"/><Relationship Id="rId3" Type="http://schemas.openxmlformats.org/officeDocument/2006/relationships/image" Target="../media/image1.png"/><Relationship Id="rId7" Type="http://schemas.openxmlformats.org/officeDocument/2006/relationships/image" Target="../media/image16.png"/><Relationship Id="rId12" Type="http://schemas.openxmlformats.org/officeDocument/2006/relationships/image" Target="../media/image5.em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3.emf"/><Relationship Id="rId11" Type="http://schemas.openxmlformats.org/officeDocument/2006/relationships/image" Target="../media/image30.png"/><Relationship Id="rId5" Type="http://schemas.openxmlformats.org/officeDocument/2006/relationships/image" Target="../media/image7.emf"/><Relationship Id="rId10" Type="http://schemas.openxmlformats.org/officeDocument/2006/relationships/image" Target="../media/image29.png"/><Relationship Id="rId4" Type="http://schemas.openxmlformats.org/officeDocument/2006/relationships/image" Target="../media/image12.png"/><Relationship Id="rId9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2.png"/><Relationship Id="rId7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6.png"/><Relationship Id="rId11" Type="http://schemas.openxmlformats.org/officeDocument/2006/relationships/image" Target="../media/image8.emf"/><Relationship Id="rId5" Type="http://schemas.openxmlformats.org/officeDocument/2006/relationships/image" Target="../media/image13.emf"/><Relationship Id="rId10" Type="http://schemas.openxmlformats.org/officeDocument/2006/relationships/image" Target="../media/image5.emf"/><Relationship Id="rId4" Type="http://schemas.openxmlformats.org/officeDocument/2006/relationships/image" Target="../media/image7.emf"/><Relationship Id="rId9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12.png"/><Relationship Id="rId7" Type="http://schemas.openxmlformats.org/officeDocument/2006/relationships/image" Target="../media/image13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10" Type="http://schemas.openxmlformats.org/officeDocument/2006/relationships/image" Target="../media/image33.jpeg"/><Relationship Id="rId4" Type="http://schemas.openxmlformats.org/officeDocument/2006/relationships/image" Target="../media/image5.emf"/><Relationship Id="rId9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3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5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3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5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4.png"/><Relationship Id="rId7" Type="http://schemas.openxmlformats.org/officeDocument/2006/relationships/image" Target="../media/image35.png"/><Relationship Id="rId2" Type="http://schemas.openxmlformats.org/officeDocument/2006/relationships/hyperlink" Target="1%20&#21476;&#35799;&#20108;&#39318;.mp4" TargetMode="Externa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5.emf"/><Relationship Id="rId5" Type="http://schemas.openxmlformats.org/officeDocument/2006/relationships/image" Target="../media/image12.png"/><Relationship Id="rId4" Type="http://schemas.openxmlformats.org/officeDocument/2006/relationships/image" Target="../media/image1.png"/><Relationship Id="rId9" Type="http://schemas.openxmlformats.org/officeDocument/2006/relationships/image" Target="../media/image8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12.png"/><Relationship Id="rId7" Type="http://schemas.openxmlformats.org/officeDocument/2006/relationships/image" Target="../media/image5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3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12.png"/><Relationship Id="rId7" Type="http://schemas.openxmlformats.org/officeDocument/2006/relationships/image" Target="../media/image5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13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12.png"/><Relationship Id="rId7" Type="http://schemas.openxmlformats.org/officeDocument/2006/relationships/image" Target="../media/image13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5.emf"/><Relationship Id="rId9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3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5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3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5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3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5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3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3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5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2.xml"/><Relationship Id="rId5" Type="http://schemas.openxmlformats.org/officeDocument/2006/relationships/image" Target="../media/image13.emf"/><Relationship Id="rId4" Type="http://schemas.openxmlformats.org/officeDocument/2006/relationships/image" Target="../media/image7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13.emf"/><Relationship Id="rId4" Type="http://schemas.openxmlformats.org/officeDocument/2006/relationships/image" Target="../media/image7.em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3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5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3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5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3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5.emf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2.png"/><Relationship Id="rId7" Type="http://schemas.openxmlformats.org/officeDocument/2006/relationships/image" Target="../media/image13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png"/><Relationship Id="rId5" Type="http://schemas.openxmlformats.org/officeDocument/2006/relationships/image" Target="../media/image5.emf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3.emf"/><Relationship Id="rId5" Type="http://schemas.openxmlformats.org/officeDocument/2006/relationships/image" Target="../media/image7.emf"/><Relationship Id="rId10" Type="http://schemas.openxmlformats.org/officeDocument/2006/relationships/image" Target="../media/image19.png"/><Relationship Id="rId4" Type="http://schemas.openxmlformats.org/officeDocument/2006/relationships/image" Target="../media/image12.png"/><Relationship Id="rId9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7.png"/><Relationship Id="rId5" Type="http://schemas.openxmlformats.org/officeDocument/2006/relationships/image" Target="../media/image13.emf"/><Relationship Id="rId4" Type="http://schemas.openxmlformats.org/officeDocument/2006/relationships/image" Target="../media/image7.emf"/><Relationship Id="rId9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2.png"/><Relationship Id="rId7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6.png"/><Relationship Id="rId5" Type="http://schemas.openxmlformats.org/officeDocument/2006/relationships/image" Target="../media/image13.emf"/><Relationship Id="rId4" Type="http://schemas.openxmlformats.org/officeDocument/2006/relationships/image" Target="../media/image7.emf"/><Relationship Id="rId9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7.png"/><Relationship Id="rId5" Type="http://schemas.openxmlformats.org/officeDocument/2006/relationships/image" Target="../media/image13.emf"/><Relationship Id="rId4" Type="http://schemas.openxmlformats.org/officeDocument/2006/relationships/image" Target="../media/image7.emf"/><Relationship Id="rId9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6.png"/><Relationship Id="rId5" Type="http://schemas.openxmlformats.org/officeDocument/2006/relationships/image" Target="../media/image13.emf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2267744" y="1988840"/>
            <a:ext cx="532859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  </a:t>
            </a:r>
            <a:r>
              <a:rPr lang="zh-CN" altLang="en-US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古诗二首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4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6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4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81338" y="5026025"/>
            <a:ext cx="1116012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5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364088" y="4560894"/>
            <a:ext cx="1330325" cy="192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995936" y="3284984"/>
            <a:ext cx="22781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年级下册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1098227" y="135755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会认字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3348" y="671795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tāo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11399" y="1972508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：丝绦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82350" y="1196404"/>
            <a:ext cx="3145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前鼻音，不要读成</a:t>
            </a:r>
            <a:r>
              <a:rPr lang="en-US" altLang="zh-CN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tang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图片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35"/>
          <p:cNvGrpSpPr/>
          <p:nvPr/>
        </p:nvGrpSpPr>
        <p:grpSpPr>
          <a:xfrm>
            <a:off x="669043" y="1407959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774923" y="1310788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绦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623787" y="774920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cái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058248" y="1889786"/>
            <a:ext cx="28673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：裁剪  裁缝  裁纸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988898" y="1310788"/>
            <a:ext cx="3477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易错提示：平舌音。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50"/>
          <p:cNvGrpSpPr/>
          <p:nvPr/>
        </p:nvGrpSpPr>
        <p:grpSpPr>
          <a:xfrm>
            <a:off x="4655076" y="1422399"/>
            <a:ext cx="1333822" cy="1286884"/>
            <a:chOff x="4655076" y="1422399"/>
            <a:chExt cx="1333822" cy="1286884"/>
          </a:xfrm>
        </p:grpSpPr>
        <p:grpSp>
          <p:nvGrpSpPr>
            <p:cNvPr id="5" name="组合 44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47" name="矩形 46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8" name="直接连接符 47"/>
              <p:cNvCxnSpPr>
                <a:stCxn id="47" idx="1"/>
                <a:endCxn id="47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>
                <a:stCxn id="47" idx="0"/>
                <a:endCxn id="47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>
              <a:off x="4760956" y="1422399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裁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728681" y="674766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tāo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617113" y="782922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cái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351751" y="883452"/>
            <a:ext cx="1209598" cy="2818778"/>
            <a:chOff x="5066550" y="3023144"/>
            <a:chExt cx="1209598" cy="2818778"/>
          </a:xfrm>
        </p:grpSpPr>
        <p:pic>
          <p:nvPicPr>
            <p:cNvPr id="1035" name="Picture 1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5048" y="3222547"/>
              <a:ext cx="1181100" cy="2619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TextBox 23"/>
            <p:cNvSpPr txBox="1">
              <a:spLocks noChangeArrowheads="1"/>
            </p:cNvSpPr>
            <p:nvPr/>
          </p:nvSpPr>
          <p:spPr bwMode="auto">
            <a:xfrm>
              <a:off x="5066550" y="3023144"/>
              <a:ext cx="970193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醉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9458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1098227" y="135755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会认字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0" name="图片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 rot="317213">
            <a:off x="5624415" y="889559"/>
            <a:ext cx="1363110" cy="2287942"/>
            <a:chOff x="6372200" y="934605"/>
            <a:chExt cx="1363110" cy="2287942"/>
          </a:xfrm>
        </p:grpSpPr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2200" y="986654"/>
              <a:ext cx="1363110" cy="22358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 rot="399044">
              <a:off x="6451239" y="934605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柳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 rot="21266584">
            <a:off x="4304237" y="852776"/>
            <a:ext cx="1125802" cy="2517702"/>
            <a:chOff x="4881262" y="887076"/>
            <a:chExt cx="1125802" cy="2517702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1262" y="887076"/>
              <a:ext cx="1125802" cy="25177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5" name="TextBox 23"/>
            <p:cNvSpPr txBox="1">
              <a:spLocks noChangeArrowheads="1"/>
            </p:cNvSpPr>
            <p:nvPr/>
          </p:nvSpPr>
          <p:spPr bwMode="auto">
            <a:xfrm>
              <a:off x="4941642" y="887076"/>
              <a:ext cx="976793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堤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 rot="466839">
            <a:off x="1267401" y="902369"/>
            <a:ext cx="1227942" cy="2688703"/>
            <a:chOff x="2455889" y="934606"/>
            <a:chExt cx="1227942" cy="2688703"/>
          </a:xfrm>
        </p:grpSpPr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6748" y="934606"/>
              <a:ext cx="1147083" cy="26887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0" name="TextBox 23"/>
            <p:cNvSpPr txBox="1">
              <a:spLocks noChangeArrowheads="1"/>
            </p:cNvSpPr>
            <p:nvPr/>
          </p:nvSpPr>
          <p:spPr bwMode="auto">
            <a:xfrm>
              <a:off x="2455889" y="934606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莺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 rot="349235">
            <a:off x="2782817" y="777069"/>
            <a:ext cx="1227942" cy="2221227"/>
            <a:chOff x="3947300" y="986654"/>
            <a:chExt cx="1227942" cy="2221227"/>
          </a:xfrm>
        </p:grpSpPr>
        <p:pic>
          <p:nvPicPr>
            <p:cNvPr id="1033" name="Picture 9" descr="E:\王景然\崭新每一天\一头耕牛，每天更新\18春季项目\调研意见\吃水不忘挖井人\图片1_副本.png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2224" y="1061989"/>
              <a:ext cx="939552" cy="2145892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" name="TextBox 23"/>
            <p:cNvSpPr txBox="1">
              <a:spLocks noChangeArrowheads="1"/>
            </p:cNvSpPr>
            <p:nvPr/>
          </p:nvSpPr>
          <p:spPr bwMode="auto">
            <a:xfrm>
              <a:off x="3947300" y="986654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拂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6" name="图片 4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98488" y="5335588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" name="图片 5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56550" y="5211763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" name="云形标注 76"/>
          <p:cNvSpPr/>
          <p:nvPr/>
        </p:nvSpPr>
        <p:spPr>
          <a:xfrm>
            <a:off x="876267" y="3852428"/>
            <a:ext cx="2471597" cy="1021292"/>
          </a:xfrm>
          <a:prstGeom prst="cloudCallout">
            <a:avLst>
              <a:gd name="adj1" fmla="val -38784"/>
              <a:gd name="adj2" fmla="val 11221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这些字你认识吗？快来读一读。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云形标注 85"/>
          <p:cNvSpPr/>
          <p:nvPr/>
        </p:nvSpPr>
        <p:spPr>
          <a:xfrm>
            <a:off x="5333515" y="4005064"/>
            <a:ext cx="2406837" cy="792088"/>
          </a:xfrm>
          <a:prstGeom prst="cloudCallout">
            <a:avLst>
              <a:gd name="adj1" fmla="val 64440"/>
              <a:gd name="adj2" fmla="val 11553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追气球啦！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1098227" y="135755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会认字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0" name="图片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10"/>
          <p:cNvGrpSpPr/>
          <p:nvPr/>
        </p:nvGrpSpPr>
        <p:grpSpPr>
          <a:xfrm rot="317213">
            <a:off x="5624415" y="889559"/>
            <a:ext cx="1363110" cy="2287942"/>
            <a:chOff x="6372200" y="934605"/>
            <a:chExt cx="1363110" cy="2287942"/>
          </a:xfrm>
        </p:grpSpPr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2200" y="986654"/>
              <a:ext cx="1363110" cy="22358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 rot="399044">
              <a:off x="6451239" y="934605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裁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6"/>
          <p:cNvGrpSpPr/>
          <p:nvPr/>
        </p:nvGrpSpPr>
        <p:grpSpPr>
          <a:xfrm rot="21266584">
            <a:off x="4304237" y="852776"/>
            <a:ext cx="1125802" cy="2517702"/>
            <a:chOff x="4881262" y="887076"/>
            <a:chExt cx="1125802" cy="2517702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1262" y="887076"/>
              <a:ext cx="1125802" cy="25177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5" name="TextBox 23"/>
            <p:cNvSpPr txBox="1">
              <a:spLocks noChangeArrowheads="1"/>
            </p:cNvSpPr>
            <p:nvPr/>
          </p:nvSpPr>
          <p:spPr bwMode="auto">
            <a:xfrm>
              <a:off x="4941642" y="887076"/>
              <a:ext cx="976793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绦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9"/>
          <p:cNvGrpSpPr/>
          <p:nvPr/>
        </p:nvGrpSpPr>
        <p:grpSpPr>
          <a:xfrm rot="349235">
            <a:off x="2782817" y="777069"/>
            <a:ext cx="1227942" cy="2221227"/>
            <a:chOff x="3947300" y="986654"/>
            <a:chExt cx="1227942" cy="2221227"/>
          </a:xfrm>
        </p:grpSpPr>
        <p:pic>
          <p:nvPicPr>
            <p:cNvPr id="1033" name="Picture 9" descr="E:\王景然\崭新每一天\一头耕牛，每天更新\18春季项目\调研意见\吃水不忘挖井人\图片1_副本.png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2224" y="1061989"/>
              <a:ext cx="939552" cy="2145892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" name="TextBox 23"/>
            <p:cNvSpPr txBox="1">
              <a:spLocks noChangeArrowheads="1"/>
            </p:cNvSpPr>
            <p:nvPr/>
          </p:nvSpPr>
          <p:spPr bwMode="auto">
            <a:xfrm>
              <a:off x="3947300" y="986654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咏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6" name="图片 4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98488" y="5335588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" name="图片 5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956550" y="5211763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" name="云形标注 76"/>
          <p:cNvSpPr/>
          <p:nvPr/>
        </p:nvSpPr>
        <p:spPr>
          <a:xfrm>
            <a:off x="876267" y="3852428"/>
            <a:ext cx="2471597" cy="1021292"/>
          </a:xfrm>
          <a:prstGeom prst="cloudCallout">
            <a:avLst>
              <a:gd name="adj1" fmla="val -38784"/>
              <a:gd name="adj2" fmla="val 11221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这些字你认识吗？快来读一读。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云形标注 85"/>
          <p:cNvSpPr/>
          <p:nvPr/>
        </p:nvSpPr>
        <p:spPr>
          <a:xfrm>
            <a:off x="5333515" y="4005064"/>
            <a:ext cx="2406837" cy="792088"/>
          </a:xfrm>
          <a:prstGeom prst="cloudCallout">
            <a:avLst>
              <a:gd name="adj1" fmla="val 64440"/>
              <a:gd name="adj2" fmla="val 11553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追气球啦！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8488" y="5335588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56550" y="5211763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1382713" y="1371894"/>
            <a:ext cx="1172294" cy="508000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 cmpd="sng">
            <a:solidFill>
              <a:srgbClr val="FFCC00"/>
            </a:solidFill>
            <a:miter lim="800000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b="1" dirty="0" smtClean="0"/>
              <a:t>近义词</a:t>
            </a:r>
            <a:endParaRPr lang="zh-CN" altLang="en-US" b="1" dirty="0"/>
          </a:p>
        </p:txBody>
      </p:sp>
      <p:pic>
        <p:nvPicPr>
          <p:cNvPr id="19" name="Picture 10" descr="91661ef7fc97310ebc98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991" y="972799"/>
            <a:ext cx="641671" cy="653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1429184" y="2535403"/>
            <a:ext cx="1172294" cy="508000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 cmpd="sng">
            <a:solidFill>
              <a:srgbClr val="FFCC00"/>
            </a:solidFill>
            <a:miter lim="800000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b="1" dirty="0" smtClean="0"/>
              <a:t>反义词</a:t>
            </a:r>
            <a:endParaRPr lang="zh-CN" altLang="en-US" b="1" dirty="0"/>
          </a:p>
        </p:txBody>
      </p:sp>
      <p:pic>
        <p:nvPicPr>
          <p:cNvPr id="23" name="Picture 10" descr="91661ef7fc97310ebc98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792" y="2310608"/>
            <a:ext cx="590432" cy="600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AutoShape 2"/>
          <p:cNvSpPr>
            <a:spLocks noChangeArrowheads="1"/>
          </p:cNvSpPr>
          <p:nvPr/>
        </p:nvSpPr>
        <p:spPr bwMode="auto">
          <a:xfrm>
            <a:off x="1514115" y="3717032"/>
            <a:ext cx="1172294" cy="508000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 cmpd="sng">
            <a:solidFill>
              <a:srgbClr val="FFCC00"/>
            </a:solidFill>
            <a:miter lim="800000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b="1" dirty="0" smtClean="0"/>
              <a:t>多音字</a:t>
            </a:r>
            <a:endParaRPr lang="zh-CN" altLang="en-US" b="1" dirty="0"/>
          </a:p>
        </p:txBody>
      </p:sp>
      <p:pic>
        <p:nvPicPr>
          <p:cNvPr id="27" name="Picture 10" descr="91661ef7fc97310ebc982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950" y="3399097"/>
            <a:ext cx="624746" cy="635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文本框 12"/>
          <p:cNvSpPr txBox="1">
            <a:spLocks noChangeArrowheads="1"/>
          </p:cNvSpPr>
          <p:nvPr/>
        </p:nvSpPr>
        <p:spPr bwMode="auto">
          <a:xfrm>
            <a:off x="1098227" y="130859"/>
            <a:ext cx="6093148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近、反义词、多音字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71800" y="2492896"/>
            <a:ext cx="489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来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去   早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晚   忙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闲   高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低    </a:t>
            </a:r>
            <a:endParaRPr lang="zh-CN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2915816" y="1412776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散学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放学   归来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回来</a:t>
            </a:r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1331640" y="4365104"/>
            <a:ext cx="7272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    sàn</a:t>
            </a:r>
            <a:r>
              <a:rPr lang="zh-CN" altLang="en-US" dirty="0" smtClean="0"/>
              <a:t>（散步）</a:t>
            </a:r>
            <a:endParaRPr lang="en-US" altLang="zh-CN" dirty="0" smtClean="0"/>
          </a:p>
          <a:p>
            <a:r>
              <a:rPr lang="zh-CN" altLang="en-US" dirty="0" smtClean="0"/>
              <a:t>散                       他一边</a:t>
            </a:r>
            <a:r>
              <a:rPr lang="zh-CN" altLang="en-US" dirty="0" smtClean="0">
                <a:solidFill>
                  <a:srgbClr val="FF0000"/>
                </a:solidFill>
              </a:rPr>
              <a:t>散（</a:t>
            </a:r>
            <a:r>
              <a:rPr lang="en-US" altLang="zh-CN" dirty="0" smtClean="0">
                <a:solidFill>
                  <a:srgbClr val="FF0000"/>
                </a:solidFill>
              </a:rPr>
              <a:t> sàn</a:t>
            </a:r>
            <a:r>
              <a:rPr lang="zh-CN" altLang="en-US" dirty="0" smtClean="0">
                <a:solidFill>
                  <a:srgbClr val="FF0000"/>
                </a:solidFill>
              </a:rPr>
              <a:t>）</a:t>
            </a:r>
            <a:r>
              <a:rPr lang="zh-CN" altLang="en-US" dirty="0" smtClean="0"/>
              <a:t>步一边背诵朱自清的</a:t>
            </a:r>
            <a:r>
              <a:rPr lang="zh-CN" altLang="en-US" dirty="0" smtClean="0">
                <a:solidFill>
                  <a:srgbClr val="FF0000"/>
                </a:solidFill>
              </a:rPr>
              <a:t>散（</a:t>
            </a:r>
            <a:r>
              <a:rPr lang="en-US" altLang="zh-CN" dirty="0" smtClean="0">
                <a:solidFill>
                  <a:srgbClr val="FF0000"/>
                </a:solidFill>
              </a:rPr>
              <a:t> </a:t>
            </a:r>
            <a:r>
              <a:rPr lang="en-US" altLang="zh-CN" dirty="0" err="1" smtClean="0">
                <a:solidFill>
                  <a:srgbClr val="FF0000"/>
                </a:solidFill>
              </a:rPr>
              <a:t>sǎn</a:t>
            </a:r>
            <a:r>
              <a:rPr lang="en-US" altLang="zh-CN" dirty="0" smtClean="0">
                <a:solidFill>
                  <a:srgbClr val="FF0000"/>
                </a:solidFill>
              </a:rPr>
              <a:t> </a:t>
            </a:r>
            <a:r>
              <a:rPr lang="zh-CN" altLang="en-US" dirty="0" smtClean="0">
                <a:solidFill>
                  <a:srgbClr val="FF0000"/>
                </a:solidFill>
              </a:rPr>
              <a:t>）</a:t>
            </a:r>
            <a:r>
              <a:rPr lang="zh-CN" altLang="en-US" dirty="0" smtClean="0"/>
              <a:t>文。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     sǎn</a:t>
            </a:r>
            <a:r>
              <a:rPr lang="zh-CN" altLang="en-US" dirty="0" smtClean="0"/>
              <a:t>（散文）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"/>
          <p:cNvSpPr txBox="1">
            <a:spLocks noChangeArrowheads="1"/>
          </p:cNvSpPr>
          <p:nvPr/>
        </p:nvSpPr>
        <p:spPr bwMode="auto">
          <a:xfrm>
            <a:off x="1098227" y="130859"/>
            <a:ext cx="4403819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词语解释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8488" y="5335588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56550" y="5211763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899592" y="915934"/>
            <a:ext cx="748883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村居</a:t>
            </a:r>
            <a:r>
              <a:rPr lang="zh-CN" altLang="en-US" sz="3600" b="1" dirty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在乡村里居住时见到的景象。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拂堤杨柳：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像杨柳一样抚摸堤岸。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醉：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迷醉；陶醉。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春烟：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春天水泽、草木间蒸发形成的烟雾般的水汽。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散学</a:t>
            </a:r>
            <a:r>
              <a:rPr lang="zh-CN" altLang="en-US" sz="3600" b="1" dirty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放学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纸鸢：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泛指风筝，它是一种纸做的形状像老鹰的风筝。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"/>
          <p:cNvSpPr txBox="1">
            <a:spLocks noChangeArrowheads="1"/>
          </p:cNvSpPr>
          <p:nvPr/>
        </p:nvSpPr>
        <p:spPr bwMode="auto">
          <a:xfrm>
            <a:off x="1098227" y="130859"/>
            <a:ext cx="4403819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词语解释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8488" y="5335588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56550" y="5211763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899592" y="915934"/>
            <a:ext cx="748883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碧玉</a:t>
            </a:r>
            <a:r>
              <a:rPr lang="zh-CN" altLang="en-US" sz="3600" b="1" dirty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碧绿色的玉。这里用以比喻春天嫩绿的柳叶。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妆：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装饰；打扮。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满，全。在中国古典诗词和文章中，数量词在使用中并不一定表示确切的数量。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绦：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用丝编成的绳带。这里指像丝带一样的柳条。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裁</a:t>
            </a:r>
            <a:r>
              <a:rPr lang="zh-CN" altLang="en-US" sz="3600" b="1" dirty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裁剪。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似：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如同，好像。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865" y="1320262"/>
            <a:ext cx="6738563" cy="3487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云形标注 9"/>
          <p:cNvSpPr/>
          <p:nvPr/>
        </p:nvSpPr>
        <p:spPr>
          <a:xfrm>
            <a:off x="4932040" y="3715013"/>
            <a:ext cx="2721538" cy="1346028"/>
          </a:xfrm>
          <a:prstGeom prst="cloudCallout">
            <a:avLst>
              <a:gd name="adj1" fmla="val 44568"/>
              <a:gd name="adj2" fmla="val 6054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课文早知道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21507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 flipH="1">
            <a:off x="7892575" y="6061273"/>
            <a:ext cx="12514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-44757" y="604396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图片 4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3878" y="5211658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5067033" y="3715013"/>
            <a:ext cx="25865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小喇叭朗读开始了，点一点音箱，一起听。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78770" y="1323166"/>
            <a:ext cx="24481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cap="all" dirty="0" smtClean="0">
                <a:ln w="9000" cmpd="sng">
                  <a:solidFill>
                    <a:schemeClr val="accent2"/>
                  </a:solidFill>
                  <a:prstDash val="solid"/>
                </a:ln>
                <a:gradFill flip="none"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2700000" scaled="0"/>
                  <a:tileRect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课文朗读</a:t>
            </a:r>
            <a:endParaRPr lang="zh-CN" altLang="en-US" sz="4400" b="1" cap="all" dirty="0">
              <a:ln w="9000" cmpd="sng">
                <a:solidFill>
                  <a:schemeClr val="accent2"/>
                </a:solidFill>
                <a:prstDash val="solid"/>
              </a:ln>
              <a:gradFill flip="none" rotWithShape="1"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2700000" scaled="0"/>
                <a:tileRect/>
              </a:gradFill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153" y="1499623"/>
            <a:ext cx="1002948" cy="592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2835" y="5943508"/>
            <a:ext cx="684789" cy="867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图片 5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458878" y="4639778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云形标注 17"/>
          <p:cNvSpPr/>
          <p:nvPr/>
        </p:nvSpPr>
        <p:spPr>
          <a:xfrm>
            <a:off x="2411759" y="4639777"/>
            <a:ext cx="2808313" cy="1609726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2601482" y="4676687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边听边想：这两首诗描写了哪个季节的景色？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48064" y="1340768"/>
            <a:ext cx="3012055" cy="403187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这首诗描写了诗人居住在乡村时因春天来临而喜悦，以及见到的春天景象和放学后孩子们放风筝的情景。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9915" y="6100762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389903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0628" y="622935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63740" y="5216525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8203" y="6370637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4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113" y="5262563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课文早知道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1" name="图片 10" descr="村居放风筝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27584" y="1412776"/>
            <a:ext cx="3600000" cy="34976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1907704" y="5229200"/>
            <a:ext cx="1368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</a:rPr>
              <a:t>村居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60032" y="1019257"/>
            <a:ext cx="3732135" cy="501675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这首诗是一首咏物诗。诗的前两句连用两个比喻，描绘春柳的勃勃生机，葱翠袅娜；后两句更别出心裁地把春风比喻为“剪刀”，将视之无形不可捉摸的“春风”形象地表现出来。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9915" y="6100762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389903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0628" y="622935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63740" y="5216525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8203" y="6370637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4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113" y="5262563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课文早知道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1" name="图片 10" descr="咏柳、柳树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39552" y="1196752"/>
            <a:ext cx="3600000" cy="360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TextBox 11"/>
          <p:cNvSpPr txBox="1"/>
          <p:nvPr/>
        </p:nvSpPr>
        <p:spPr>
          <a:xfrm>
            <a:off x="1619672" y="5157192"/>
            <a:ext cx="1368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</a:rPr>
              <a:t>咏柳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朗读指导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39752" y="1613118"/>
            <a:ext cx="6327373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</a:rPr>
              <a:t>草长莺飞</a:t>
            </a:r>
            <a:r>
              <a:rPr lang="en-US" altLang="zh-CN" sz="2800" dirty="0" smtClean="0">
                <a:solidFill>
                  <a:srgbClr val="0000FF"/>
                </a:solidFill>
              </a:rPr>
              <a:t>/</a:t>
            </a:r>
            <a:r>
              <a:rPr lang="zh-CN" altLang="en-US" sz="2800" dirty="0" smtClean="0">
                <a:solidFill>
                  <a:srgbClr val="0000FF"/>
                </a:solidFill>
              </a:rPr>
              <a:t>二月天，拂堤杨柳</a:t>
            </a:r>
            <a:r>
              <a:rPr lang="en-US" altLang="zh-CN" sz="2800" dirty="0" smtClean="0">
                <a:solidFill>
                  <a:srgbClr val="0000FF"/>
                </a:solidFill>
              </a:rPr>
              <a:t>/</a:t>
            </a:r>
            <a:r>
              <a:rPr lang="zh-CN" altLang="en-US" sz="2800" dirty="0" smtClean="0">
                <a:solidFill>
                  <a:srgbClr val="0000FF"/>
                </a:solidFill>
              </a:rPr>
              <a:t>醉春烟。</a:t>
            </a:r>
            <a:endParaRPr lang="en-US" altLang="zh-CN" sz="2800" dirty="0" smtClean="0">
              <a:solidFill>
                <a:srgbClr val="0000FF"/>
              </a:solidFill>
            </a:endParaRPr>
          </a:p>
          <a:p>
            <a:endParaRPr lang="en-US" altLang="zh-CN" sz="2800" dirty="0" smtClean="0">
              <a:solidFill>
                <a:srgbClr val="0000FF"/>
              </a:solidFill>
            </a:endParaRPr>
          </a:p>
          <a:p>
            <a:r>
              <a:rPr lang="zh-CN" altLang="en-US" sz="2800" dirty="0" smtClean="0">
                <a:solidFill>
                  <a:srgbClr val="0000FF"/>
                </a:solidFill>
              </a:rPr>
              <a:t>儿童散学</a:t>
            </a:r>
            <a:r>
              <a:rPr lang="en-US" altLang="zh-CN" sz="2800" dirty="0" smtClean="0">
                <a:solidFill>
                  <a:srgbClr val="0000FF"/>
                </a:solidFill>
              </a:rPr>
              <a:t>/</a:t>
            </a:r>
            <a:r>
              <a:rPr lang="zh-CN" altLang="en-US" sz="2800" dirty="0" smtClean="0">
                <a:solidFill>
                  <a:srgbClr val="0000FF"/>
                </a:solidFill>
              </a:rPr>
              <a:t>归来早，忙趁东风</a:t>
            </a:r>
            <a:r>
              <a:rPr lang="en-US" altLang="zh-CN" sz="2800" dirty="0" smtClean="0">
                <a:solidFill>
                  <a:srgbClr val="0000FF"/>
                </a:solidFill>
              </a:rPr>
              <a:t>/</a:t>
            </a:r>
            <a:r>
              <a:rPr lang="zh-CN" altLang="en-US" sz="2800" dirty="0" smtClean="0">
                <a:solidFill>
                  <a:srgbClr val="0000FF"/>
                </a:solidFill>
              </a:rPr>
              <a:t>放纸鸢。</a:t>
            </a:r>
            <a:endParaRPr lang="en-US" altLang="zh-CN" sz="2800" dirty="0" smtClean="0">
              <a:solidFill>
                <a:srgbClr val="0000FF"/>
              </a:solidFill>
            </a:endParaRPr>
          </a:p>
          <a:p>
            <a:endParaRPr lang="zh-CN" altLang="en-US" sz="2800" dirty="0">
              <a:solidFill>
                <a:srgbClr val="0000FF"/>
              </a:solidFill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348880"/>
            <a:ext cx="1002948" cy="592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云形标注 4"/>
          <p:cNvSpPr/>
          <p:nvPr/>
        </p:nvSpPr>
        <p:spPr>
          <a:xfrm>
            <a:off x="395536" y="980728"/>
            <a:ext cx="1368152" cy="1231048"/>
          </a:xfrm>
          <a:prstGeom prst="cloudCallout">
            <a:avLst>
              <a:gd name="adj1" fmla="val -32776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539552" y="980728"/>
            <a:ext cx="12961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按节奏读古诗。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87824" y="836712"/>
            <a:ext cx="45026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村居</a:t>
            </a:r>
            <a:endParaRPr lang="zh-CN" altLang="en-US" sz="36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27584" y="3573016"/>
            <a:ext cx="7992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咏柳</a:t>
            </a:r>
            <a:endParaRPr lang="zh-CN" altLang="en-US" sz="36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027000" y="1758875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·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11237" y="1811725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·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067944" y="2622971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·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893033" y="2618698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·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99592" y="4437112"/>
            <a:ext cx="79928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碧玉</a:t>
            </a:r>
            <a:r>
              <a:rPr lang="en-US" altLang="zh-CN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妆成</a:t>
            </a:r>
            <a:r>
              <a:rPr lang="en-US" altLang="zh-CN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一树高，万条</a:t>
            </a:r>
            <a:r>
              <a:rPr lang="en-US" altLang="zh-CN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垂下</a:t>
            </a:r>
            <a:r>
              <a:rPr lang="en-US" altLang="zh-CN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绿丝绦。</a:t>
            </a:r>
            <a:endParaRPr lang="en-US" altLang="zh-CN" sz="36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en-US" altLang="zh-CN" sz="36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不知</a:t>
            </a:r>
            <a:r>
              <a:rPr lang="en-US" altLang="zh-CN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细叶</a:t>
            </a:r>
            <a:r>
              <a:rPr lang="en-US" altLang="zh-CN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谁裁出？二月</a:t>
            </a:r>
            <a:r>
              <a:rPr lang="en-US" altLang="zh-CN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春风</a:t>
            </a:r>
            <a:r>
              <a:rPr lang="en-US" altLang="zh-CN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似剪刀。</a:t>
            </a:r>
            <a:endParaRPr lang="zh-CN" altLang="en-US" sz="36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131840" y="4654877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·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308304" y="4725144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·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203848" y="5879013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·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308304" y="5807005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·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5" grpId="0"/>
      <p:bldP spid="16" grpId="0"/>
      <p:bldP spid="17" grpId="0"/>
      <p:bldP spid="18" grpId="0"/>
      <p:bldP spid="20" grpId="0"/>
      <p:bldP spid="21" grpId="0"/>
      <p:bldP spid="22" grpId="0"/>
      <p:bldP spid="24" grpId="0"/>
      <p:bldP spid="27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云形标注 6"/>
          <p:cNvSpPr/>
          <p:nvPr/>
        </p:nvSpPr>
        <p:spPr>
          <a:xfrm>
            <a:off x="4753349" y="2311910"/>
            <a:ext cx="3866085" cy="2989297"/>
          </a:xfrm>
          <a:prstGeom prst="cloudCallout">
            <a:avLst>
              <a:gd name="adj1" fmla="val -28717"/>
              <a:gd name="adj2" fmla="val 7233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2"/>
          <p:cNvSpPr txBox="1">
            <a:spLocks noChangeArrowheads="1"/>
          </p:cNvSpPr>
          <p:nvPr/>
        </p:nvSpPr>
        <p:spPr bwMode="auto">
          <a:xfrm>
            <a:off x="1097756" y="116632"/>
            <a:ext cx="1962076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新课导入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549" y="1391429"/>
            <a:ext cx="7810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094056" y="2490327"/>
            <a:ext cx="3475086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“春天的花，春天的草， 春天的杨柳扭着细腰。”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春天到处都充满了活力！今天让我们走进课文欣赏一下古人眼里的春天是怎样的吧。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7436" y="1511123"/>
            <a:ext cx="404813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311911"/>
            <a:ext cx="2789466" cy="273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理解诗句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27784" y="1196752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</a:rPr>
              <a:t>草长莺飞二月天，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348880"/>
            <a:ext cx="1002948" cy="592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云形标注 4"/>
          <p:cNvSpPr/>
          <p:nvPr/>
        </p:nvSpPr>
        <p:spPr>
          <a:xfrm>
            <a:off x="395536" y="980728"/>
            <a:ext cx="1368152" cy="1231048"/>
          </a:xfrm>
          <a:prstGeom prst="cloudCallout">
            <a:avLst>
              <a:gd name="adj1" fmla="val -32776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539552" y="980728"/>
            <a:ext cx="12961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理解句子的意思。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619672" y="1844824"/>
            <a:ext cx="5616624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267744" y="3284984"/>
            <a:ext cx="45026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拂堤杨柳醉春烟。</a:t>
            </a:r>
            <a:endParaRPr lang="zh-CN" altLang="en-US" sz="36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619672" y="1916832"/>
            <a:ext cx="557075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农历二月，村子前后的青草已</a:t>
            </a:r>
            <a:endParaRPr lang="en-US" altLang="zh-CN" sz="2800" dirty="0" smtClean="0">
              <a:solidFill>
                <a:srgbClr val="FF0000"/>
              </a:solidFill>
            </a:endParaRPr>
          </a:p>
          <a:p>
            <a:r>
              <a:rPr lang="zh-CN" altLang="en-US" sz="2800" dirty="0" smtClean="0">
                <a:solidFill>
                  <a:srgbClr val="FF0000"/>
                </a:solidFill>
              </a:rPr>
              <a:t>经渐渐发芽生长，黄莺飞来飞去，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1475656" y="4077072"/>
            <a:ext cx="5616624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899592" y="4221088"/>
            <a:ext cx="799288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杨柳披着长长的绿枝条，随风摆动，好像在轻轻地抚摸着堤岸。在水泽和草木间蒸发的水汽，如同烟雾般凝集着。杨柳似乎都陶醉在这浓丽的景色中。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6" grpId="0"/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理解诗句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27784" y="1196752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</a:rPr>
              <a:t>儿童散学归来早，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76872"/>
            <a:ext cx="1002948" cy="592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云形标注 4"/>
          <p:cNvSpPr/>
          <p:nvPr/>
        </p:nvSpPr>
        <p:spPr>
          <a:xfrm>
            <a:off x="288032" y="908720"/>
            <a:ext cx="1368152" cy="1231048"/>
          </a:xfrm>
          <a:prstGeom prst="cloudCallout">
            <a:avLst>
              <a:gd name="adj1" fmla="val -32776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360040" y="764704"/>
            <a:ext cx="10801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理解句子的意思。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619672" y="1844824"/>
            <a:ext cx="5616624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483768" y="3212976"/>
            <a:ext cx="42145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忙趁东风放纸鸢。</a:t>
            </a:r>
            <a:endParaRPr lang="zh-CN" altLang="en-US" sz="36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619672" y="1916832"/>
            <a:ext cx="63401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村里的孩子们放了学急忙跑回家，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1475656" y="4005064"/>
            <a:ext cx="5616624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1835696" y="4221088"/>
            <a:ext cx="5328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趁着东风把风筝放上蓝天。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4869160"/>
            <a:ext cx="2160000" cy="146660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6" grpId="0"/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理解诗句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27784" y="1196752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</a:rPr>
              <a:t>碧玉妆成一树高，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619672" y="1844824"/>
            <a:ext cx="5616624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16"/>
          <p:cNvGrpSpPr/>
          <p:nvPr/>
        </p:nvGrpSpPr>
        <p:grpSpPr>
          <a:xfrm>
            <a:off x="5436096" y="5561856"/>
            <a:ext cx="3529993" cy="1296144"/>
            <a:chOff x="4248215" y="3811280"/>
            <a:chExt cx="3850589" cy="1328834"/>
          </a:xfrm>
        </p:grpSpPr>
        <p:pic>
          <p:nvPicPr>
            <p:cNvPr id="9218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8184" y="3885105"/>
              <a:ext cx="1870620" cy="10294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六角星 15"/>
            <p:cNvSpPr/>
            <p:nvPr/>
          </p:nvSpPr>
          <p:spPr>
            <a:xfrm>
              <a:off x="4248215" y="3811280"/>
              <a:ext cx="2123985" cy="1328834"/>
            </a:xfrm>
            <a:prstGeom prst="star6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理解诗句的意思</a:t>
              </a: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339752" y="2780928"/>
            <a:ext cx="39620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万条垂下绿丝绦。</a:t>
            </a:r>
            <a:endParaRPr lang="zh-CN" altLang="en-US" sz="36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619672" y="1916832"/>
            <a:ext cx="59298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高高的柳树长满了翠绿的新叶，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1475656" y="3429000"/>
            <a:ext cx="5616624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403648" y="3717032"/>
            <a:ext cx="53285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轻柔的柳枝垂下来，就像万条轻轻飘动的绿色丝带。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6" grpId="0"/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理解诗句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27784" y="1196752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</a:rPr>
              <a:t>不知细叶谁裁出，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619672" y="1844824"/>
            <a:ext cx="5616624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16"/>
          <p:cNvGrpSpPr/>
          <p:nvPr/>
        </p:nvGrpSpPr>
        <p:grpSpPr>
          <a:xfrm>
            <a:off x="5364088" y="5301208"/>
            <a:ext cx="3529993" cy="1041746"/>
            <a:chOff x="4248215" y="3885105"/>
            <a:chExt cx="3850589" cy="1068020"/>
          </a:xfrm>
        </p:grpSpPr>
        <p:pic>
          <p:nvPicPr>
            <p:cNvPr id="9218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8184" y="3885105"/>
              <a:ext cx="1870620" cy="10294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六角星 15"/>
            <p:cNvSpPr/>
            <p:nvPr/>
          </p:nvSpPr>
          <p:spPr>
            <a:xfrm>
              <a:off x="4248215" y="4028263"/>
              <a:ext cx="2123985" cy="924862"/>
            </a:xfrm>
            <a:prstGeom prst="star6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理解诗句的意思</a:t>
              </a: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23728" y="2996952"/>
            <a:ext cx="38900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二月春风似剪刀。</a:t>
            </a:r>
            <a:endParaRPr lang="zh-CN" altLang="en-US" sz="36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13871" y="1988840"/>
            <a:ext cx="75713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这细细的嫩叶是谁的巧手裁剪出来的呢？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187624" y="3645024"/>
            <a:ext cx="5616624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331640" y="3789040"/>
            <a:ext cx="57606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原来是那二月里温暖的春风，它就像一把灵巧的剪刀。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6" grpId="0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重难点点拨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608" y="980728"/>
            <a:ext cx="78790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这两首诗写的是哪个季节的景色？</a:t>
            </a:r>
            <a:endParaRPr lang="zh-CN" altLang="en-US" sz="4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407416" y="61468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38" y="5192996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7666" y="627538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90778" y="5181002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圆角矩形 9"/>
          <p:cNvSpPr/>
          <p:nvPr/>
        </p:nvSpPr>
        <p:spPr>
          <a:xfrm>
            <a:off x="1043608" y="1916832"/>
            <a:ext cx="3744416" cy="88593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草长莺飞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二月天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043608" y="4005064"/>
            <a:ext cx="3672408" cy="88593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二月春风</a:t>
            </a:r>
            <a:r>
              <a:rPr lang="zh-CN" altLang="en-US" sz="3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似剪刀</a:t>
            </a:r>
            <a:endParaRPr lang="zh-CN" altLang="en-US" sz="36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6732240" y="2708920"/>
            <a:ext cx="1789185" cy="88593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春季</a:t>
            </a:r>
            <a:endParaRPr lang="zh-CN" altLang="en-US" sz="36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右箭头 14"/>
          <p:cNvSpPr/>
          <p:nvPr/>
        </p:nvSpPr>
        <p:spPr>
          <a:xfrm>
            <a:off x="5148064" y="3284984"/>
            <a:ext cx="1224136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60032" y="1628800"/>
            <a:ext cx="1800000" cy="1296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04048" y="4221088"/>
            <a:ext cx="1800000" cy="119733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重难点点拨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1052736"/>
            <a:ext cx="839204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品读</a:t>
            </a:r>
            <a:r>
              <a:rPr lang="en-US" altLang="zh-CN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村居</a:t>
            </a:r>
            <a:r>
              <a:rPr lang="en-US" altLang="zh-CN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说一说草、黄莺和</a:t>
            </a:r>
            <a:endParaRPr lang="en-US" altLang="zh-CN" sz="40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杨柳是什么样的？孩子们在做什么？</a:t>
            </a:r>
            <a:endParaRPr lang="zh-CN" altLang="en-US" sz="4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9552" y="2636912"/>
            <a:ext cx="43113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草长莺飞二月天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32040" y="2636912"/>
            <a:ext cx="38529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小草是嫩绿的，小黄莺欢唱着飞来飞去。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5536" y="3501008"/>
            <a:ext cx="43113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拂堤杨柳醉春烟。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60032" y="3429000"/>
            <a:ext cx="4429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杨柳长长的柳枝，摇摇晃晃的好像是在抚摸着地面。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3528" y="4509120"/>
            <a:ext cx="43113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儿童散学归来早，忙趁东风放纸鸢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72000" y="4797152"/>
            <a:ext cx="47525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散学归来的孩子们在田野里奔跑着放飞自己的风筝。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1" grpId="0"/>
      <p:bldP spid="12" grpId="0"/>
      <p:bldP spid="13" grpId="0"/>
      <p:bldP spid="14" grpId="0"/>
      <p:bldP spid="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重难点点拨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052736"/>
            <a:ext cx="890500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品读</a:t>
            </a:r>
            <a:r>
              <a:rPr lang="en-US" altLang="zh-CN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咏柳</a:t>
            </a:r>
            <a:r>
              <a:rPr lang="en-US" altLang="zh-CN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，说一说这首诗中把什么</a:t>
            </a:r>
            <a:endParaRPr lang="en-US" altLang="zh-CN" sz="40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比作了什么？你从中体会到了什么？</a:t>
            </a:r>
            <a:endParaRPr lang="zh-CN" altLang="en-US" sz="4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407416" y="61468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341" y="5181002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7666" y="627538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12360" y="5085184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323528" y="2492896"/>
            <a:ext cx="44644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二月春风似剪刀。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云形标注 19"/>
          <p:cNvSpPr/>
          <p:nvPr/>
        </p:nvSpPr>
        <p:spPr>
          <a:xfrm>
            <a:off x="1187624" y="3501008"/>
            <a:ext cx="3020567" cy="1137912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1331640" y="3573016"/>
            <a:ext cx="26661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　</a:t>
            </a:r>
            <a:r>
              <a:rPr lang="zh-CN" altLang="en-US" sz="2400" dirty="0" smtClean="0"/>
              <a:t>　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把“二月春风”比作“剪刀”。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云形标注 20"/>
          <p:cNvSpPr/>
          <p:nvPr/>
        </p:nvSpPr>
        <p:spPr>
          <a:xfrm>
            <a:off x="4860032" y="4005064"/>
            <a:ext cx="2880035" cy="1338473"/>
          </a:xfrm>
          <a:prstGeom prst="cloudCallout">
            <a:avLst>
              <a:gd name="adj1" fmla="val 77026"/>
              <a:gd name="adj2" fmla="val 5275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5076056" y="4221088"/>
            <a:ext cx="26492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我们从中体会到了诗人对春天的喜爱之情。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 animBg="1"/>
      <p:bldP spid="11" grpId="0"/>
      <p:bldP spid="21" grpId="0" animBg="1"/>
      <p:bldP spid="2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词语积累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174304"/>
            <a:ext cx="856895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新词：　</a:t>
            </a:r>
            <a:endParaRPr lang="en-US" altLang="zh-CN" sz="40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　河堤  堤岸  杨柳  柳条  吹拂  春风拂面  化妆  梳妆打扮　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好句：</a:t>
            </a:r>
            <a:endParaRPr lang="en-US" altLang="zh-CN" sz="40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①草长莺飞二月天，拂堤杨柳醉春烟。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②不知细叶谁裁出，二月春风似剪刀。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17855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37" y="5304121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766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90777" y="5292127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65240" y="640424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课堂小结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10172" y="1268760"/>
            <a:ext cx="7978906" cy="440120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通过朗读，我们了解了课文的主要内容：</a:t>
            </a:r>
            <a:r>
              <a:rPr lang="en-US" altLang="zh-CN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村居</a:t>
            </a:r>
            <a:r>
              <a:rPr lang="en-US" altLang="zh-CN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是一首描写春天景色的古诗。它描写的是花草繁盛，千里莺啼，春风杨柳，令人陶醉。儿童放学归来，三五成群，迎着春风，放飞着风筝，放飞着快乐，放飞着希望。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5818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0903" y="5292127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766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90777" y="5292127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50965" y="63690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课堂小结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10172" y="1268760"/>
            <a:ext cx="7978906" cy="378565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通过朗读，我们了解了课文的主要内容：</a:t>
            </a:r>
            <a:r>
              <a:rPr lang="en-US" altLang="zh-CN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咏柳</a:t>
            </a:r>
            <a:r>
              <a:rPr lang="en-US" altLang="zh-CN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是一首描写春天景色的古诗。它描写的是一棵柳树长得又高又绿，树上垂下无数的柳条，它的叶子细细的，非常惹人喜爱。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5818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0903" y="5292127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766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90777" y="5292127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50965" y="63690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"/>
          <p:cNvSpPr txBox="1">
            <a:spLocks noChangeArrowheads="1"/>
          </p:cNvSpPr>
          <p:nvPr/>
        </p:nvSpPr>
        <p:spPr bwMode="auto">
          <a:xfrm>
            <a:off x="1097007" y="128729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资料宝袋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7411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6550" y="4916487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395536" y="836712"/>
            <a:ext cx="2065938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作者简介</a:t>
            </a:r>
            <a:endParaRPr lang="zh-CN" altLang="en-US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5" name="云形标注 24"/>
          <p:cNvSpPr/>
          <p:nvPr/>
        </p:nvSpPr>
        <p:spPr>
          <a:xfrm>
            <a:off x="4139952" y="2564904"/>
            <a:ext cx="3816424" cy="3240360"/>
          </a:xfrm>
          <a:prstGeom prst="cloudCallout">
            <a:avLst>
              <a:gd name="adj1" fmla="val 60520"/>
              <a:gd name="adj2" fmla="val 54020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67944" y="2708920"/>
            <a:ext cx="424847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高鼎，清代后期诗人。字象一，又字拙吾，仁和（今浙江省杭州市）人。高鼎劲生活在鸦片战争之后，大约在咸丰年间（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1851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1861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），其人无甚事迹，其诗也多不合那个时代，一般人提到他，只是因为他写了一首有关放风筝的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村居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。著作有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拙吾诗稿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 descr="高鼎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11560" y="1772816"/>
            <a:ext cx="3063273" cy="4320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板书设计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4" name="下箭头 3"/>
          <p:cNvSpPr/>
          <p:nvPr/>
        </p:nvSpPr>
        <p:spPr>
          <a:xfrm rot="16200000">
            <a:off x="6619152" y="2029920"/>
            <a:ext cx="308198" cy="5140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下箭头 11"/>
          <p:cNvSpPr/>
          <p:nvPr/>
        </p:nvSpPr>
        <p:spPr>
          <a:xfrm rot="5400000">
            <a:off x="2157931" y="2098653"/>
            <a:ext cx="308198" cy="6646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899592" y="1412776"/>
            <a:ext cx="18421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草长莺飞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下箭头 13"/>
          <p:cNvSpPr/>
          <p:nvPr/>
        </p:nvSpPr>
        <p:spPr>
          <a:xfrm rot="5400000">
            <a:off x="2085923" y="4474917"/>
            <a:ext cx="308198" cy="6646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395536" y="4005064"/>
            <a:ext cx="19861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杨柳醉春烟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44208" y="1556792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儿童散学归来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下箭头 16"/>
          <p:cNvSpPr/>
          <p:nvPr/>
        </p:nvSpPr>
        <p:spPr>
          <a:xfrm rot="16200000">
            <a:off x="6619152" y="4478192"/>
            <a:ext cx="308198" cy="5140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6372200" y="3861048"/>
            <a:ext cx="2555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趁东风放纸鸢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 descr="村居放风筝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71800" y="1484784"/>
            <a:ext cx="3600000" cy="349767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/>
      <p:bldP spid="14" grpId="0" animBg="1"/>
      <p:bldP spid="15" grpId="0"/>
      <p:bldP spid="16" grpId="0"/>
      <p:bldP spid="17" grpId="0" animBg="1"/>
      <p:bldP spid="1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板书设计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4" name="下箭头 3"/>
          <p:cNvSpPr/>
          <p:nvPr/>
        </p:nvSpPr>
        <p:spPr>
          <a:xfrm rot="16200000">
            <a:off x="6691160" y="2461968"/>
            <a:ext cx="308198" cy="5140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下箭头 11"/>
          <p:cNvSpPr/>
          <p:nvPr/>
        </p:nvSpPr>
        <p:spPr>
          <a:xfrm rot="5400000">
            <a:off x="1797892" y="1810621"/>
            <a:ext cx="308198" cy="6646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611560" y="1052736"/>
            <a:ext cx="14820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碧玉  一树高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下箭头 13"/>
          <p:cNvSpPr/>
          <p:nvPr/>
        </p:nvSpPr>
        <p:spPr>
          <a:xfrm rot="5400000">
            <a:off x="1653876" y="4762948"/>
            <a:ext cx="308198" cy="6646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611560" y="4005064"/>
            <a:ext cx="15841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万条  绿丝绦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372200" y="1412776"/>
            <a:ext cx="12961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细叶   谁裁出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下箭头 16"/>
          <p:cNvSpPr/>
          <p:nvPr/>
        </p:nvSpPr>
        <p:spPr>
          <a:xfrm rot="16200000">
            <a:off x="6835176" y="4622208"/>
            <a:ext cx="308198" cy="5140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6444208" y="3789040"/>
            <a:ext cx="18722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春风  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似剪刀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 descr="咏柳、柳树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5776" y="1484784"/>
            <a:ext cx="3600000" cy="360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/>
      <p:bldP spid="14" grpId="0" animBg="1"/>
      <p:bldP spid="15" grpId="0"/>
      <p:bldP spid="16" grpId="0"/>
      <p:bldP spid="17" grpId="0" animBg="1"/>
      <p:bldP spid="1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拓展延伸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5383" y="1484784"/>
            <a:ext cx="7978906" cy="424731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 smtClean="0"/>
              <a:t>　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描写柳树的词语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婀娜多姿 亭亭玉立 垂柳依依 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垂柳蓬茸 柳絮似棉 柳吐绿珠 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随风飘舞 杨柳依依 杨柳摇曳 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柳条挂珠 枝叶婆娑 轻烟柳影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37" y="5304121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766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90777" y="5292127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65240" y="640424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拓展延伸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980728"/>
            <a:ext cx="7978906" cy="255454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大林寺桃花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白居易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人间四月芳菲尽，山寺桃花始盛开。 </a:t>
            </a: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长恨春归无觅处，不知转入此中来。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6973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734912" y="620695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37540" y="634665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65240" y="640424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683568" y="3717032"/>
            <a:ext cx="7978906" cy="255454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绝句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杜甫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迟日江山丽</a:t>
            </a:r>
            <a:r>
              <a:rPr lang="en-US" altLang="zh-CN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春风花草香。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泥融飞燕子</a:t>
            </a:r>
            <a:r>
              <a:rPr lang="en-US" altLang="zh-CN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沙暖睡鸳鸯。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拓展延伸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8782" y="836712"/>
            <a:ext cx="8055666" cy="286232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 smtClean="0"/>
              <a:t>　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惠崇春江晚景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苏轼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竹外桃花三两枝，春江水暖鸭先知。</a:t>
            </a:r>
          </a:p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蒌蒿满地芦芽短，正是河豚欲上时。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766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65240" y="640424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611560" y="3717032"/>
            <a:ext cx="8055666" cy="257666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春日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朱熹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胜日寻芳泗水滨，无边光景一时新。</a:t>
            </a:r>
          </a:p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等闲识得东风面，万紫千红总是春。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课堂作业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5383" y="1484784"/>
            <a:ext cx="7978906" cy="424731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　</a:t>
            </a:r>
            <a:r>
              <a:rPr lang="en-US" altLang="zh-CN" sz="3600" dirty="0" smtClean="0"/>
              <a:t>1.</a:t>
            </a:r>
            <a:r>
              <a:rPr lang="zh-CN" altLang="en-US" sz="3600" dirty="0" smtClean="0"/>
              <a:t>加上偏旁组成新字再组词。</a:t>
            </a:r>
            <a:endParaRPr lang="en-US" altLang="zh-CN" sz="3600" dirty="0" smtClean="0"/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寺（    ）（    ）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寸（　　）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（　　）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里（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）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女（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）（　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37" y="5304121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766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90777" y="5195888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48297" y="638157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云形标注 9"/>
          <p:cNvSpPr/>
          <p:nvPr/>
        </p:nvSpPr>
        <p:spPr>
          <a:xfrm>
            <a:off x="5331676" y="3356992"/>
            <a:ext cx="3325337" cy="1656184"/>
          </a:xfrm>
          <a:prstGeom prst="cloudCallout">
            <a:avLst>
              <a:gd name="adj1" fmla="val -24443"/>
              <a:gd name="adj2" fmla="val -7367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用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加上偏旁组成新字的方法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可以巩固所学的生字。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109154" y="2206653"/>
            <a:ext cx="1665879" cy="1227642"/>
            <a:chOff x="1835696" y="5616071"/>
            <a:chExt cx="1665879" cy="1227642"/>
          </a:xfrm>
        </p:grpSpPr>
        <p:pic>
          <p:nvPicPr>
            <p:cNvPr id="15" name="Picture 4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5616071"/>
              <a:ext cx="1610357" cy="12276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2021880" y="5884137"/>
              <a:ext cx="147969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识字小方法</a:t>
              </a:r>
              <a:endParaRPr lang="zh-CN" altLang="en-US" sz="1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2040033" y="3254499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村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51920" y="3285276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村庄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63154" y="4077072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童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53555" y="4084500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儿童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64789" y="4875803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妆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54098" y="4875803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梳妆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051720" y="2420888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851920" y="2420888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古诗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1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课堂作业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5383" y="997098"/>
            <a:ext cx="7978906" cy="507831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　</a:t>
            </a:r>
            <a:r>
              <a:rPr lang="en-US" altLang="zh-CN" sz="3600" dirty="0" smtClean="0"/>
              <a:t>2.</a:t>
            </a:r>
            <a:r>
              <a:rPr lang="zh-CN" altLang="en-US" sz="3600" dirty="0" smtClean="0"/>
              <a:t>先解释加点的词再用自己的话说说诗句的意思。</a:t>
            </a:r>
            <a:endParaRPr lang="en-US" altLang="zh-CN" sz="3600" dirty="0" smtClean="0"/>
          </a:p>
          <a:p>
            <a:pPr>
              <a:lnSpc>
                <a:spcPct val="150000"/>
              </a:lnSpc>
            </a:pPr>
            <a:r>
              <a:rPr lang="zh-CN" altLang="en-US" sz="3600" dirty="0" smtClean="0"/>
              <a:t>　忙趁东风放纸鸢。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endParaRPr lang="en-US" altLang="zh-CN" sz="3600" u="sng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二月春风似剪刀。</a:t>
            </a:r>
            <a:r>
              <a:rPr lang="zh-CN" altLang="en-US" sz="36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37" y="5304121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766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90777" y="5195888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48297" y="638157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755576" y="5085184"/>
            <a:ext cx="75713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似：如同；好像。原来是那二月里温</a:t>
            </a:r>
            <a:endParaRPr lang="en-US" altLang="zh-CN" sz="36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暖的春风，它就像一把灵巧的剪刀。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5576" y="3356992"/>
            <a:ext cx="75713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纸鸢：泛指风筝。急忙趁着东风把风</a:t>
            </a:r>
            <a:endParaRPr lang="en-US" altLang="zh-CN" sz="36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筝放上蓝天。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35896" y="3033826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·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96406" y="3007656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·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21751" y="4670099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·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8" grpId="0"/>
      <p:bldP spid="13" grpId="0"/>
      <p:bldP spid="12" grpId="0"/>
      <p:bldP spid="14" grpId="0"/>
      <p:bldP spid="1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课堂作业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9248" y="1268760"/>
            <a:ext cx="7978906" cy="175432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　３</a:t>
            </a:r>
            <a:r>
              <a:rPr lang="en-US" altLang="zh-CN" sz="3600" dirty="0" smtClean="0"/>
              <a:t>.</a:t>
            </a:r>
            <a:r>
              <a:rPr lang="zh-CN" altLang="en-US" sz="3600" dirty="0" smtClean="0"/>
              <a:t>用自己的话说说这两首诗表达了诗人什么样的思想感情吧。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37" y="5304121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766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90777" y="5195888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48297" y="638157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539552" y="3284984"/>
            <a:ext cx="767339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　　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村居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表达了诗人对春天乡村美景的喜爱和对乡村孩子的赞美之情。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咏柳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表达了诗人对春天的喜爱与赞美之情。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13" y="5262563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3438" y="622458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56550" y="5211763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755576" y="5013176"/>
            <a:ext cx="3693343" cy="640019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noProof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anose="020F0502020204030204"/>
                <a:ea typeface="宋体" panose="02010600030101010101" pitchFamily="2" charset="-122"/>
              </a:rPr>
              <a:t>贺知章</a:t>
            </a:r>
            <a:endParaRPr lang="zh-CN" altLang="en-US" sz="2400" b="1" kern="0" noProof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文本框 12"/>
          <p:cNvSpPr txBox="1">
            <a:spLocks noChangeArrowheads="1"/>
          </p:cNvSpPr>
          <p:nvPr/>
        </p:nvSpPr>
        <p:spPr bwMode="auto">
          <a:xfrm>
            <a:off x="1125835" y="140586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资料宝袋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843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202885" y="5275262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11560" y="492509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663135" y="560405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云形标注 15"/>
          <p:cNvSpPr/>
          <p:nvPr/>
        </p:nvSpPr>
        <p:spPr>
          <a:xfrm>
            <a:off x="4860032" y="1988840"/>
            <a:ext cx="4032448" cy="3168352"/>
          </a:xfrm>
          <a:prstGeom prst="cloudCallout">
            <a:avLst>
              <a:gd name="adj1" fmla="val -82045"/>
              <a:gd name="adj2" fmla="val -5619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24"/>
          <p:cNvSpPr txBox="1"/>
          <p:nvPr/>
        </p:nvSpPr>
        <p:spPr>
          <a:xfrm>
            <a:off x="5292080" y="2276872"/>
            <a:ext cx="349686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贺知章（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659-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约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744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），唐代诗人。字季真，自号四明狂客，越州永兴（今浙江杭州市萧山区）人。与张旭、包融、张若虚合称“吴中四士”。工书法，尤擅草隶。其诗今存二十首，多祭神乐章和应制诗；写景之作，较清新通俗。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回乡偶书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咏柳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传诵颇广。</a:t>
            </a:r>
          </a:p>
        </p:txBody>
      </p:sp>
      <p:pic>
        <p:nvPicPr>
          <p:cNvPr id="18437" name="图片 4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7020272" y="4653136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s://p1.ssl.qhmsg.com/dr/270_500_/t01f1b0d782be998308.png?size=383x58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844" y="1055228"/>
            <a:ext cx="2571750" cy="39052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1098227" y="135755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会写字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5043" y="795811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shī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40947" y="994363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87824" y="1988840"/>
            <a:ext cx="30267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：古诗  诗歌  诗人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15816" y="2492896"/>
            <a:ext cx="39210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巧记：一“讠”立在“寺”之左。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16461" y="1474287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“讠”小而居中，“寺”第三笔横长。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30402" y="3230199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cūn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02230" y="3443768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15816" y="4581128"/>
            <a:ext cx="38026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：村庄  山村  村居  农村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15816" y="5013176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：“寸”边一棵树。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77744" y="3923692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书写提示：“木”撇画舒展，捺变成点，“寸”横稍向右上方倾斜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1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9677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村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213048" y="1455789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诗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475656" y="5630358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偏旁识记：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“诗”的意思和语言有关，所以是讠字旁。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47" name="TextBox 46"/>
          <p:cNvSpPr txBox="1"/>
          <p:nvPr/>
        </p:nvSpPr>
        <p:spPr>
          <a:xfrm>
            <a:off x="2960346" y="2938031"/>
            <a:ext cx="4924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我喜欢背诵古诗。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960347" y="5373216"/>
            <a:ext cx="4924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我的故乡是一座美丽的小山村。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162021"/>
            <a:ext cx="1790700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2556" y="3674600"/>
            <a:ext cx="14573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1098227" y="135755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会写字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5043" y="795811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tóng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40947" y="994363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15816" y="2132856"/>
            <a:ext cx="37978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：儿童  童年  童话  童心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15816" y="2564904"/>
            <a:ext cx="57932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“立”在“里”上坐，“里”在“立”下藏。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16461" y="1474287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点在竖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中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线上，第一横短，第二横长，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 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竖写在竖中线上，最后一横稍长。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30402" y="3230199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bì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02230" y="3443768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02230" y="4581128"/>
            <a:ext cx="30267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：碧绿  碧玉  碧蓝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16460" y="4941168"/>
            <a:ext cx="53999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巧记：王老师，白老师一起坐在石头上。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77744" y="3923692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书写提示：“王、白”笔画紧凑，在竖中线两侧，“王”第三横变提，“石”撇画舒展。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7" name="云形 6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631756" y="5819268"/>
              <a:ext cx="3534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熟字相加识记：</a:t>
              </a:r>
              <a:r>
                <a:rPr lang="zh-CN" altLang="en-US" b="1" dirty="0" smtClean="0">
                  <a:solidFill>
                    <a:srgbClr val="FF0000"/>
                  </a:solidFill>
                </a:rPr>
                <a:t>立＋里＝童    王＋白＋石＝碧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1028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pic>
        <p:nvPicPr>
          <p:cNvPr id="30" name="图片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1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230402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碧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69677" y="1397343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童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960346" y="2938031"/>
            <a:ext cx="4924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我拥有一个幸福、快乐的童年。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843808" y="5301208"/>
            <a:ext cx="4924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海鸥在碧蓝的大海上空飞翔。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1958" y="1198853"/>
            <a:ext cx="237172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5235" y="3584142"/>
            <a:ext cx="286702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1098227" y="135755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会写字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5043" y="795811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zhuāng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40947" y="994363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98592" y="1935481"/>
            <a:ext cx="30267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：梳妆  妆扮  化妆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98592" y="2335591"/>
            <a:ext cx="39210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巧记：一“女”倚在“丬”旁边。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16461" y="1474287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第三笔竖是垂露竖，“女”字笔画舒展。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30402" y="3230199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lǜ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02230" y="3443768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60346" y="4371907"/>
            <a:ext cx="47233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：绿色  碧绿  翠绿  绿丝绦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877744" y="4772017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：“录”旁有蚕丝（纟）。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77744" y="3923692"/>
            <a:ext cx="61587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书写提示：左窄右宽。“录”第三笔横长，竖钩挺立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9677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绿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213048" y="1455789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妆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40"/>
          <p:cNvGrpSpPr/>
          <p:nvPr/>
        </p:nvGrpSpPr>
        <p:grpSpPr>
          <a:xfrm>
            <a:off x="1475656" y="5630358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换偏旁识记：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把“好”字右边的“子”换成“丬”放在“女”的左边就是“妆”。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1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41" name="TextBox 40"/>
          <p:cNvSpPr txBox="1"/>
          <p:nvPr/>
        </p:nvSpPr>
        <p:spPr>
          <a:xfrm>
            <a:off x="2980165" y="2793480"/>
            <a:ext cx="4924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小柳树对着平静的河面梳妆打扮。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916461" y="5223869"/>
            <a:ext cx="54280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春天的草原就像一块绿色的地毯一样。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0" y="1149754"/>
            <a:ext cx="1333500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778" y="3701743"/>
            <a:ext cx="237172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1098227" y="135755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会写字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5043" y="795811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sī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40947" y="994363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87824" y="1916832"/>
            <a:ext cx="37978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：丝绦  雨丝  蚕丝  丝线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87824" y="2348880"/>
            <a:ext cx="57932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叠叠山，曲曲弯，山弯下面一条滩。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16461" y="1474287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书写提示：上部分在竖中线两侧，横长托住上部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30402" y="3230199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jiǎn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02230" y="3443768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16461" y="4544913"/>
            <a:ext cx="22509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：剪刀  裁剪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15816" y="4941168"/>
            <a:ext cx="53999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巧记：一刀放在前下面。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77744" y="3923692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书写提示：两点稍小，横长托上盖下，“刀”笔画舒展。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8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7" name="云形 6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631756" y="5819268"/>
              <a:ext cx="35340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熟字相加识记：</a:t>
              </a:r>
              <a:r>
                <a:rPr lang="zh-CN" altLang="en-US" b="1" dirty="0" smtClean="0">
                  <a:solidFill>
                    <a:srgbClr val="FF0000"/>
                  </a:solidFill>
                </a:rPr>
                <a:t>前＋刀＝剪    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9" name="组合 1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1028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pic>
        <p:nvPicPr>
          <p:cNvPr id="30" name="图片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230402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剪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69677" y="1397343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丝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987824" y="2852936"/>
            <a:ext cx="57606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雨丝细细地、密密地、斜斜地落下来。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915816" y="5301208"/>
            <a:ext cx="4924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海小燕子的尾巴像一把剪刀一样。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5866" y="1174738"/>
            <a:ext cx="111442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5235" y="3593667"/>
            <a:ext cx="22574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1098227" y="135755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会认字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3348" y="671795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yīng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11399" y="1972508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：草长莺飞  黄莺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82350" y="1196404"/>
            <a:ext cx="3145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后鼻音，不要读成</a:t>
            </a:r>
            <a:r>
              <a:rPr lang="en-US" altLang="zh-CN" sz="1600" b="1" dirty="0" err="1" smtClean="0">
                <a:latin typeface="+mn-ea"/>
              </a:rPr>
              <a:t>yīn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图片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6" name="组合 35"/>
          <p:cNvGrpSpPr/>
          <p:nvPr/>
        </p:nvGrpSpPr>
        <p:grpSpPr>
          <a:xfrm>
            <a:off x="669043" y="1407959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774923" y="1310788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莺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623787" y="774920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fú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058248" y="1889786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：拂拭  吹拂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988898" y="1310788"/>
            <a:ext cx="30475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韵母是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u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，不要读成</a:t>
            </a:r>
            <a:r>
              <a:rPr lang="en-US" altLang="zh-CN" sz="2000" dirty="0" err="1"/>
              <a:t>fó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4655076" y="1422399"/>
            <a:ext cx="1333822" cy="1286884"/>
            <a:chOff x="4655076" y="1422399"/>
            <a:chExt cx="1333822" cy="1286884"/>
          </a:xfrm>
        </p:grpSpPr>
        <p:grpSp>
          <p:nvGrpSpPr>
            <p:cNvPr id="45" name="组合 44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47" name="矩形 46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8" name="直接连接符 47"/>
              <p:cNvCxnSpPr>
                <a:stCxn id="47" idx="1"/>
                <a:endCxn id="47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>
                <a:stCxn id="47" idx="0"/>
                <a:endCxn id="47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>
              <a:off x="4760956" y="1422399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拂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806594" y="250706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dī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086917" y="3958020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：河堤  堤坝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039417" y="3038337"/>
            <a:ext cx="27936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　一声，不要读成二声。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034791" y="2635244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liǔ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6135391" y="3958021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：柳树  杨柳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065060" y="3220460"/>
            <a:ext cx="29957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易错提示：韵母是</a:t>
            </a:r>
            <a:r>
              <a:rPr lang="en-US" altLang="zh-CN" sz="20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iu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，不要读成</a:t>
            </a:r>
            <a:r>
              <a:rPr lang="en-US" altLang="zh-CN" sz="20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ui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84925" y="4319188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zuì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064275" y="5662411"/>
            <a:ext cx="23214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：喝醉  陶醉  沉醉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060992" y="4831867"/>
            <a:ext cx="2793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　平舌音。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4698608" y="4403721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yǒng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6193467" y="5797489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：歌咏 吟咏 咏叹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6065104" y="4832150"/>
            <a:ext cx="34468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后鼻韵母，声母是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y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，不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要读成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r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4799178" y="3220460"/>
            <a:ext cx="1353739" cy="1332417"/>
            <a:chOff x="3418472" y="1067242"/>
            <a:chExt cx="1353739" cy="1332417"/>
          </a:xfrm>
        </p:grpSpPr>
        <p:grpSp>
          <p:nvGrpSpPr>
            <p:cNvPr id="94" name="组合 93"/>
            <p:cNvGrpSpPr/>
            <p:nvPr/>
          </p:nvGrpSpPr>
          <p:grpSpPr>
            <a:xfrm>
              <a:off x="3418472" y="1209946"/>
              <a:ext cx="1265926" cy="1189713"/>
              <a:chOff x="-4250556" y="-72324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96" name="矩形 95"/>
              <p:cNvSpPr/>
              <p:nvPr/>
            </p:nvSpPr>
            <p:spPr>
              <a:xfrm>
                <a:off x="-4250556" y="-72324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7" name="直接连接符 96"/>
              <p:cNvCxnSpPr>
                <a:stCxn id="96" idx="1"/>
                <a:endCxn id="96" idx="3"/>
              </p:cNvCxnSpPr>
              <p:nvPr/>
            </p:nvCxnSpPr>
            <p:spPr>
              <a:xfrm>
                <a:off x="-4250556" y="749214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>
                <a:stCxn id="96" idx="0"/>
                <a:endCxn id="96" idx="2"/>
              </p:cNvCxnSpPr>
              <p:nvPr/>
            </p:nvCxnSpPr>
            <p:spPr>
              <a:xfrm>
                <a:off x="-3357581" y="-72324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5" name="TextBox 23"/>
            <p:cNvSpPr txBox="1">
              <a:spLocks noChangeArrowheads="1"/>
            </p:cNvSpPr>
            <p:nvPr/>
          </p:nvSpPr>
          <p:spPr bwMode="auto">
            <a:xfrm>
              <a:off x="3544269" y="1067242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柳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716783" y="3214008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02" name="矩形 101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3" name="直接连接符 102"/>
            <p:cNvCxnSpPr>
              <a:stCxn id="102" idx="1"/>
              <a:endCxn id="102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>
              <a:stCxn id="102" idx="0"/>
              <a:endCxn id="102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5" name="TextBox 23"/>
          <p:cNvSpPr txBox="1">
            <a:spLocks noChangeArrowheads="1"/>
          </p:cNvSpPr>
          <p:nvPr/>
        </p:nvSpPr>
        <p:spPr bwMode="auto">
          <a:xfrm>
            <a:off x="806594" y="3119938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堤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653608" y="5084042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07" name="矩形 10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8" name="直接连接符 107"/>
            <p:cNvCxnSpPr>
              <a:stCxn id="107" idx="1"/>
              <a:endCxn id="10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>
              <a:stCxn id="107" idx="0"/>
              <a:endCxn id="10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0" name="TextBox 23"/>
          <p:cNvSpPr txBox="1">
            <a:spLocks noChangeArrowheads="1"/>
          </p:cNvSpPr>
          <p:nvPr/>
        </p:nvSpPr>
        <p:spPr bwMode="auto">
          <a:xfrm>
            <a:off x="738416" y="4989972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醉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1" name="组合 110"/>
          <p:cNvGrpSpPr/>
          <p:nvPr/>
        </p:nvGrpSpPr>
        <p:grpSpPr>
          <a:xfrm>
            <a:off x="4844408" y="5237391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12" name="矩形 111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3" name="直接连接符 112"/>
            <p:cNvCxnSpPr>
              <a:stCxn id="112" idx="1"/>
              <a:endCxn id="112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>
              <a:stCxn id="112" idx="0"/>
              <a:endCxn id="112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Box 23"/>
          <p:cNvSpPr txBox="1">
            <a:spLocks noChangeArrowheads="1"/>
          </p:cNvSpPr>
          <p:nvPr/>
        </p:nvSpPr>
        <p:spPr bwMode="auto">
          <a:xfrm>
            <a:off x="4920780" y="5150198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咏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28681" y="674478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yīng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617113" y="782922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fú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91436" y="2511114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dī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031231" y="2636912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liǔ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971600" y="4319991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zuì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678327" y="4400964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yǒng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4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1589</Words>
  <Application>Microsoft Office PowerPoint</Application>
  <PresentationFormat>全屏显示(4:3)</PresentationFormat>
  <Paragraphs>330</Paragraphs>
  <Slides>38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39" baseType="lpstr"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jxzy888666</dc:title>
  <dc:creator>jxzy888666; lcj</dc:creator>
  <cp:lastModifiedBy>Sky123.Org</cp:lastModifiedBy>
  <cp:revision>494</cp:revision>
  <dcterms:created xsi:type="dcterms:W3CDTF">2017-05-17T10:13:00Z</dcterms:created>
  <dcterms:modified xsi:type="dcterms:W3CDTF">2019-04-13T10:08:42Z</dcterms:modified>
  <cp:category>jxzy888666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