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62" r:id="rId2"/>
    <p:sldId id="331" r:id="rId3"/>
    <p:sldId id="294" r:id="rId4"/>
    <p:sldId id="292" r:id="rId5"/>
    <p:sldId id="323" r:id="rId6"/>
    <p:sldId id="324" r:id="rId7"/>
    <p:sldId id="325" r:id="rId8"/>
    <p:sldId id="326" r:id="rId9"/>
    <p:sldId id="302" r:id="rId10"/>
    <p:sldId id="327" r:id="rId11"/>
    <p:sldId id="322" r:id="rId12"/>
    <p:sldId id="329" r:id="rId13"/>
    <p:sldId id="330" r:id="rId14"/>
    <p:sldId id="300" r:id="rId15"/>
    <p:sldId id="303" r:id="rId16"/>
    <p:sldId id="304" r:id="rId17"/>
    <p:sldId id="306" r:id="rId18"/>
    <p:sldId id="305" r:id="rId19"/>
    <p:sldId id="309" r:id="rId20"/>
    <p:sldId id="310" r:id="rId21"/>
    <p:sldId id="311" r:id="rId22"/>
    <p:sldId id="333" r:id="rId23"/>
    <p:sldId id="335" r:id="rId24"/>
    <p:sldId id="332" r:id="rId25"/>
    <p:sldId id="316" r:id="rId26"/>
    <p:sldId id="307" r:id="rId27"/>
    <p:sldId id="312" r:id="rId28"/>
    <p:sldId id="315" r:id="rId29"/>
    <p:sldId id="314" r:id="rId30"/>
    <p:sldId id="317" r:id="rId31"/>
    <p:sldId id="318" r:id="rId32"/>
    <p:sldId id="319" r:id="rId33"/>
    <p:sldId id="291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597E0"/>
    <a:srgbClr val="5BCDF4"/>
    <a:srgbClr val="6CBEEC"/>
    <a:srgbClr val="FDCB53"/>
    <a:srgbClr val="EF3E22"/>
    <a:srgbClr val="0000FF"/>
    <a:srgbClr val="FF0000"/>
    <a:srgbClr val="1894DE"/>
    <a:srgbClr val="FCF7E3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0" d="100"/>
          <a:sy n="80" d="100"/>
        </p:scale>
        <p:origin x="-127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emf"/><Relationship Id="rId11" Type="http://schemas.openxmlformats.org/officeDocument/2006/relationships/image" Target="../media/image33.png"/><Relationship Id="rId5" Type="http://schemas.openxmlformats.org/officeDocument/2006/relationships/image" Target="../media/image7.emf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5.emf"/><Relationship Id="rId11" Type="http://schemas.openxmlformats.org/officeDocument/2006/relationships/image" Target="../media/image33.png"/><Relationship Id="rId5" Type="http://schemas.openxmlformats.org/officeDocument/2006/relationships/image" Target="../media/image7.emf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10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36.jpeg"/><Relationship Id="rId4" Type="http://schemas.openxmlformats.org/officeDocument/2006/relationships/image" Target="../media/image5.emf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2" Type="http://schemas.openxmlformats.org/officeDocument/2006/relationships/hyperlink" Target="../../../2&#19979;&#35821;&#25991;&#21160;&#30011;&#26391;&#35835;&#12304;&#37096;&#32534;&#12305;/2%20&#25214;&#26149;&#22825;.mp4" TargetMode="Externa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emf"/><Relationship Id="rId5" Type="http://schemas.openxmlformats.org/officeDocument/2006/relationships/image" Target="../media/image14.png"/><Relationship Id="rId4" Type="http://schemas.openxmlformats.org/officeDocument/2006/relationships/image" Target="../media/image1.png"/><Relationship Id="rId9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4.png"/><Relationship Id="rId7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5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4.png"/><Relationship Id="rId7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0.jpe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microsoft.com/office/2007/relationships/media" Target="../media/media1.mp3"/><Relationship Id="rId2" Type="http://schemas.openxmlformats.org/officeDocument/2006/relationships/slideLayout" Target="../slideLayouts/slideLayout11.xml"/><Relationship Id="rId1" Type="http://schemas.openxmlformats.org/officeDocument/2006/relationships/audio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7.png"/><Relationship Id="rId5" Type="http://schemas.openxmlformats.org/officeDocument/2006/relationships/image" Target="../media/image43.png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6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aidu.com/s?rsv_idx=1&amp;ch=14&amp;tn=58059073_pg&amp;wd=%E8%8B%8F%E8%BD%BC%20%E6%83%A0%E5%B4%87%E6%98%A5%E6%B1%9F%E6%99%9A%E6%99%AF%20&amp;usm=1&amp;ie=utf-8&amp;rsv_cq=%E6%8F%8F%E5%86%99%E6%98%A5%E5%A4%A9%E7%9A%84%E8%AF%97%E5%8F%A5&amp;rsv_dl=0_left_imprecise_6876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hyperlink" Target="https://www.baidu.com/s?rsv_idx=1&amp;ch=14&amp;tn=58059073_pg&amp;wd=%E6%9D%9C%E7%94%AB%20%E6%98%A5%E5%A4%9C%E5%96%9C%E9%9B%A8&amp;usm=1&amp;ie=utf-8&amp;rsv_cq=%E6%8F%8F%E5%86%99%E6%98%A5%E5%A4%A9%E7%9A%84%E8%AF%97%E5%8F%A5&amp;rsv_dl=0_left_imprecise_6876" TargetMode="External"/><Relationship Id="rId4" Type="http://schemas.openxmlformats.org/officeDocument/2006/relationships/image" Target="../media/image5.emf"/><Relationship Id="rId9" Type="http://schemas.openxmlformats.org/officeDocument/2006/relationships/hyperlink" Target="https://www.baidu.com/s?rsv_idx=1&amp;ch=14&amp;tn=58059073_pg&amp;wd=%E7%8E%8B%E5%AE%89%E7%9F%B3%20%E6%B3%8A%E8%88%B9%E7%93%9C%E6%B4%B2&amp;usm=1&amp;ie=utf-8&amp;rsv_cq=%E6%8F%8F%E5%86%99%E6%98%A5%E5%A4%A9%E7%9A%84%E8%AF%97%E5%8F%A5&amp;rsv_dl=0_left_imprecise_6876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Relationship Id="rId9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86323" y="1988839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找春天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81338" y="5026025"/>
            <a:ext cx="1116012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64088" y="4560894"/>
            <a:ext cx="133032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229982" y="3361148"/>
            <a:ext cx="3879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58"/>
          <p:cNvSpPr txBox="1"/>
          <p:nvPr/>
        </p:nvSpPr>
        <p:spPr>
          <a:xfrm>
            <a:off x="1070148" y="4253855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latin typeface="+mn-ea"/>
                <a:ea typeface="+mn-ea"/>
              </a:rPr>
              <a:t>dù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nèn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：嫩绿   嫩苗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前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鼻音，不要读成</a:t>
            </a:r>
            <a:r>
              <a:rPr lang="en-US" altLang="zh-CN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nèi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08960" y="78783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fú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：符号   音符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字符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jiě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：解开   解放军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不要读成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xiě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chù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：接触   触发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触到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不要读成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zhù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3348" y="667829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nèn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09908" y="785433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fú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0155" y="25070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jiě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28967" y="2640895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chù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6181" y="4997625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7" name="矩形 6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stCxn id="67" idx="1"/>
              <a:endCxn id="6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67" idx="0"/>
              <a:endCxn id="6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23"/>
          <p:cNvSpPr txBox="1">
            <a:spLocks noChangeArrowheads="1"/>
          </p:cNvSpPr>
          <p:nvPr/>
        </p:nvSpPr>
        <p:spPr bwMode="auto">
          <a:xfrm>
            <a:off x="778299" y="499762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50852" y="4268991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dù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34536" y="4604028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057648" y="5342077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：杜绝   杜鹃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59"/>
          <p:cNvSpPr txBox="1"/>
          <p:nvPr/>
        </p:nvSpPr>
        <p:spPr>
          <a:xfrm>
            <a:off x="4671153" y="445393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latin typeface="+mn-ea"/>
                <a:ea typeface="+mn-ea"/>
              </a:rPr>
              <a:t>juān</a:t>
            </a:r>
            <a:endParaRPr lang="zh-CN" altLang="en-US" sz="4000" b="1" dirty="0">
              <a:latin typeface="+mn-ea"/>
              <a:ea typeface="+mn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655076" y="5096454"/>
            <a:ext cx="1333822" cy="1286884"/>
            <a:chOff x="4655076" y="1422399"/>
            <a:chExt cx="1333822" cy="1286884"/>
          </a:xfrm>
        </p:grpSpPr>
        <p:grpSp>
          <p:nvGrpSpPr>
            <p:cNvPr id="82" name="组合 81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85" name="矩形 84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6" name="直接连接符 85"/>
              <p:cNvCxnSpPr>
                <a:stCxn id="85" idx="1"/>
                <a:endCxn id="85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>
                <a:stCxn id="85" idx="0"/>
                <a:endCxn id="85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鹃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4673176" y="4461083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juān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46762" y="4870459"/>
            <a:ext cx="2897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三拼音节，不要丢掉“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304724" y="569661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：杜鹃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探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脱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解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 rot="21266584">
            <a:off x="5453041" y="1326389"/>
            <a:ext cx="1125802" cy="2523302"/>
            <a:chOff x="4866486" y="887076"/>
            <a:chExt cx="1125802" cy="25233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6486" y="8926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鹃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377210" y="1109275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杜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5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" name="云形标注 76"/>
          <p:cNvSpPr/>
          <p:nvPr/>
        </p:nvSpPr>
        <p:spPr>
          <a:xfrm>
            <a:off x="876267" y="3852428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5333515" y="4005064"/>
            <a:ext cx="2406837" cy="792088"/>
          </a:xfrm>
          <a:prstGeom prst="cloudCallout">
            <a:avLst>
              <a:gd name="adj1" fmla="val 64440"/>
              <a:gd name="adj2" fmla="val 11553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5634013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近反义词、多音字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6952" y="1409512"/>
            <a:ext cx="556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探出～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伸出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嫩芽～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新芽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触到～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碰到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43695" y="2526556"/>
            <a:ext cx="5566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害羞   </a:t>
            </a:r>
            <a:r>
              <a:rPr lang="zh-CN" altLang="en-US" sz="2400" b="1" dirty="0" smtClean="0">
                <a:solidFill>
                  <a:srgbClr val="5BCDF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大方</a:t>
            </a:r>
            <a:endParaRPr lang="zh-CN" altLang="en-US" sz="2400" b="1" dirty="0">
              <a:solidFill>
                <a:srgbClr val="5BCDF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763784" y="2789403"/>
            <a:ext cx="390608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893890" y="3587967"/>
            <a:ext cx="5729696" cy="893998"/>
            <a:chOff x="2946952" y="3573016"/>
            <a:chExt cx="5729696" cy="893998"/>
          </a:xfrm>
        </p:grpSpPr>
        <p:sp>
          <p:nvSpPr>
            <p:cNvPr id="11" name="文本框 10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52026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奔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/>
                <a:t>bēn</a:t>
              </a:r>
              <a:r>
                <a:rPr lang="en-US" altLang="zh-CN" sz="1600" dirty="0" smtClean="0"/>
                <a:t>(</a:t>
              </a:r>
              <a:r>
                <a:rPr lang="zh-CN" altLang="en-US" sz="1600" dirty="0" smtClean="0"/>
                <a:t>奔跑）</a:t>
              </a:r>
              <a:endParaRPr lang="zh-CN" altLang="en-US" sz="1600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565481" y="4000467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/>
                <a:t>bèn</a:t>
              </a:r>
              <a:r>
                <a:rPr lang="en-US" altLang="zh-CN" sz="1600" dirty="0" smtClean="0"/>
                <a:t>(</a:t>
              </a:r>
              <a:r>
                <a:rPr lang="zh-CN" altLang="en-US" sz="1600" dirty="0" smtClean="0"/>
                <a:t>直奔）</a:t>
              </a:r>
              <a:endParaRPr lang="zh-CN" altLang="en-US" sz="1600" dirty="0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716016" y="3602918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4709007" y="3698011"/>
            <a:ext cx="3802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   受到惊吓的野猪一路奔（</a:t>
            </a:r>
            <a:r>
              <a:rPr lang="en-US" altLang="zh-CN" sz="1600" dirty="0" err="1" smtClean="0"/>
              <a:t>bēn</a:t>
            </a:r>
            <a:r>
              <a:rPr lang="zh-CN" altLang="en-US" sz="1600" dirty="0" smtClean="0"/>
              <a:t>）跑，直奔（</a:t>
            </a:r>
            <a:r>
              <a:rPr lang="en-US" altLang="zh-CN" sz="1600" dirty="0" err="1" smtClean="0"/>
              <a:t>bèn</a:t>
            </a:r>
            <a:r>
              <a:rPr lang="zh-CN" altLang="en-US" sz="1600" dirty="0" smtClean="0"/>
              <a:t>）</a:t>
            </a:r>
            <a:r>
              <a:rPr lang="zh-CN" altLang="en-US" sz="1600" dirty="0"/>
              <a:t>那</a:t>
            </a:r>
            <a:r>
              <a:rPr lang="zh-CN" altLang="en-US" sz="1600" dirty="0" smtClean="0"/>
              <a:t>片森林而去。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8227" y="130859"/>
            <a:ext cx="4403819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词语解释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33558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752835" y="135797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987" y="1390456"/>
            <a:ext cx="6805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感到不好意思；难为情。课文中把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春天比作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一位害羞的小姑娘。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：她跟人说话总是低着头，声音很小，很害羞。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752835" y="259871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0986" y="2634438"/>
            <a:ext cx="6805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刚生长出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的芽，非常嫩，生命很脆弱。形容刚出生而柔弱的生命或树叶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造句：春天来了，小草的嫩芽纷纷钻出了地面。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610769" y="3851542"/>
            <a:ext cx="2112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3973706"/>
            <a:ext cx="62677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躲藏，隐藏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造句：这件事已经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是尽人皆知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你还遮遮掩掩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干什么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878" y="5211658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小喇叭朗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读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开始了，点一点音箱，一起听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323166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153" y="1499623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5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8878" y="463977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2411760" y="4639778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601482" y="4676687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边听边想：课文讲了一件什么事？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03491" y="1255008"/>
            <a:ext cx="3732135" cy="501675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春天来了，她像个害羞的小姑娘，悄悄地向我们走来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本文介绍了我们就像那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几个脱掉棉袄、冲出家门、奔向田野的孩子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，在急切地寻找春天，以及发现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春天的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欣喜心情。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9915" y="6100762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990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0628" y="62293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63740" y="5216525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8203" y="6370637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课文早知道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2090366"/>
            <a:ext cx="3893971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朗读指导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76" y="1656244"/>
            <a:ext cx="895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小草从地下探出头来，那是春天的眉毛吧？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11354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2860329" y="2680331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921751" y="2885753"/>
            <a:ext cx="2476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先读词语，再读句子。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11928" y="2323497"/>
            <a:ext cx="84770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61106" y="2314238"/>
            <a:ext cx="84770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738829" y="2321671"/>
            <a:ext cx="761828" cy="157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568809" y="3911379"/>
            <a:ext cx="3529993" cy="1041746"/>
            <a:chOff x="4248215" y="3885105"/>
            <a:chExt cx="3850589" cy="106802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885105"/>
              <a:ext cx="1870620" cy="10294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六角星 15"/>
            <p:cNvSpPr/>
            <p:nvPr/>
          </p:nvSpPr>
          <p:spPr>
            <a:xfrm>
              <a:off x="4248215" y="4028263"/>
              <a:ext cx="2123985" cy="924862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753980" y="5132784"/>
            <a:ext cx="7994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树木吐出点点嫩芽，那是春天的音符吧？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883106" y="5822021"/>
            <a:ext cx="753051" cy="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500657" y="5822021"/>
            <a:ext cx="822117" cy="91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410883" y="5805102"/>
            <a:ext cx="612165" cy="576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1845299" y="5822021"/>
            <a:ext cx="820534" cy="456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023888" y="5822021"/>
            <a:ext cx="720080" cy="806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73895" y="2345481"/>
            <a:ext cx="761828" cy="157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81905" y="2345481"/>
            <a:ext cx="761828" cy="157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625189" y="2474848"/>
            <a:ext cx="4701764" cy="25028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867666" y="908720"/>
            <a:ext cx="4459287" cy="1368152"/>
          </a:xfrm>
          <a:prstGeom prst="cloudCallout">
            <a:avLst>
              <a:gd name="adj1" fmla="val -40018"/>
              <a:gd name="adj2" fmla="val 2184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8798" y="1054187"/>
            <a:ext cx="38992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孩子们怀着怎样的心情寻找春天？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6" y="61468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916" y="618972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 12"/>
          <p:cNvSpPr/>
          <p:nvPr/>
        </p:nvSpPr>
        <p:spPr>
          <a:xfrm>
            <a:off x="6349440" y="2989001"/>
            <a:ext cx="1789185" cy="88593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182" y="908720"/>
            <a:ext cx="2448283" cy="1675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文本框 11"/>
          <p:cNvSpPr txBox="1"/>
          <p:nvPr/>
        </p:nvSpPr>
        <p:spPr>
          <a:xfrm>
            <a:off x="6271923" y="3107701"/>
            <a:ext cx="2097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急切、欣喜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520" y="2400914"/>
            <a:ext cx="485646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几个孩子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脱掉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棉袄，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冲出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家门，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田野，去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春天。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332973" y="3236560"/>
            <a:ext cx="78285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079804" y="4046393"/>
            <a:ext cx="78285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32973" y="4046393"/>
            <a:ext cx="78285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530324" y="4892744"/>
            <a:ext cx="78285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右箭头 21"/>
          <p:cNvSpPr/>
          <p:nvPr/>
        </p:nvSpPr>
        <p:spPr>
          <a:xfrm>
            <a:off x="5326953" y="3333810"/>
            <a:ext cx="903638" cy="430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4235" y="4734808"/>
            <a:ext cx="2142807" cy="1329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云形标注 23"/>
          <p:cNvSpPr/>
          <p:nvPr/>
        </p:nvSpPr>
        <p:spPr>
          <a:xfrm>
            <a:off x="2040034" y="5120919"/>
            <a:ext cx="3286919" cy="1147020"/>
          </a:xfrm>
          <a:prstGeom prst="cloudCallout">
            <a:avLst>
              <a:gd name="adj1" fmla="val -58842"/>
              <a:gd name="adj2" fmla="val 4910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图中的人物就可以用“冲出、奔向”来形容。我感受到了他们的急切。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1819" y="5255078"/>
            <a:ext cx="791194" cy="137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  <p:bldP spid="13" grpId="0" animBg="1"/>
      <p:bldP spid="12" grpId="0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E:\王景然\崭新每一天\一头耕牛，每天更新\18春季项目\调研意见\吃水不忘挖井人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3529" y="5152359"/>
            <a:ext cx="1566313" cy="71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4788024" y="2136619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756" y="116632"/>
            <a:ext cx="1962076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新课导入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9023" y="2328816"/>
            <a:ext cx="34750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春天在哪里呢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？孩子们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我们随着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春天在哪里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的歌声一起去找找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吧！仔细观察的小朋友一定能找到它。</a:t>
            </a:r>
          </a:p>
        </p:txBody>
      </p:sp>
      <p:sp>
        <p:nvSpPr>
          <p:cNvPr id="6" name="矩形 5"/>
          <p:cNvSpPr/>
          <p:nvPr/>
        </p:nvSpPr>
        <p:spPr>
          <a:xfrm>
            <a:off x="5868564" y="5307701"/>
            <a:ext cx="228885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400" b="1" dirty="0" smtClean="0">
                <a:ln w="12700">
                  <a:solidFill>
                    <a:schemeClr val="accent2">
                      <a:alpha val="54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方正卡通简体"/>
              </a:rPr>
              <a:t>点我播放音乐</a:t>
            </a:r>
            <a:endParaRPr lang="zh-CN" altLang="en-US" sz="2400" b="1" dirty="0">
              <a:ln w="12700">
                <a:solidFill>
                  <a:schemeClr val="accent2">
                    <a:alpha val="54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方正卡通简体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11911"/>
            <a:ext cx="2789466" cy="273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儿童歌曲 - 春天在哪里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5031704" y="51845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3634323"/>
            <a:ext cx="5143500" cy="2933700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1812563" y="1007900"/>
            <a:ext cx="5616624" cy="148031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8871" y="1269645"/>
            <a:ext cx="48245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文中是怎样描写春天害羞的？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555743" y="3138637"/>
            <a:ext cx="144016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27266" y="3617745"/>
            <a:ext cx="1512167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809513" y="2652877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春天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像个害羞的小姑娘，遮遮掩掩，躲躲藏藏。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3816" y="1851493"/>
            <a:ext cx="797890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从地下探出头来，那是春天的眉毛吧？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早开的野花一朵两朵，那是春天的眼睛吧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532" y="2994252"/>
            <a:ext cx="1384622" cy="1038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148" y="1337306"/>
            <a:ext cx="1501460" cy="12041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1765619" y="2682489"/>
            <a:ext cx="66968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41733" y="2629131"/>
            <a:ext cx="982299" cy="1899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112152" y="2686870"/>
            <a:ext cx="66968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43459" y="3873292"/>
            <a:ext cx="4028340" cy="2175476"/>
            <a:chOff x="582296" y="3462453"/>
            <a:chExt cx="4028340" cy="2175476"/>
          </a:xfrm>
        </p:grpSpPr>
        <p:grpSp>
          <p:nvGrpSpPr>
            <p:cNvPr id="6" name="组合 5"/>
            <p:cNvGrpSpPr/>
            <p:nvPr/>
          </p:nvGrpSpPr>
          <p:grpSpPr>
            <a:xfrm>
              <a:off x="582296" y="3462453"/>
              <a:ext cx="4028340" cy="2175476"/>
              <a:chOff x="622880" y="3886426"/>
              <a:chExt cx="4028340" cy="2175476"/>
            </a:xfrm>
          </p:grpSpPr>
          <p:sp>
            <p:nvSpPr>
              <p:cNvPr id="23" name="云形标注 22"/>
              <p:cNvSpPr/>
              <p:nvPr/>
            </p:nvSpPr>
            <p:spPr>
              <a:xfrm>
                <a:off x="1773356" y="3886426"/>
                <a:ext cx="2877864" cy="1449931"/>
              </a:xfrm>
              <a:prstGeom prst="cloudCallout">
                <a:avLst>
                  <a:gd name="adj1" fmla="val -58842"/>
                  <a:gd name="adj2" fmla="val 49103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 flipH="1">
                <a:off x="622880" y="4462146"/>
                <a:ext cx="841996" cy="1599756"/>
                <a:chOff x="5836357" y="4560894"/>
                <a:chExt cx="1327930" cy="2056092"/>
              </a:xfrm>
            </p:grpSpPr>
            <p:pic>
              <p:nvPicPr>
                <p:cNvPr id="25" name="图片 5"/>
                <p:cNvPicPr>
                  <a:picLocks noChangeAspect="1"/>
                </p:cNvPicPr>
                <p:nvPr/>
              </p:nvPicPr>
              <p:blipFill rotWithShape="1">
                <a:blip r:embed="rId4" cstate="print"/>
                <a:srcRect l="35500" r="32250" b="80044"/>
                <a:stretch>
                  <a:fillRect/>
                </a:stretch>
              </p:blipFill>
              <p:spPr bwMode="auto">
                <a:xfrm>
                  <a:off x="5836357" y="4560894"/>
                  <a:ext cx="429028" cy="3836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DFDFD"/>
                    </a:clrFrom>
                    <a:clrTo>
                      <a:srgbClr val="FDFDFD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16478" y="4847939"/>
                  <a:ext cx="1247809" cy="176904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sp>
          <p:nvSpPr>
            <p:cNvPr id="27" name="文本框 18"/>
            <p:cNvSpPr txBox="1"/>
            <p:nvPr/>
          </p:nvSpPr>
          <p:spPr>
            <a:xfrm>
              <a:off x="1788728" y="3587254"/>
              <a:ext cx="27636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“探出头”让我们仿佛看到了小草像一个新生的娃娃，偷偷地冒出地面，望着外面世界的样子。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2770146" y="3429000"/>
            <a:ext cx="66968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066640" y="3429000"/>
            <a:ext cx="66968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云形标注 29"/>
          <p:cNvSpPr/>
          <p:nvPr/>
        </p:nvSpPr>
        <p:spPr>
          <a:xfrm>
            <a:off x="2435303" y="908720"/>
            <a:ext cx="4855933" cy="936104"/>
          </a:xfrm>
          <a:prstGeom prst="cloudCallout">
            <a:avLst>
              <a:gd name="adj1" fmla="val -50074"/>
              <a:gd name="adj2" fmla="val 8639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78351" y="770391"/>
            <a:ext cx="4188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我们找到的春天是什么样的？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3592230" y="3429000"/>
            <a:ext cx="1192086" cy="1411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880423" y="3829647"/>
            <a:ext cx="3170925" cy="1368775"/>
            <a:chOff x="4857459" y="4679992"/>
            <a:chExt cx="3170925" cy="1368775"/>
          </a:xfrm>
        </p:grpSpPr>
        <p:sp>
          <p:nvSpPr>
            <p:cNvPr id="31" name="云形标注 30"/>
            <p:cNvSpPr/>
            <p:nvPr/>
          </p:nvSpPr>
          <p:spPr>
            <a:xfrm>
              <a:off x="4857459" y="4679992"/>
              <a:ext cx="3092576" cy="1368775"/>
            </a:xfrm>
            <a:prstGeom prst="cloudCallout">
              <a:avLst>
                <a:gd name="adj1" fmla="val 36191"/>
                <a:gd name="adj2" fmla="val 6872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18"/>
            <p:cNvSpPr txBox="1"/>
            <p:nvPr/>
          </p:nvSpPr>
          <p:spPr>
            <a:xfrm>
              <a:off x="4972632" y="4680700"/>
              <a:ext cx="30557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“一朵两朵”说明花少，还没有大面积开放。让我们感受到春天的娇羞，不好意思呈现出大团的野花。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2259" y="4793771"/>
            <a:ext cx="1204904" cy="1348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9535" y="2299238"/>
            <a:ext cx="1888906" cy="15149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0" name="组合 19"/>
          <p:cNvGrpSpPr/>
          <p:nvPr/>
        </p:nvGrpSpPr>
        <p:grpSpPr>
          <a:xfrm>
            <a:off x="5570381" y="3391696"/>
            <a:ext cx="3311313" cy="2743066"/>
            <a:chOff x="5600509" y="2907556"/>
            <a:chExt cx="3311313" cy="2743066"/>
          </a:xfrm>
        </p:grpSpPr>
        <p:sp>
          <p:nvSpPr>
            <p:cNvPr id="23" name="云形标注 22"/>
            <p:cNvSpPr/>
            <p:nvPr/>
          </p:nvSpPr>
          <p:spPr>
            <a:xfrm>
              <a:off x="5600509" y="2907556"/>
              <a:ext cx="2877864" cy="1449931"/>
            </a:xfrm>
            <a:prstGeom prst="cloudCallout">
              <a:avLst>
                <a:gd name="adj1" fmla="val 48247"/>
                <a:gd name="adj2" fmla="val 7168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20628" y="4035180"/>
              <a:ext cx="791194" cy="1615442"/>
              <a:chOff x="5936115" y="4193279"/>
              <a:chExt cx="1247809" cy="2076252"/>
            </a:xfrm>
          </p:grpSpPr>
          <p:pic>
            <p:nvPicPr>
              <p:cNvPr id="25" name="图片 5"/>
              <p:cNvPicPr>
                <a:picLocks noChangeAspect="1"/>
              </p:cNvPicPr>
              <p:nvPr/>
            </p:nvPicPr>
            <p:blipFill rotWithShape="1">
              <a:blip r:embed="rId3" cstate="print"/>
              <a:srcRect l="35500" r="32250" b="80044"/>
              <a:stretch>
                <a:fillRect/>
              </a:stretch>
            </p:blipFill>
            <p:spPr bwMode="auto">
              <a:xfrm>
                <a:off x="6130992" y="4193279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6115" y="4500484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文本框 18"/>
            <p:cNvSpPr txBox="1"/>
            <p:nvPr/>
          </p:nvSpPr>
          <p:spPr>
            <a:xfrm>
              <a:off x="5714681" y="3032356"/>
              <a:ext cx="27636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“探出头”让我仿佛看到了小草像一个新生的娃娃，偷偷地冒出地面，害羞的样子。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云形标注 29"/>
          <p:cNvSpPr/>
          <p:nvPr/>
        </p:nvSpPr>
        <p:spPr>
          <a:xfrm>
            <a:off x="2319045" y="770391"/>
            <a:ext cx="5306900" cy="1218449"/>
          </a:xfrm>
          <a:prstGeom prst="cloudCallout">
            <a:avLst>
              <a:gd name="adj1" fmla="val -34971"/>
              <a:gd name="adj2" fmla="val 345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78351" y="770391"/>
            <a:ext cx="4188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我们找到的春天是什么样的？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5557" y="2697003"/>
            <a:ext cx="3360543" cy="2441603"/>
            <a:chOff x="539551" y="1851492"/>
            <a:chExt cx="3360543" cy="2441603"/>
          </a:xfrm>
        </p:grpSpPr>
        <p:sp>
          <p:nvSpPr>
            <p:cNvPr id="4" name="椭圆 3"/>
            <p:cNvSpPr/>
            <p:nvPr/>
          </p:nvSpPr>
          <p:spPr>
            <a:xfrm>
              <a:off x="539552" y="1851492"/>
              <a:ext cx="3360542" cy="24416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39551" y="2005973"/>
              <a:ext cx="336054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小草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从地下探出头来，那是春天的眉毛吧？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276403" y="3471243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017064" y="3507046"/>
            <a:ext cx="505942" cy="18899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61416" y="4090831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47232" y="4763229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右箭头 12"/>
          <p:cNvSpPr/>
          <p:nvPr/>
        </p:nvSpPr>
        <p:spPr>
          <a:xfrm rot="5400000">
            <a:off x="4080903" y="4342455"/>
            <a:ext cx="903638" cy="430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6101" y="5272040"/>
            <a:ext cx="1373709" cy="301914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677179" y="3900281"/>
            <a:ext cx="923330" cy="1164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细、软美　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8"/>
          <p:cNvSpPr txBox="1"/>
          <p:nvPr/>
        </p:nvSpPr>
        <p:spPr>
          <a:xfrm>
            <a:off x="5138844" y="1262834"/>
            <a:ext cx="2624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美丽、害羞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86518" y="2074747"/>
            <a:ext cx="3311313" cy="2743066"/>
            <a:chOff x="5600509" y="2907556"/>
            <a:chExt cx="3311313" cy="2743066"/>
          </a:xfrm>
        </p:grpSpPr>
        <p:sp>
          <p:nvSpPr>
            <p:cNvPr id="23" name="云形标注 22"/>
            <p:cNvSpPr/>
            <p:nvPr/>
          </p:nvSpPr>
          <p:spPr>
            <a:xfrm>
              <a:off x="5600509" y="2907556"/>
              <a:ext cx="2877864" cy="1449931"/>
            </a:xfrm>
            <a:prstGeom prst="cloudCallout">
              <a:avLst>
                <a:gd name="adj1" fmla="val 48247"/>
                <a:gd name="adj2" fmla="val 71682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8120628" y="4035180"/>
              <a:ext cx="791194" cy="1615442"/>
              <a:chOff x="5936115" y="4193279"/>
              <a:chExt cx="1247809" cy="2076252"/>
            </a:xfrm>
          </p:grpSpPr>
          <p:pic>
            <p:nvPicPr>
              <p:cNvPr id="25" name="图片 5"/>
              <p:cNvPicPr>
                <a:picLocks noChangeAspect="1"/>
              </p:cNvPicPr>
              <p:nvPr/>
            </p:nvPicPr>
            <p:blipFill rotWithShape="1">
              <a:blip r:embed="rId2" cstate="print"/>
              <a:srcRect l="35500" r="32250" b="80044"/>
              <a:stretch>
                <a:fillRect/>
              </a:stretch>
            </p:blipFill>
            <p:spPr bwMode="auto">
              <a:xfrm>
                <a:off x="6130992" y="4193279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6115" y="4500484"/>
                <a:ext cx="1247809" cy="17690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" name="文本框 18"/>
            <p:cNvSpPr txBox="1"/>
            <p:nvPr/>
          </p:nvSpPr>
          <p:spPr>
            <a:xfrm>
              <a:off x="5696495" y="3006526"/>
              <a:ext cx="29198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“一朵两朵”说明花少，还没有大面积开放。让我们感受到春天的娇羞，不好意思呈现出大团的野花。</a:t>
              </a:r>
            </a:p>
          </p:txBody>
        </p:sp>
      </p:grpSp>
      <p:sp>
        <p:nvSpPr>
          <p:cNvPr id="30" name="云形标注 29"/>
          <p:cNvSpPr/>
          <p:nvPr/>
        </p:nvSpPr>
        <p:spPr>
          <a:xfrm>
            <a:off x="2319045" y="770391"/>
            <a:ext cx="5306900" cy="1218449"/>
          </a:xfrm>
          <a:prstGeom prst="cloudCallout">
            <a:avLst>
              <a:gd name="adj1" fmla="val -34971"/>
              <a:gd name="adj2" fmla="val 345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78351" y="770391"/>
            <a:ext cx="4188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我们找到的春天是什么样的？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5557" y="2697003"/>
            <a:ext cx="3360543" cy="2441603"/>
            <a:chOff x="539551" y="1851492"/>
            <a:chExt cx="3360543" cy="2441603"/>
          </a:xfrm>
        </p:grpSpPr>
        <p:sp>
          <p:nvSpPr>
            <p:cNvPr id="4" name="椭圆 3"/>
            <p:cNvSpPr/>
            <p:nvPr/>
          </p:nvSpPr>
          <p:spPr>
            <a:xfrm>
              <a:off x="539552" y="1851492"/>
              <a:ext cx="3360542" cy="24416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39551" y="2005973"/>
              <a:ext cx="3360543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早开的野花一朵两朵，那是春天的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眼睛吧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</a:p>
          </p:txBody>
        </p:sp>
      </p:grpSp>
      <p:cxnSp>
        <p:nvCxnSpPr>
          <p:cNvPr id="33" name="直接连接符 32"/>
          <p:cNvCxnSpPr/>
          <p:nvPr/>
        </p:nvCxnSpPr>
        <p:spPr>
          <a:xfrm flipV="1">
            <a:off x="3017064" y="3507047"/>
            <a:ext cx="505942" cy="1889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61416" y="4090831"/>
            <a:ext cx="1044158" cy="15216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947232" y="4763229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右箭头 12"/>
          <p:cNvSpPr/>
          <p:nvPr/>
        </p:nvSpPr>
        <p:spPr>
          <a:xfrm rot="5400000">
            <a:off x="4080903" y="4342455"/>
            <a:ext cx="903638" cy="430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799625" y="3917804"/>
            <a:ext cx="553998" cy="11641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　丽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8"/>
          <p:cNvSpPr txBox="1"/>
          <p:nvPr/>
        </p:nvSpPr>
        <p:spPr>
          <a:xfrm>
            <a:off x="5450349" y="1309000"/>
            <a:ext cx="1312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3728" y="2252840"/>
            <a:ext cx="2152407" cy="1614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www.pconline.com.cn/pcedu/sj/wz/flash/10310/pic/031023shimage01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0189" y="5009685"/>
            <a:ext cx="2136329" cy="116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6081066" y="4581129"/>
            <a:ext cx="2112755" cy="1013317"/>
            <a:chOff x="4857459" y="4679992"/>
            <a:chExt cx="3170925" cy="1368775"/>
          </a:xfrm>
        </p:grpSpPr>
        <p:sp>
          <p:nvSpPr>
            <p:cNvPr id="31" name="云形标注 30"/>
            <p:cNvSpPr/>
            <p:nvPr/>
          </p:nvSpPr>
          <p:spPr>
            <a:xfrm>
              <a:off x="4857459" y="4679992"/>
              <a:ext cx="3092576" cy="1368775"/>
            </a:xfrm>
            <a:prstGeom prst="cloudCallout">
              <a:avLst>
                <a:gd name="adj1" fmla="val 36191"/>
                <a:gd name="adj2" fmla="val 6872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18"/>
            <p:cNvSpPr txBox="1"/>
            <p:nvPr/>
          </p:nvSpPr>
          <p:spPr>
            <a:xfrm>
              <a:off x="4972632" y="4680700"/>
              <a:ext cx="30557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野花的形状跟眼睛很像，多么生动的比喻呀！</a:t>
              </a:r>
              <a:endParaRPr lang="zh-CN" altLang="en-US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9897" y="5716531"/>
            <a:ext cx="967934" cy="108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1587932" y="866225"/>
            <a:ext cx="4117203" cy="135150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课文理解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29973" y="990732"/>
            <a:ext cx="32620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我们找到的春天是什么样的？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172" y="2423763"/>
            <a:ext cx="79789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树木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吐出点点嫩芽，那是春天的音符吧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解冻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小溪叮叮咚咚，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那是春天的琴声吧？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038085"/>
            <a:ext cx="2024063" cy="1124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3077" y="4670532"/>
            <a:ext cx="1833985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文本框 18"/>
          <p:cNvSpPr txBox="1"/>
          <p:nvPr/>
        </p:nvSpPr>
        <p:spPr>
          <a:xfrm>
            <a:off x="5975793" y="1196686"/>
            <a:ext cx="1891201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有声有色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46534" y="3072870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503730" y="3061581"/>
            <a:ext cx="65834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://epaper2.wjol.net.cn/wjwb/images/2014-03/14/A7/p40_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7054" y="3072870"/>
            <a:ext cx="2104340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右箭头 17"/>
          <p:cNvSpPr/>
          <p:nvPr/>
        </p:nvSpPr>
        <p:spPr>
          <a:xfrm>
            <a:off x="3680887" y="3384674"/>
            <a:ext cx="903638" cy="430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3610375" y="5120294"/>
            <a:ext cx="903638" cy="430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9971" y="4670532"/>
            <a:ext cx="1704105" cy="1824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381" y="1243239"/>
            <a:ext cx="8424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掩掩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4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躲躲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藏藏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叮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叮咚咚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946072"/>
            <a:ext cx="79998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高高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兴兴   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里里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外外   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干干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净净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9650" y="305475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词语积累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956" y="1174304"/>
            <a:ext cx="797890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害羞　探出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嫩芽　音符　触到　喜鹊　遮遮掩掩  躲躲藏藏　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像个害羞的小姑娘，遮遮掩掩，躲躲藏藏。</a:t>
            </a: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17855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课堂小结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8519" y="1269876"/>
            <a:ext cx="7978906" cy="29238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通过朗读，我们了解了春天的一些特点：冰雪融化，草木发芽，一派生机勃勃的景象。还知道了只要有一双会发现的眼睛，我们还会发现春天里更多更美的景象。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92127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1705396" y="4725144"/>
            <a:ext cx="3092576" cy="94568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我还积累了很多词语。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板书设计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45748" y="23158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65501" y="351050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39349" y="23158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眉毛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32317" y="3510503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3388" y="3170582"/>
            <a:ext cx="1604082" cy="12030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6367" y="4456378"/>
            <a:ext cx="1651103" cy="9168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8757" y="5351405"/>
            <a:ext cx="1651103" cy="12317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6367" y="1997421"/>
            <a:ext cx="1446531" cy="1160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14"/>
          <p:cNvSpPr txBox="1"/>
          <p:nvPr/>
        </p:nvSpPr>
        <p:spPr>
          <a:xfrm>
            <a:off x="2565503" y="46532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2565502" y="57056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4"/>
          <p:cNvSpPr txBox="1"/>
          <p:nvPr/>
        </p:nvSpPr>
        <p:spPr>
          <a:xfrm>
            <a:off x="5939349" y="46532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6032318" y="570565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琴声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820231" y="2315870"/>
            <a:ext cx="576064" cy="3913006"/>
          </a:xfrm>
          <a:prstGeom prst="leftBrace">
            <a:avLst>
              <a:gd name="adj1" fmla="val 8865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68909" y="3979985"/>
            <a:ext cx="1692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小姑娘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59996" y="3688794"/>
            <a:ext cx="1087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en-US" altLang="zh-CN" sz="28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</a:t>
            </a:r>
          </a:p>
        </p:txBody>
      </p:sp>
      <p:sp>
        <p:nvSpPr>
          <p:cNvPr id="29" name="右大括号 28"/>
          <p:cNvSpPr/>
          <p:nvPr/>
        </p:nvSpPr>
        <p:spPr>
          <a:xfrm>
            <a:off x="7092280" y="2276872"/>
            <a:ext cx="411087" cy="4002945"/>
          </a:xfrm>
          <a:prstGeom prst="rightBrace">
            <a:avLst>
              <a:gd name="adj1" fmla="val 8798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639286" y="1137975"/>
            <a:ext cx="4299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找春天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  <p:bldP spid="23" grpId="0"/>
      <p:bldP spid="24" grpId="0"/>
      <p:bldP spid="25" grpId="0"/>
      <p:bldP spid="26" grpId="0"/>
      <p:bldP spid="8" grpId="0" animBg="1"/>
      <p:bldP spid="27" grpId="0"/>
      <p:bldP spid="28" grpId="0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123831"/>
            <a:ext cx="7978906" cy="7078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描绘春天的诗句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903" y="5264530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1809761" y="4372469"/>
            <a:ext cx="2561085" cy="792088"/>
          </a:xfrm>
          <a:prstGeom prst="cloudCallout">
            <a:avLst>
              <a:gd name="adj1" fmla="val -62231"/>
              <a:gd name="adj2" fmla="val 10941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我还学过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春晓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187912" y="4796291"/>
            <a:ext cx="2480432" cy="936477"/>
          </a:xfrm>
          <a:prstGeom prst="cloudCallout">
            <a:avLst>
              <a:gd name="adj1" fmla="val 62071"/>
              <a:gd name="adj2" fmla="val 643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咏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7415" y="2319620"/>
            <a:ext cx="6706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竹外桃花三两枝，春江水暖鸭先知。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苏轼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《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惠崇春江晚景 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8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7415" y="2957647"/>
            <a:ext cx="6521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春风又绿江南岸，明月何时照我还。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王安石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《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泊船瓜洲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9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7415" y="3592118"/>
            <a:ext cx="59078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好雨知时节，当春乃发生。</a:t>
            </a:r>
            <a:r>
              <a:rPr lang="zh-CN" altLang="en-US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dirty="0">
                <a:solidFill>
                  <a:srgbClr val="6666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 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杜甫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《</a:t>
            </a:r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春夜喜雨</a:t>
            </a:r>
            <a:r>
              <a:rPr lang="en-US" altLang="zh-CN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0"/>
              </a:rPr>
              <a:t>》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2"/>
          <p:cNvSpPr txBox="1">
            <a:spLocks noChangeArrowheads="1"/>
          </p:cNvSpPr>
          <p:nvPr/>
        </p:nvSpPr>
        <p:spPr bwMode="auto">
          <a:xfrm>
            <a:off x="1097007" y="128729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资料宝袋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741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8" y="5275792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491648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3757900" y="980728"/>
            <a:ext cx="206593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春    天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809939" y="4365104"/>
            <a:ext cx="2980930" cy="1368152"/>
          </a:xfrm>
          <a:prstGeom prst="cloudCallout">
            <a:avLst>
              <a:gd name="adj1" fmla="val -52183"/>
              <a:gd name="adj2" fmla="val 79626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6366" y="4581128"/>
            <a:ext cx="2855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春天又称春季，是一年中的第一个季节，是万物复苏的季节。</a:t>
            </a:r>
            <a:endParaRPr lang="zh-CN" altLang="en-US" dirty="0"/>
          </a:p>
        </p:txBody>
      </p:sp>
      <p:sp>
        <p:nvSpPr>
          <p:cNvPr id="25" name="云形标注 24"/>
          <p:cNvSpPr/>
          <p:nvPr/>
        </p:nvSpPr>
        <p:spPr>
          <a:xfrm>
            <a:off x="5508104" y="4581128"/>
            <a:ext cx="2266389" cy="1061132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4610" y="4764427"/>
            <a:ext cx="197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清明节在春天里。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2923" y="1943602"/>
            <a:ext cx="2884155" cy="20269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2645" y="1916832"/>
            <a:ext cx="3056849" cy="20269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拓展延伸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505" y="1560005"/>
            <a:ext cx="82270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/>
              <a:t> 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描绘春天的词语</a:t>
            </a:r>
            <a:endParaRPr lang="en-US" altLang="zh-CN" sz="36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春暖花开 春风送暖 春风拂面 满面春风 春光无限 四季回春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绿草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如荫 春风和气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春光明媚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春花秋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292127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5383" y="1484784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照样子组词。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冲（冲锋）（冲上去）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寻（　　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吐（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）（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熟字组成新词的方法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40033" y="3254499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3285276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寻人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63154" y="407707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3555" y="4084500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游荡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64789" y="4875803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67601" y="4903600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吐出来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>
            <a:spLocks noChangeArrowheads="1"/>
          </p:cNvSpPr>
          <p:nvPr/>
        </p:nvSpPr>
        <p:spPr bwMode="auto">
          <a:xfrm>
            <a:off x="1043878" y="128037"/>
            <a:ext cx="3755747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课堂作业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372324"/>
            <a:ext cx="79789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/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小草从地下探出头来，那是春天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     ）吧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早开的野花一朵两朵，那是春天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    ）吧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树木吐出点点嫩芽，那是春天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      ）吧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解冻的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小溪叮叮咚咚，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那是春天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的（         ）吧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37" y="5304121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0777" y="5195888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6326645" y="309587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6161127" y="24305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眉毛</a:t>
            </a:r>
          </a:p>
        </p:txBody>
      </p:sp>
      <p:sp>
        <p:nvSpPr>
          <p:cNvPr id="14" name="TextBox 16"/>
          <p:cNvSpPr txBox="1"/>
          <p:nvPr/>
        </p:nvSpPr>
        <p:spPr>
          <a:xfrm>
            <a:off x="6161126" y="364176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6443068" y="416917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13" y="5262563"/>
            <a:ext cx="99853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8" y="62245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550" y="5211763"/>
            <a:ext cx="11128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4531" y="808029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chōng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27486"/>
            <a:ext cx="4421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冲锋　冲上去　冲向前   冲走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74490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两点水在中间。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宽，“中”的最后一笔竖要写得挺直有力。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xún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9691" y="4501657"/>
            <a:ext cx="4192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寻找   寻人   寻物   寻觅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512389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“山”倒了只有一寸长。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“寸”起笔横略长，最后一笔是点。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00039" y="3841125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“冲”与水有关，所以用两点水。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1160" y="1086660"/>
            <a:ext cx="1743075" cy="33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2443" y="3562533"/>
            <a:ext cx="1657350" cy="34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gū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27486"/>
            <a:ext cx="3908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：姑妈　姑姑　姑娘   姑且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74490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巧记：古时候的女子。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宽，“女”作为部首最后一笔变为提。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73806" y="3228885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niáng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676891"/>
            <a:ext cx="4062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：亲娘  老娘   大娘   娘亲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512389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巧记：良家女子。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书写提示：左窄右宽，“女”作为部首最后一笔横变为提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这两个字和“女”有关，所以都是女字旁。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2491" y="1151708"/>
            <a:ext cx="1895475" cy="285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1218" y="3558020"/>
            <a:ext cx="22479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liǔ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27486"/>
            <a:ext cx="3908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：柳树　柳枝　垂柳   柳叶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74490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巧记：“卯”边一棵树。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宽，“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”作为部首最后一笔变为点。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26780" y="32322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táo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676891"/>
            <a:ext cx="22509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：桃花  桃树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512389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“木”结果，好“兆”头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书写提示：左窄右宽，“木”作为部首最后一笔变为点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这两个字和“木”有关，所以都是木字旁。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2443" y="1085830"/>
            <a:ext cx="2047875" cy="314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1642" y="3562210"/>
            <a:ext cx="2324100" cy="285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506" y="80802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tǔ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99436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227486"/>
            <a:ext cx="4036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：吐水　吐露　 吐痰   吐口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674490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巧记：“口”在土边。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47428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书写提示：“口”与“土”写得不要太分开，要有点穿插。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0344" y="324615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2230" y="3443768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02230" y="4676891"/>
            <a:ext cx="4060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：飘荡  游荡  荡漾  荡秋千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16460" y="512389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青草做汤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92369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书写提示：部首是草字头，上下结构的字，不要写成左右结构了。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391004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吐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吐与“口”有关，所以是口字旁。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1912" y="1091216"/>
            <a:ext cx="1400175" cy="323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6085" y="3558020"/>
            <a:ext cx="2114550" cy="295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会写字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9331" y="195558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0800" y="112875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xìng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0947" y="1368414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40947" y="2601537"/>
            <a:ext cx="4036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：杏树　杏花　 杏仁   甜杏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304854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巧记：“口”上长棵树。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16461" y="1848338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书写提示：“木”撇和捺要写得舒展一点，“口”不要写得太大。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1096630" y="1939318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71808" y="1765055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杏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740401" y="4552634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“杏”是一种树，所以偏旁有“木”。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9188" y="1444400"/>
            <a:ext cx="1790700" cy="361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>
          <a:xfrm>
            <a:off x="4854572" y="2477577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yǎn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1098227" y="135755"/>
            <a:ext cx="43318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字词乐园</a:t>
            </a:r>
            <a:r>
              <a:rPr lang="en-US" altLang="zh-CN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-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会认字</a:t>
            </a:r>
            <a:endParaRPr lang="en-US" altLang="zh-CN" sz="32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3348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tuō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脱掉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脱离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挣脱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53785" y="122404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，不要丢掉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20780" y="80166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：棉袄  花袄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脱袄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易错提示：零声母。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xiū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：害羞  羞答答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易错提示：“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iu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”和“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ui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”别搞混。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zhē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：遮住  遮挡  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遮阳伞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一声。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965301" y="445046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：探亲  探望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前鼻音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羞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6107" y="671938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tuō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917574" y="78716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ǎo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8978" y="249056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xiū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0718" y="4330364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zhē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54244" y="4454403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tàn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655076" y="321400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5" name="矩形 54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>
              <a:stCxn id="55" idx="1"/>
              <a:endCxn id="55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55" idx="0"/>
              <a:endCxn id="55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23"/>
          <p:cNvSpPr txBox="1">
            <a:spLocks noChangeArrowheads="1"/>
          </p:cNvSpPr>
          <p:nvPr/>
        </p:nvSpPr>
        <p:spPr bwMode="auto">
          <a:xfrm>
            <a:off x="4638691" y="319845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掩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854572" y="2477577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+mn-ea"/>
                <a:ea typeface="+mn-ea"/>
              </a:rPr>
              <a:t>yǎn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50204" y="2947819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鼻音，三声。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998849" y="3749881"/>
            <a:ext cx="25339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：掩护   掩盖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掩埋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1172</Words>
  <Application>Microsoft Office PowerPoint</Application>
  <PresentationFormat>全屏显示(4:3)</PresentationFormat>
  <Paragraphs>323</Paragraphs>
  <Slides>33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487</cp:revision>
  <dcterms:created xsi:type="dcterms:W3CDTF">2017-05-17T10:13:00Z</dcterms:created>
  <dcterms:modified xsi:type="dcterms:W3CDTF">2018-02-11T09:02:00Z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