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62" r:id="rId2"/>
    <p:sldId id="293" r:id="rId3"/>
    <p:sldId id="294" r:id="rId4"/>
    <p:sldId id="334" r:id="rId5"/>
    <p:sldId id="292" r:id="rId6"/>
    <p:sldId id="301" r:id="rId7"/>
    <p:sldId id="324" r:id="rId8"/>
    <p:sldId id="325" r:id="rId9"/>
    <p:sldId id="326" r:id="rId10"/>
    <p:sldId id="327" r:id="rId11"/>
    <p:sldId id="302" r:id="rId12"/>
    <p:sldId id="322" r:id="rId13"/>
    <p:sldId id="329" r:id="rId14"/>
    <p:sldId id="300" r:id="rId15"/>
    <p:sldId id="303" r:id="rId16"/>
    <p:sldId id="331" r:id="rId17"/>
    <p:sldId id="304" r:id="rId18"/>
    <p:sldId id="306" r:id="rId19"/>
    <p:sldId id="305" r:id="rId20"/>
    <p:sldId id="332" r:id="rId21"/>
    <p:sldId id="333" r:id="rId22"/>
    <p:sldId id="309" r:id="rId23"/>
    <p:sldId id="310" r:id="rId24"/>
    <p:sldId id="311" r:id="rId25"/>
    <p:sldId id="307" r:id="rId26"/>
    <p:sldId id="316" r:id="rId27"/>
    <p:sldId id="312" r:id="rId28"/>
    <p:sldId id="315" r:id="rId29"/>
    <p:sldId id="317" r:id="rId30"/>
    <p:sldId id="318" r:id="rId31"/>
    <p:sldId id="319" r:id="rId32"/>
    <p:sldId id="320" r:id="rId33"/>
    <p:sldId id="291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597E0"/>
    <a:srgbClr val="1894DE"/>
    <a:srgbClr val="FCF7E3"/>
    <a:srgbClr val="FFFFFF"/>
    <a:srgbClr val="B7D545"/>
    <a:srgbClr val="CCECFF"/>
    <a:srgbClr val="F57F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>
        <p:scale>
          <a:sx n="70" d="100"/>
          <a:sy n="70" d="100"/>
        </p:scale>
        <p:origin x="-1578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173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12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5.emf"/><Relationship Id="rId11" Type="http://schemas.openxmlformats.org/officeDocument/2006/relationships/image" Target="../media/image8.png"/><Relationship Id="rId5" Type="http://schemas.openxmlformats.org/officeDocument/2006/relationships/image" Target="../media/image6.emf"/><Relationship Id="rId10" Type="http://schemas.openxmlformats.org/officeDocument/2006/relationships/image" Target="../media/image7.emf"/><Relationship Id="rId4" Type="http://schemas.openxmlformats.org/officeDocument/2006/relationships/image" Target="../media/image14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0.png"/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12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5.emf"/><Relationship Id="rId11" Type="http://schemas.openxmlformats.org/officeDocument/2006/relationships/image" Target="../media/image8.png"/><Relationship Id="rId5" Type="http://schemas.openxmlformats.org/officeDocument/2006/relationships/image" Target="../media/image6.emf"/><Relationship Id="rId10" Type="http://schemas.openxmlformats.org/officeDocument/2006/relationships/image" Target="../media/image7.emf"/><Relationship Id="rId4" Type="http://schemas.openxmlformats.org/officeDocument/2006/relationships/image" Target="../media/image14.pn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14.png"/><Relationship Id="rId7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3.jpe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hyperlink" Target="3%20&#24320;&#28385;&#40092;&#33457;&#30340;&#23567;&#36335;.mp4" TargetMode="Externa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7.png"/><Relationship Id="rId5" Type="http://schemas.openxmlformats.org/officeDocument/2006/relationships/image" Target="../media/image14.png"/><Relationship Id="rId10" Type="http://schemas.openxmlformats.org/officeDocument/2006/relationships/image" Target="../media/image40.png"/><Relationship Id="rId4" Type="http://schemas.openxmlformats.org/officeDocument/2006/relationships/image" Target="../media/image1.png"/><Relationship Id="rId9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4.png"/><Relationship Id="rId7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4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3.png"/><Relationship Id="rId11" Type="http://schemas.openxmlformats.org/officeDocument/2006/relationships/image" Target="../media/image47.jpeg"/><Relationship Id="rId5" Type="http://schemas.openxmlformats.org/officeDocument/2006/relationships/image" Target="../media/image15.emf"/><Relationship Id="rId10" Type="http://schemas.openxmlformats.org/officeDocument/2006/relationships/image" Target="../media/image46.jpeg"/><Relationship Id="rId4" Type="http://schemas.openxmlformats.org/officeDocument/2006/relationships/image" Target="../media/image6.emf"/><Relationship Id="rId9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7.emf"/><Relationship Id="rId5" Type="http://schemas.openxmlformats.org/officeDocument/2006/relationships/image" Target="../media/image13.png"/><Relationship Id="rId4" Type="http://schemas.openxmlformats.org/officeDocument/2006/relationships/image" Target="../media/image15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14.png"/><Relationship Id="rId7" Type="http://schemas.openxmlformats.org/officeDocument/2006/relationships/image" Target="../media/image5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5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5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emf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5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4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emf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267744" y="19888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3  </a:t>
            </a:r>
            <a:r>
              <a:rPr lang="zh-CN" altLang="en-US" sz="4400" b="1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开满鲜花的小路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人教版二年级下册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3348" y="67179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ào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：懊丧  懊悔  懊恼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零声母音节，四声。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懊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23787" y="77492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sàng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：懊丧  垂头丧气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易错提示：平舌音，四声。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丧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06594" y="2507066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ā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086917" y="386888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：好啊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39417" y="303833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零声母音节，一声。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34791" y="2635244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wèi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35391" y="395802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：刺猬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065060" y="3220460"/>
            <a:ext cx="2995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四声，前鼻音。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84925" y="431918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xuàn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64275" y="5662411"/>
            <a:ext cx="2321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：绚丽多彩  绚烂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060992" y="483186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三拼音节，前鼻音。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698608" y="440372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zǐ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193467" y="5797489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：花籽  籽实  籽粒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065104" y="4832150"/>
            <a:ext cx="3446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平舌音，三声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92"/>
          <p:cNvGrpSpPr/>
          <p:nvPr/>
        </p:nvGrpSpPr>
        <p:grpSpPr>
          <a:xfrm>
            <a:off x="4799178" y="3220460"/>
            <a:ext cx="1353739" cy="1332417"/>
            <a:chOff x="3418472" y="1067242"/>
            <a:chExt cx="1353739" cy="1332417"/>
          </a:xfrm>
        </p:grpSpPr>
        <p:grpSp>
          <p:nvGrpSpPr>
            <p:cNvPr id="8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3544269" y="1067242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猬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806594" y="311993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23"/>
          <p:cNvSpPr txBox="1">
            <a:spLocks noChangeArrowheads="1"/>
          </p:cNvSpPr>
          <p:nvPr/>
        </p:nvSpPr>
        <p:spPr bwMode="auto">
          <a:xfrm>
            <a:off x="738416" y="4989972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绚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10"/>
          <p:cNvGrpSpPr/>
          <p:nvPr/>
        </p:nvGrpSpPr>
        <p:grpSpPr>
          <a:xfrm>
            <a:off x="4844408" y="523739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12" name="矩形 11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/>
            <p:cNvCxnSpPr>
              <a:stCxn id="112" idx="1"/>
              <a:endCxn id="11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12" idx="0"/>
              <a:endCxn id="11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23"/>
          <p:cNvSpPr txBox="1">
            <a:spLocks noChangeArrowheads="1"/>
          </p:cNvSpPr>
          <p:nvPr/>
        </p:nvSpPr>
        <p:spPr bwMode="auto">
          <a:xfrm>
            <a:off x="4920780" y="515019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籽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41928" y="692696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ào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603064" y="778352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sàng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00288" y="2506544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ā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7816" y="2623264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wèi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57952" y="4324160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xuàn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675072" y="4409816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zǐ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3348" y="671795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guǒ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：包裹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三拼音节，不要读成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go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裹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23787" y="77492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jì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：邮寄  寄给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4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寄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628105" y="274160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pò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707455" y="4084827"/>
            <a:ext cx="2321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：破了  破坏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704172" y="3254283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四声，声母是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p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341788" y="2826137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lòu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791902" y="4372833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：漏出  漏斗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791902" y="3576996"/>
            <a:ext cx="3446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四声、前鼻音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296788" y="350645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23"/>
          <p:cNvSpPr txBox="1">
            <a:spLocks noChangeArrowheads="1"/>
          </p:cNvSpPr>
          <p:nvPr/>
        </p:nvSpPr>
        <p:spPr bwMode="auto">
          <a:xfrm>
            <a:off x="381596" y="34123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破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4487588" y="3659807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12" name="矩形 11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/>
            <p:cNvCxnSpPr>
              <a:stCxn id="112" idx="1"/>
              <a:endCxn id="11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12" idx="0"/>
              <a:endCxn id="11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23"/>
          <p:cNvSpPr txBox="1">
            <a:spLocks noChangeArrowheads="1"/>
          </p:cNvSpPr>
          <p:nvPr/>
        </p:nvSpPr>
        <p:spPr bwMode="auto">
          <a:xfrm>
            <a:off x="4563960" y="3572614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41928" y="679048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guǒ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616712" y="782120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jì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14780" y="2746576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pò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331900" y="2832232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lòu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262339" y="831625"/>
            <a:ext cx="1209598" cy="2818778"/>
            <a:chOff x="5066550" y="3023144"/>
            <a:chExt cx="1209598" cy="281877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破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组合 8"/>
          <p:cNvGrpSpPr/>
          <p:nvPr/>
        </p:nvGrpSpPr>
        <p:grpSpPr>
          <a:xfrm rot="466839">
            <a:off x="1267401" y="902369"/>
            <a:ext cx="1227942" cy="2688703"/>
            <a:chOff x="2455889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裹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49235">
            <a:off x="2782817" y="777069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寄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66839">
            <a:off x="5648656" y="876457"/>
            <a:ext cx="1147083" cy="2688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5724128" y="1031028"/>
            <a:ext cx="108012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endParaRPr lang="zh-CN" altLang="en-US" sz="6600" dirty="0"/>
          </a:p>
        </p:txBody>
      </p:sp>
      <p:grpSp>
        <p:nvGrpSpPr>
          <p:cNvPr id="35" name="组合 9"/>
          <p:cNvGrpSpPr/>
          <p:nvPr/>
        </p:nvGrpSpPr>
        <p:grpSpPr>
          <a:xfrm rot="349235">
            <a:off x="7195354" y="1047065"/>
            <a:ext cx="1227942" cy="2221227"/>
            <a:chOff x="3947300" y="986654"/>
            <a:chExt cx="1227942" cy="2221227"/>
          </a:xfrm>
        </p:grpSpPr>
        <p:pic>
          <p:nvPicPr>
            <p:cNvPr id="36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懊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 rot="650307">
            <a:off x="4183225" y="548109"/>
            <a:ext cx="1209598" cy="2982318"/>
            <a:chOff x="5066550" y="3023144"/>
            <a:chExt cx="1209598" cy="281877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猬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0"/>
          <p:cNvGrpSpPr/>
          <p:nvPr/>
        </p:nvGrpSpPr>
        <p:grpSpPr>
          <a:xfrm rot="317213">
            <a:off x="2525589" y="846534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啊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 rot="21266584">
            <a:off x="1178023" y="800592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丧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7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3" name="组合 9"/>
          <p:cNvGrpSpPr/>
          <p:nvPr/>
        </p:nvGrpSpPr>
        <p:grpSpPr>
          <a:xfrm rot="349235">
            <a:off x="5456584" y="730089"/>
            <a:ext cx="1227942" cy="2221227"/>
            <a:chOff x="3947300" y="986654"/>
            <a:chExt cx="1227942" cy="2221227"/>
          </a:xfrm>
        </p:grpSpPr>
        <p:pic>
          <p:nvPicPr>
            <p:cNvPr id="24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绚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10"/>
          <p:cNvGrpSpPr/>
          <p:nvPr/>
        </p:nvGrpSpPr>
        <p:grpSpPr>
          <a:xfrm rot="317213">
            <a:off x="6660107" y="950922"/>
            <a:ext cx="1363110" cy="2287942"/>
            <a:chOff x="6372200" y="934605"/>
            <a:chExt cx="1363110" cy="2287942"/>
          </a:xfrm>
        </p:grpSpPr>
        <p:pic>
          <p:nvPicPr>
            <p:cNvPr id="29" name="Picture 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籽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1382713" y="1371894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近义词</a:t>
            </a:r>
            <a:endParaRPr lang="zh-CN" altLang="en-US" b="1" dirty="0"/>
          </a:p>
        </p:txBody>
      </p:sp>
      <p:pic>
        <p:nvPicPr>
          <p:cNvPr id="19" name="Picture 10" descr="91661ef7fc97310ebc98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991" y="972799"/>
            <a:ext cx="641671" cy="65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1429184" y="2535403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反义词</a:t>
            </a:r>
            <a:endParaRPr lang="zh-CN" altLang="en-US" b="1" dirty="0"/>
          </a:p>
        </p:txBody>
      </p:sp>
      <p:pic>
        <p:nvPicPr>
          <p:cNvPr id="23" name="Picture 10" descr="91661ef7fc97310ebc98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2792" y="2310608"/>
            <a:ext cx="590432" cy="60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1514115" y="3717032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多音字</a:t>
            </a:r>
            <a:endParaRPr lang="zh-CN" altLang="en-US" b="1" dirty="0"/>
          </a:p>
        </p:txBody>
      </p:sp>
      <p:pic>
        <p:nvPicPr>
          <p:cNvPr id="27" name="Picture 10" descr="91661ef7fc97310ebc98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4950" y="3399097"/>
            <a:ext cx="624746" cy="63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对角圆角矩形 19"/>
          <p:cNvSpPr/>
          <p:nvPr/>
        </p:nvSpPr>
        <p:spPr>
          <a:xfrm>
            <a:off x="1058768" y="212988"/>
            <a:ext cx="6206425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近义词、反义词、多音字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987824" y="1412776"/>
            <a:ext cx="5328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赶紧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急忙    懊丧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懊悔   绚丽多彩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色彩缤纷    正巧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正好  五颜六色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五光十色   奇怪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惊奇   快活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开心   美好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美妙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915816" y="2420888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赶紧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缓慢  懊丧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开心  绚丽多彩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平淡无奇  五颜六色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色调单一  奇怪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普通  快活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伤心  美好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丑恶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467544" y="4293096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  sàng</a:t>
            </a:r>
            <a:r>
              <a:rPr lang="zh-CN" altLang="en-US" dirty="0" smtClean="0"/>
              <a:t>（垂头丧气）</a:t>
            </a:r>
            <a:endParaRPr lang="en-US" altLang="zh-CN" dirty="0" smtClean="0"/>
          </a:p>
          <a:p>
            <a:r>
              <a:rPr lang="zh-CN" altLang="en-US" dirty="0" smtClean="0"/>
              <a:t>丧                         参加了一个朋友的</a:t>
            </a:r>
            <a:r>
              <a:rPr lang="zh-CN" altLang="en-US" dirty="0" smtClean="0">
                <a:solidFill>
                  <a:srgbClr val="FF0000"/>
                </a:solidFill>
              </a:rPr>
              <a:t>丧（</a:t>
            </a:r>
            <a:r>
              <a:rPr lang="en-US" altLang="zh-CN" dirty="0" smtClean="0">
                <a:solidFill>
                  <a:srgbClr val="FF0000"/>
                </a:solidFill>
              </a:rPr>
              <a:t> sāng 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r>
              <a:rPr lang="zh-CN" altLang="en-US" dirty="0" smtClean="0"/>
              <a:t>事之后，他好几天垂头</a:t>
            </a:r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err="1" smtClean="0">
                <a:solidFill>
                  <a:srgbClr val="FF0000"/>
                </a:solidFill>
              </a:rPr>
              <a:t>sàng</a:t>
            </a:r>
            <a:r>
              <a:rPr lang="zh-CN" altLang="en-US" dirty="0" smtClean="0">
                <a:solidFill>
                  <a:srgbClr val="FF0000"/>
                </a:solidFill>
              </a:rPr>
              <a:t>）      </a:t>
            </a:r>
            <a:r>
              <a:rPr lang="zh-CN" altLang="en-US" dirty="0" smtClean="0"/>
              <a:t>气的。 </a:t>
            </a:r>
            <a:endParaRPr lang="en-US" altLang="zh-CN" dirty="0" smtClean="0"/>
          </a:p>
          <a:p>
            <a:r>
              <a:rPr lang="zh-CN" altLang="en-US" dirty="0" smtClean="0"/>
              <a:t>       </a:t>
            </a:r>
            <a:r>
              <a:rPr lang="en-US" altLang="zh-CN" dirty="0" smtClean="0"/>
              <a:t>sāng </a:t>
            </a:r>
            <a:r>
              <a:rPr lang="zh-CN" altLang="en-US" dirty="0" smtClean="0"/>
              <a:t>（丧事）</a:t>
            </a:r>
            <a:endParaRPr lang="zh-CN" altLang="en-US" dirty="0"/>
          </a:p>
        </p:txBody>
      </p:sp>
      <p:sp>
        <p:nvSpPr>
          <p:cNvPr id="28" name="左大括号 27"/>
          <p:cNvSpPr/>
          <p:nvPr/>
        </p:nvSpPr>
        <p:spPr>
          <a:xfrm>
            <a:off x="899592" y="4437112"/>
            <a:ext cx="72008" cy="50405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99592" y="915934"/>
            <a:ext cx="748883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赶紧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抓紧时机，毫不拖延。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造句：她病的不轻，得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赶紧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送医院。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懊丧：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因事情不如意而情绪低落，精神不振。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造句：他神情懊丧的坐在那里发呆。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绚丽多彩：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形容色彩华丽。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造句：我家的小院里开满了绚丽多彩的鲜花。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五颜六色：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指各种颜色。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造句：五颜六色的花儿争奇斗艳，惹人喜爱。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1132671" y="205637"/>
            <a:ext cx="192716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99592" y="915934"/>
            <a:ext cx="748883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快活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愉快；快乐。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造句：她提前完成了任务，心里觉得很快活。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美好：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好（多用于生活、前途、愿望等抽象事物）。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造句：我们每个人都有一个美好的愿望。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1132671" y="205637"/>
            <a:ext cx="192716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638" y="4412406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边听边想：课文讲了一件什么事？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课文早知道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4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8" grpId="0" animBg="1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3933056"/>
            <a:ext cx="6756471" cy="25545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这篇课文讲述了长颈鹿大叔寄给鼹鼠先生的花籽，被他无心漏掉在路上，第二年春天，出现了一条开满鲜花的小路，给大家带来了花香和快乐的故事。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05565" y="604400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36170" y="5997582"/>
            <a:ext cx="151311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547" y="604400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461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课文早知道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348177"/>
            <a:ext cx="1148383" cy="129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9592" y="1196752"/>
            <a:ext cx="6191250" cy="2505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31640" y="1268760"/>
            <a:ext cx="80345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原来，包裹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</a:t>
            </a:r>
            <a:r>
              <a:rPr lang="zh-CN" altLang="en-US" sz="3600" dirty="0" smtClean="0">
                <a:solidFill>
                  <a:srgbClr val="0000FF"/>
                </a:solidFill>
              </a:rPr>
              <a:t>了，里面的东西不见了。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2148" y="4953125"/>
            <a:ext cx="7994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看来都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在来时的路上啦</a:t>
            </a:r>
            <a:r>
              <a:rPr lang="en-US" altLang="zh-CN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对角圆角矩形 22"/>
          <p:cNvSpPr/>
          <p:nvPr/>
        </p:nvSpPr>
        <p:spPr>
          <a:xfrm>
            <a:off x="1132672" y="205637"/>
            <a:ext cx="1982682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朗读指导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115616" y="2060848"/>
            <a:ext cx="4536504" cy="1770562"/>
            <a:chOff x="1115616" y="2060848"/>
            <a:chExt cx="4536504" cy="1770562"/>
          </a:xfrm>
        </p:grpSpPr>
        <p:sp>
          <p:nvSpPr>
            <p:cNvPr id="5" name="云形标注 4"/>
            <p:cNvSpPr/>
            <p:nvPr/>
          </p:nvSpPr>
          <p:spPr>
            <a:xfrm>
              <a:off x="2771800" y="2060848"/>
              <a:ext cx="2387866" cy="1231048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771800" y="2060848"/>
              <a:ext cx="288032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重读“破”和下一句中的“漏”，这是为下文小路上开满了鲜花做铺垫的。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780928"/>
              <a:ext cx="1035476" cy="10504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4932040" y="3645024"/>
            <a:ext cx="2968747" cy="1204705"/>
            <a:chOff x="4568809" y="3748420"/>
            <a:chExt cx="2968747" cy="1204705"/>
          </a:xfrm>
        </p:grpSpPr>
        <p:sp>
          <p:nvSpPr>
            <p:cNvPr id="16" name="六角星 15"/>
            <p:cNvSpPr/>
            <p:nvPr/>
          </p:nvSpPr>
          <p:spPr>
            <a:xfrm>
              <a:off x="4568809" y="4051015"/>
              <a:ext cx="1947144" cy="902110"/>
            </a:xfrm>
            <a:prstGeom prst="star6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试一试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7004" y="3748420"/>
              <a:ext cx="890552" cy="10994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4753349" y="2311911"/>
            <a:ext cx="3866085" cy="2295824"/>
          </a:xfrm>
          <a:prstGeom prst="cloudCallout">
            <a:avLst>
              <a:gd name="adj1" fmla="val -28717"/>
              <a:gd name="adj2" fmla="val 723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2824" y="1272998"/>
            <a:ext cx="7810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04048" y="1772816"/>
            <a:ext cx="347508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“小鸟在前面带路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唱着欢快的歌，走在开满鲜花的小路上心情是多么的舒畅！让我们一起走进课文，看一看这条开满鲜花的小路上的鲜花是从哪里来的吧！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7436" y="1272998"/>
            <a:ext cx="40481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3458555"/>
            <a:ext cx="2371725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12" name="对角圆角矩形 11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新课</a:t>
              </a:r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268760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啊，通往松鼠太太家的路，成了一条</a:t>
            </a:r>
            <a:endParaRPr lang="en-US" altLang="zh-CN" sz="3600" dirty="0" smtClean="0">
              <a:solidFill>
                <a:srgbClr val="0000FF"/>
              </a:solidFill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开满鲜花</a:t>
            </a:r>
            <a:r>
              <a:rPr lang="zh-CN" altLang="en-US" sz="3600" dirty="0" smtClean="0">
                <a:solidFill>
                  <a:srgbClr val="0000FF"/>
                </a:solidFill>
              </a:rPr>
              <a:t>的小路。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3528" y="4509120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看到门前开着一大片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绚丽多彩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的鲜花</a:t>
            </a:r>
            <a:r>
              <a:rPr lang="en-US" altLang="zh-CN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对角圆角矩形 22"/>
          <p:cNvSpPr/>
          <p:nvPr/>
        </p:nvSpPr>
        <p:spPr>
          <a:xfrm>
            <a:off x="1132672" y="205637"/>
            <a:ext cx="1982682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朗读指导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138507" y="2489563"/>
            <a:ext cx="4297589" cy="1876653"/>
            <a:chOff x="1138507" y="2489563"/>
            <a:chExt cx="4297589" cy="1876653"/>
          </a:xfrm>
        </p:grpSpPr>
        <p:sp>
          <p:nvSpPr>
            <p:cNvPr id="5" name="云形标注 4"/>
            <p:cNvSpPr/>
            <p:nvPr/>
          </p:nvSpPr>
          <p:spPr>
            <a:xfrm>
              <a:off x="2828310" y="2489563"/>
              <a:ext cx="2607786" cy="1231048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987824" y="2564904"/>
              <a:ext cx="237626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重读“开满鲜花”，读出鼹鼠的惊喜。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8507" y="3315734"/>
              <a:ext cx="1035476" cy="10504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" name="组合 6"/>
          <p:cNvGrpSpPr/>
          <p:nvPr/>
        </p:nvGrpSpPr>
        <p:grpSpPr>
          <a:xfrm>
            <a:off x="971600" y="5373216"/>
            <a:ext cx="6569148" cy="1204705"/>
            <a:chOff x="4467863" y="3748420"/>
            <a:chExt cx="3069693" cy="1204705"/>
          </a:xfrm>
        </p:grpSpPr>
        <p:sp>
          <p:nvSpPr>
            <p:cNvPr id="16" name="六角星 15"/>
            <p:cNvSpPr/>
            <p:nvPr/>
          </p:nvSpPr>
          <p:spPr>
            <a:xfrm>
              <a:off x="4467863" y="4051015"/>
              <a:ext cx="2389049" cy="902110"/>
            </a:xfrm>
            <a:prstGeom prst="star6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语调轻柔，语速稍缓，读出刺猬太太的惊喜之情。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7004" y="3748420"/>
              <a:ext cx="890552" cy="10994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268760"/>
            <a:ext cx="85010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看到门前开着一大片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五颜六色</a:t>
            </a:r>
            <a:r>
              <a:rPr lang="zh-CN" altLang="en-US" sz="3600" dirty="0" smtClean="0">
                <a:solidFill>
                  <a:srgbClr val="0000FF"/>
                </a:solidFill>
              </a:rPr>
              <a:t>的鲜花</a:t>
            </a:r>
            <a:r>
              <a:rPr lang="en-US" altLang="zh-CN" sz="3600" dirty="0" smtClean="0">
                <a:solidFill>
                  <a:srgbClr val="0000FF"/>
                </a:solidFill>
              </a:rPr>
              <a:t>……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3568" y="3933056"/>
            <a:ext cx="7994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松鼠太太走出门，看见门前的小路上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花朵簇簇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对角圆角矩形 22"/>
          <p:cNvSpPr/>
          <p:nvPr/>
        </p:nvSpPr>
        <p:spPr>
          <a:xfrm>
            <a:off x="1132672" y="205637"/>
            <a:ext cx="1982682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朗读指导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115616" y="1916832"/>
            <a:ext cx="4896544" cy="1842570"/>
            <a:chOff x="1115616" y="1916832"/>
            <a:chExt cx="4896544" cy="1842570"/>
          </a:xfrm>
        </p:grpSpPr>
        <p:sp>
          <p:nvSpPr>
            <p:cNvPr id="5" name="云形标注 4"/>
            <p:cNvSpPr/>
            <p:nvPr/>
          </p:nvSpPr>
          <p:spPr>
            <a:xfrm>
              <a:off x="2771800" y="1916832"/>
              <a:ext cx="3240360" cy="1231048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843808" y="1988840"/>
              <a:ext cx="316835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语调轻快，重读“五颜六色”，读出狐狸太太心中的欣喜。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708920"/>
              <a:ext cx="1035476" cy="10504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" name="组合 6"/>
          <p:cNvGrpSpPr/>
          <p:nvPr/>
        </p:nvGrpSpPr>
        <p:grpSpPr>
          <a:xfrm>
            <a:off x="251520" y="5085184"/>
            <a:ext cx="7649267" cy="1190142"/>
            <a:chOff x="4118160" y="3748420"/>
            <a:chExt cx="3419396" cy="1190142"/>
          </a:xfrm>
        </p:grpSpPr>
        <p:sp>
          <p:nvSpPr>
            <p:cNvPr id="16" name="六角星 15"/>
            <p:cNvSpPr/>
            <p:nvPr/>
          </p:nvSpPr>
          <p:spPr>
            <a:xfrm>
              <a:off x="4118160" y="3892436"/>
              <a:ext cx="3057975" cy="1046126"/>
            </a:xfrm>
            <a:prstGeom prst="star6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语调活泼，重读 “花朵簇簇”，读出松鼠太太对这条小路的喜爱之情。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7004" y="3748420"/>
              <a:ext cx="890552" cy="10994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1052736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谁种的鲜花？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3635896" y="2132856"/>
            <a:ext cx="4248472" cy="88593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长颈鹿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寄来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花籽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1547664" y="5229200"/>
            <a:ext cx="6192688" cy="88593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包裹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了，花籽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撒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了一路。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635896" y="3717032"/>
            <a:ext cx="4608512" cy="88593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鼹鼠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拿到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松鼠太太家。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619077" y="5032848"/>
            <a:ext cx="1113416" cy="1819834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11560" y="1052736"/>
            <a:ext cx="668466" cy="7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图片 20" descr="长颈鹿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619672" y="1916832"/>
            <a:ext cx="1800000" cy="135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图片 21" descr="鼹鼠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835696" y="3356992"/>
            <a:ext cx="1440000" cy="156093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云形标注 10"/>
          <p:cNvSpPr/>
          <p:nvPr/>
        </p:nvSpPr>
        <p:spPr>
          <a:xfrm>
            <a:off x="4860032" y="1988840"/>
            <a:ext cx="1440160" cy="72008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908720"/>
            <a:ext cx="7573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看到这条开满鲜花的小路大家有什么感受呢？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23728" y="2996952"/>
            <a:ext cx="65999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刺猬太太走出家门，惊奇地说：“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多美啊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！”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20072" y="198884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1132672" y="205637"/>
            <a:ext cx="2431216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14" name="图片 13" descr="刺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996952"/>
            <a:ext cx="1800000" cy="1200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" name="图片 19" descr="狐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437112"/>
            <a:ext cx="1440000" cy="196734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1" name="TextBox 20"/>
          <p:cNvSpPr txBox="1"/>
          <p:nvPr/>
        </p:nvSpPr>
        <p:spPr>
          <a:xfrm>
            <a:off x="1835696" y="4725144"/>
            <a:ext cx="65999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狐狸太太说：“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真美啊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！”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/>
      <p:bldP spid="17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2103559" y="863162"/>
            <a:ext cx="5204745" cy="1629734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136221" y="1109310"/>
            <a:ext cx="46987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为什么说“这是多么</a:t>
            </a:r>
            <a:endParaRPr lang="en-US" altLang="zh-CN" sz="32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美好的礼物啊”？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2040034" y="5935064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对角圆角矩形 18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716038" y="4766264"/>
            <a:ext cx="4026563" cy="2044356"/>
            <a:chOff x="4705930" y="4808326"/>
            <a:chExt cx="4026563" cy="2044356"/>
          </a:xfrm>
        </p:grpSpPr>
        <p:sp>
          <p:nvSpPr>
            <p:cNvPr id="21" name="云形标注 20"/>
            <p:cNvSpPr/>
            <p:nvPr/>
          </p:nvSpPr>
          <p:spPr>
            <a:xfrm>
              <a:off x="4705930" y="4808326"/>
              <a:ext cx="2880035" cy="1338473"/>
            </a:xfrm>
            <a:prstGeom prst="cloudCallout">
              <a:avLst>
                <a:gd name="adj1" fmla="val 77026"/>
                <a:gd name="adj2" fmla="val 52751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936735" y="5011734"/>
              <a:ext cx="264923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这些鲜花给大家带来了生活的快乐，让大家心情舒畅地生活着。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7619077" y="5032848"/>
              <a:ext cx="1113416" cy="1819834"/>
              <a:chOff x="5836357" y="4560894"/>
              <a:chExt cx="1327930" cy="2056092"/>
            </a:xfrm>
          </p:grpSpPr>
          <p:pic>
            <p:nvPicPr>
              <p:cNvPr id="25" name="图片 5"/>
              <p:cNvPicPr>
                <a:picLocks noChangeAspect="1"/>
              </p:cNvPicPr>
              <p:nvPr/>
            </p:nvPicPr>
            <p:blipFill rotWithShape="1">
              <a:blip r:embed="rId6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</a:blip>
              <a:srcRect l="35500" r="32250" b="80044"/>
              <a:stretch>
                <a:fillRect/>
              </a:stretch>
            </p:blipFill>
            <p:spPr bwMode="auto">
              <a:xfrm>
                <a:off x="5836357" y="4560894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" name="Picture 2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16478" y="4847939"/>
                <a:ext cx="1247809" cy="17690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0" name="组合 9"/>
          <p:cNvGrpSpPr/>
          <p:nvPr/>
        </p:nvGrpSpPr>
        <p:grpSpPr>
          <a:xfrm>
            <a:off x="251520" y="4509120"/>
            <a:ext cx="4233639" cy="2095349"/>
            <a:chOff x="180685" y="3543070"/>
            <a:chExt cx="4233639" cy="2959445"/>
          </a:xfrm>
        </p:grpSpPr>
        <p:sp>
          <p:nvSpPr>
            <p:cNvPr id="20" name="云形标注 19"/>
            <p:cNvSpPr/>
            <p:nvPr/>
          </p:nvSpPr>
          <p:spPr>
            <a:xfrm>
              <a:off x="1393757" y="3543070"/>
              <a:ext cx="3020567" cy="1137912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37773" y="3615078"/>
              <a:ext cx="266619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</a:t>
              </a:r>
              <a:r>
                <a:rPr lang="zh-CN" altLang="en-US" sz="2400" dirty="0" smtClean="0"/>
                <a:t>　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这些鲜花美化了大家生活的环境。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0685" y="5198707"/>
              <a:ext cx="1164942" cy="13038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9" name="TextBox 28"/>
          <p:cNvSpPr txBox="1"/>
          <p:nvPr/>
        </p:nvSpPr>
        <p:spPr>
          <a:xfrm>
            <a:off x="1187624" y="2564904"/>
            <a:ext cx="66967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看到门前开着一大片</a:t>
            </a:r>
            <a:r>
              <a:rPr lang="zh-CN" altLang="en-US" dirty="0" smtClean="0">
                <a:solidFill>
                  <a:srgbClr val="FF0000"/>
                </a:solidFill>
              </a:rPr>
              <a:t>绚丽多彩</a:t>
            </a:r>
            <a:r>
              <a:rPr lang="zh-CN" altLang="en-US" dirty="0" smtClean="0"/>
              <a:t>的鲜花，她（刺猬太太）惊奇地说：“这是谁在我家门前种的花？多美啊！”</a:t>
            </a:r>
            <a:endParaRPr lang="en-US" altLang="zh-CN" dirty="0" smtClean="0"/>
          </a:p>
          <a:p>
            <a:r>
              <a:rPr lang="zh-CN" altLang="en-US" dirty="0" smtClean="0"/>
              <a:t>      看到门前开着一大片</a:t>
            </a:r>
            <a:r>
              <a:rPr lang="zh-CN" altLang="en-US" dirty="0" smtClean="0">
                <a:solidFill>
                  <a:srgbClr val="FF0000"/>
                </a:solidFill>
              </a:rPr>
              <a:t>五颜六色</a:t>
            </a:r>
            <a:r>
              <a:rPr lang="zh-CN" altLang="en-US" dirty="0" smtClean="0"/>
              <a:t>的鲜花，她（狐狸太太）奇怪地问：“这是谁在我家门前种的花？真美啊！”</a:t>
            </a:r>
            <a:endParaRPr lang="en-US" altLang="zh-CN" dirty="0" smtClean="0"/>
          </a:p>
          <a:p>
            <a:r>
              <a:rPr lang="zh-CN" altLang="en-US" dirty="0" smtClean="0"/>
              <a:t>    松鼠太太走出门，看见门前的小路上</a:t>
            </a:r>
            <a:r>
              <a:rPr lang="zh-CN" altLang="en-US" dirty="0" smtClean="0">
                <a:solidFill>
                  <a:srgbClr val="FF0000"/>
                </a:solidFill>
              </a:rPr>
              <a:t>花朵簇簇</a:t>
            </a:r>
            <a:r>
              <a:rPr lang="zh-CN" altLang="en-US" dirty="0" smtClean="0"/>
              <a:t>，小松鼠、小刺猬和小狐狸在那里</a:t>
            </a:r>
            <a:r>
              <a:rPr lang="zh-CN" altLang="en-US" dirty="0" smtClean="0">
                <a:solidFill>
                  <a:srgbClr val="FF0000"/>
                </a:solidFill>
              </a:rPr>
              <a:t>快活地</a:t>
            </a:r>
            <a:r>
              <a:rPr lang="zh-CN" altLang="en-US" dirty="0" smtClean="0"/>
              <a:t>蹦啊跳啊。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4956" y="764704"/>
            <a:ext cx="797890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新词：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赶紧  懊丧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绚丽多彩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五颜六色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奇怪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快活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美好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好句：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松鼠太太走出门，看见门前的小路上花朵簇簇，小松鼠、小刺猬和小狐狸在那里快活地蹦啊跳啊。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9080" y="596423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058768" y="613568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3387" y="62133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3093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词语积累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772816"/>
            <a:ext cx="7978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157263"/>
            <a:ext cx="79789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描写颜色的词语：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五颜六色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绚丽多彩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59905" y="4809346"/>
            <a:ext cx="23960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五彩缤纷　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04271" y="2823719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拓展：</a:t>
            </a:r>
          </a:p>
        </p:txBody>
      </p:sp>
      <p:pic>
        <p:nvPicPr>
          <p:cNvPr id="9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266824" y="5968119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92630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2792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58095" y="6302641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对角圆角矩形 15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词语积累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15" name="图片 14" descr="五彩缤纷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23728" y="3645024"/>
            <a:ext cx="1440000" cy="9590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8" name="图片 17" descr="多姿多彩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788024" y="3573016"/>
            <a:ext cx="1493520" cy="990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" name="TextBox 18"/>
          <p:cNvSpPr txBox="1"/>
          <p:nvPr/>
        </p:nvSpPr>
        <p:spPr>
          <a:xfrm>
            <a:off x="4499992" y="4737338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多姿多彩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836712"/>
            <a:ext cx="849694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通过朗读，我们了解了课文的主要内容：长颈鹿大叔寄给鼹鼠先生的花籽，被他无心漏掉在路上，第二年春天，出现了一条开满鲜花的小路，使我们懂得了人与人之间要和睦相处的道理。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5818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50965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827584" y="4941168"/>
            <a:ext cx="4780687" cy="1453466"/>
            <a:chOff x="867665" y="4437111"/>
            <a:chExt cx="4780687" cy="1453466"/>
          </a:xfrm>
        </p:grpSpPr>
        <p:sp>
          <p:nvSpPr>
            <p:cNvPr id="10" name="云形标注 9"/>
            <p:cNvSpPr/>
            <p:nvPr/>
          </p:nvSpPr>
          <p:spPr>
            <a:xfrm>
              <a:off x="2555776" y="4437111"/>
              <a:ext cx="3092576" cy="945680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我还积累了很多词语。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665" y="4916670"/>
              <a:ext cx="878714" cy="9739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下箭头 3"/>
          <p:cNvSpPr/>
          <p:nvPr/>
        </p:nvSpPr>
        <p:spPr>
          <a:xfrm rot="10800000">
            <a:off x="7668344" y="1628800"/>
            <a:ext cx="308198" cy="514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 rot="16200000">
            <a:off x="1077811" y="1810620"/>
            <a:ext cx="308198" cy="6646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619672" y="1772816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刺猬太太家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下箭头 13"/>
          <p:cNvSpPr/>
          <p:nvPr/>
        </p:nvSpPr>
        <p:spPr>
          <a:xfrm rot="21600000">
            <a:off x="3923928" y="3356992"/>
            <a:ext cx="216024" cy="14567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843808" y="4797152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狐狸太太家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76256" y="1052736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松鼠太太家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下箭头 16"/>
          <p:cNvSpPr/>
          <p:nvPr/>
        </p:nvSpPr>
        <p:spPr>
          <a:xfrm rot="16200000">
            <a:off x="6938181" y="4377725"/>
            <a:ext cx="308198" cy="514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7381032" y="4408553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和睦相处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348880"/>
            <a:ext cx="7200000" cy="15863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/>
      <p:bldP spid="14" grpId="0" animBg="1"/>
      <p:bldP spid="15" grpId="0"/>
      <p:bldP spid="16" grpId="0"/>
      <p:bldP spid="17" grpId="0" animBg="1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5383" y="1268760"/>
            <a:ext cx="797890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/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有关和睦相处的词语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抱诚守真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诚心正意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诚心敬意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赤诚相待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肺腑之谈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肝胆相见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138958" y="6015919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038812" y="6187369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08" y="63270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334408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24128" y="4110612"/>
            <a:ext cx="1532087" cy="1580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755576" y="980728"/>
            <a:ext cx="206593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松鼠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4211960" y="1916832"/>
            <a:ext cx="3528392" cy="2592288"/>
          </a:xfrm>
          <a:prstGeom prst="cloudCallout">
            <a:avLst>
              <a:gd name="adj1" fmla="val 60520"/>
              <a:gd name="adj2" fmla="val 5402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9992" y="2492896"/>
            <a:ext cx="30243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松鼠，是哺乳纲啮齿目中的一个科，其下包括松鼠亚科和非洲地松鼠亚科，特征是长着毛茸茸的长尾巴、匀称灵活的身体。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346485" y="4550931"/>
            <a:ext cx="1243864" cy="2219461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资料宝袋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3568" y="2780928"/>
            <a:ext cx="2552700" cy="21717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475" y="1233333"/>
            <a:ext cx="79789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600" dirty="0" smtClean="0"/>
              <a:t>1.</a:t>
            </a:r>
            <a:r>
              <a:rPr lang="zh-CN" altLang="en-US" sz="3600" dirty="0" smtClean="0"/>
              <a:t>给下面的字加偏旁组成新字再组词。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由（   ）（      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弟（　 ）（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贝（　 ）（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羊（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）（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295338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91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5331676" y="3356992"/>
            <a:ext cx="3325337" cy="1656184"/>
          </a:xfrm>
          <a:prstGeom prst="cloudCallout">
            <a:avLst>
              <a:gd name="adj1" fmla="val -24443"/>
              <a:gd name="adj2" fmla="val -736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用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加偏旁的方法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可以巩固所学的生字。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109154" y="2206653"/>
            <a:ext cx="1665879" cy="1227642"/>
            <a:chOff x="1835696" y="5616071"/>
            <a:chExt cx="1665879" cy="1227642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5616071"/>
              <a:ext cx="1610357" cy="1227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021880" y="5884137"/>
              <a:ext cx="14796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识字小方法</a:t>
              </a:r>
              <a:endParaRPr lang="zh-CN" alt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979712" y="2204864"/>
            <a:ext cx="8803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邮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79912" y="299695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邮递员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94843" y="381720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员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07904" y="3861048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团员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96478" y="4615932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79912" y="4643936"/>
            <a:ext cx="1262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鲜花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4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806" r="7809" b="7265"/>
          <a:stretch>
            <a:fillRect/>
          </a:stretch>
        </p:blipFill>
        <p:spPr bwMode="auto">
          <a:xfrm>
            <a:off x="5037656" y="4939097"/>
            <a:ext cx="1692174" cy="151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3779912" y="2132856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邮局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23728" y="3068960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递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/>
      <p:bldP spid="17" grpId="0"/>
      <p:bldP spid="18" grpId="0"/>
      <p:bldP spid="19" grpId="0"/>
      <p:bldP spid="20" grpId="0"/>
      <p:bldP spid="21" grpId="0"/>
      <p:bldP spid="25" grpId="0"/>
      <p:bldP spid="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5383" y="997098"/>
            <a:ext cx="797890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200" dirty="0" smtClean="0"/>
              <a:t>2.</a:t>
            </a:r>
            <a:r>
              <a:rPr lang="zh-CN" altLang="en-US" sz="3200" dirty="0" smtClean="0"/>
              <a:t>填一填。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en-US" sz="3200" dirty="0"/>
              <a:t>　</a:t>
            </a:r>
            <a:r>
              <a:rPr lang="zh-CN" altLang="en-US" sz="3200" dirty="0" smtClean="0"/>
              <a:t>我知道了，去年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　　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寄给你的是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。这是多么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礼物啊！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96928" y="600826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973507" y="625933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757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3046" y="6259336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995936" y="1844824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长颈鹿大叔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03648" y="257535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花籽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23161" y="2636912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美好的</a:t>
            </a:r>
            <a:endParaRPr lang="zh-CN" altLang="en-US" sz="3200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7" grpId="0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8671" y="1124744"/>
            <a:ext cx="7978906" cy="166199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zh-CN" altLang="en-US" sz="3200" dirty="0" smtClean="0"/>
              <a:t>３</a:t>
            </a:r>
            <a:r>
              <a:rPr lang="en-US" altLang="zh-CN" sz="3200" dirty="0" smtClean="0"/>
              <a:t>.</a:t>
            </a:r>
            <a:r>
              <a:rPr lang="zh-CN" altLang="en-US" sz="3200" dirty="0" smtClean="0"/>
              <a:t>大家弄清楚了事情的原委后，会对鼹鼠说些什么呢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32672" y="620553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018" y="62579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28891" y="3068960"/>
            <a:ext cx="767339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　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谢谢你，给大家带来了花香和快乐，也谢谢长颈鹿大叔的美好礼物。</a:t>
            </a:r>
            <a:endParaRPr lang="zh-CN" altLang="en-US" sz="3600" dirty="0"/>
          </a:p>
        </p:txBody>
      </p:sp>
      <p:grpSp>
        <p:nvGrpSpPr>
          <p:cNvPr id="15" name="组合 14"/>
          <p:cNvGrpSpPr/>
          <p:nvPr/>
        </p:nvGrpSpPr>
        <p:grpSpPr>
          <a:xfrm>
            <a:off x="4009760" y="4965825"/>
            <a:ext cx="4583151" cy="1292100"/>
            <a:chOff x="4067944" y="5199835"/>
            <a:chExt cx="4583151" cy="1292100"/>
          </a:xfrm>
        </p:grpSpPr>
        <p:sp>
          <p:nvSpPr>
            <p:cNvPr id="10" name="云形标注 9"/>
            <p:cNvSpPr/>
            <p:nvPr/>
          </p:nvSpPr>
          <p:spPr>
            <a:xfrm>
              <a:off x="4067944" y="5247803"/>
              <a:ext cx="3601078" cy="1114996"/>
            </a:xfrm>
            <a:prstGeom prst="cloudCallout">
              <a:avLst>
                <a:gd name="adj1" fmla="val 60440"/>
                <a:gd name="adj2" fmla="val 32755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大家和睦相处，生活一定会更美好。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7820" y="5199835"/>
              <a:ext cx="723275" cy="129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755576" y="980728"/>
            <a:ext cx="206593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松鼠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4211960" y="1916832"/>
            <a:ext cx="3528392" cy="2592288"/>
          </a:xfrm>
          <a:prstGeom prst="cloudCallout">
            <a:avLst>
              <a:gd name="adj1" fmla="val 60520"/>
              <a:gd name="adj2" fmla="val 5402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9992" y="2132856"/>
            <a:ext cx="30243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灵活的耳朵能对声音进行准确定位，嗅觉灵敏，修长的腿能够快速奔跑，最高时速可达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50km/h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左右，所以主要以鱼、蚌、虾、蟹、鼠类、鸟类、昆虫类小型动物为食，有时也采食一些植物。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9"/>
          <p:cNvGrpSpPr/>
          <p:nvPr/>
        </p:nvGrpSpPr>
        <p:grpSpPr>
          <a:xfrm>
            <a:off x="7346485" y="4550931"/>
            <a:ext cx="1243864" cy="2219461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组合 23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资料宝袋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9592" y="2564904"/>
            <a:ext cx="2552700" cy="19145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yóu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18921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267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邮局  邮递  邮递员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4641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“阝”在“由”右邮包裹。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左宽右窄，第二笔横折的折在竖中线上，最后一笔是悬针竖。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dì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邮递  投递  递给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4874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“弟”在“辶”上被邮递。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“弟”笔画紧凑，最后一笔平捺舒展。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递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邮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加一加识记：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由＋阝＝邮 </a:t>
              </a:r>
              <a:endPara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弟＋辶＝递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王叔叔是一名邮递员。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4953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妈妈递给我一个漂亮的玩具熊。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2490" y="989026"/>
            <a:ext cx="2709874" cy="415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643" r="3643"/>
          <a:stretch>
            <a:fillRect/>
          </a:stretch>
        </p:blipFill>
        <p:spPr bwMode="auto">
          <a:xfrm>
            <a:off x="3872490" y="3424901"/>
            <a:ext cx="39244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yuán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26215" y="84422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080382"/>
            <a:ext cx="45720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邮递员  团员  党员  少先队员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26215" y="2502093"/>
            <a:ext cx="4414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“贝”字头上长“口”。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3686" y="1312622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“口”要扁，撇在横中线和竖中线的交点起笔。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xiān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38508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11709" y="4557058"/>
            <a:ext cx="3026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鲜花  鲜艳  新鲜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95092" y="4989774"/>
            <a:ext cx="4701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左边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一条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“鱼”，右边一只羊。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857170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：左宽右窄。“羊”的竖稍长。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熟字相加识记：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口＋贝＝员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230402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鲜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69677" y="1397343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员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对角圆角矩形 40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我是一名光荣的少先队员。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70383" y="5362208"/>
            <a:ext cx="57340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花坛里开满了各种各样的鲜花。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4124" y="1040216"/>
            <a:ext cx="2308076" cy="349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5235" y="3451402"/>
            <a:ext cx="4939624" cy="414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yuán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18921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7802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原来  原地  平原  高原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小厂中百里挑一。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6241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“厂”笔画舒展，“白”略扁，笔画紧凑。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shū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大叔  叔叔  叔父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淑女身边没了水（氵）。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左大右小，第六笔的点要小，横撇的撇画稍短，捺画舒展。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叔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字源识记：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甲骨文中的“原”形状像山崖下面有泉水流出。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原来这件好事是他做的。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4106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王叔叔是一名人民警察。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8536" y="1089107"/>
            <a:ext cx="3270512" cy="34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1160" y="3410544"/>
            <a:ext cx="2632164" cy="392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duī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18921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026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土堆  一堆  沙堆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淮水流去露土地。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“土”末笔变提，右部四横间距均匀。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jú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4055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邮局  公安局  局部  局长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避开左右入东门。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“尸”的撇画舒展，横折钩要宽，“口”稍小。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局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堆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熟字换偏旁识记：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推</a:t>
              </a:r>
              <a:r>
                <a:rPr lang="en-US" altLang="zh-CN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   +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土＝</a:t>
              </a:r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堆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孩子们在沙堆建造“城堡”。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531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王叔叔在公安局上班。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73454" y="5820208"/>
            <a:ext cx="4237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扌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02037" y="918921"/>
            <a:ext cx="4913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3500" y="3443768"/>
            <a:ext cx="2561738" cy="418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lǐ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18921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礼物  礼貌  行礼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4137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电视终日看不见。（字谜）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左右等宽，分在竖中线两侧，竖弯钩圆润有力。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礼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763688" y="4365104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“礻”是祭祀的时候的供桌，“礼”的本意是敬神，所以是礻字旁。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妈妈送给我一份精美的生日礼物。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97922" y="1022621"/>
            <a:ext cx="1698720" cy="336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0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1225</Words>
  <Application>Microsoft Office PowerPoint</Application>
  <PresentationFormat>全屏显示(4:3)</PresentationFormat>
  <Paragraphs>292</Paragraphs>
  <Slides>33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jxzy888666</dc:title>
  <dc:creator>jxzy888666; lcj</dc:creator>
  <cp:lastModifiedBy>whjy</cp:lastModifiedBy>
  <cp:revision>597</cp:revision>
  <dcterms:created xsi:type="dcterms:W3CDTF">2017-05-17T10:13:00Z</dcterms:created>
  <dcterms:modified xsi:type="dcterms:W3CDTF">2018-02-18T04:52:00Z</dcterms:modified>
  <cp:category>jxzy888666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