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sldIdLst>
    <p:sldId id="262" r:id="rId2"/>
    <p:sldId id="293" r:id="rId3"/>
    <p:sldId id="294" r:id="rId4"/>
    <p:sldId id="333" r:id="rId5"/>
    <p:sldId id="292" r:id="rId6"/>
    <p:sldId id="301" r:id="rId7"/>
    <p:sldId id="324" r:id="rId8"/>
    <p:sldId id="325" r:id="rId9"/>
    <p:sldId id="302" r:id="rId10"/>
    <p:sldId id="327" r:id="rId11"/>
    <p:sldId id="322" r:id="rId12"/>
    <p:sldId id="329" r:id="rId13"/>
    <p:sldId id="330" r:id="rId14"/>
    <p:sldId id="300" r:id="rId15"/>
    <p:sldId id="303" r:id="rId16"/>
    <p:sldId id="331" r:id="rId17"/>
    <p:sldId id="304" r:id="rId18"/>
    <p:sldId id="306" r:id="rId19"/>
    <p:sldId id="305" r:id="rId20"/>
    <p:sldId id="332" r:id="rId21"/>
    <p:sldId id="309" r:id="rId22"/>
    <p:sldId id="310" r:id="rId23"/>
    <p:sldId id="311" r:id="rId24"/>
    <p:sldId id="307" r:id="rId25"/>
    <p:sldId id="316" r:id="rId26"/>
    <p:sldId id="312" r:id="rId27"/>
    <p:sldId id="315" r:id="rId28"/>
    <p:sldId id="314" r:id="rId29"/>
    <p:sldId id="313" r:id="rId30"/>
    <p:sldId id="317" r:id="rId31"/>
    <p:sldId id="318" r:id="rId32"/>
    <p:sldId id="319" r:id="rId33"/>
    <p:sldId id="320" r:id="rId34"/>
    <p:sldId id="291" r:id="rId3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1597E0"/>
    <a:srgbClr val="1894DE"/>
    <a:srgbClr val="FCF7E3"/>
    <a:srgbClr val="FFFFFF"/>
    <a:srgbClr val="B7D545"/>
    <a:srgbClr val="CCECFF"/>
    <a:srgbClr val="F57F1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62" autoAdjust="0"/>
    <p:restoredTop sz="93765" autoAdjust="0"/>
  </p:normalViewPr>
  <p:slideViewPr>
    <p:cSldViewPr>
      <p:cViewPr>
        <p:scale>
          <a:sx n="70" d="100"/>
          <a:sy n="70" d="100"/>
        </p:scale>
        <p:origin x="-1578" y="-3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  <a:pPr>
                <a:defRPr/>
              </a:pPr>
              <a:t>2018/2/18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8.png"/><Relationship Id="rId3" Type="http://schemas.openxmlformats.org/officeDocument/2006/relationships/image" Target="../media/image1.png"/><Relationship Id="rId7" Type="http://schemas.openxmlformats.org/officeDocument/2006/relationships/image" Target="../media/image28.png"/><Relationship Id="rId12" Type="http://schemas.openxmlformats.org/officeDocument/2006/relationships/image" Target="../media/image7.em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5.emf"/><Relationship Id="rId11" Type="http://schemas.openxmlformats.org/officeDocument/2006/relationships/image" Target="../media/image13.png"/><Relationship Id="rId5" Type="http://schemas.openxmlformats.org/officeDocument/2006/relationships/image" Target="../media/image6.emf"/><Relationship Id="rId10" Type="http://schemas.openxmlformats.org/officeDocument/2006/relationships/image" Target="../media/image31.png"/><Relationship Id="rId4" Type="http://schemas.openxmlformats.org/officeDocument/2006/relationships/image" Target="../media/image14.png"/><Relationship Id="rId9" Type="http://schemas.openxmlformats.org/officeDocument/2006/relationships/image" Target="../media/image30.png"/><Relationship Id="rId1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8.png"/><Relationship Id="rId3" Type="http://schemas.openxmlformats.org/officeDocument/2006/relationships/image" Target="../media/image1.png"/><Relationship Id="rId7" Type="http://schemas.openxmlformats.org/officeDocument/2006/relationships/image" Target="../media/image28.png"/><Relationship Id="rId12" Type="http://schemas.openxmlformats.org/officeDocument/2006/relationships/image" Target="../media/image7.em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5.emf"/><Relationship Id="rId11" Type="http://schemas.openxmlformats.org/officeDocument/2006/relationships/image" Target="../media/image13.png"/><Relationship Id="rId5" Type="http://schemas.openxmlformats.org/officeDocument/2006/relationships/image" Target="../media/image6.emf"/><Relationship Id="rId10" Type="http://schemas.openxmlformats.org/officeDocument/2006/relationships/image" Target="../media/image31.png"/><Relationship Id="rId4" Type="http://schemas.openxmlformats.org/officeDocument/2006/relationships/image" Target="../media/image14.png"/><Relationship Id="rId9" Type="http://schemas.openxmlformats.org/officeDocument/2006/relationships/image" Target="../media/image30.png"/><Relationship Id="rId1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4.png"/><Relationship Id="rId7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8.png"/><Relationship Id="rId11" Type="http://schemas.openxmlformats.org/officeDocument/2006/relationships/image" Target="../media/image9.png"/><Relationship Id="rId5" Type="http://schemas.openxmlformats.org/officeDocument/2006/relationships/image" Target="../media/image15.emf"/><Relationship Id="rId10" Type="http://schemas.openxmlformats.org/officeDocument/2006/relationships/image" Target="../media/image8.png"/><Relationship Id="rId4" Type="http://schemas.openxmlformats.org/officeDocument/2006/relationships/image" Target="../media/image6.emf"/><Relationship Id="rId9" Type="http://schemas.openxmlformats.org/officeDocument/2006/relationships/image" Target="../media/image7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4.png"/><Relationship Id="rId7" Type="http://schemas.openxmlformats.org/officeDocument/2006/relationships/image" Target="../media/image3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2.jpe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4.png"/><Relationship Id="rId7" Type="http://schemas.openxmlformats.org/officeDocument/2006/relationships/image" Target="../media/image36.png"/><Relationship Id="rId2" Type="http://schemas.openxmlformats.org/officeDocument/2006/relationships/hyperlink" Target="4%20&#37011;&#23567;&#24179;&#29239;&#29239;&#26893;&#26641;.mp4" TargetMode="Externa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5.png"/><Relationship Id="rId5" Type="http://schemas.openxmlformats.org/officeDocument/2006/relationships/image" Target="../media/image14.png"/><Relationship Id="rId10" Type="http://schemas.openxmlformats.org/officeDocument/2006/relationships/image" Target="../media/image38.png"/><Relationship Id="rId4" Type="http://schemas.openxmlformats.org/officeDocument/2006/relationships/image" Target="../media/image1.png"/><Relationship Id="rId9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14.png"/><Relationship Id="rId7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4.png"/><Relationship Id="rId7" Type="http://schemas.openxmlformats.org/officeDocument/2006/relationships/image" Target="../media/image7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.png"/><Relationship Id="rId5" Type="http://schemas.openxmlformats.org/officeDocument/2006/relationships/image" Target="../media/image15.emf"/><Relationship Id="rId4" Type="http://schemas.openxmlformats.org/officeDocument/2006/relationships/image" Target="../media/image6.emf"/><Relationship Id="rId9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14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.emf"/><Relationship Id="rId5" Type="http://schemas.openxmlformats.org/officeDocument/2006/relationships/image" Target="../media/image13.png"/><Relationship Id="rId4" Type="http://schemas.openxmlformats.org/officeDocument/2006/relationships/image" Target="../media/image15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14.png"/><Relationship Id="rId7" Type="http://schemas.openxmlformats.org/officeDocument/2006/relationships/image" Target="../media/image4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.png"/><Relationship Id="rId5" Type="http://schemas.openxmlformats.org/officeDocument/2006/relationships/image" Target="../media/image15.emf"/><Relationship Id="rId4" Type="http://schemas.openxmlformats.org/officeDocument/2006/relationships/image" Target="../media/image6.emf"/><Relationship Id="rId9" Type="http://schemas.openxmlformats.org/officeDocument/2006/relationships/image" Target="../media/image4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4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4.png"/><Relationship Id="rId7" Type="http://schemas.openxmlformats.org/officeDocument/2006/relationships/image" Target="../media/image7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14.png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8.jpe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4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.emf"/><Relationship Id="rId5" Type="http://schemas.openxmlformats.org/officeDocument/2006/relationships/image" Target="../media/image15.emf"/><Relationship Id="rId4" Type="http://schemas.openxmlformats.org/officeDocument/2006/relationships/image" Target="../media/image6.emf"/><Relationship Id="rId9" Type="http://schemas.openxmlformats.org/officeDocument/2006/relationships/image" Target="../media/image1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5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14.png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8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5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4.png"/><Relationship Id="rId7" Type="http://schemas.openxmlformats.org/officeDocument/2006/relationships/image" Target="../media/image7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.png"/><Relationship Id="rId5" Type="http://schemas.openxmlformats.org/officeDocument/2006/relationships/image" Target="../media/image15.emf"/><Relationship Id="rId4" Type="http://schemas.openxmlformats.org/officeDocument/2006/relationships/image" Target="../media/image6.emf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4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.emf"/><Relationship Id="rId5" Type="http://schemas.openxmlformats.org/officeDocument/2006/relationships/image" Target="../media/image15.emf"/><Relationship Id="rId4" Type="http://schemas.openxmlformats.org/officeDocument/2006/relationships/image" Target="../media/image6.emf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8.png"/><Relationship Id="rId5" Type="http://schemas.openxmlformats.org/officeDocument/2006/relationships/image" Target="../media/image15.emf"/><Relationship Id="rId4" Type="http://schemas.openxmlformats.org/officeDocument/2006/relationships/image" Target="../media/image6.emf"/><Relationship Id="rId9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4.png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8.png"/><Relationship Id="rId5" Type="http://schemas.openxmlformats.org/officeDocument/2006/relationships/image" Target="../media/image15.emf"/><Relationship Id="rId4" Type="http://schemas.openxmlformats.org/officeDocument/2006/relationships/image" Target="../media/image6.emf"/><Relationship Id="rId9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4.png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8.png"/><Relationship Id="rId5" Type="http://schemas.openxmlformats.org/officeDocument/2006/relationships/image" Target="../media/image15.emf"/><Relationship Id="rId4" Type="http://schemas.openxmlformats.org/officeDocument/2006/relationships/image" Target="../media/image6.emf"/><Relationship Id="rId9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4.png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8.png"/><Relationship Id="rId5" Type="http://schemas.openxmlformats.org/officeDocument/2006/relationships/image" Target="../media/image15.emf"/><Relationship Id="rId4" Type="http://schemas.openxmlformats.org/officeDocument/2006/relationships/image" Target="../media/image6.emf"/><Relationship Id="rId9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2267744" y="1988840"/>
            <a:ext cx="532859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4  </a:t>
            </a:r>
            <a:r>
              <a:rPr lang="zh-CN" altLang="en-US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邓小平爷爷植树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4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6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071918" y="3356992"/>
            <a:ext cx="38796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人教版二年级下册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9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TextBox 79"/>
          <p:cNvSpPr txBox="1"/>
          <p:nvPr/>
        </p:nvSpPr>
        <p:spPr>
          <a:xfrm>
            <a:off x="806594" y="602373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latin typeface="+mn-ea"/>
                <a:ea typeface="+mn-ea"/>
              </a:rPr>
              <a:t>huī</a:t>
            </a:r>
            <a:endParaRPr lang="zh-CN" altLang="en-US" sz="4000" b="1" dirty="0">
              <a:latin typeface="+mn-ea"/>
              <a:ea typeface="+mn-ea"/>
            </a:endParaRPr>
          </a:p>
        </p:txBody>
      </p:sp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TextBox 40"/>
          <p:cNvSpPr txBox="1"/>
          <p:nvPr/>
        </p:nvSpPr>
        <p:spPr>
          <a:xfrm>
            <a:off x="4623787" y="774920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xuǎn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058248" y="1889786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：挑选  选举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988898" y="1310788"/>
            <a:ext cx="34773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易错提示：三拼音节，前鼻音，三声。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50"/>
          <p:cNvGrpSpPr/>
          <p:nvPr/>
        </p:nvGrpSpPr>
        <p:grpSpPr>
          <a:xfrm>
            <a:off x="4655076" y="1422399"/>
            <a:ext cx="1333822" cy="1286884"/>
            <a:chOff x="4655076" y="1422399"/>
            <a:chExt cx="1333822" cy="1286884"/>
          </a:xfrm>
        </p:grpSpPr>
        <p:grpSp>
          <p:nvGrpSpPr>
            <p:cNvPr id="5" name="组合 44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47" name="矩形 46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8" name="直接连接符 47"/>
              <p:cNvCxnSpPr>
                <a:stCxn id="47" idx="1"/>
                <a:endCxn id="47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>
                <a:stCxn id="47" idx="0"/>
                <a:endCxn id="47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>
              <a:off x="4760956" y="1422399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选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806594" y="2507066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zhuó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086917" y="3868881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：茁壮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039417" y="3038337"/>
            <a:ext cx="27936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　翘舌音，三拼音节，二声。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034791" y="2635244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yí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135391" y="3958021"/>
            <a:ext cx="28673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：移入  移动  转移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065060" y="3220460"/>
            <a:ext cx="29957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　整体认读音节，二声。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84925" y="4319188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tián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064275" y="5662411"/>
            <a:ext cx="23214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：填土  填空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060992" y="4831867"/>
            <a:ext cx="2793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　三拼音节，前鼻音。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4698608" y="4403721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fú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193467" y="5797489"/>
            <a:ext cx="28673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：扶正  扶着  搀扶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6065104" y="4832150"/>
            <a:ext cx="3446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二声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92"/>
          <p:cNvGrpSpPr/>
          <p:nvPr/>
        </p:nvGrpSpPr>
        <p:grpSpPr>
          <a:xfrm>
            <a:off x="4799178" y="3220460"/>
            <a:ext cx="1353739" cy="1332417"/>
            <a:chOff x="3418472" y="1067242"/>
            <a:chExt cx="1353739" cy="1332417"/>
          </a:xfrm>
        </p:grpSpPr>
        <p:grpSp>
          <p:nvGrpSpPr>
            <p:cNvPr id="8" name="组合 93"/>
            <p:cNvGrpSpPr/>
            <p:nvPr/>
          </p:nvGrpSpPr>
          <p:grpSpPr>
            <a:xfrm>
              <a:off x="3418472" y="1209946"/>
              <a:ext cx="1265926" cy="1189713"/>
              <a:chOff x="-4250556" y="-72324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96" name="矩形 95"/>
              <p:cNvSpPr/>
              <p:nvPr/>
            </p:nvSpPr>
            <p:spPr>
              <a:xfrm>
                <a:off x="-4250556" y="-72324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7" name="直接连接符 96"/>
              <p:cNvCxnSpPr>
                <a:stCxn id="96" idx="1"/>
                <a:endCxn id="96" idx="3"/>
              </p:cNvCxnSpPr>
              <p:nvPr/>
            </p:nvCxnSpPr>
            <p:spPr>
              <a:xfrm>
                <a:off x="-4250556" y="749214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>
                <a:stCxn id="96" idx="0"/>
                <a:endCxn id="96" idx="2"/>
              </p:cNvCxnSpPr>
              <p:nvPr/>
            </p:nvCxnSpPr>
            <p:spPr>
              <a:xfrm>
                <a:off x="-3357581" y="-72324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3544269" y="1067242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移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100"/>
          <p:cNvGrpSpPr/>
          <p:nvPr/>
        </p:nvGrpSpPr>
        <p:grpSpPr>
          <a:xfrm>
            <a:off x="716783" y="3214008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02" name="矩形 101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3" name="直接连接符 102"/>
            <p:cNvCxnSpPr>
              <a:stCxn id="102" idx="1"/>
              <a:endCxn id="102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>
              <a:stCxn id="102" idx="0"/>
              <a:endCxn id="102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" name="TextBox 23"/>
          <p:cNvSpPr txBox="1">
            <a:spLocks noChangeArrowheads="1"/>
          </p:cNvSpPr>
          <p:nvPr/>
        </p:nvSpPr>
        <p:spPr bwMode="auto">
          <a:xfrm>
            <a:off x="806594" y="3119938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茁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105"/>
          <p:cNvGrpSpPr/>
          <p:nvPr/>
        </p:nvGrpSpPr>
        <p:grpSpPr>
          <a:xfrm>
            <a:off x="653608" y="5084042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07" name="矩形 10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8" name="直接连接符 107"/>
            <p:cNvCxnSpPr>
              <a:stCxn id="107" idx="1"/>
              <a:endCxn id="10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>
              <a:stCxn id="107" idx="0"/>
              <a:endCxn id="10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0" name="TextBox 23"/>
          <p:cNvSpPr txBox="1">
            <a:spLocks noChangeArrowheads="1"/>
          </p:cNvSpPr>
          <p:nvPr/>
        </p:nvSpPr>
        <p:spPr bwMode="auto">
          <a:xfrm>
            <a:off x="738416" y="4989972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10"/>
          <p:cNvGrpSpPr/>
          <p:nvPr/>
        </p:nvGrpSpPr>
        <p:grpSpPr>
          <a:xfrm>
            <a:off x="4844408" y="5237391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12" name="矩形 111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3" name="直接连接符 112"/>
            <p:cNvCxnSpPr>
              <a:stCxn id="112" idx="1"/>
              <a:endCxn id="112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>
              <a:stCxn id="112" idx="0"/>
              <a:endCxn id="112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23"/>
          <p:cNvSpPr txBox="1">
            <a:spLocks noChangeArrowheads="1"/>
          </p:cNvSpPr>
          <p:nvPr/>
        </p:nvSpPr>
        <p:spPr bwMode="auto">
          <a:xfrm>
            <a:off x="4920780" y="5150198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扶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616712" y="778352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xuǎn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86640" y="2506544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zhuó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021464" y="2623264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yí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957952" y="4320392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tián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688720" y="4399936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fú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6" name="对角圆角矩形 65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68" name="组合 50"/>
          <p:cNvGrpSpPr/>
          <p:nvPr/>
        </p:nvGrpSpPr>
        <p:grpSpPr>
          <a:xfrm>
            <a:off x="727170" y="1348360"/>
            <a:ext cx="1333822" cy="1286884"/>
            <a:chOff x="4655076" y="1422399"/>
            <a:chExt cx="1333822" cy="1286884"/>
          </a:xfrm>
        </p:grpSpPr>
        <p:grpSp>
          <p:nvGrpSpPr>
            <p:cNvPr id="69" name="组合 44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71" name="矩形 70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7" name="直接连接符 76"/>
              <p:cNvCxnSpPr>
                <a:stCxn id="71" idx="1"/>
                <a:endCxn id="71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>
                <a:stCxn id="71" idx="0"/>
                <a:endCxn id="71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0" name="TextBox 23"/>
            <p:cNvSpPr txBox="1">
              <a:spLocks noChangeArrowheads="1"/>
            </p:cNvSpPr>
            <p:nvPr/>
          </p:nvSpPr>
          <p:spPr bwMode="auto">
            <a:xfrm>
              <a:off x="4760956" y="1422399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挥</a:t>
              </a:r>
            </a:p>
          </p:txBody>
        </p:sp>
      </p:grpSp>
      <p:sp>
        <p:nvSpPr>
          <p:cNvPr id="79" name="TextBox 78"/>
          <p:cNvSpPr txBox="1"/>
          <p:nvPr/>
        </p:nvSpPr>
        <p:spPr>
          <a:xfrm>
            <a:off x="822417" y="628706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huī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25705" y="1139079"/>
            <a:ext cx="13468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一声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1993096" y="2018674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：挥手  挥舞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7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351751" y="883452"/>
            <a:ext cx="1209598" cy="2818778"/>
            <a:chOff x="5066550" y="3023144"/>
            <a:chExt cx="1209598" cy="2818778"/>
          </a:xfrm>
        </p:grpSpPr>
        <p:pic>
          <p:nvPicPr>
            <p:cNvPr id="1035" name="Picture 1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5048" y="3222547"/>
              <a:ext cx="1181100" cy="2619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TextBox 23"/>
            <p:cNvSpPr txBox="1">
              <a:spLocks noChangeArrowheads="1"/>
            </p:cNvSpPr>
            <p:nvPr/>
          </p:nvSpPr>
          <p:spPr bwMode="auto">
            <a:xfrm>
              <a:off x="5066550" y="3023144"/>
              <a:ext cx="970193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勃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9458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 rot="317213">
            <a:off x="4222735" y="778464"/>
            <a:ext cx="1363110" cy="2287942"/>
            <a:chOff x="6372200" y="934605"/>
            <a:chExt cx="1363110" cy="2287942"/>
          </a:xfrm>
        </p:grpSpPr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2200" y="986654"/>
              <a:ext cx="1363110" cy="2235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 rot="399044">
              <a:off x="6451239" y="934605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握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 rot="21266584">
            <a:off x="5920360" y="690616"/>
            <a:ext cx="1197378" cy="2746080"/>
            <a:chOff x="4881262" y="887076"/>
            <a:chExt cx="1125802" cy="2517702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1262" y="887076"/>
              <a:ext cx="1125802" cy="25177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4941642" y="887076"/>
              <a:ext cx="976793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致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 rot="466839">
            <a:off x="1267401" y="902369"/>
            <a:ext cx="1227942" cy="2688703"/>
            <a:chOff x="2455889" y="934606"/>
            <a:chExt cx="1227942" cy="2688703"/>
          </a:xfrm>
        </p:grpSpPr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6748" y="934606"/>
              <a:ext cx="1147083" cy="26887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0" name="TextBox 23"/>
            <p:cNvSpPr txBox="1">
              <a:spLocks noChangeArrowheads="1"/>
            </p:cNvSpPr>
            <p:nvPr/>
          </p:nvSpPr>
          <p:spPr bwMode="auto">
            <a:xfrm>
              <a:off x="2455889" y="934606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坛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 rot="349235">
            <a:off x="2782817" y="777069"/>
            <a:ext cx="1227942" cy="2221227"/>
            <a:chOff x="3947300" y="986654"/>
            <a:chExt cx="1227942" cy="2221227"/>
          </a:xfrm>
        </p:grpSpPr>
        <p:pic>
          <p:nvPicPr>
            <p:cNvPr id="1033" name="Picture 9" descr="E:\王景然\崭新每一天\一头耕牛，每天更新\18春季项目\调研意见\吃水不忘挖井人\图片1_副本.png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2224" y="1061989"/>
              <a:ext cx="939552" cy="21458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" name="TextBox 23"/>
            <p:cNvSpPr txBox="1">
              <a:spLocks noChangeArrowheads="1"/>
            </p:cNvSpPr>
            <p:nvPr/>
          </p:nvSpPr>
          <p:spPr bwMode="auto">
            <a:xfrm>
              <a:off x="3947300" y="986654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龄</a:t>
              </a:r>
            </a:p>
          </p:txBody>
        </p:sp>
      </p:grpSp>
      <p:sp>
        <p:nvSpPr>
          <p:cNvPr id="77" name="云形标注 76"/>
          <p:cNvSpPr/>
          <p:nvPr/>
        </p:nvSpPr>
        <p:spPr>
          <a:xfrm>
            <a:off x="991148" y="3530427"/>
            <a:ext cx="2471597" cy="1021292"/>
          </a:xfrm>
          <a:prstGeom prst="cloudCallout">
            <a:avLst>
              <a:gd name="adj1" fmla="val -38784"/>
              <a:gd name="adj2" fmla="val 11221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这些字你认识吗？快来读一读。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云形标注 85"/>
          <p:cNvSpPr/>
          <p:nvPr/>
        </p:nvSpPr>
        <p:spPr>
          <a:xfrm>
            <a:off x="4867138" y="3861048"/>
            <a:ext cx="2406837" cy="792088"/>
          </a:xfrm>
          <a:prstGeom prst="cloudCallout">
            <a:avLst>
              <a:gd name="adj1" fmla="val 52714"/>
              <a:gd name="adj2" fmla="val 12693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追气球啦！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对角圆角矩形 26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7358406" y="4773142"/>
            <a:ext cx="1113416" cy="1819834"/>
            <a:chOff x="5836357" y="4560894"/>
            <a:chExt cx="1327930" cy="2056092"/>
          </a:xfrm>
        </p:grpSpPr>
        <p:pic>
          <p:nvPicPr>
            <p:cNvPr id="31" name="图片 5"/>
            <p:cNvPicPr>
              <a:picLocks noChangeAspect="1"/>
            </p:cNvPicPr>
            <p:nvPr/>
          </p:nvPicPr>
          <p:blipFill rotWithShape="1">
            <a:blip r:embed="rId1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1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79398" y="5041270"/>
            <a:ext cx="1163666" cy="1302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1"/>
          <p:cNvGrpSpPr/>
          <p:nvPr/>
        </p:nvGrpSpPr>
        <p:grpSpPr>
          <a:xfrm>
            <a:off x="7351751" y="883452"/>
            <a:ext cx="1209598" cy="2818778"/>
            <a:chOff x="5066550" y="3023144"/>
            <a:chExt cx="1209598" cy="2818778"/>
          </a:xfrm>
        </p:grpSpPr>
        <p:pic>
          <p:nvPicPr>
            <p:cNvPr id="1035" name="Picture 1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5048" y="3222547"/>
              <a:ext cx="1181100" cy="2619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TextBox 23"/>
            <p:cNvSpPr txBox="1">
              <a:spLocks noChangeArrowheads="1"/>
            </p:cNvSpPr>
            <p:nvPr/>
          </p:nvSpPr>
          <p:spPr bwMode="auto">
            <a:xfrm>
              <a:off x="5066550" y="3023144"/>
              <a:ext cx="970193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挥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9458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10"/>
          <p:cNvGrpSpPr/>
          <p:nvPr/>
        </p:nvGrpSpPr>
        <p:grpSpPr>
          <a:xfrm rot="317213">
            <a:off x="5624415" y="889559"/>
            <a:ext cx="1363110" cy="2287942"/>
            <a:chOff x="6372200" y="934605"/>
            <a:chExt cx="1363110" cy="2287942"/>
          </a:xfrm>
        </p:grpSpPr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2200" y="986654"/>
              <a:ext cx="1363110" cy="2235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 rot="399044">
              <a:off x="6451239" y="934605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移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6"/>
          <p:cNvGrpSpPr/>
          <p:nvPr/>
        </p:nvGrpSpPr>
        <p:grpSpPr>
          <a:xfrm rot="21266584">
            <a:off x="4304237" y="852776"/>
            <a:ext cx="1125802" cy="2517702"/>
            <a:chOff x="4881262" y="887076"/>
            <a:chExt cx="1125802" cy="2517702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1262" y="887076"/>
              <a:ext cx="1125802" cy="25177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4941642" y="887076"/>
              <a:ext cx="976793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茁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8"/>
          <p:cNvGrpSpPr/>
          <p:nvPr/>
        </p:nvGrpSpPr>
        <p:grpSpPr>
          <a:xfrm rot="466839">
            <a:off x="1267401" y="902369"/>
            <a:ext cx="1227942" cy="2688703"/>
            <a:chOff x="2455889" y="934606"/>
            <a:chExt cx="1227942" cy="2688703"/>
          </a:xfrm>
        </p:grpSpPr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6748" y="934606"/>
              <a:ext cx="1147083" cy="26887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0" name="TextBox 23"/>
            <p:cNvSpPr txBox="1">
              <a:spLocks noChangeArrowheads="1"/>
            </p:cNvSpPr>
            <p:nvPr/>
          </p:nvSpPr>
          <p:spPr bwMode="auto">
            <a:xfrm>
              <a:off x="2455889" y="934606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挖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9"/>
          <p:cNvGrpSpPr/>
          <p:nvPr/>
        </p:nvGrpSpPr>
        <p:grpSpPr>
          <a:xfrm rot="349235">
            <a:off x="2782817" y="777069"/>
            <a:ext cx="1227942" cy="2221227"/>
            <a:chOff x="3947300" y="986654"/>
            <a:chExt cx="1227942" cy="2221227"/>
          </a:xfrm>
        </p:grpSpPr>
        <p:pic>
          <p:nvPicPr>
            <p:cNvPr id="1033" name="Picture 9" descr="E:\王景然\崭新每一天\一头耕牛，每天更新\18春季项目\调研意见\吃水不忘挖井人\图片1_副本.png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2224" y="1061989"/>
              <a:ext cx="939552" cy="21458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" name="TextBox 23"/>
            <p:cNvSpPr txBox="1">
              <a:spLocks noChangeArrowheads="1"/>
            </p:cNvSpPr>
            <p:nvPr/>
          </p:nvSpPr>
          <p:spPr bwMode="auto">
            <a:xfrm>
              <a:off x="3947300" y="986654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选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7" name="云形标注 76"/>
          <p:cNvSpPr/>
          <p:nvPr/>
        </p:nvSpPr>
        <p:spPr>
          <a:xfrm>
            <a:off x="991148" y="3530427"/>
            <a:ext cx="2471597" cy="1021292"/>
          </a:xfrm>
          <a:prstGeom prst="cloudCallout">
            <a:avLst>
              <a:gd name="adj1" fmla="val -38784"/>
              <a:gd name="adj2" fmla="val 11221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这些字你认识吗？快来读一读。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云形标注 85"/>
          <p:cNvSpPr/>
          <p:nvPr/>
        </p:nvSpPr>
        <p:spPr>
          <a:xfrm>
            <a:off x="4867138" y="3861048"/>
            <a:ext cx="2406837" cy="792088"/>
          </a:xfrm>
          <a:prstGeom prst="cloudCallout">
            <a:avLst>
              <a:gd name="adj1" fmla="val 52714"/>
              <a:gd name="adj2" fmla="val 12693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追气球啦！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对角圆角矩形 26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7" name="组合 28"/>
          <p:cNvGrpSpPr/>
          <p:nvPr/>
        </p:nvGrpSpPr>
        <p:grpSpPr>
          <a:xfrm>
            <a:off x="7358406" y="4773142"/>
            <a:ext cx="1113416" cy="1819834"/>
            <a:chOff x="5836357" y="4560894"/>
            <a:chExt cx="1327930" cy="2056092"/>
          </a:xfrm>
        </p:grpSpPr>
        <p:pic>
          <p:nvPicPr>
            <p:cNvPr id="31" name="图片 5"/>
            <p:cNvPicPr>
              <a:picLocks noChangeAspect="1"/>
            </p:cNvPicPr>
            <p:nvPr/>
          </p:nvPicPr>
          <p:blipFill rotWithShape="1">
            <a:blip r:embed="rId1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1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79398" y="5041270"/>
            <a:ext cx="1163666" cy="1302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10"/>
          <p:cNvGrpSpPr/>
          <p:nvPr/>
        </p:nvGrpSpPr>
        <p:grpSpPr>
          <a:xfrm rot="317213">
            <a:off x="5624415" y="889559"/>
            <a:ext cx="1363110" cy="2287942"/>
            <a:chOff x="6372200" y="934605"/>
            <a:chExt cx="1363110" cy="2287942"/>
          </a:xfrm>
        </p:grpSpPr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2200" y="986654"/>
              <a:ext cx="1363110" cy="2235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 rot="399044">
              <a:off x="6451239" y="934605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扶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9"/>
          <p:cNvGrpSpPr/>
          <p:nvPr/>
        </p:nvGrpSpPr>
        <p:grpSpPr>
          <a:xfrm rot="349235">
            <a:off x="2782817" y="777069"/>
            <a:ext cx="1227942" cy="2221227"/>
            <a:chOff x="3947300" y="986654"/>
            <a:chExt cx="1227942" cy="2221227"/>
          </a:xfrm>
        </p:grpSpPr>
        <p:pic>
          <p:nvPicPr>
            <p:cNvPr id="1033" name="Picture 9" descr="E:\王景然\崭新每一天\一头耕牛，每天更新\18春季项目\调研意见\吃水不忘挖井人\图片1_副本.pn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2224" y="1061989"/>
              <a:ext cx="939552" cy="21458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" name="TextBox 23"/>
            <p:cNvSpPr txBox="1">
              <a:spLocks noChangeArrowheads="1"/>
            </p:cNvSpPr>
            <p:nvPr/>
          </p:nvSpPr>
          <p:spPr bwMode="auto">
            <a:xfrm>
              <a:off x="3947300" y="986654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填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7" name="云形标注 76"/>
          <p:cNvSpPr/>
          <p:nvPr/>
        </p:nvSpPr>
        <p:spPr>
          <a:xfrm>
            <a:off x="991148" y="3530427"/>
            <a:ext cx="2471597" cy="1021292"/>
          </a:xfrm>
          <a:prstGeom prst="cloudCallout">
            <a:avLst>
              <a:gd name="adj1" fmla="val -38784"/>
              <a:gd name="adj2" fmla="val 11221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这些字你认识吗？快来读一读。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云形标注 85"/>
          <p:cNvSpPr/>
          <p:nvPr/>
        </p:nvSpPr>
        <p:spPr>
          <a:xfrm>
            <a:off x="4867138" y="3861048"/>
            <a:ext cx="2406837" cy="792088"/>
          </a:xfrm>
          <a:prstGeom prst="cloudCallout">
            <a:avLst>
              <a:gd name="adj1" fmla="val 52714"/>
              <a:gd name="adj2" fmla="val 12693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追气球啦！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对角圆角矩形 26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7" name="组合 28"/>
          <p:cNvGrpSpPr/>
          <p:nvPr/>
        </p:nvGrpSpPr>
        <p:grpSpPr>
          <a:xfrm>
            <a:off x="7358406" y="4773142"/>
            <a:ext cx="1113416" cy="1819834"/>
            <a:chOff x="5836357" y="4560894"/>
            <a:chExt cx="1327930" cy="2056092"/>
          </a:xfrm>
        </p:grpSpPr>
        <p:pic>
          <p:nvPicPr>
            <p:cNvPr id="31" name="图片 5"/>
            <p:cNvPicPr>
              <a:picLocks noChangeAspect="1"/>
            </p:cNvPicPr>
            <p:nvPr/>
          </p:nvPicPr>
          <p:blipFill rotWithShape="1"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79398" y="5041270"/>
            <a:ext cx="1163666" cy="1302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33420" y="5993606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63156" y="599360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41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628729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1382713" y="1371894"/>
            <a:ext cx="1172294" cy="508000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 cmpd="sng">
            <a:solidFill>
              <a:srgbClr val="FFCC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b="1" dirty="0" smtClean="0"/>
              <a:t>近义词</a:t>
            </a:r>
            <a:endParaRPr lang="zh-CN" altLang="en-US" b="1" dirty="0"/>
          </a:p>
        </p:txBody>
      </p:sp>
      <p:pic>
        <p:nvPicPr>
          <p:cNvPr id="19" name="Picture 10" descr="91661ef7fc97310ebc98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2991" y="972799"/>
            <a:ext cx="641671" cy="653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1429184" y="2535403"/>
            <a:ext cx="1172294" cy="508000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 cmpd="sng">
            <a:solidFill>
              <a:srgbClr val="FFCC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b="1" dirty="0" smtClean="0"/>
              <a:t>反义词</a:t>
            </a:r>
            <a:endParaRPr lang="zh-CN" altLang="en-US" b="1" dirty="0"/>
          </a:p>
        </p:txBody>
      </p:sp>
      <p:pic>
        <p:nvPicPr>
          <p:cNvPr id="23" name="Picture 10" descr="91661ef7fc97310ebc98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2792" y="2310608"/>
            <a:ext cx="590432" cy="600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对角圆角矩形 19"/>
          <p:cNvSpPr/>
          <p:nvPr/>
        </p:nvSpPr>
        <p:spPr>
          <a:xfrm>
            <a:off x="1058768" y="212988"/>
            <a:ext cx="6206425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28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近义词、反义词、多音字</a:t>
            </a:r>
            <a:endParaRPr lang="en-US" altLang="zh-CN" sz="28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987824" y="1196752"/>
            <a:ext cx="53285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难忘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牢记   万里无云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晴空万里   格外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分外   引人注目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惹人注目  兴致勃勃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兴高采烈    精心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悉心   茁壮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茂盛   笔直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挺拔  满意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称心  </a:t>
            </a:r>
            <a:endParaRPr lang="zh-CN" alt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2915816" y="2564904"/>
            <a:ext cx="53285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难忘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健忘   万里无云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阴云密布   格外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普通  引人注目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置之不理  兴致勃勃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兴味索然    精心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粗心   茁壮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枯萎   笔直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弯曲  满意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失望  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899592" y="915934"/>
            <a:ext cx="748883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难忘</a:t>
            </a:r>
            <a:r>
              <a:rPr lang="zh-CN" altLang="en-US" sz="3600" b="1" dirty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难以忘记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造句：家乡的美景令人难忘。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万里无云：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形容天气晴朗。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造句：美丽的风筝在万里无云的天空中翩翩起舞。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格外：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表示超出寻常。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造句：久别重逢，大家格外亲热。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引人注目：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吸引人们的注意。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造句：以“同一个世界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同一个梦想”为主题的北京奥运花车格外引人注目。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对角圆角矩形 9"/>
          <p:cNvSpPr/>
          <p:nvPr/>
        </p:nvSpPr>
        <p:spPr>
          <a:xfrm>
            <a:off x="1132671" y="205637"/>
            <a:ext cx="1927161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词语解释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899592" y="915934"/>
            <a:ext cx="7488832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兴致勃勃</a:t>
            </a:r>
            <a:r>
              <a:rPr lang="zh-CN" altLang="en-US" sz="3600" b="1" dirty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形容兴趣很浓厚，情绪很高的样子。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造句：春天戴着花冠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披着绿裳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踏着彩霞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兴致勃勃地到来了。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精心：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特别用心；细心。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造句：这是叔叔精心培育的优良品种。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茁壮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（动植物、年轻人、孩子）强壮、健壮。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造句：小树在阳光下茁壮成长。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满意：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满足自己的愿望；符合自己的心意。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　造句：我们对自己的劳动成果很满意。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对角圆角矩形 9"/>
          <p:cNvSpPr/>
          <p:nvPr/>
        </p:nvSpPr>
        <p:spPr>
          <a:xfrm>
            <a:off x="1132671" y="205637"/>
            <a:ext cx="1927161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词语解释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4865" y="1320262"/>
            <a:ext cx="6738563" cy="3487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云形标注 9"/>
          <p:cNvSpPr/>
          <p:nvPr/>
        </p:nvSpPr>
        <p:spPr>
          <a:xfrm>
            <a:off x="4932040" y="3715013"/>
            <a:ext cx="2721538" cy="1346028"/>
          </a:xfrm>
          <a:prstGeom prst="cloudCallout">
            <a:avLst>
              <a:gd name="adj1" fmla="val 44568"/>
              <a:gd name="adj2" fmla="val 6054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507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 flipH="1">
            <a:off x="7892575" y="6061273"/>
            <a:ext cx="12514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-44757" y="604396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5067033" y="3715013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小喇叭朗读开始了，点一点音箱，一起听。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78770" y="1114902"/>
            <a:ext cx="24481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cap="all" dirty="0" smtClean="0">
                <a:ln w="9000" cmpd="sng">
                  <a:solidFill>
                    <a:schemeClr val="accent2"/>
                  </a:solidFill>
                  <a:prstDash val="solid"/>
                </a:ln>
                <a:gradFill flip="none"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2700000" scaled="0"/>
                  <a:tileRect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课文朗读</a:t>
            </a:r>
            <a:endParaRPr lang="zh-CN" altLang="en-US" sz="4400" b="1" cap="all" dirty="0">
              <a:ln w="9000" cmpd="sng">
                <a:solidFill>
                  <a:schemeClr val="accent2"/>
                </a:solidFill>
                <a:prstDash val="solid"/>
              </a:ln>
              <a:gradFill flip="none" rotWithShape="1"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2700000" scaled="0"/>
                <a:tileRect/>
              </a:gradFill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9006" y="1338957"/>
            <a:ext cx="1002948" cy="59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62835" y="5943508"/>
            <a:ext cx="684789" cy="867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云形标注 17"/>
          <p:cNvSpPr/>
          <p:nvPr/>
        </p:nvSpPr>
        <p:spPr>
          <a:xfrm>
            <a:off x="2411760" y="4449105"/>
            <a:ext cx="2387866" cy="1231048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2590638" y="4412406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边听边想：课文讲了一件什么事？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对角圆角矩形 14"/>
          <p:cNvSpPr/>
          <p:nvPr/>
        </p:nvSpPr>
        <p:spPr>
          <a:xfrm>
            <a:off x="1132672" y="205637"/>
            <a:ext cx="2287200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课文早知道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14548" y="4449105"/>
            <a:ext cx="1226146" cy="1866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9838" y="5012571"/>
            <a:ext cx="1241284" cy="1300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  <p:bldP spid="18" grpId="0" animBg="1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60033" y="1019257"/>
            <a:ext cx="2592288" cy="403187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这篇课文讲述</a:t>
            </a:r>
            <a:r>
              <a:rPr lang="en-US" altLang="zh-CN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1987</a:t>
            </a:r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日邓小平爷爷在天坛公园亲手种下一棵小柏树的故事。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05565" y="6044008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36170" y="5997582"/>
            <a:ext cx="1513116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2547" y="604400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86461" y="625792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对角圆角矩形 12"/>
          <p:cNvSpPr/>
          <p:nvPr/>
        </p:nvSpPr>
        <p:spPr>
          <a:xfrm>
            <a:off x="1132672" y="205637"/>
            <a:ext cx="2287200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课文早知道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1" y="5348177"/>
            <a:ext cx="1148383" cy="1298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图片 10" descr="邓小平爷爷植树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27584" y="1268760"/>
            <a:ext cx="2820572" cy="389675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980728"/>
            <a:ext cx="8064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</a:rPr>
              <a:t>只见他手握铁锹，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兴致勃勃</a:t>
            </a:r>
            <a:r>
              <a:rPr lang="zh-CN" altLang="en-US" sz="3600" dirty="0" smtClean="0">
                <a:solidFill>
                  <a:srgbClr val="0000FF"/>
                </a:solidFill>
              </a:rPr>
              <a:t>地挖着树坑，额头已经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满是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汗珠</a:t>
            </a:r>
            <a:r>
              <a:rPr lang="zh-CN" altLang="en-US" sz="3600" dirty="0" smtClean="0">
                <a:solidFill>
                  <a:srgbClr val="0000FF"/>
                </a:solidFill>
              </a:rPr>
              <a:t>，仍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不肯休息</a:t>
            </a:r>
            <a:r>
              <a:rPr lang="zh-CN" altLang="en-US" sz="3600" dirty="0" smtClean="0">
                <a:solidFill>
                  <a:srgbClr val="0000FF"/>
                </a:solidFill>
              </a:rPr>
              <a:t>。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2828310" y="2489563"/>
            <a:ext cx="2387866" cy="1231048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2555776" y="2348880"/>
            <a:ext cx="36724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重读“兴致勃勃、满是汗珠、不肯休息”，读出邓爷爷对植树的认真与执着。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3568" y="4221088"/>
            <a:ext cx="7994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邓爷爷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精心地挑选</a:t>
            </a:r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了一棵茁壮的柏树苗，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小心</a:t>
            </a:r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地移入树坑，又挥锹填了几锹土。</a:t>
            </a:r>
            <a:endParaRPr lang="zh-CN" altLang="en-US" sz="36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对角圆角矩形 22"/>
          <p:cNvSpPr/>
          <p:nvPr/>
        </p:nvSpPr>
        <p:spPr>
          <a:xfrm>
            <a:off x="1132672" y="205637"/>
            <a:ext cx="1982682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朗读指导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8507" y="3315734"/>
            <a:ext cx="1035476" cy="1050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六角星 15"/>
          <p:cNvSpPr/>
          <p:nvPr/>
        </p:nvSpPr>
        <p:spPr>
          <a:xfrm>
            <a:off x="1691680" y="5661248"/>
            <a:ext cx="5691560" cy="902110"/>
          </a:xfrm>
          <a:prstGeom prst="star6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重读“精心地挑选、小心”，读出邓爷爷植树时的一丝不苟。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54251" y="5373216"/>
            <a:ext cx="890552" cy="109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/>
      <p:bldP spid="19" grpId="0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云形标注 6"/>
          <p:cNvSpPr/>
          <p:nvPr/>
        </p:nvSpPr>
        <p:spPr>
          <a:xfrm>
            <a:off x="4753349" y="2311911"/>
            <a:ext cx="3866085" cy="2295824"/>
          </a:xfrm>
          <a:prstGeom prst="cloudCallout">
            <a:avLst>
              <a:gd name="adj1" fmla="val -28717"/>
              <a:gd name="adj2" fmla="val 7233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13549" y="1391429"/>
            <a:ext cx="7810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094056" y="2490327"/>
            <a:ext cx="347508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“一九九二年又是一个春天。有一位老人在中国的南海边写下诗篇。”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在歌声中，让我们走进文本经历一下邓小平爷爷植树的过程吧！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97436" y="1511123"/>
            <a:ext cx="404813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2482" y="2123350"/>
            <a:ext cx="2371725" cy="292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467544" y="110421"/>
            <a:ext cx="2525818" cy="549852"/>
            <a:chOff x="467544" y="110421"/>
            <a:chExt cx="2525818" cy="549852"/>
          </a:xfrm>
        </p:grpSpPr>
        <p:sp>
          <p:nvSpPr>
            <p:cNvPr id="12" name="对角圆角矩形 11"/>
            <p:cNvSpPr/>
            <p:nvPr/>
          </p:nvSpPr>
          <p:spPr>
            <a:xfrm>
              <a:off x="1115616" y="205637"/>
              <a:ext cx="1877746" cy="432048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新课</a:t>
              </a:r>
              <a:r>
                <a:rPr lang="zh-CN" altLang="en-US" sz="3200" b="1" dirty="0" smtClean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导入</a:t>
              </a:r>
              <a:endParaRPr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7544" y="110421"/>
              <a:ext cx="576064" cy="54985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980728"/>
            <a:ext cx="80648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</a:rPr>
              <a:t>他站到几步之外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仔细</a:t>
            </a:r>
            <a:r>
              <a:rPr lang="zh-CN" altLang="en-US" sz="3600" dirty="0" smtClean="0">
                <a:solidFill>
                  <a:srgbClr val="0000FF"/>
                </a:solidFill>
              </a:rPr>
              <a:t>看看，觉得不很直，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连声</a:t>
            </a:r>
            <a:r>
              <a:rPr lang="zh-CN" altLang="en-US" sz="3600" dirty="0" smtClean="0">
                <a:solidFill>
                  <a:srgbClr val="0000FF"/>
                </a:solidFill>
              </a:rPr>
              <a:t>说：“不行，不行</a:t>
            </a:r>
            <a:r>
              <a:rPr lang="zh-CN" altLang="en-US" sz="3600" dirty="0">
                <a:solidFill>
                  <a:srgbClr val="0000FF"/>
                </a:solidFill>
              </a:rPr>
              <a:t>！</a:t>
            </a:r>
            <a:r>
              <a:rPr lang="zh-CN" altLang="en-US" sz="3600" dirty="0" smtClean="0">
                <a:solidFill>
                  <a:srgbClr val="0000FF"/>
                </a:solidFill>
              </a:rPr>
              <a:t>”他又走上前把树苗扶正。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2828310" y="2489563"/>
            <a:ext cx="2387866" cy="1231048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2915816" y="2420888"/>
            <a:ext cx="33123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语速稍缓，重读“仔细”和“连声”，表现邓爷爷严肃认真的态度。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3568" y="4365104"/>
            <a:ext cx="7994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今天，邓小平爷爷亲手栽种的柏树已经长大了，成了天坛公园一处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美丽的风景</a:t>
            </a:r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对角圆角矩形 22"/>
          <p:cNvSpPr/>
          <p:nvPr/>
        </p:nvSpPr>
        <p:spPr>
          <a:xfrm>
            <a:off x="1132672" y="205637"/>
            <a:ext cx="1982682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朗读指导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8507" y="3315734"/>
            <a:ext cx="1035476" cy="1050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六角星 15"/>
          <p:cNvSpPr/>
          <p:nvPr/>
        </p:nvSpPr>
        <p:spPr>
          <a:xfrm>
            <a:off x="1115616" y="5459787"/>
            <a:ext cx="6123608" cy="902110"/>
          </a:xfrm>
          <a:prstGeom prst="star6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用赞美的语气来读，重读“美丽的风景”。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2320" y="5445224"/>
            <a:ext cx="890552" cy="109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/>
      <p:bldP spid="19" grpId="0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07704" y="1196752"/>
            <a:ext cx="634019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邓小平爷爷植树时的外貌和</a:t>
            </a:r>
            <a:endParaRPr lang="en-US" altLang="zh-CN" sz="40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心理是怎样的？</a:t>
            </a:r>
            <a:endParaRPr lang="zh-CN" altLang="en-US" sz="4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圆角矩形 9"/>
          <p:cNvSpPr/>
          <p:nvPr/>
        </p:nvSpPr>
        <p:spPr>
          <a:xfrm>
            <a:off x="5292080" y="2420888"/>
            <a:ext cx="2221233" cy="88593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兴致勃勃</a:t>
            </a:r>
            <a:endParaRPr lang="zh-CN" altLang="en-US" sz="36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5292080" y="4653136"/>
            <a:ext cx="2304256" cy="88593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不肯休息</a:t>
            </a:r>
            <a:endParaRPr lang="zh-CN" altLang="en-US" sz="36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5292080" y="3573016"/>
            <a:ext cx="2232248" cy="88593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满是汗珠</a:t>
            </a:r>
            <a:endParaRPr lang="zh-CN" altLang="en-US" sz="36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对角圆角矩形 14"/>
          <p:cNvSpPr/>
          <p:nvPr/>
        </p:nvSpPr>
        <p:spPr>
          <a:xfrm>
            <a:off x="1132672" y="205637"/>
            <a:ext cx="2287200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重难点点拨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619077" y="5032848"/>
            <a:ext cx="1113416" cy="1819834"/>
            <a:chOff x="5836357" y="4560894"/>
            <a:chExt cx="1327930" cy="2056092"/>
          </a:xfrm>
        </p:grpSpPr>
        <p:pic>
          <p:nvPicPr>
            <p:cNvPr id="18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899592" y="1124744"/>
            <a:ext cx="668466" cy="74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圆角矩形 25"/>
          <p:cNvSpPr/>
          <p:nvPr/>
        </p:nvSpPr>
        <p:spPr>
          <a:xfrm>
            <a:off x="395536" y="2852936"/>
            <a:ext cx="4032448" cy="2736304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只见他手握铁锹，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兴致勃勃</a:t>
            </a:r>
            <a:r>
              <a:rPr lang="zh-CN" altLang="en-US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地挖着树坑，额头已经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满是汗珠</a:t>
            </a:r>
            <a:r>
              <a:rPr lang="zh-CN" altLang="en-US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，仍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不肯休息</a:t>
            </a:r>
            <a:r>
              <a:rPr lang="zh-CN" altLang="en-US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0" name="直接箭头连接符 29"/>
          <p:cNvCxnSpPr/>
          <p:nvPr/>
        </p:nvCxnSpPr>
        <p:spPr>
          <a:xfrm flipV="1">
            <a:off x="4427984" y="3068960"/>
            <a:ext cx="720080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>
            <a:stCxn id="26" idx="3"/>
          </p:cNvCxnSpPr>
          <p:nvPr/>
        </p:nvCxnSpPr>
        <p:spPr>
          <a:xfrm>
            <a:off x="4427984" y="4221088"/>
            <a:ext cx="79208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>
            <a:endCxn id="13" idx="1"/>
          </p:cNvCxnSpPr>
          <p:nvPr/>
        </p:nvCxnSpPr>
        <p:spPr>
          <a:xfrm>
            <a:off x="4427984" y="4725144"/>
            <a:ext cx="864096" cy="37095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  <p:bldP spid="2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云形标注 15"/>
          <p:cNvSpPr/>
          <p:nvPr/>
        </p:nvSpPr>
        <p:spPr>
          <a:xfrm>
            <a:off x="2103559" y="863162"/>
            <a:ext cx="3692577" cy="1485717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2051720" y="980728"/>
            <a:ext cx="3775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“美丽的风景”</a:t>
            </a:r>
            <a:endParaRPr lang="en-US" altLang="zh-CN" sz="40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美在哪里？</a:t>
            </a:r>
            <a:endParaRPr lang="zh-CN" altLang="en-US" sz="4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38998" y="3933056"/>
            <a:ext cx="8905002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树长得茂盛、漂亮；是邓小平爷爷</a:t>
            </a:r>
            <a:endParaRPr lang="en-US" altLang="zh-CN" sz="40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亲手栽种的；邓小平爷爷为我们做出了</a:t>
            </a:r>
            <a:endParaRPr lang="en-US" altLang="zh-CN" sz="40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好榜样；很多人去参观，怀念邓小平爷</a:t>
            </a:r>
            <a:endParaRPr lang="en-US" altLang="zh-CN" sz="40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爷</a:t>
            </a:r>
            <a:r>
              <a:rPr lang="en-US" altLang="zh-CN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对角圆角矩形 11"/>
          <p:cNvSpPr/>
          <p:nvPr/>
        </p:nvSpPr>
        <p:spPr>
          <a:xfrm>
            <a:off x="1132672" y="205637"/>
            <a:ext cx="2431216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重难点点拨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27584" y="2420888"/>
            <a:ext cx="8032968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今天，邓小平爷爷亲手栽种的柏树已经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长大</a:t>
            </a:r>
            <a:endParaRPr lang="en-US" altLang="zh-CN" sz="28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，成了天坛公园一处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美丽的风景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云形标注 15"/>
          <p:cNvSpPr/>
          <p:nvPr/>
        </p:nvSpPr>
        <p:spPr>
          <a:xfrm>
            <a:off x="2123728" y="764704"/>
            <a:ext cx="5204745" cy="1629734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2136221" y="1109310"/>
            <a:ext cx="480131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邓爷爷植树的情景是</a:t>
            </a:r>
            <a:endParaRPr lang="en-US" altLang="zh-CN" sz="40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怎样的？</a:t>
            </a:r>
            <a:endParaRPr lang="zh-CN" altLang="en-US" sz="4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2040034" y="5935064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1331640" y="4725144"/>
            <a:ext cx="23762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挑选、小心、挥锹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对角圆角矩形 18"/>
          <p:cNvSpPr/>
          <p:nvPr/>
        </p:nvSpPr>
        <p:spPr>
          <a:xfrm>
            <a:off x="1132672" y="205637"/>
            <a:ext cx="2287200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重难点点拨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7125107" y="4445610"/>
            <a:ext cx="1113416" cy="1819834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62584" y="5156645"/>
            <a:ext cx="1164942" cy="1303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4355976" y="4797152"/>
            <a:ext cx="326243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仔细、连声、</a:t>
            </a:r>
            <a:endParaRPr lang="en-US" altLang="zh-CN" sz="40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扶正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31640" y="2636912"/>
            <a:ext cx="64807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       ①邓爷爷精心地</a:t>
            </a:r>
            <a:r>
              <a:rPr lang="zh-CN" altLang="en-US" sz="2400" dirty="0" smtClean="0">
                <a:solidFill>
                  <a:srgbClr val="FF0000"/>
                </a:solidFill>
              </a:rPr>
              <a:t>挑选</a:t>
            </a:r>
            <a:r>
              <a:rPr lang="zh-CN" altLang="en-US" sz="2400" dirty="0" smtClean="0"/>
              <a:t>了一棵茁壮的柏树苗，</a:t>
            </a:r>
            <a:r>
              <a:rPr lang="zh-CN" altLang="en-US" sz="2400" dirty="0" smtClean="0">
                <a:solidFill>
                  <a:srgbClr val="FF0000"/>
                </a:solidFill>
              </a:rPr>
              <a:t>小心</a:t>
            </a:r>
            <a:r>
              <a:rPr lang="zh-CN" altLang="en-US" sz="2400" dirty="0" smtClean="0"/>
              <a:t>地移入树坑，又</a:t>
            </a:r>
            <a:r>
              <a:rPr lang="zh-CN" altLang="en-US" sz="2400" dirty="0" smtClean="0">
                <a:solidFill>
                  <a:srgbClr val="FF0000"/>
                </a:solidFill>
              </a:rPr>
              <a:t>挥锹</a:t>
            </a:r>
            <a:r>
              <a:rPr lang="zh-CN" altLang="en-US" sz="2400" dirty="0" smtClean="0"/>
              <a:t>填了几锹土。</a:t>
            </a:r>
            <a:endParaRPr lang="en-US" altLang="zh-CN" sz="2400" dirty="0" smtClean="0"/>
          </a:p>
          <a:p>
            <a:r>
              <a:rPr lang="zh-CN" altLang="en-US" sz="2400" dirty="0" smtClean="0"/>
              <a:t>        ②他站到几步之外</a:t>
            </a:r>
            <a:r>
              <a:rPr lang="zh-CN" altLang="en-US" sz="2400" dirty="0" smtClean="0">
                <a:solidFill>
                  <a:srgbClr val="FF0000"/>
                </a:solidFill>
              </a:rPr>
              <a:t>仔细</a:t>
            </a:r>
            <a:r>
              <a:rPr lang="zh-CN" altLang="en-US" sz="2400" dirty="0" smtClean="0"/>
              <a:t>看看，觉得不很直，</a:t>
            </a:r>
            <a:r>
              <a:rPr lang="zh-CN" altLang="en-US" sz="2400" dirty="0" smtClean="0">
                <a:solidFill>
                  <a:srgbClr val="FF0000"/>
                </a:solidFill>
              </a:rPr>
              <a:t>连声</a:t>
            </a:r>
            <a:r>
              <a:rPr lang="zh-CN" altLang="en-US" sz="2400" dirty="0" smtClean="0"/>
              <a:t>说：“不行，不行！” 他又走上前把树苗</a:t>
            </a:r>
            <a:r>
              <a:rPr lang="zh-CN" altLang="en-US" sz="2400" dirty="0" smtClean="0">
                <a:solidFill>
                  <a:srgbClr val="FF0000"/>
                </a:solidFill>
              </a:rPr>
              <a:t>扶正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8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84956" y="1174304"/>
            <a:ext cx="797890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新词：　</a:t>
            </a:r>
            <a:endParaRPr lang="en-US" altLang="zh-CN" sz="40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　碧空如洗  万里无云  引人注目  兴致勃勃　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好句：</a:t>
            </a:r>
            <a:endParaRPr lang="en-US" altLang="zh-CN" sz="40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　只见他手握铁锹，兴致勃勃地挖着树坑，额头已经满是汗珠，仍不肯休息。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39080" y="5964238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058768" y="6135688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3387" y="621338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63093" y="625792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对角圆角矩形 9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词语积累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1772816"/>
            <a:ext cx="79789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1157263"/>
            <a:ext cx="79789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ABCC</a:t>
            </a:r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式词语：　</a:t>
            </a:r>
            <a:endParaRPr lang="en-US" altLang="zh-CN" sz="40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　兴致勃勃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63689" y="4653136"/>
            <a:ext cx="2232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喜气洋洋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04271" y="2823719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拓展：</a:t>
            </a:r>
          </a:p>
        </p:txBody>
      </p:sp>
      <p:pic>
        <p:nvPicPr>
          <p:cNvPr id="9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266824" y="5968119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92630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627926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58095" y="6302641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对角圆角矩形 15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词语积累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15" name="图片 14" descr="兴致勃勃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355976" y="1484784"/>
            <a:ext cx="1440000" cy="107895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8" name="图片 17" descr="喜气洋洋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907704" y="3501008"/>
            <a:ext cx="1440000" cy="1080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9" name="图片 18" descr="小心翼翼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860032" y="2924944"/>
            <a:ext cx="1080000" cy="17955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0" name="TextBox 19"/>
          <p:cNvSpPr txBox="1"/>
          <p:nvPr/>
        </p:nvSpPr>
        <p:spPr>
          <a:xfrm>
            <a:off x="4427984" y="4869160"/>
            <a:ext cx="2232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小心翼翼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/>
      <p:bldP spid="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836712"/>
            <a:ext cx="8496944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通过朗读，我们了解了课文的主要内容：邓小平爷爷在天坛公园亲手种树的故事，从中我们能体会邓小平爷爷植树的认真态度和他的心愿，了解植树的意义，有植树绿化和保护环境的意识。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5818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766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50965" y="63690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课堂小结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1619672" y="5157192"/>
            <a:ext cx="4780687" cy="1453466"/>
            <a:chOff x="867665" y="4437111"/>
            <a:chExt cx="4780687" cy="1453466"/>
          </a:xfrm>
        </p:grpSpPr>
        <p:sp>
          <p:nvSpPr>
            <p:cNvPr id="10" name="云形标注 9"/>
            <p:cNvSpPr/>
            <p:nvPr/>
          </p:nvSpPr>
          <p:spPr>
            <a:xfrm>
              <a:off x="2555776" y="4437111"/>
              <a:ext cx="3092576" cy="945680"/>
            </a:xfrm>
            <a:prstGeom prst="cloudCallout">
              <a:avLst>
                <a:gd name="adj1" fmla="val -76605"/>
                <a:gd name="adj2" fmla="val 64688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　　我还积累了很多词语。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7665" y="4916670"/>
              <a:ext cx="878714" cy="9739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下箭头 3"/>
          <p:cNvSpPr/>
          <p:nvPr/>
        </p:nvSpPr>
        <p:spPr>
          <a:xfrm rot="16200000">
            <a:off x="7051200" y="1741888"/>
            <a:ext cx="308198" cy="5140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547664" y="1556792"/>
            <a:ext cx="201622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精心挑选、小心、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挥锹、仔细、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连声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47664" y="4077072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美丽的风景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516631" y="1772816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态度认真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下箭头 16"/>
          <p:cNvSpPr/>
          <p:nvPr/>
        </p:nvSpPr>
        <p:spPr>
          <a:xfrm rot="16200000">
            <a:off x="6938181" y="4377725"/>
            <a:ext cx="308198" cy="5140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7381032" y="4408553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美好心愿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对角圆角矩形 18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21" name="图片 20" descr="邓小平爷爷植树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1920" y="1484784"/>
            <a:ext cx="2820572" cy="38967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/>
      <p:bldP spid="15" grpId="0"/>
      <p:bldP spid="16" grpId="0"/>
      <p:bldP spid="17" grpId="0" animBg="1"/>
      <p:bldP spid="1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1268760"/>
            <a:ext cx="846555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绿化祖国人人尽责 美丽中国是大民生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中共中央总书记、国家主席、中央军委主席习近平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2016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日上午在参加首都义务植树活动时强调，中华民族伟大复兴要靠全体中华儿女共同奋斗。“十三五”时期既是全面建成小康社会的决胜阶段，也是生态文明建设的重要时期。发展林业是全面建成小康社会的重要内容，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生态文明建设的重要举措。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6973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734912" y="620695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37540" y="634665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5240" y="640424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7702315" y="4889915"/>
            <a:ext cx="933555" cy="1650056"/>
            <a:chOff x="5836357" y="4560894"/>
            <a:chExt cx="1327930" cy="2056092"/>
          </a:xfrm>
        </p:grpSpPr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8782" y="662941"/>
            <a:ext cx="8055666" cy="2761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各级领导干部要带头参加义务植树，身体力行在全社会宣传新发展理念，发扬前人栽树、后人乘凉精神，多种树、种好树、管好树，让大地山川绿起来，让人民群众生活环境美起来。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45047" y="6096989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782" y="6027737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5240" y="640424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img01.taopic.com/160115/318766-16011514335968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293096"/>
            <a:ext cx="1758604" cy="1500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对角圆角矩形 11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4139952" y="4653136"/>
            <a:ext cx="4826359" cy="1545866"/>
            <a:chOff x="4017978" y="5312134"/>
            <a:chExt cx="4826359" cy="1545866"/>
          </a:xfrm>
        </p:grpSpPr>
        <p:sp>
          <p:nvSpPr>
            <p:cNvPr id="10" name="云形标注 9"/>
            <p:cNvSpPr/>
            <p:nvPr/>
          </p:nvSpPr>
          <p:spPr>
            <a:xfrm>
              <a:off x="4017978" y="5461029"/>
              <a:ext cx="3229989" cy="943211"/>
            </a:xfrm>
            <a:prstGeom prst="cloudCallout">
              <a:avLst>
                <a:gd name="adj1" fmla="val 73423"/>
                <a:gd name="adj2" fmla="val 37232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　　绿化祖国，人人有责。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6146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14125" y="5312134"/>
              <a:ext cx="1130212" cy="15458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755576" y="980728"/>
            <a:ext cx="2065938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植树节</a:t>
            </a:r>
            <a:endParaRPr lang="zh-CN" altLang="en-US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5" name="云形标注 24"/>
          <p:cNvSpPr/>
          <p:nvPr/>
        </p:nvSpPr>
        <p:spPr>
          <a:xfrm>
            <a:off x="323528" y="2348880"/>
            <a:ext cx="7416824" cy="3456384"/>
          </a:xfrm>
          <a:prstGeom prst="cloudCallout">
            <a:avLst>
              <a:gd name="adj1" fmla="val 60520"/>
              <a:gd name="adj2" fmla="val 54020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3568" y="2636912"/>
            <a:ext cx="684076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“植树节”是一些国家为激发人们爱林、造林的感情，促进国土绿化，保护人类赖以生存的生态环境，通过立法确定的节日。孙中山先生一生十分重视植树造林。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1893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年，他就提出：“中国欲强，必须急兴农学，讲究树艺。”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1924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年，他在广州演讲时反复强调：“我们研究到防止水灾和旱灾的根本方法都是造林植树，要造全国大规模的森林。”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1925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日，孙中山先生逝世。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1928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年，为纪念孙中山逝世三周年，举行了植树仪式。以后将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日定为植树节。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1979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日，第三届全国人大常委会第六次会议以法律的形式确定，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为我国的植树节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。这个节日有纪念孙中山先生的意义。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346485" y="4622939"/>
            <a:ext cx="1243864" cy="2219461"/>
            <a:chOff x="5836357" y="4560894"/>
            <a:chExt cx="1327930" cy="2056092"/>
          </a:xfrm>
        </p:grpSpPr>
        <p:pic>
          <p:nvPicPr>
            <p:cNvPr id="21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4" name="组合 23"/>
          <p:cNvGrpSpPr/>
          <p:nvPr/>
        </p:nvGrpSpPr>
        <p:grpSpPr>
          <a:xfrm>
            <a:off x="467544" y="110421"/>
            <a:ext cx="2525818" cy="549852"/>
            <a:chOff x="467544" y="110421"/>
            <a:chExt cx="2525818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616" y="205637"/>
              <a:ext cx="1877746" cy="432048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 smtClean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资料宝袋</a:t>
              </a:r>
              <a:endParaRPr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7544" y="110421"/>
              <a:ext cx="576064" cy="549852"/>
            </a:xfrm>
            <a:prstGeom prst="rect">
              <a:avLst/>
            </a:prstGeom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63888" y="844036"/>
            <a:ext cx="2880000" cy="14328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65383" y="1268760"/>
            <a:ext cx="797890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 smtClean="0"/>
              <a:t>　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有关绿化的词语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绿树成荫 绿草如茵 绿意盎然 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根深叶茂  浇树浇根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十年树木  百年树人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138958" y="6015919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038812" y="6187369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08" y="632706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6334408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对角圆角矩形 9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724128" y="4110612"/>
            <a:ext cx="1532087" cy="1580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2475" y="1233333"/>
            <a:ext cx="797890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</a:t>
            </a:r>
            <a:r>
              <a:rPr lang="en-US" altLang="zh-CN" sz="3600" dirty="0" smtClean="0"/>
              <a:t>1.</a:t>
            </a:r>
            <a:r>
              <a:rPr lang="zh-CN" altLang="en-US" sz="3600" dirty="0" smtClean="0"/>
              <a:t>换偏旁，变成新字再组词。</a:t>
            </a:r>
            <a:endParaRPr lang="en-US" altLang="zh-CN" sz="3600" dirty="0" smtClean="0"/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值（   ）（      ）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对（　　）（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）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住（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）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咱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）（　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295338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63156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91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8157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云形标注 9"/>
          <p:cNvSpPr/>
          <p:nvPr/>
        </p:nvSpPr>
        <p:spPr>
          <a:xfrm>
            <a:off x="5331676" y="3356992"/>
            <a:ext cx="3325337" cy="1656184"/>
          </a:xfrm>
          <a:prstGeom prst="cloudCallout">
            <a:avLst>
              <a:gd name="adj1" fmla="val -24443"/>
              <a:gd name="adj2" fmla="val -7367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用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换偏旁的方法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可以巩固所学的生字。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109154" y="2206653"/>
            <a:ext cx="1665879" cy="1227642"/>
            <a:chOff x="1835696" y="5616071"/>
            <a:chExt cx="1665879" cy="1227642"/>
          </a:xfrm>
        </p:grpSpPr>
        <p:pic>
          <p:nvPicPr>
            <p:cNvPr id="15" name="Picture 4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5616071"/>
              <a:ext cx="1610357" cy="12276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2021880" y="5884137"/>
              <a:ext cx="147969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识字小方法</a:t>
              </a:r>
              <a:endParaRPr lang="zh-CN" altLang="en-US" sz="1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2071722" y="2994628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邓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83609" y="3025405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邓爷爷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94843" y="3817201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85244" y="3824629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关注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96478" y="4615932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息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85787" y="4615932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休息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对角圆角矩形 21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课堂作业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24" name="Picture 4" descr="F:\七彩课堂插图板式封面\排版用图标、页眉页脚\标题jpg\读读背背.jpg"/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806" r="7809" b="7265"/>
          <a:stretch>
            <a:fillRect/>
          </a:stretch>
        </p:blipFill>
        <p:spPr bwMode="auto">
          <a:xfrm>
            <a:off x="5037656" y="4939097"/>
            <a:ext cx="1692174" cy="1516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2051720" y="2204864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植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923928" y="2204864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植树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animBg="1"/>
      <p:bldP spid="11" grpId="0"/>
      <p:bldP spid="17" grpId="0"/>
      <p:bldP spid="18" grpId="0"/>
      <p:bldP spid="19" grpId="0"/>
      <p:bldP spid="20" grpId="0"/>
      <p:bldP spid="21" grpId="0"/>
      <p:bldP spid="25" grpId="0"/>
      <p:bldP spid="2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65383" y="997098"/>
            <a:ext cx="797890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</a:t>
            </a:r>
            <a:r>
              <a:rPr lang="en-US" altLang="zh-CN" sz="3200" dirty="0" smtClean="0"/>
              <a:t>2.</a:t>
            </a:r>
            <a:r>
              <a:rPr lang="zh-CN" altLang="en-US" sz="3200" dirty="0" smtClean="0"/>
              <a:t>填一填。</a:t>
            </a:r>
            <a:endParaRPr lang="en-US" altLang="zh-CN" sz="3200" dirty="0" smtClean="0"/>
          </a:p>
          <a:p>
            <a:pPr>
              <a:lnSpc>
                <a:spcPct val="150000"/>
              </a:lnSpc>
            </a:pPr>
            <a:r>
              <a:rPr lang="zh-CN" altLang="en-US" sz="3200" dirty="0"/>
              <a:t>　</a:t>
            </a:r>
            <a:r>
              <a:rPr lang="zh-CN" altLang="en-US" sz="3200" dirty="0" smtClean="0"/>
              <a:t>①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只见他手握铁锹，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　　　　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地挖着树坑，额头已经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     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，仍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②邓爷爷精心地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了一棵茁壮的柏树苗，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地移入树坑，又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填了几锹土。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96928" y="600826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973507" y="625933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3757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93046" y="6259336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4788024" y="1772816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兴致勃勃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07904" y="2492896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满是汗珠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660232" y="263691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不肯休息</a:t>
            </a:r>
            <a:endParaRPr lang="zh-CN" altLang="en-US" sz="3200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对角圆角矩形 12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课堂作业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779912" y="3212976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挑选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47664" y="4077072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小心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64088" y="4077072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挥锹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7" grpId="0"/>
      <p:bldP spid="18" grpId="0"/>
      <p:bldP spid="12" grpId="0"/>
      <p:bldP spid="15" grpId="0"/>
      <p:bldP spid="1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88671" y="1124744"/>
            <a:ext cx="7978906" cy="166199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</a:t>
            </a:r>
            <a:r>
              <a:rPr lang="zh-CN" altLang="en-US" sz="3200" dirty="0" smtClean="0"/>
              <a:t>３</a:t>
            </a:r>
            <a:r>
              <a:rPr lang="en-US" altLang="zh-CN" sz="3200" dirty="0" smtClean="0"/>
              <a:t>.</a:t>
            </a:r>
            <a:r>
              <a:rPr lang="zh-CN" altLang="en-US" sz="3200" dirty="0" smtClean="0"/>
              <a:t>当你来到天坛公园，看到邓爷爷亲手栽下的这棵柏树的时候，你会想些什么呢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32672" y="6205538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9018" y="62579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97" y="638157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课堂作业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28891" y="3068960"/>
            <a:ext cx="7673391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邓爷爷为我们做出了榜样，我们也要绿化自己的祖国。</a:t>
            </a:r>
            <a:endParaRPr lang="zh-CN" altLang="en-US" sz="3600" dirty="0"/>
          </a:p>
        </p:txBody>
      </p:sp>
      <p:grpSp>
        <p:nvGrpSpPr>
          <p:cNvPr id="15" name="组合 14"/>
          <p:cNvGrpSpPr/>
          <p:nvPr/>
        </p:nvGrpSpPr>
        <p:grpSpPr>
          <a:xfrm>
            <a:off x="4009760" y="4965825"/>
            <a:ext cx="4583151" cy="1292100"/>
            <a:chOff x="4067944" y="5199835"/>
            <a:chExt cx="4583151" cy="1292100"/>
          </a:xfrm>
        </p:grpSpPr>
        <p:sp>
          <p:nvSpPr>
            <p:cNvPr id="10" name="云形标注 9"/>
            <p:cNvSpPr/>
            <p:nvPr/>
          </p:nvSpPr>
          <p:spPr>
            <a:xfrm>
              <a:off x="4067944" y="5247803"/>
              <a:ext cx="3601078" cy="1114996"/>
            </a:xfrm>
            <a:prstGeom prst="cloudCallout">
              <a:avLst>
                <a:gd name="adj1" fmla="val 60440"/>
                <a:gd name="adj2" fmla="val 32755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　　以邓爷爷为榜样绿化祖国。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8194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27820" y="5199835"/>
              <a:ext cx="723275" cy="1292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755576" y="980728"/>
            <a:ext cx="2065938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天坛公园</a:t>
            </a:r>
            <a:endParaRPr lang="zh-CN" altLang="en-US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5" name="云形标注 24"/>
          <p:cNvSpPr/>
          <p:nvPr/>
        </p:nvSpPr>
        <p:spPr>
          <a:xfrm>
            <a:off x="4139952" y="2348880"/>
            <a:ext cx="4464496" cy="3456384"/>
          </a:xfrm>
          <a:prstGeom prst="cloudCallout">
            <a:avLst>
              <a:gd name="adj1" fmla="val 60520"/>
              <a:gd name="adj2" fmla="val 54020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99992" y="2636912"/>
            <a:ext cx="388843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“天坛位于北京市东城区在永定门内大街路东。原是明清两代皇帝祭祀皇天上帝的场所，始建于明永乐十八年 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(1420 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 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), 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以后经过不断的改扩建，至清乾隆年间最终建成。天坛占地达 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273 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万平方米，主要建筑有祈年殿、圜丘、 皇穹宇、斋宫、神乐署、牺牲所等。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1918 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年辟为公园。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19"/>
          <p:cNvGrpSpPr/>
          <p:nvPr/>
        </p:nvGrpSpPr>
        <p:grpSpPr>
          <a:xfrm>
            <a:off x="7346485" y="4622939"/>
            <a:ext cx="1243864" cy="2219461"/>
            <a:chOff x="5836357" y="4560894"/>
            <a:chExt cx="1327930" cy="2056092"/>
          </a:xfrm>
        </p:grpSpPr>
        <p:pic>
          <p:nvPicPr>
            <p:cNvPr id="21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" name="组合 23"/>
          <p:cNvGrpSpPr/>
          <p:nvPr/>
        </p:nvGrpSpPr>
        <p:grpSpPr>
          <a:xfrm>
            <a:off x="467544" y="110421"/>
            <a:ext cx="2525818" cy="549852"/>
            <a:chOff x="467544" y="110421"/>
            <a:chExt cx="2525818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616" y="205637"/>
              <a:ext cx="1877746" cy="432048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 smtClean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资料宝袋</a:t>
              </a:r>
              <a:endParaRPr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7544" y="110421"/>
              <a:ext cx="576064" cy="549852"/>
            </a:xfrm>
            <a:prstGeom prst="rect">
              <a:avLst/>
            </a:prstGeom>
          </p:spPr>
        </p:pic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1560" y="2564904"/>
            <a:ext cx="3240000" cy="2181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5043" y="795811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dèng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40947" y="918921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55178" y="2137811"/>
            <a:ext cx="27542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邓小平  邓先生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55178" y="2537921"/>
            <a:ext cx="46411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“阝”在“又”右邓先生。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02230" y="1429925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左小右大，“又”的捺变点。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30402" y="3230199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zhí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02230" y="3443768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55178" y="4503093"/>
            <a:ext cx="30107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植树  植物  种植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37432" y="4903203"/>
            <a:ext cx="4874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“木”在“直”左去植树。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61552" y="3862011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“木”的捺变点，“直”横画分布均匀，最后一横稍长。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9677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植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213048" y="1455789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邓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加一加识记：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又＋阝＝邓 </a:t>
              </a:r>
              <a:endPara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木＋直＝植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48" name="对角圆角矩形 47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2960346" y="2938031"/>
            <a:ext cx="492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邓先生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是一位爱国华侨。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002599" y="5302190"/>
            <a:ext cx="49537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植树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造林是热爱祖国的表现。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26821" y="968260"/>
            <a:ext cx="19574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30008" y="3481629"/>
            <a:ext cx="3958900" cy="35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5043" y="795811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yǐn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26215" y="844226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55178" y="2080382"/>
            <a:ext cx="27542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引人注目  吸引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26215" y="2502093"/>
            <a:ext cx="44144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一 “丨”立于“弓”右。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03686" y="1312622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“弓”笔画稍紧凑，竖是垂露竖。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30402" y="3230199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zhù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02230" y="3385083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11709" y="4557058"/>
            <a:ext cx="35237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引人注目  注意  关注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895092" y="4989774"/>
            <a:ext cx="4701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“氵”在“主”左引人关注。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77744" y="3857170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：“氵”呈弧形分布，“主”三横分布均匀，第三横长。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7" name="云形 6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631756" y="5819268"/>
              <a:ext cx="3534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熟字加偏旁识记：</a:t>
              </a:r>
              <a:r>
                <a:rPr lang="zh-CN" altLang="en-US" b="1" dirty="0" smtClean="0">
                  <a:solidFill>
                    <a:srgbClr val="FF0000"/>
                  </a:solidFill>
                </a:rPr>
                <a:t>“主”加上 “氵”是“注”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1028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230402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注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69677" y="1397343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引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对角圆角矩形 40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2960346" y="2938031"/>
            <a:ext cx="492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盛开的鲜花吸引了孩子们的目光。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870383" y="5362208"/>
            <a:ext cx="57340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我们要遵守交通规则，注意交通安全。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64099" y="980728"/>
            <a:ext cx="1337643" cy="317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16486" y="3514736"/>
            <a:ext cx="2095674" cy="309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5043" y="795811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mǎn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40947" y="918921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55178" y="2137811"/>
            <a:ext cx="43140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满是汗水  满意  满分  满足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55178" y="2537921"/>
            <a:ext cx="3246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西湖花前两相会。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02230" y="1429925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“氵”呈弧形分布，“艹”和“两”要宽。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30402" y="3230199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xiū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02230" y="3443768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55178" y="4503093"/>
            <a:ext cx="35237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休息  休养生息  休假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37432" y="4903203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一人依在木头上。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61552" y="3862011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“亻”的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竖稍短，木“横稍短，竖在竖中线上是垂露竖，撇捺舒展。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9677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休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213048" y="1455789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满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40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口诀识记：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亻木休。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9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48" name="对角圆角矩形 47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2960346" y="2938031"/>
            <a:ext cx="492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妈妈脸上露出满意的笑容。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002599" y="5302190"/>
            <a:ext cx="41064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王他依靠着墙壁休息。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0830" y="962026"/>
            <a:ext cx="51152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94229" y="3482148"/>
            <a:ext cx="2730470" cy="484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5043" y="795811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xī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40947" y="918921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55178" y="2137811"/>
            <a:ext cx="37802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休息  叹息  利息  姑息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55178" y="2537921"/>
            <a:ext cx="3246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自在心上坐。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02230" y="1429925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“自” 笔画紧凑，“心”卧钩舒展，三点遥相呼应。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30402" y="3230199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gé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02230" y="3443768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55178" y="4503093"/>
            <a:ext cx="38026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格外  放格  空格  合格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37432" y="4903203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楼西阁中。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61552" y="3862011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左窄右宽。“口”横折向左倾斜。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9677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格</a:t>
            </a:r>
          </a:p>
        </p:txBody>
      </p:sp>
      <p:grpSp>
        <p:nvGrpSpPr>
          <p:cNvPr id="7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213048" y="1455789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息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40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谜语识记：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自在心上。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9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48" name="对角圆角矩形 47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2960346" y="2938031"/>
            <a:ext cx="492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星期天，妈妈好不容易在家休息。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002599" y="5302190"/>
            <a:ext cx="53138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国庆节时的天安门显得格外美丽。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79103" y="1052737"/>
            <a:ext cx="3083579" cy="297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1816" y="3565652"/>
            <a:ext cx="2632392" cy="291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TextBox 79"/>
          <p:cNvSpPr txBox="1"/>
          <p:nvPr/>
        </p:nvSpPr>
        <p:spPr>
          <a:xfrm>
            <a:off x="5112806" y="2634941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latin typeface="+mn-ea"/>
                <a:ea typeface="+mn-ea"/>
              </a:rPr>
              <a:t>zhì</a:t>
            </a:r>
            <a:endParaRPr lang="zh-CN" altLang="en-US" sz="4000" b="1" dirty="0">
              <a:latin typeface="+mn-ea"/>
              <a:ea typeface="+mn-ea"/>
            </a:endParaRPr>
          </a:p>
        </p:txBody>
      </p:sp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53348" y="671795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tán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11399" y="1972508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：天坛  花坛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82350" y="1196404"/>
            <a:ext cx="3145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前鼻音。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69043" y="1407959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774923" y="1310788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坛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623787" y="774920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líng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058248" y="1889786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：高龄  年龄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988898" y="1310788"/>
            <a:ext cx="3477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易错提示：后鼻音。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4655076" y="1422399"/>
            <a:ext cx="1333822" cy="1286884"/>
            <a:chOff x="4655076" y="1422399"/>
            <a:chExt cx="1333822" cy="1286884"/>
          </a:xfrm>
        </p:grpSpPr>
        <p:grpSp>
          <p:nvGrpSpPr>
            <p:cNvPr id="45" name="组合 44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47" name="矩形 46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8" name="直接连接符 47"/>
              <p:cNvCxnSpPr>
                <a:stCxn id="47" idx="1"/>
                <a:endCxn id="47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>
                <a:stCxn id="47" idx="0"/>
                <a:endCxn id="47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>
              <a:off x="4760956" y="1422399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龄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900720" y="2588662"/>
            <a:ext cx="7283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wò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2139599" y="3757966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：手握铁锹  握手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093079" y="2951615"/>
            <a:ext cx="29957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　四声。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84925" y="4319188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bó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064275" y="5662411"/>
            <a:ext cx="23214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：兴致勃勃  勃发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982291" y="4831867"/>
            <a:ext cx="2793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　二声，声母是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b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029150" y="4477924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wā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193467" y="5797489"/>
            <a:ext cx="28673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：挖着  挖坑  挖土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6065104" y="4832150"/>
            <a:ext cx="3446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一声，声母是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w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774923" y="3154415"/>
            <a:ext cx="1353739" cy="1332417"/>
            <a:chOff x="3418472" y="1067242"/>
            <a:chExt cx="1353739" cy="1332417"/>
          </a:xfrm>
        </p:grpSpPr>
        <p:grpSp>
          <p:nvGrpSpPr>
            <p:cNvPr id="94" name="组合 93"/>
            <p:cNvGrpSpPr/>
            <p:nvPr/>
          </p:nvGrpSpPr>
          <p:grpSpPr>
            <a:xfrm>
              <a:off x="3418472" y="1209946"/>
              <a:ext cx="1265926" cy="1189713"/>
              <a:chOff x="-4250556" y="-72324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96" name="矩形 95"/>
              <p:cNvSpPr/>
              <p:nvPr/>
            </p:nvSpPr>
            <p:spPr>
              <a:xfrm>
                <a:off x="-4250556" y="-72324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7" name="直接连接符 96"/>
              <p:cNvCxnSpPr>
                <a:stCxn id="96" idx="1"/>
                <a:endCxn id="96" idx="3"/>
              </p:cNvCxnSpPr>
              <p:nvPr/>
            </p:nvCxnSpPr>
            <p:spPr>
              <a:xfrm>
                <a:off x="-4250556" y="749214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>
                <a:stCxn id="96" idx="0"/>
                <a:endCxn id="96" idx="2"/>
              </p:cNvCxnSpPr>
              <p:nvPr/>
            </p:nvCxnSpPr>
            <p:spPr>
              <a:xfrm>
                <a:off x="-3357581" y="-72324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3544269" y="1067242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握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653608" y="5084042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07" name="矩形 10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8" name="直接连接符 107"/>
            <p:cNvCxnSpPr>
              <a:stCxn id="107" idx="1"/>
              <a:endCxn id="10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>
              <a:stCxn id="107" idx="0"/>
              <a:endCxn id="10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0" name="TextBox 23"/>
          <p:cNvSpPr txBox="1">
            <a:spLocks noChangeArrowheads="1"/>
          </p:cNvSpPr>
          <p:nvPr/>
        </p:nvSpPr>
        <p:spPr bwMode="auto">
          <a:xfrm>
            <a:off x="738416" y="4989972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勃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1" name="组合 110"/>
          <p:cNvGrpSpPr/>
          <p:nvPr/>
        </p:nvGrpSpPr>
        <p:grpSpPr>
          <a:xfrm>
            <a:off x="4844408" y="5237391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12" name="矩形 111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3" name="直接连接符 112"/>
            <p:cNvCxnSpPr>
              <a:stCxn id="112" idx="1"/>
              <a:endCxn id="112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>
              <a:stCxn id="112" idx="0"/>
              <a:endCxn id="112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23"/>
          <p:cNvSpPr txBox="1">
            <a:spLocks noChangeArrowheads="1"/>
          </p:cNvSpPr>
          <p:nvPr/>
        </p:nvSpPr>
        <p:spPr bwMode="auto">
          <a:xfrm>
            <a:off x="4920780" y="5150198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挖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28280" y="679048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tán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606832" y="778352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líng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2" name="TextBox 61"/>
          <p:cNvSpPr txBox="1"/>
          <p:nvPr/>
        </p:nvSpPr>
        <p:spPr>
          <a:xfrm flipH="1">
            <a:off x="870502" y="2597672"/>
            <a:ext cx="9264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wò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971600" y="4324160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bó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027549" y="4478207"/>
            <a:ext cx="9412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wā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6" name="对角圆角矩形 65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68" name="组合 67"/>
          <p:cNvGrpSpPr/>
          <p:nvPr/>
        </p:nvGrpSpPr>
        <p:grpSpPr>
          <a:xfrm>
            <a:off x="5006926" y="3245656"/>
            <a:ext cx="1333822" cy="1286884"/>
            <a:chOff x="4655076" y="1422399"/>
            <a:chExt cx="1333822" cy="1286884"/>
          </a:xfrm>
        </p:grpSpPr>
        <p:grpSp>
          <p:nvGrpSpPr>
            <p:cNvPr id="69" name="组合 68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71" name="矩形 70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7" name="直接连接符 76"/>
              <p:cNvCxnSpPr>
                <a:stCxn id="71" idx="1"/>
                <a:endCxn id="71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>
                <a:stCxn id="71" idx="0"/>
                <a:endCxn id="71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0" name="TextBox 23"/>
            <p:cNvSpPr txBox="1">
              <a:spLocks noChangeArrowheads="1"/>
            </p:cNvSpPr>
            <p:nvPr/>
          </p:nvSpPr>
          <p:spPr bwMode="auto">
            <a:xfrm>
              <a:off x="4760956" y="1422399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致</a:t>
              </a:r>
            </a:p>
          </p:txBody>
        </p:sp>
      </p:grpSp>
      <p:sp>
        <p:nvSpPr>
          <p:cNvPr id="79" name="TextBox 78"/>
          <p:cNvSpPr txBox="1"/>
          <p:nvPr/>
        </p:nvSpPr>
        <p:spPr>
          <a:xfrm>
            <a:off x="5131906" y="2645035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zhì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427419" y="2972246"/>
            <a:ext cx="18117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整体认读音节。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6427419" y="3845820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：精致  致意  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4" grpId="0"/>
    </p:bldLst>
  </p:timing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1300</Words>
  <Application>Microsoft Office PowerPoint</Application>
  <PresentationFormat>全屏显示(4:3)</PresentationFormat>
  <Paragraphs>310</Paragraphs>
  <Slides>34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1_自定义设计方案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jxzy888666</dc:title>
  <dc:creator>jxzy888666; lcj</dc:creator>
  <cp:lastModifiedBy>whjy</cp:lastModifiedBy>
  <cp:revision>604</cp:revision>
  <dcterms:created xsi:type="dcterms:W3CDTF">2017-05-17T10:13:00Z</dcterms:created>
  <dcterms:modified xsi:type="dcterms:W3CDTF">2018-02-18T04:53:40Z</dcterms:modified>
  <cp:category>jxzy888666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