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62" r:id="rId2"/>
    <p:sldId id="293" r:id="rId3"/>
    <p:sldId id="294" r:id="rId4"/>
    <p:sldId id="336" r:id="rId5"/>
    <p:sldId id="292" r:id="rId6"/>
    <p:sldId id="301" r:id="rId7"/>
    <p:sldId id="324" r:id="rId8"/>
    <p:sldId id="325" r:id="rId9"/>
    <p:sldId id="326" r:id="rId10"/>
    <p:sldId id="302" r:id="rId11"/>
    <p:sldId id="327" r:id="rId12"/>
    <p:sldId id="328" r:id="rId13"/>
    <p:sldId id="322" r:id="rId14"/>
    <p:sldId id="329" r:id="rId15"/>
    <p:sldId id="330" r:id="rId16"/>
    <p:sldId id="300" r:id="rId17"/>
    <p:sldId id="303" r:id="rId18"/>
    <p:sldId id="304" r:id="rId19"/>
    <p:sldId id="306" r:id="rId20"/>
    <p:sldId id="305" r:id="rId21"/>
    <p:sldId id="337" r:id="rId22"/>
    <p:sldId id="310" r:id="rId23"/>
    <p:sldId id="338" r:id="rId24"/>
    <p:sldId id="309" r:id="rId25"/>
    <p:sldId id="331" r:id="rId26"/>
    <p:sldId id="316" r:id="rId27"/>
    <p:sldId id="307" r:id="rId28"/>
    <p:sldId id="312" r:id="rId29"/>
    <p:sldId id="315" r:id="rId30"/>
    <p:sldId id="314" r:id="rId31"/>
    <p:sldId id="335" r:id="rId32"/>
    <p:sldId id="317" r:id="rId33"/>
    <p:sldId id="318" r:id="rId34"/>
    <p:sldId id="319" r:id="rId35"/>
    <p:sldId id="320" r:id="rId36"/>
    <p:sldId id="291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1848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12" Type="http://schemas.openxmlformats.org/officeDocument/2006/relationships/image" Target="../media/image7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5.emf"/><Relationship Id="rId11" Type="http://schemas.openxmlformats.org/officeDocument/2006/relationships/image" Target="../media/image13.png"/><Relationship Id="rId5" Type="http://schemas.openxmlformats.org/officeDocument/2006/relationships/image" Target="../media/image6.emf"/><Relationship Id="rId10" Type="http://schemas.openxmlformats.org/officeDocument/2006/relationships/image" Target="../media/image26.png"/><Relationship Id="rId4" Type="http://schemas.openxmlformats.org/officeDocument/2006/relationships/image" Target="../media/image14.png"/><Relationship Id="rId9" Type="http://schemas.openxmlformats.org/officeDocument/2006/relationships/image" Target="../media/image25.png"/><Relationship Id="rId1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9.png"/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3.png"/><Relationship Id="rId11" Type="http://schemas.openxmlformats.org/officeDocument/2006/relationships/image" Target="../media/image7.emf"/><Relationship Id="rId5" Type="http://schemas.openxmlformats.org/officeDocument/2006/relationships/image" Target="../media/image15.emf"/><Relationship Id="rId10" Type="http://schemas.openxmlformats.org/officeDocument/2006/relationships/image" Target="../media/image13.png"/><Relationship Id="rId4" Type="http://schemas.openxmlformats.org/officeDocument/2006/relationships/image" Target="../media/image6.emf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12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png"/><Relationship Id="rId11" Type="http://schemas.openxmlformats.org/officeDocument/2006/relationships/image" Target="../media/image9.png"/><Relationship Id="rId5" Type="http://schemas.openxmlformats.org/officeDocument/2006/relationships/image" Target="../media/image15.emf"/><Relationship Id="rId10" Type="http://schemas.openxmlformats.org/officeDocument/2006/relationships/image" Target="../media/image8.png"/><Relationship Id="rId4" Type="http://schemas.openxmlformats.org/officeDocument/2006/relationships/image" Target="../media/image6.emf"/><Relationship Id="rId9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4.png"/><Relationship Id="rId7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7.jpe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hyperlink" Target="5%20&#38647;&#38155;&#21460;&#21460;&#65292;&#20320;&#22312;&#21738;&#37324;.mp4" TargetMode="Externa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2.png"/><Relationship Id="rId5" Type="http://schemas.openxmlformats.org/officeDocument/2006/relationships/image" Target="../media/image14.png"/><Relationship Id="rId10" Type="http://schemas.openxmlformats.org/officeDocument/2006/relationships/image" Target="../media/image35.png"/><Relationship Id="rId4" Type="http://schemas.openxmlformats.org/officeDocument/2006/relationships/image" Target="../media/image31.png"/><Relationship Id="rId9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4.png"/><Relationship Id="rId7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3.png"/><Relationship Id="rId11" Type="http://schemas.openxmlformats.org/officeDocument/2006/relationships/image" Target="../media/image42.jpeg"/><Relationship Id="rId5" Type="http://schemas.openxmlformats.org/officeDocument/2006/relationships/image" Target="../media/image15.emf"/><Relationship Id="rId10" Type="http://schemas.openxmlformats.org/officeDocument/2006/relationships/image" Target="../media/image41.jpeg"/><Relationship Id="rId4" Type="http://schemas.openxmlformats.org/officeDocument/2006/relationships/image" Target="../media/image6.emf"/><Relationship Id="rId9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4.png"/><Relationship Id="rId7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21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5.emf"/><Relationship Id="rId5" Type="http://schemas.openxmlformats.org/officeDocument/2006/relationships/image" Target="../media/image6.emf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11" Type="http://schemas.openxmlformats.org/officeDocument/2006/relationships/image" Target="../media/image20.jpeg"/><Relationship Id="rId5" Type="http://schemas.openxmlformats.org/officeDocument/2006/relationships/image" Target="../media/image7.emf"/><Relationship Id="rId10" Type="http://schemas.openxmlformats.org/officeDocument/2006/relationships/image" Target="../media/image19.jpeg"/><Relationship Id="rId4" Type="http://schemas.openxmlformats.org/officeDocument/2006/relationships/image" Target="../media/image6.emf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619672" y="1988840"/>
            <a:ext cx="597666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雷锋叔叔，你在哪里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人教版二年级下册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céng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：曾经  不曾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平舌音，后鼻音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méng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：蒙蒙的细雨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易错提示：后鼻音，二声。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蒙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nìng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：泥泞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后鼻音，四声。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shùn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：顺着  顺利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翘舌音，前鼻音。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mài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：年迈  迈步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8608" y="440372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tà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：踏着  踏步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四声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顺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泞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迈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踏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32988" y="67693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céng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2476" y="78047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méng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6052" y="2508662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nìng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4048" y="263009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shùn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1600" y="431780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mài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77662" y="4396636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tà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jīng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：荆棘  紫荆花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后鼻音，一声。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荆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jí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：荆棘  棘手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棘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bàn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：花瓣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前鼻音，四声。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yíng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：晶莹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后鼻音，四声。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：寻觅  觅食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8608" y="4403721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à</a:t>
            </a:r>
            <a:endParaRPr lang="zh-CN" altLang="en-US" sz="4000" dirty="0">
              <a:latin typeface="+mn-ea"/>
              <a:ea typeface="+mn-ea"/>
            </a:endParaRPr>
          </a:p>
        </p:txBody>
      </p:sp>
      <p:grpSp>
        <p:nvGrpSpPr>
          <p:cNvPr id="7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8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莹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瓣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觅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39810" y="670108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jīng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2476" y="7736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jí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7108" y="250866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bàn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95104" y="263009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yíng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1600" y="432462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mì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xū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：需要  需求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一声，声母是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ü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48754" y="685874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xū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06009" y="271799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xiàn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4060" y="4018712"/>
            <a:ext cx="33280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：献出  奉献  贡献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35011" y="3242608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三拼音节，四声。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35"/>
          <p:cNvGrpSpPr/>
          <p:nvPr/>
        </p:nvGrpSpPr>
        <p:grpSpPr>
          <a:xfrm>
            <a:off x="721704" y="3454163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1" name="矩形 20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>
              <a:stCxn id="21" idx="1"/>
              <a:endCxn id="21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21" idx="0"/>
              <a:endCxn id="21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27584" y="335699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献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3464" y="2717864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xiàn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迈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顺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泞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曾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蒙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7100047" y="990901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莹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棘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踏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2782818" y="777069"/>
            <a:ext cx="1227942" cy="2221227"/>
            <a:chOff x="3947301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1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荆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66584">
            <a:off x="5668551" y="770481"/>
            <a:ext cx="1125802" cy="2517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23"/>
          <p:cNvSpPr txBox="1">
            <a:spLocks noChangeArrowheads="1"/>
          </p:cNvSpPr>
          <p:nvPr/>
        </p:nvSpPr>
        <p:spPr bwMode="auto">
          <a:xfrm rot="716257">
            <a:off x="5593452" y="76519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献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需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组合 11"/>
          <p:cNvGrpSpPr/>
          <p:nvPr/>
        </p:nvGrpSpPr>
        <p:grpSpPr>
          <a:xfrm>
            <a:off x="2355548" y="637685"/>
            <a:ext cx="1209598" cy="2818778"/>
            <a:chOff x="5066550" y="3023144"/>
            <a:chExt cx="1209598" cy="2818778"/>
          </a:xfrm>
        </p:grpSpPr>
        <p:pic>
          <p:nvPicPr>
            <p:cNvPr id="26" name="Picture 11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觅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19" name="Picture 10" descr="91661ef7fc97310ebc98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23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27" name="Picture 10" descr="91661ef7fc97310ebc98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对角圆角矩形 19"/>
          <p:cNvSpPr/>
          <p:nvPr/>
        </p:nvSpPr>
        <p:spPr>
          <a:xfrm>
            <a:off x="1058768" y="212988"/>
            <a:ext cx="6206425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近义词、反义词、多音字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987824" y="141277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年迈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苍老   荆棘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妨碍   晶莹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剔透</a:t>
            </a:r>
            <a:endParaRPr lang="en-US" altLang="zh-CN" dirty="0" smtClean="0"/>
          </a:p>
          <a:p>
            <a:r>
              <a:rPr lang="zh-CN" altLang="en-US" dirty="0" smtClean="0"/>
              <a:t>温暖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暖和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915816" y="2420888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年迈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年轻    荆棘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平坦   晶莹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浑浊</a:t>
            </a:r>
            <a:endParaRPr lang="en-US" altLang="zh-CN" dirty="0" smtClean="0"/>
          </a:p>
          <a:p>
            <a:r>
              <a:rPr lang="zh-CN" altLang="en-US" dirty="0" smtClean="0"/>
              <a:t>温暖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寒冷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115616" y="4293096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bēi</a:t>
            </a:r>
            <a:r>
              <a:rPr lang="zh-CN" altLang="en-US" dirty="0" smtClean="0"/>
              <a:t>（背着）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背                            他背（</a:t>
            </a:r>
            <a:r>
              <a:rPr lang="en-US" altLang="zh-CN" dirty="0" smtClean="0">
                <a:solidFill>
                  <a:srgbClr val="FF0000"/>
                </a:solidFill>
              </a:rPr>
              <a:t> bèi 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上</a:t>
            </a:r>
            <a:r>
              <a:rPr lang="zh-CN" altLang="en-US" dirty="0" smtClean="0">
                <a:solidFill>
                  <a:srgbClr val="FF0000"/>
                </a:solidFill>
              </a:rPr>
              <a:t>背（</a:t>
            </a:r>
            <a:r>
              <a:rPr lang="en-US" altLang="zh-CN" dirty="0" smtClean="0">
                <a:solidFill>
                  <a:srgbClr val="FF0000"/>
                </a:solidFill>
              </a:rPr>
              <a:t> bēi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着一个小</a:t>
            </a:r>
            <a:r>
              <a:rPr lang="zh-CN" altLang="en-US" dirty="0" smtClean="0">
                <a:solidFill>
                  <a:srgbClr val="FF0000"/>
                </a:solidFill>
              </a:rPr>
              <a:t>背（</a:t>
            </a:r>
            <a:r>
              <a:rPr lang="en-US" altLang="zh-CN" dirty="0" smtClean="0">
                <a:solidFill>
                  <a:srgbClr val="FF0000"/>
                </a:solidFill>
              </a:rPr>
              <a:t> bēi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包。    </a:t>
            </a:r>
            <a:endParaRPr lang="en-US" altLang="zh-CN" dirty="0" smtClean="0"/>
          </a:p>
          <a:p>
            <a:r>
              <a:rPr lang="en-US" altLang="zh-CN" dirty="0" smtClean="0"/>
              <a:t>     bèi</a:t>
            </a:r>
            <a:r>
              <a:rPr lang="zh-CN" altLang="en-US" dirty="0" smtClean="0"/>
              <a:t>（背上）</a:t>
            </a:r>
            <a:endParaRPr lang="zh-CN" altLang="en-US" dirty="0"/>
          </a:p>
        </p:txBody>
      </p:sp>
      <p:sp>
        <p:nvSpPr>
          <p:cNvPr id="28" name="左大括号 27"/>
          <p:cNvSpPr/>
          <p:nvPr/>
        </p:nvSpPr>
        <p:spPr>
          <a:xfrm>
            <a:off x="1403648" y="4509120"/>
            <a:ext cx="72008" cy="5040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年迈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年纪老。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造句：她是一位年迈的老人。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荆棘：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泛指山野丛生的带刺小灌木。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造句：尽管前进的道路上布满荆棘，他仍然义无反顾地前进。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晶莹：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光亮而透明。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造句：草叶上的露珠晶莹发亮。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暖和。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造句：他深深地感到了集体的温暖。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边听边想：课文讲了雷锋叔叔的几件事？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4744" y="1285860"/>
            <a:ext cx="4464496" cy="35394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这篇课文是一首儿童诗，作者以优美的语言和流畅的音韵，沿着“长长的小溪”和“弯弯的小路”，娓娓地向我们述说着，轻轻地拨动着我们的心弦。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1124744"/>
            <a:ext cx="2152650" cy="43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3349" y="2311911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94056" y="2490327"/>
            <a:ext cx="34750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“学习雷锋好榜样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在歌声中，走进文本，寻找雷锋叔叔的足迹吧！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2482" y="2123350"/>
            <a:ext cx="23717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96552" y="1196752"/>
            <a:ext cx="99309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    瞧，那</a:t>
            </a:r>
            <a:r>
              <a:rPr lang="zh-CN" altLang="en-US" sz="3600" dirty="0" smtClean="0">
                <a:solidFill>
                  <a:srgbClr val="FF0000"/>
                </a:solidFill>
              </a:rPr>
              <a:t>泥泞</a:t>
            </a:r>
            <a:r>
              <a:rPr lang="zh-CN" altLang="en-US" sz="3600" dirty="0" smtClean="0">
                <a:solidFill>
                  <a:srgbClr val="0000FF"/>
                </a:solidFill>
              </a:rPr>
              <a:t>路上的</a:t>
            </a:r>
            <a:r>
              <a:rPr lang="zh-CN" altLang="en-US" sz="3600" dirty="0" smtClean="0">
                <a:solidFill>
                  <a:srgbClr val="FF0000"/>
                </a:solidFill>
              </a:rPr>
              <a:t>脚窝</a:t>
            </a:r>
            <a:r>
              <a:rPr lang="zh-CN" altLang="en-US" sz="3600" dirty="0" smtClean="0">
                <a:solidFill>
                  <a:srgbClr val="0000FF"/>
                </a:solidFill>
              </a:rPr>
              <a:t>，就是他留下的</a:t>
            </a:r>
            <a:r>
              <a:rPr lang="zh-CN" altLang="en-US" sz="3600" dirty="0" smtClean="0">
                <a:solidFill>
                  <a:srgbClr val="FF0000"/>
                </a:solidFill>
              </a:rPr>
              <a:t>足迹</a:t>
            </a:r>
            <a:r>
              <a:rPr lang="zh-CN" altLang="en-US" sz="3600" dirty="0" smtClean="0">
                <a:solidFill>
                  <a:srgbClr val="0000FF"/>
                </a:solidFill>
              </a:rPr>
              <a:t>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3933056"/>
            <a:ext cx="7994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背着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年迈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的大娘，踏着路上的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荆棘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38507" y="2132856"/>
            <a:ext cx="4441605" cy="1657296"/>
            <a:chOff x="1138507" y="2132856"/>
            <a:chExt cx="4441605" cy="1657296"/>
          </a:xfrm>
        </p:grpSpPr>
        <p:sp>
          <p:nvSpPr>
            <p:cNvPr id="5" name="云形标注 4"/>
            <p:cNvSpPr/>
            <p:nvPr/>
          </p:nvSpPr>
          <p:spPr>
            <a:xfrm>
              <a:off x="2915816" y="2132856"/>
              <a:ext cx="2387866" cy="1587509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987824" y="2132856"/>
              <a:ext cx="259228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语速稍缓，重读“泥泞、脚窝、足迹”，体会雷锋做好事的时候环境的艰辛。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8507" y="2739670"/>
              <a:ext cx="1035476" cy="1050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2339752" y="5085184"/>
            <a:ext cx="6552728" cy="1204705"/>
            <a:chOff x="4568809" y="3748420"/>
            <a:chExt cx="2968747" cy="1204705"/>
          </a:xfrm>
        </p:grpSpPr>
        <p:sp>
          <p:nvSpPr>
            <p:cNvPr id="16" name="六角星 15"/>
            <p:cNvSpPr/>
            <p:nvPr/>
          </p:nvSpPr>
          <p:spPr>
            <a:xfrm>
              <a:off x="4568809" y="4051015"/>
              <a:ext cx="2323128" cy="902110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重读“年迈、荆棘”体会雷锋的爱心与热情。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004" y="3748420"/>
              <a:ext cx="890552" cy="1099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等腰三角形 12"/>
          <p:cNvSpPr/>
          <p:nvPr/>
        </p:nvSpPr>
        <p:spPr>
          <a:xfrm>
            <a:off x="1691680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2123728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3995936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4499992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8100392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8604448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2555776" y="4509120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2987824" y="4509120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7596336" y="4509120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8028384" y="4509120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13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64920" y="1071546"/>
            <a:ext cx="787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看看同学们都到哪里去寻找雷锋？</a:t>
            </a:r>
            <a:endParaRPr lang="en-US" altLang="zh-CN" sz="4000" dirty="0" smtClean="0"/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642910" y="2357430"/>
            <a:ext cx="3214710" cy="100013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沿着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长长的小溪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，寻找雷锋的足迹。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714876" y="2357430"/>
            <a:ext cx="3179455" cy="92869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顺着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弯弯的小路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，寻找雷锋的足迹。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" name="组合 16"/>
          <p:cNvGrpSpPr/>
          <p:nvPr/>
        </p:nvGrpSpPr>
        <p:grpSpPr>
          <a:xfrm>
            <a:off x="7851072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28596" y="857232"/>
            <a:ext cx="668466" cy="7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 descr="http://img1.lotour.net/Inspiration/2017/0401/20170401125350669180033_910.jpg"/>
          <p:cNvPicPr>
            <a:picLocks noChangeAspect="1" noChangeArrowheads="1"/>
          </p:cNvPicPr>
          <p:nvPr/>
        </p:nvPicPr>
        <p:blipFill>
          <a:blip r:embed="rId10" cstate="print"/>
          <a:srcRect l="25549" t="17384" b="5629"/>
          <a:stretch>
            <a:fillRect/>
          </a:stretch>
        </p:blipFill>
        <p:spPr bwMode="auto">
          <a:xfrm>
            <a:off x="4929190" y="3857627"/>
            <a:ext cx="2953142" cy="200026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364" name="Picture 4" descr="http://img2.ph.126.net/p5CXffihiimSg7XEERRoTA==/6598002152517786938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10" y="3857628"/>
            <a:ext cx="3286148" cy="194784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7545" y="836712"/>
            <a:ext cx="7798166" cy="1512167"/>
            <a:chOff x="467545" y="836712"/>
            <a:chExt cx="7798166" cy="1512167"/>
          </a:xfrm>
        </p:grpSpPr>
        <p:sp>
          <p:nvSpPr>
            <p:cNvPr id="16" name="云形标注 15"/>
            <p:cNvSpPr/>
            <p:nvPr/>
          </p:nvSpPr>
          <p:spPr>
            <a:xfrm>
              <a:off x="467545" y="863162"/>
              <a:ext cx="7776864" cy="1485717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99592" y="836712"/>
              <a:ext cx="736611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为什么说“哪里需要献出爱心，</a:t>
              </a:r>
              <a:endPara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400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雷锋叔叔就出现在哪里”？</a:t>
              </a:r>
              <a:endPara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85786" y="2357430"/>
            <a:ext cx="78203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因为迷路的孩子，年迈的大娘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需要帮助。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57224" y="5286388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zh-CN" altLang="en-US" sz="3600" dirty="0" smtClean="0"/>
              <a:t>雷锋叔叔时时处处想着别人，哪里需要他，哪里就有他的身影。</a:t>
            </a:r>
            <a:endParaRPr lang="zh-CN" altLang="en-US" sz="3600" dirty="0"/>
          </a:p>
        </p:txBody>
      </p:sp>
      <p:pic>
        <p:nvPicPr>
          <p:cNvPr id="14338" name="Picture 2" descr="http://www.51wendang.com/pic/424b1b57f2bd47b5369e67cf/9-810-jpg_6-1080-0-0-1080.jpg"/>
          <p:cNvPicPr>
            <a:picLocks noChangeAspect="1" noChangeArrowheads="1"/>
          </p:cNvPicPr>
          <p:nvPr/>
        </p:nvPicPr>
        <p:blipFill>
          <a:blip r:embed="rId3" cstate="print"/>
          <a:srcRect l="54167" t="6481" r="1388" b="926"/>
          <a:stretch>
            <a:fillRect/>
          </a:stretch>
        </p:blipFill>
        <p:spPr bwMode="auto">
          <a:xfrm>
            <a:off x="3143240" y="3167388"/>
            <a:ext cx="1428728" cy="2160950"/>
          </a:xfrm>
          <a:prstGeom prst="rect">
            <a:avLst/>
          </a:prstGeom>
          <a:noFill/>
        </p:spPr>
      </p:pic>
      <p:pic>
        <p:nvPicPr>
          <p:cNvPr id="14340" name="Picture 4" descr="http://www.aaaxk.com/pptpic/23265/6.jpg"/>
          <p:cNvPicPr>
            <a:picLocks noChangeAspect="1" noChangeArrowheads="1"/>
          </p:cNvPicPr>
          <p:nvPr/>
        </p:nvPicPr>
        <p:blipFill>
          <a:blip r:embed="rId4" cstate="print"/>
          <a:srcRect r="48805" b="16666"/>
          <a:stretch>
            <a:fillRect/>
          </a:stretch>
        </p:blipFill>
        <p:spPr bwMode="auto">
          <a:xfrm>
            <a:off x="5786446" y="3167388"/>
            <a:ext cx="1657360" cy="22145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u=710840036,2520911797&amp;fm=214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3161741"/>
            <a:ext cx="5524516" cy="369625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57224" y="2857496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zh-CN" altLang="en-US" sz="2800" dirty="0" smtClean="0"/>
              <a:t>希望人间处处都有像雷锋这样的人存在，把爱大把大把地撒向那些需要的人。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785786" y="1000108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在我们身边有这样的同学吗？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348" y="1714488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我们的社会哪里有困难，需要爱心，哪就有“雷锋叔叔”啊！</a:t>
            </a:r>
            <a:endParaRPr lang="zh-CN" altLang="en-US" sz="3200" dirty="0"/>
          </a:p>
        </p:txBody>
      </p:sp>
      <p:sp>
        <p:nvSpPr>
          <p:cNvPr id="60418" name="AutoShape 2" descr="http://img1.imgtn.bdimg.com/it/u=710840036,252091179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785794"/>
            <a:ext cx="8715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“雷锋叔叔，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你在哪里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你在哪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？”这句话中的“你在哪里”应该怎么读？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51072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" name="矩形 24"/>
          <p:cNvSpPr/>
          <p:nvPr/>
        </p:nvSpPr>
        <p:spPr>
          <a:xfrm>
            <a:off x="500034" y="2143116"/>
            <a:ext cx="8143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“你在哪里”：第二个比第一个语气加重，语调拖长，要读出深情呼唤的语气，要根据情感的起伏，读出急与缓的变化。</a:t>
            </a:r>
            <a:endParaRPr lang="zh-CN" altLang="en-US" sz="3600" dirty="0"/>
          </a:p>
        </p:txBody>
      </p:sp>
      <p:pic>
        <p:nvPicPr>
          <p:cNvPr id="15366" name="Picture 6" descr="http://g.hiphotos.baidu.com/zhidao/wh%3D450%2C600/sign=71f6619337fae6cd0ce1a3653a832312/bd315c6034a85edf6b6c7e874b540923dc5475b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8" y="3905249"/>
            <a:ext cx="4286250" cy="29527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1000108"/>
            <a:ext cx="8888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你认为雷锋叔叔是怎样的一个人？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14348" y="521495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哪里需要献出爱心，雷锋叔叔就出现在哪里。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9" name="图片 8" descr="6_dvr5a77bdr8rr588bb18ko51.jpg"/>
          <p:cNvPicPr>
            <a:picLocks noChangeAspect="1"/>
          </p:cNvPicPr>
          <p:nvPr/>
        </p:nvPicPr>
        <p:blipFill>
          <a:blip r:embed="rId3" cstate="print"/>
          <a:srcRect l="3906" t="7291" r="5468" b="15625"/>
          <a:stretch>
            <a:fillRect/>
          </a:stretch>
        </p:blipFill>
        <p:spPr>
          <a:xfrm>
            <a:off x="857224" y="1928802"/>
            <a:ext cx="3357586" cy="2141909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图片 9" descr="u=2025426856,2236234221&amp;fm=27&amp;gp=0.jpg"/>
          <p:cNvPicPr>
            <a:picLocks noChangeAspect="1"/>
          </p:cNvPicPr>
          <p:nvPr/>
        </p:nvPicPr>
        <p:blipFill>
          <a:blip r:embed="rId4" cstate="print"/>
          <a:srcRect b="25641"/>
          <a:stretch>
            <a:fillRect/>
          </a:stretch>
        </p:blipFill>
        <p:spPr>
          <a:xfrm>
            <a:off x="4572000" y="2000240"/>
            <a:ext cx="3714776" cy="2071702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714348" y="450057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他是一个乐于助人、无私奉献 、有大爱的人。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772816"/>
            <a:ext cx="7978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157263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修饰性词语：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长长的小溪 弯弯的小路 晶莹的露珠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4797152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弯弯的月亮 火红的太阳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洁白的雪</a:t>
            </a:r>
            <a:endParaRPr lang="zh-CN" altLang="en-US" sz="40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616" y="2492896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拓展：</a:t>
            </a:r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66824" y="59681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92630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62792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8095" y="6302641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3501008"/>
            <a:ext cx="1440000" cy="119232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912" y="3140968"/>
            <a:ext cx="1440000" cy="144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2996952"/>
            <a:ext cx="2160000" cy="14385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4956" y="1174304"/>
            <a:ext cx="797890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雷锋  昨天  冒着  留下  弯弯的  背着  洒下  温暖  泥泞  年迈  晶莹  寻觅　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①瞧，那泥泞路上的脚窝，就是他留下的足迹。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②瞧，那花瓣上晶莹的露珠，就是他洒下的汗滴。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9080" y="596423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58768" y="613568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387" y="6213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3093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836712"/>
            <a:ext cx="84969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通过朗读，我们在心底真诚地呼唤着雷锋叔叔，我们仿佛听见了小溪在说话、小路也在说话；我们看见了在长长的小溪边、弯弯的小路上，哪里需要献出爱心，哪里就有雷锋精神的体现。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下箭头 3"/>
          <p:cNvSpPr/>
          <p:nvPr/>
        </p:nvSpPr>
        <p:spPr>
          <a:xfrm rot="16200000">
            <a:off x="5467024" y="2029920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 rot="5400000">
            <a:off x="2373955" y="1882629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0" y="1772816"/>
            <a:ext cx="2130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长长的小溪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下箭头 13"/>
          <p:cNvSpPr/>
          <p:nvPr/>
        </p:nvSpPr>
        <p:spPr>
          <a:xfrm rot="5400000">
            <a:off x="2589979" y="3898853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3353509"/>
            <a:ext cx="24482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冒着细雨、抱着迷路的孩子、泥泞路上的脚窝、留下的足迹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12160" y="177281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弯弯的小路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 rot="16200000">
            <a:off x="5323008" y="4118152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940152" y="3212976"/>
            <a:ext cx="2880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背着年迈的大娘、踏着荆棘、晶莹的露珠、洒下的汗滴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915816" y="2060848"/>
            <a:ext cx="23762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雷锋叔叔，你在哪里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9552" y="5589240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哪里需要献出爱心，雷锋叔叔就出现在哪里。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下箭头 22"/>
          <p:cNvSpPr/>
          <p:nvPr/>
        </p:nvSpPr>
        <p:spPr>
          <a:xfrm rot="21600000">
            <a:off x="3954856" y="4694216"/>
            <a:ext cx="257104" cy="967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/>
      <p:bldP spid="14" grpId="0" animBg="1"/>
      <p:bldP spid="15" grpId="0"/>
      <p:bldP spid="16" grpId="0"/>
      <p:bldP spid="17" grpId="0" animBg="1"/>
      <p:bldP spid="18" grpId="0"/>
      <p:bldP spid="22" grpId="0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755576" y="980728"/>
            <a:ext cx="144016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雷锋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211960" y="1772816"/>
            <a:ext cx="3528392" cy="2736304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6016" y="2132856"/>
            <a:ext cx="3024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雷锋（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1940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—1962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日），原名雷正兴，出生于湖南长沙。中国人民解放军战士、共产主义战士。雷锋牺牲后，毛泽东主席亲笔题词：向雷锋同志学习！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46485" y="4550931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pic>
        <p:nvPicPr>
          <p:cNvPr id="16" name="图片 15" descr="雷锋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9552" y="1772816"/>
            <a:ext cx="3240000" cy="4203900"/>
          </a:xfrm>
          <a:prstGeom prst="ellipse">
            <a:avLst/>
          </a:prstGeom>
          <a:ln w="63500" cap="rnd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0172" y="1268760"/>
            <a:ext cx="72182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雷锋日记摘抄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①青春啊，永远是美丽的，可是真正的青春，只属于那些永远力争上游的人们，属于劳动的人，永远谦虚的人。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②我懂得了这个道理：一朵鲜花扮不出美丽的春天，一个人先进总是单枪匹马，人人先进才能移山填海。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0172" y="1268760"/>
            <a:ext cx="76502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③一滴水只有放进大海里才能永远不干，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一个人只有当他把自己和集体事业融合一起的时候才能有力量。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④力量从团结来，智慧从劳动来，行动从思想来，荣誉从集体来。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⑤我要永远戒骄戒躁，不断前进。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908720"/>
            <a:ext cx="797890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雷锋的小故事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一九六一年的一天傍晚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天下起大雨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雷锋见公路上一位妇女怀里抱着小孩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手里还拉着小孩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身上还背着包袱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在哗哗的大雨中一步一滑地走着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雷锋忙上前一打听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才知道这位大嫂从外地探亲归来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要去十几里外的樟子沟去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她着急地说：“同志啊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今天雨都把我浇迷糊了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这还有孩子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我哭也哭不到家啊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雷锋把雨衣披在大嫂身上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抱起那个大一点的孩子冒雨朝樟子沟走去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宁可自己淋得透湿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一直走了两个多小时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才把她们母子送到家。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138958" y="60159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038812" y="618736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08" y="63270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334408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475" y="1233333"/>
            <a:ext cx="79789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1.</a:t>
            </a:r>
            <a:r>
              <a:rPr lang="zh-CN" altLang="en-US" sz="3600" dirty="0" smtClean="0"/>
              <a:t>给下面的字换个偏旁组成新字再组词。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作（    ）（    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蜂（　　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缓（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29533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91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形近字对比的方法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71722" y="299462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95936" y="299695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94843" y="381720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51920" y="386104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96478" y="461593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暖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23928" y="458112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4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06" r="7809" b="7265"/>
          <a:stretch>
            <a:fillRect/>
          </a:stretch>
        </p:blipFill>
        <p:spPr bwMode="auto">
          <a:xfrm>
            <a:off x="5037656" y="4939097"/>
            <a:ext cx="1692174" cy="151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7" grpId="0"/>
      <p:bldP spid="18" grpId="0"/>
      <p:bldP spid="19" grpId="0"/>
      <p:bldP spid="20" grpId="0"/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5af363dbg81ce6e7505e7&amp;6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3071810"/>
            <a:ext cx="6286544" cy="412388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TextBox 2"/>
          <p:cNvSpPr txBox="1"/>
          <p:nvPr/>
        </p:nvSpPr>
        <p:spPr>
          <a:xfrm>
            <a:off x="665383" y="997099"/>
            <a:ext cx="4914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/>
              <a:t>2.</a:t>
            </a:r>
            <a:r>
              <a:rPr lang="zh-CN" altLang="en-US" sz="3200" dirty="0" smtClean="0"/>
              <a:t>把词语补充完整。</a:t>
            </a:r>
            <a:endParaRPr lang="en-US" altLang="zh-CN" sz="3200" dirty="0" smtClean="0"/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96928" y="600826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973507" y="625933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63976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3046" y="625933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552" y="2060848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长长的（           ）</a:t>
            </a:r>
            <a:endParaRPr lang="en-US" altLang="zh-CN" sz="32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4415444" y="2040558"/>
            <a:ext cx="3744416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蒙蒙的（           ）</a:t>
            </a:r>
            <a:endParaRPr lang="en-US" altLang="zh-CN" sz="32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534222" y="2764294"/>
            <a:ext cx="3168352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弯弯的（          ）</a:t>
            </a:r>
            <a:endParaRPr lang="en-US" altLang="zh-CN" sz="32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4381536" y="2739172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晶莹的（            ）</a:t>
            </a:r>
            <a:endParaRPr lang="en-US" altLang="zh-CN" sz="3200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557792" y="3500438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温暖的（            ）</a:t>
            </a:r>
            <a:endParaRPr lang="en-US" altLang="zh-CN" sz="3200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2195736" y="213285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43636" y="211256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细雨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90406" y="283630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小路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37720" y="2811180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露珠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85984" y="354773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5" grpId="0"/>
      <p:bldP spid="16" grpId="0"/>
      <p:bldP spid="19" grpId="0"/>
      <p:bldP spid="22" grpId="0"/>
      <p:bldP spid="24" grpId="0"/>
      <p:bldP spid="26" grpId="0"/>
      <p:bldP spid="28" grpId="0"/>
      <p:bldP spid="30" grpId="0"/>
      <p:bldP spid="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8671" y="1124744"/>
            <a:ext cx="7978906" cy="16619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zh-CN" altLang="en-US" sz="3200" dirty="0" smtClean="0"/>
              <a:t>３</a:t>
            </a:r>
            <a:r>
              <a:rPr lang="en-US" altLang="zh-CN" sz="3200" dirty="0" smtClean="0"/>
              <a:t>.</a:t>
            </a:r>
            <a:r>
              <a:rPr lang="zh-CN" altLang="en-US" sz="3200" dirty="0" smtClean="0"/>
              <a:t>在你的身边有像雷锋叔叔这样的同学吗？请你简单说一下他做了哪些好事。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88671" y="2850480"/>
            <a:ext cx="76733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示例：李明经常帮助清洁工阿姨打扫小区里的卫生。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王艳无论在哪里看到有废纸片都会捡起来放进垃圾箱。</a:t>
            </a:r>
            <a:endParaRPr lang="zh-CN" altLang="en-US" sz="36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3995936" y="4965825"/>
            <a:ext cx="4596975" cy="1522387"/>
            <a:chOff x="4054120" y="5199835"/>
            <a:chExt cx="4596975" cy="1522387"/>
          </a:xfrm>
        </p:grpSpPr>
        <p:sp>
          <p:nvSpPr>
            <p:cNvPr id="10" name="云形标注 9"/>
            <p:cNvSpPr/>
            <p:nvPr/>
          </p:nvSpPr>
          <p:spPr>
            <a:xfrm>
              <a:off x="4054120" y="5607226"/>
              <a:ext cx="3601078" cy="1114996"/>
            </a:xfrm>
            <a:prstGeom prst="cloudCallout">
              <a:avLst>
                <a:gd name="adj1" fmla="val 60440"/>
                <a:gd name="adj2" fmla="val 3275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雷锋精神处处开鲜花。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7820" y="5199835"/>
              <a:ext cx="723275" cy="129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661436" y="838834"/>
            <a:ext cx="2214578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长长的小溪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19"/>
          <p:cNvGrpSpPr/>
          <p:nvPr/>
        </p:nvGrpSpPr>
        <p:grpSpPr>
          <a:xfrm>
            <a:off x="7900136" y="4638539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4619298" y="838834"/>
            <a:ext cx="2214578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弯弯的小路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7202" y="3781762"/>
            <a:ext cx="272563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泥泞路上的脚窝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05594" y="3781762"/>
            <a:ext cx="3236691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花瓣上晶莹的露珠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3794" name="AutoShape 2" descr="http://img4.imgtn.bdimg.com/it/u=615339029,3700550515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78864" y="1526278"/>
            <a:ext cx="3000396" cy="2071702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4634082" y="1526278"/>
            <a:ext cx="3000396" cy="2071702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697600" y="4445880"/>
            <a:ext cx="3000396" cy="2071702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626690" y="4445880"/>
            <a:ext cx="3000396" cy="2071702"/>
          </a:xfrm>
          <a:prstGeom prst="roundRect">
            <a:avLst/>
          </a:prstGeom>
          <a:blipFill>
            <a:blip r:embed="rId11" cstate="print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20" grpId="0" animBg="1"/>
      <p:bldP spid="23" grpId="0" animBg="1"/>
      <p:bldP spid="25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fēng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雷锋  锋利  冲锋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4641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雾中远树秋色浓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左窄右宽第一笔撇舒展，“丰”的三横分布均匀，竖是垂露竖。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zuó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28825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昨天  昨日 昨夜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487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“日”在“乍”左是昨天。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：“日”小而居中，“乍”的撇画舒展，竖是垂露竖。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昨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锋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“钅”表示这个字和金属有关，“锋”的本意就是兵器的尖端。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这把刀很锋利。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4953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昨天，我和爸爸去了儿童乐园。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mào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2492" y="1878946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冒着  冒险  冒雨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6215" y="2502093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“曰”在“目”上，冒雨前进。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3686" y="131262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“曰”稍宽，“目”窄长。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liú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1709" y="4557058"/>
            <a:ext cx="3780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留下  留住  留言  留恋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95092" y="4989774"/>
            <a:ext cx="5421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“田”字上面两把刀，不用别带跑。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857170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：上部宽而扁，在竖中线两侧，“田”要宽，竖在竖中线上。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列举相关联的词语识记：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留心、留下、留意 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69677" y="1397343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冒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对角圆角矩形 40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这是乡亲们冒着生命危险送上来的。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70383" y="5362208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这迷人的景色令人留恋。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wān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26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弯弯的  弯腰  弯曲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“亦”在“弓”上坐。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第二笔横长，两竖稍短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“弓” 上部略扁，竖折折钩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的“折折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钩” 笔画舒展。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bēi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背着  背包  背起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“月”在“北”下藏。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“北”的竖短，竖弯钩的“弯钩”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圆润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，“月”第一笔是竖。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背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“月”又叫“肉月”，表示背是肉体的一部分。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我沿着弯弯的小路走回家。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4578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我背着小书包，高高兴兴上学校。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sǎ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5237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洒下  洒了一地  洒水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2599" y="2537921"/>
            <a:ext cx="4413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“西 ”边有水。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左窄右宽。“氵”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呈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弧形分布。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wēn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780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温暖  温和  气温  温度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大江东去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残阳如血。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“氵”呈弧形分布，“日”稍扁，“皿”的横长。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温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洒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“洒”的意思是洒水或液体，所以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是“氵”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字旁。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他把桶打翻了，水洒了一地。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3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这两天的温度有点儿偏高。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nuǎn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26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温暖  暖和  暖洋洋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4425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：“日”照“爰”旁很温暖。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“日”小而居中，“爰”的第二横在横中线上，撇画舒展，捺画有力。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暖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763688" y="4365104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“日”是太阳，因为有太阳所以才温暖。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冬日暖阳照在身上很舒服。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1387</Words>
  <Application>Microsoft Office PowerPoint</Application>
  <PresentationFormat>全屏显示(4:3)</PresentationFormat>
  <Paragraphs>309</Paragraphs>
  <Slides>36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jxzy888666; lcj</dc:creator>
  <cp:lastModifiedBy>whjy</cp:lastModifiedBy>
  <cp:revision>627</cp:revision>
  <dcterms:created xsi:type="dcterms:W3CDTF">2017-05-17T10:13:00Z</dcterms:created>
  <dcterms:modified xsi:type="dcterms:W3CDTF">2018-02-18T04:54:17Z</dcterms:modified>
  <cp:category>jxzy888666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