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6"/>
  </p:notesMasterIdLst>
  <p:sldIdLst>
    <p:sldId id="262" r:id="rId2"/>
    <p:sldId id="293" r:id="rId3"/>
    <p:sldId id="294" r:id="rId4"/>
    <p:sldId id="292" r:id="rId5"/>
    <p:sldId id="301" r:id="rId6"/>
    <p:sldId id="324" r:id="rId7"/>
    <p:sldId id="325" r:id="rId8"/>
    <p:sldId id="326" r:id="rId9"/>
    <p:sldId id="302" r:id="rId10"/>
    <p:sldId id="327" r:id="rId11"/>
    <p:sldId id="333" r:id="rId12"/>
    <p:sldId id="322" r:id="rId13"/>
    <p:sldId id="329" r:id="rId14"/>
    <p:sldId id="330" r:id="rId15"/>
    <p:sldId id="334" r:id="rId16"/>
    <p:sldId id="300" r:id="rId17"/>
    <p:sldId id="303" r:id="rId18"/>
    <p:sldId id="304" r:id="rId19"/>
    <p:sldId id="306" r:id="rId20"/>
    <p:sldId id="305" r:id="rId21"/>
    <p:sldId id="309" r:id="rId22"/>
    <p:sldId id="310" r:id="rId23"/>
    <p:sldId id="311" r:id="rId24"/>
    <p:sldId id="316" r:id="rId25"/>
    <p:sldId id="307" r:id="rId26"/>
    <p:sldId id="312" r:id="rId27"/>
    <p:sldId id="315" r:id="rId28"/>
    <p:sldId id="314" r:id="rId29"/>
    <p:sldId id="317" r:id="rId30"/>
    <p:sldId id="332" r:id="rId31"/>
    <p:sldId id="319" r:id="rId32"/>
    <p:sldId id="320" r:id="rId33"/>
    <p:sldId id="321" r:id="rId34"/>
    <p:sldId id="291" r:id="rId3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0000"/>
    <a:srgbClr val="1597E0"/>
    <a:srgbClr val="1894DE"/>
    <a:srgbClr val="FCF7E3"/>
    <a:srgbClr val="FFFFFF"/>
    <a:srgbClr val="B7D545"/>
    <a:srgbClr val="CCECFF"/>
    <a:srgbClr val="F57F1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62" autoAdjust="0"/>
    <p:restoredTop sz="93765" autoAdjust="0"/>
  </p:normalViewPr>
  <p:slideViewPr>
    <p:cSldViewPr>
      <p:cViewPr>
        <p:scale>
          <a:sx n="60" d="100"/>
          <a:sy n="60" d="100"/>
        </p:scale>
        <p:origin x="-1848" y="-5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20" d="100"/>
        <a:sy n="12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0C8C9FB5-AF00-420F-8375-86425FED18B0}" type="datetimeFigureOut">
              <a:rPr lang="zh-CN" altLang="en-US"/>
              <a:pPr>
                <a:defRPr/>
              </a:pPr>
              <a:t>2018/2/18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3DE1C597-045B-4484-9210-D34BC6B52F3A}"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p:cNvSpPr>
            <a:spLocks noGrp="1" noRot="1" noChangeAspect="1"/>
          </p:cNvSpPr>
          <p:nvPr>
            <p:ph type="sldImg"/>
          </p:nvPr>
        </p:nvSpPr>
        <p:spPr bwMode="auto">
          <a:noFill/>
          <a:ln>
            <a:solidFill>
              <a:srgbClr val="000000"/>
            </a:solidFill>
            <a:miter lim="800000"/>
          </a:ln>
        </p:spPr>
      </p:sp>
      <p:sp>
        <p:nvSpPr>
          <p:cNvPr id="15362"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15363"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6934A45C-533B-49F9-B715-025EAC29F6C9}" type="slidenum">
              <a:rPr lang="zh-CN" altLang="en-US"/>
              <a:pPr fontAlgn="base">
                <a:spcBef>
                  <a:spcPct val="0"/>
                </a:spcBef>
                <a:spcAft>
                  <a:spcPct val="0"/>
                </a:spcAft>
                <a:defRPr/>
              </a:pPr>
              <a:t>1</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365125"/>
            <a:ext cx="78867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2F288E0-7875-42C4-84C8-98DBBD3BF4D2}" type="datetimeFigureOut">
              <a:rPr lang="zh-CN" altLang="en-US" smtClean="0"/>
              <a:pPr/>
              <a:t>2018/2/18</a:t>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D9BB5D0-35E4-459D-AEF3-FE4D7C45CC1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image" Target="../media/image1.png"/><Relationship Id="rId7" Type="http://schemas.openxmlformats.org/officeDocument/2006/relationships/image" Target="../media/image5.emf"/><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emf"/></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5.emf"/><Relationship Id="rId4" Type="http://schemas.openxmlformats.org/officeDocument/2006/relationships/image" Target="../media/image6.emf"/></Relationships>
</file>

<file path=ppt/slides/_rels/slide11.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6.emf"/><Relationship Id="rId1" Type="http://schemas.openxmlformats.org/officeDocument/2006/relationships/slideLayout" Target="../slideLayouts/slideLayout11.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8.png"/><Relationship Id="rId3" Type="http://schemas.openxmlformats.org/officeDocument/2006/relationships/image" Target="../media/image1.png"/><Relationship Id="rId7" Type="http://schemas.openxmlformats.org/officeDocument/2006/relationships/image" Target="../media/image21.png"/><Relationship Id="rId12" Type="http://schemas.openxmlformats.org/officeDocument/2006/relationships/image" Target="../media/image7.emf"/><Relationship Id="rId2" Type="http://schemas.openxmlformats.org/officeDocument/2006/relationships/image" Target="../media/image20.png"/><Relationship Id="rId1" Type="http://schemas.openxmlformats.org/officeDocument/2006/relationships/slideLayout" Target="../slideLayouts/slideLayout11.xml"/><Relationship Id="rId6" Type="http://schemas.openxmlformats.org/officeDocument/2006/relationships/image" Target="../media/image15.emf"/><Relationship Id="rId11" Type="http://schemas.openxmlformats.org/officeDocument/2006/relationships/image" Target="../media/image13.png"/><Relationship Id="rId5" Type="http://schemas.openxmlformats.org/officeDocument/2006/relationships/image" Target="../media/image6.emf"/><Relationship Id="rId10" Type="http://schemas.openxmlformats.org/officeDocument/2006/relationships/image" Target="../media/image24.png"/><Relationship Id="rId4" Type="http://schemas.openxmlformats.org/officeDocument/2006/relationships/image" Target="../media/image14.png"/><Relationship Id="rId9" Type="http://schemas.openxmlformats.org/officeDocument/2006/relationships/image" Target="../media/image23.png"/><Relationship Id="rId14" Type="http://schemas.openxmlformats.org/officeDocument/2006/relationships/image" Target="../media/image9.png"/></Relationships>
</file>

<file path=ppt/slides/_rels/slide13.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8.png"/><Relationship Id="rId3" Type="http://schemas.openxmlformats.org/officeDocument/2006/relationships/image" Target="../media/image1.png"/><Relationship Id="rId7" Type="http://schemas.openxmlformats.org/officeDocument/2006/relationships/image" Target="../media/image21.png"/><Relationship Id="rId12" Type="http://schemas.openxmlformats.org/officeDocument/2006/relationships/image" Target="../media/image7.emf"/><Relationship Id="rId2" Type="http://schemas.openxmlformats.org/officeDocument/2006/relationships/image" Target="../media/image20.png"/><Relationship Id="rId1" Type="http://schemas.openxmlformats.org/officeDocument/2006/relationships/slideLayout" Target="../slideLayouts/slideLayout11.xml"/><Relationship Id="rId6" Type="http://schemas.openxmlformats.org/officeDocument/2006/relationships/image" Target="../media/image15.emf"/><Relationship Id="rId11" Type="http://schemas.openxmlformats.org/officeDocument/2006/relationships/image" Target="../media/image13.png"/><Relationship Id="rId5" Type="http://schemas.openxmlformats.org/officeDocument/2006/relationships/image" Target="../media/image6.emf"/><Relationship Id="rId10" Type="http://schemas.openxmlformats.org/officeDocument/2006/relationships/image" Target="../media/image24.png"/><Relationship Id="rId4" Type="http://schemas.openxmlformats.org/officeDocument/2006/relationships/image" Target="../media/image14.png"/><Relationship Id="rId9" Type="http://schemas.openxmlformats.org/officeDocument/2006/relationships/image" Target="../media/image23.png"/><Relationship Id="rId14" Type="http://schemas.openxmlformats.org/officeDocument/2006/relationships/image" Target="../media/image9.png"/></Relationships>
</file>

<file path=ppt/slides/_rels/slide14.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22.png"/><Relationship Id="rId3" Type="http://schemas.openxmlformats.org/officeDocument/2006/relationships/image" Target="../media/image14.png"/><Relationship Id="rId7" Type="http://schemas.openxmlformats.org/officeDocument/2006/relationships/image" Target="../media/image24.png"/><Relationship Id="rId12" Type="http://schemas.openxmlformats.org/officeDocument/2006/relationships/image" Target="../media/image23.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21.png"/><Relationship Id="rId11" Type="http://schemas.openxmlformats.org/officeDocument/2006/relationships/image" Target="../media/image9.png"/><Relationship Id="rId5" Type="http://schemas.openxmlformats.org/officeDocument/2006/relationships/image" Target="../media/image15.emf"/><Relationship Id="rId10" Type="http://schemas.openxmlformats.org/officeDocument/2006/relationships/image" Target="../media/image8.png"/><Relationship Id="rId4" Type="http://schemas.openxmlformats.org/officeDocument/2006/relationships/image" Target="../media/image6.emf"/><Relationship Id="rId9" Type="http://schemas.openxmlformats.org/officeDocument/2006/relationships/image" Target="../media/image7.emf"/><Relationship Id="rId14" Type="http://schemas.openxmlformats.org/officeDocument/2006/relationships/image" Target="../media/image20.png"/></Relationships>
</file>

<file path=ppt/slides/_rels/slide15.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6.emf"/><Relationship Id="rId7" Type="http://schemas.openxmlformats.org/officeDocument/2006/relationships/image" Target="../media/image24.png"/><Relationship Id="rId2" Type="http://schemas.openxmlformats.org/officeDocument/2006/relationships/image" Target="../media/image13.png"/><Relationship Id="rId1" Type="http://schemas.openxmlformats.org/officeDocument/2006/relationships/slideLayout" Target="../slideLayouts/slideLayout11.xml"/><Relationship Id="rId6" Type="http://schemas.openxmlformats.org/officeDocument/2006/relationships/image" Target="../media/image20.png"/><Relationship Id="rId5" Type="http://schemas.openxmlformats.org/officeDocument/2006/relationships/image" Target="../media/image15.emf"/><Relationship Id="rId4" Type="http://schemas.openxmlformats.org/officeDocument/2006/relationships/image" Target="../media/image8.png"/><Relationship Id="rId9" Type="http://schemas.openxmlformats.org/officeDocument/2006/relationships/image" Target="../media/image9.png"/></Relationships>
</file>

<file path=ppt/slides/_rels/slide16.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14.png"/><Relationship Id="rId7" Type="http://schemas.openxmlformats.org/officeDocument/2006/relationships/image" Target="../media/image26.jpe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25.jpeg"/><Relationship Id="rId5" Type="http://schemas.openxmlformats.org/officeDocument/2006/relationships/image" Target="../media/image15.emf"/><Relationship Id="rId4" Type="http://schemas.openxmlformats.org/officeDocument/2006/relationships/image" Target="../media/image6.emf"/><Relationship Id="rId9"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5.emf"/><Relationship Id="rId4" Type="http://schemas.openxmlformats.org/officeDocument/2006/relationships/image" Target="../media/image6.emf"/></Relationships>
</file>

<file path=ppt/slides/_rels/slide1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28.png"/><Relationship Id="rId7" Type="http://schemas.openxmlformats.org/officeDocument/2006/relationships/image" Target="../media/image31.png"/><Relationship Id="rId2" Type="http://schemas.openxmlformats.org/officeDocument/2006/relationships/hyperlink" Target="6%20&#21315;&#20154;&#31957;.mp4" TargetMode="External"/><Relationship Id="rId1" Type="http://schemas.openxmlformats.org/officeDocument/2006/relationships/slideLayout" Target="../slideLayouts/slideLayout11.xml"/><Relationship Id="rId6" Type="http://schemas.openxmlformats.org/officeDocument/2006/relationships/image" Target="../media/image30.png"/><Relationship Id="rId5" Type="http://schemas.openxmlformats.org/officeDocument/2006/relationships/image" Target="../media/image14.png"/><Relationship Id="rId10" Type="http://schemas.openxmlformats.org/officeDocument/2006/relationships/image" Target="../media/image33.png"/><Relationship Id="rId4" Type="http://schemas.openxmlformats.org/officeDocument/2006/relationships/image" Target="../media/image29.png"/><Relationship Id="rId9" Type="http://schemas.openxmlformats.org/officeDocument/2006/relationships/image" Target="../media/image32.png"/></Relationships>
</file>

<file path=ppt/slides/_rels/slide19.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14.png"/><Relationship Id="rId7" Type="http://schemas.openxmlformats.org/officeDocument/2006/relationships/image" Target="../media/image34.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5.emf"/><Relationship Id="rId4" Type="http://schemas.openxmlformats.org/officeDocument/2006/relationships/image" Target="../media/image6.emf"/></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1.xml"/><Relationship Id="rId5" Type="http://schemas.openxmlformats.org/officeDocument/2006/relationships/image" Target="../media/image13.png"/><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3.png"/><Relationship Id="rId1" Type="http://schemas.openxmlformats.org/officeDocument/2006/relationships/slideLayout" Target="../slideLayouts/slideLayout11.xml"/><Relationship Id="rId4" Type="http://schemas.openxmlformats.org/officeDocument/2006/relationships/image" Target="../media/image37.png"/></Relationships>
</file>

<file path=ppt/slides/_rels/slide2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4.png"/><Relationship Id="rId7" Type="http://schemas.openxmlformats.org/officeDocument/2006/relationships/image" Target="../media/image7.emf"/><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5.emf"/><Relationship Id="rId10" Type="http://schemas.openxmlformats.org/officeDocument/2006/relationships/image" Target="../media/image39.png"/><Relationship Id="rId4" Type="http://schemas.openxmlformats.org/officeDocument/2006/relationships/image" Target="../media/image6.emf"/><Relationship Id="rId9" Type="http://schemas.openxmlformats.org/officeDocument/2006/relationships/image" Target="../media/image38.png"/></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38.png"/><Relationship Id="rId5" Type="http://schemas.openxmlformats.org/officeDocument/2006/relationships/image" Target="../media/image13.png"/><Relationship Id="rId4" Type="http://schemas.openxmlformats.org/officeDocument/2006/relationships/image" Target="../media/image15.emf"/></Relationships>
</file>

<file path=ppt/slides/_rels/slide24.xml.rels><?xml version="1.0" encoding="UTF-8" standalone="yes"?>
<Relationships xmlns="http://schemas.openxmlformats.org/package/2006/relationships"><Relationship Id="rId8" Type="http://schemas.openxmlformats.org/officeDocument/2006/relationships/image" Target="../media/image41.jpeg"/><Relationship Id="rId3" Type="http://schemas.openxmlformats.org/officeDocument/2006/relationships/image" Target="../media/image14.png"/><Relationship Id="rId7" Type="http://schemas.openxmlformats.org/officeDocument/2006/relationships/image" Target="../media/image40.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5.emf"/><Relationship Id="rId4" Type="http://schemas.openxmlformats.org/officeDocument/2006/relationships/image" Target="../media/image6.emf"/><Relationship Id="rId9" Type="http://schemas.openxmlformats.org/officeDocument/2006/relationships/image" Target="../media/image42.png"/></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5.emf"/><Relationship Id="rId4" Type="http://schemas.openxmlformats.org/officeDocument/2006/relationships/image" Target="../media/image6.emf"/></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5.emf"/><Relationship Id="rId4" Type="http://schemas.openxmlformats.org/officeDocument/2006/relationships/image" Target="../media/image6.emf"/></Relationships>
</file>

<file path=ppt/slides/_rels/slide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5.emf"/><Relationship Id="rId4" Type="http://schemas.openxmlformats.org/officeDocument/2006/relationships/image" Target="../media/image6.emf"/></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43.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5.emf"/><Relationship Id="rId4" Type="http://schemas.openxmlformats.org/officeDocument/2006/relationships/image" Target="../media/image6.emf"/></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4.pn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7.emf"/><Relationship Id="rId11" Type="http://schemas.openxmlformats.org/officeDocument/2006/relationships/image" Target="../media/image18.png"/><Relationship Id="rId5" Type="http://schemas.openxmlformats.org/officeDocument/2006/relationships/image" Target="../media/image15.emf"/><Relationship Id="rId10" Type="http://schemas.openxmlformats.org/officeDocument/2006/relationships/image" Target="../media/image17.png"/><Relationship Id="rId4" Type="http://schemas.openxmlformats.org/officeDocument/2006/relationships/image" Target="../media/image6.emf"/><Relationship Id="rId9" Type="http://schemas.openxmlformats.org/officeDocument/2006/relationships/image" Target="../media/image16.png"/></Relationships>
</file>

<file path=ppt/slides/_rels/slide30.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14.png"/><Relationship Id="rId7"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9.png"/><Relationship Id="rId5" Type="http://schemas.openxmlformats.org/officeDocument/2006/relationships/image" Target="../media/image15.emf"/><Relationship Id="rId4" Type="http://schemas.openxmlformats.org/officeDocument/2006/relationships/image" Target="../media/image6.emf"/></Relationships>
</file>

<file path=ppt/slides/_rels/slide3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5.emf"/><Relationship Id="rId4" Type="http://schemas.openxmlformats.org/officeDocument/2006/relationships/image" Target="../media/image6.emf"/></Relationships>
</file>

<file path=ppt/slides/_rels/slide32.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14.png"/><Relationship Id="rId7" Type="http://schemas.openxmlformats.org/officeDocument/2006/relationships/image" Target="../media/image45.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5.emf"/><Relationship Id="rId4" Type="http://schemas.openxmlformats.org/officeDocument/2006/relationships/image" Target="../media/image6.emf"/></Relationships>
</file>

<file path=ppt/slides/_rels/slide3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4.png"/><Relationship Id="rId7" Type="http://schemas.openxmlformats.org/officeDocument/2006/relationships/image" Target="../media/image47.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hyperlink" Target="&#26391;&#35835;&#12289;&#21548;&#20889;&#35270;&#39057;-&#21315;&#23618;&#31957;/&#21548;&#20889;-6&#21315;&#20154;&#31957;.mp4" TargetMode="External"/><Relationship Id="rId11" Type="http://schemas.openxmlformats.org/officeDocument/2006/relationships/image" Target="../media/image9.png"/><Relationship Id="rId5" Type="http://schemas.openxmlformats.org/officeDocument/2006/relationships/image" Target="../media/image15.emf"/><Relationship Id="rId10" Type="http://schemas.openxmlformats.org/officeDocument/2006/relationships/image" Target="../media/image8.png"/><Relationship Id="rId4" Type="http://schemas.openxmlformats.org/officeDocument/2006/relationships/image" Target="../media/image6.emf"/><Relationship Id="rId9" Type="http://schemas.openxmlformats.org/officeDocument/2006/relationships/image" Target="../media/image7.emf"/></Relationships>
</file>

<file path=ppt/slides/_rels/slide3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4.png"/><Relationship Id="rId7" Type="http://schemas.openxmlformats.org/officeDocument/2006/relationships/image" Target="../media/image7.emf"/><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3.png"/><Relationship Id="rId5" Type="http://schemas.openxmlformats.org/officeDocument/2006/relationships/image" Target="../media/image15.emf"/><Relationship Id="rId4" Type="http://schemas.openxmlformats.org/officeDocument/2006/relationships/image" Target="../media/image6.emf"/><Relationship Id="rId9"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9.png"/><Relationship Id="rId5" Type="http://schemas.openxmlformats.org/officeDocument/2006/relationships/image" Target="../media/image15.emf"/><Relationship Id="rId4" Type="http://schemas.openxmlformats.org/officeDocument/2006/relationships/image" Target="../media/image6.emf"/></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9.png"/><Relationship Id="rId5" Type="http://schemas.openxmlformats.org/officeDocument/2006/relationships/image" Target="../media/image15.emf"/><Relationship Id="rId4" Type="http://schemas.openxmlformats.org/officeDocument/2006/relationships/image" Target="../media/image6.emf"/></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9.png"/><Relationship Id="rId5" Type="http://schemas.openxmlformats.org/officeDocument/2006/relationships/image" Target="../media/image15.emf"/><Relationship Id="rId4" Type="http://schemas.openxmlformats.org/officeDocument/2006/relationships/image" Target="../media/image6.emf"/></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9.png"/><Relationship Id="rId5" Type="http://schemas.openxmlformats.org/officeDocument/2006/relationships/image" Target="../media/image15.emf"/><Relationship Id="rId4" Type="http://schemas.openxmlformats.org/officeDocument/2006/relationships/image" Target="../media/image6.emf"/></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9.png"/><Relationship Id="rId5" Type="http://schemas.openxmlformats.org/officeDocument/2006/relationships/image" Target="../media/image15.emf"/><Relationship Id="rId4" Type="http://schemas.openxmlformats.org/officeDocument/2006/relationships/image" Target="../media/image6.emf"/></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5.emf"/><Relationship Id="rId4" Type="http://schemas.openxmlformats.org/officeDocument/2006/relationships/image" Target="../media/image6.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5732463"/>
            <a:ext cx="9144000" cy="1125537"/>
          </a:xfrm>
          <a:prstGeom prst="rect">
            <a:avLst/>
          </a:prstGeom>
          <a:solidFill>
            <a:srgbClr val="FCF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7" name="图片 6"/>
          <p:cNvPicPr>
            <a:picLocks noChangeAspect="1"/>
          </p:cNvPicPr>
          <p:nvPr/>
        </p:nvPicPr>
        <p:blipFill>
          <a:blip r:embed="rId3" cstate="print"/>
          <a:srcRect r="72971"/>
          <a:stretch>
            <a:fillRect/>
          </a:stretch>
        </p:blipFill>
        <p:spPr bwMode="auto">
          <a:xfrm>
            <a:off x="3690938" y="5662613"/>
            <a:ext cx="2519362" cy="2390775"/>
          </a:xfrm>
          <a:prstGeom prst="rect">
            <a:avLst/>
          </a:prstGeom>
          <a:noFill/>
          <a:ln w="9525">
            <a:noFill/>
            <a:miter lim="800000"/>
            <a:headEnd/>
            <a:tailEnd/>
          </a:ln>
        </p:spPr>
      </p:pic>
      <p:sp>
        <p:nvSpPr>
          <p:cNvPr id="8" name="矩形 7"/>
          <p:cNvSpPr/>
          <p:nvPr/>
        </p:nvSpPr>
        <p:spPr>
          <a:xfrm>
            <a:off x="2267744" y="1988840"/>
            <a:ext cx="5328592" cy="769441"/>
          </a:xfrm>
          <a:prstGeom prst="rect">
            <a:avLst/>
          </a:prstGeom>
          <a:noFill/>
        </p:spPr>
        <p:txBody>
          <a:bodyPr wrap="square">
            <a:spAutoFit/>
          </a:bodyPr>
          <a:lstStyle/>
          <a:p>
            <a:pPr algn="ctr" fontAlgn="auto">
              <a:spcBef>
                <a:spcPts val="0"/>
              </a:spcBef>
              <a:spcAft>
                <a:spcPts val="0"/>
              </a:spcAft>
              <a:defRPr/>
            </a:pPr>
            <a:r>
              <a:rPr lang="en-US" altLang="zh-CN" sz="44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6  </a:t>
            </a:r>
            <a:r>
              <a:rPr lang="zh-CN" altLang="en-US" sz="44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千人糕</a:t>
            </a:r>
            <a:endParaRPr lang="zh-CN" altLang="en-US"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14341" name="图片 9"/>
          <p:cNvPicPr>
            <a:picLocks noChangeAspect="1"/>
          </p:cNvPicPr>
          <p:nvPr/>
        </p:nvPicPr>
        <p:blipFill>
          <a:blip r:embed="rId4" cstate="print"/>
          <a:srcRect r="33527" b="78349"/>
          <a:stretch>
            <a:fillRect/>
          </a:stretch>
        </p:blipFill>
        <p:spPr bwMode="auto">
          <a:xfrm>
            <a:off x="5011738" y="5199063"/>
            <a:ext cx="4132262" cy="1658937"/>
          </a:xfrm>
          <a:prstGeom prst="rect">
            <a:avLst/>
          </a:prstGeom>
          <a:noFill/>
          <a:ln w="9525">
            <a:noFill/>
            <a:miter lim="800000"/>
            <a:headEnd/>
            <a:tailEnd/>
          </a:ln>
        </p:spPr>
      </p:pic>
      <p:pic>
        <p:nvPicPr>
          <p:cNvPr id="11" name="图片 10"/>
          <p:cNvPicPr>
            <a:picLocks noChangeAspect="1"/>
          </p:cNvPicPr>
          <p:nvPr/>
        </p:nvPicPr>
        <p:blipFill>
          <a:blip r:embed="rId5" cstate="print"/>
          <a:srcRect/>
          <a:stretch>
            <a:fillRect/>
          </a:stretch>
        </p:blipFill>
        <p:spPr bwMode="auto">
          <a:xfrm>
            <a:off x="2913856" y="2881841"/>
            <a:ext cx="4195763" cy="623887"/>
          </a:xfrm>
          <a:prstGeom prst="rect">
            <a:avLst/>
          </a:prstGeom>
          <a:noFill/>
          <a:ln w="9525">
            <a:noFill/>
            <a:miter lim="800000"/>
            <a:headEnd/>
            <a:tailEnd/>
          </a:ln>
        </p:spPr>
      </p:pic>
      <p:pic>
        <p:nvPicPr>
          <p:cNvPr id="14344" name="图片 14"/>
          <p:cNvPicPr>
            <a:picLocks noChangeAspect="1"/>
          </p:cNvPicPr>
          <p:nvPr/>
        </p:nvPicPr>
        <p:blipFill>
          <a:blip r:embed="rId6" cstate="print"/>
          <a:srcRect l="33527" b="78349"/>
          <a:stretch>
            <a:fillRect/>
          </a:stretch>
        </p:blipFill>
        <p:spPr bwMode="auto">
          <a:xfrm>
            <a:off x="0" y="5337175"/>
            <a:ext cx="3851275" cy="1546225"/>
          </a:xfrm>
          <a:prstGeom prst="rect">
            <a:avLst/>
          </a:prstGeom>
          <a:noFill/>
          <a:ln w="9525">
            <a:noFill/>
            <a:miter lim="800000"/>
            <a:headEnd/>
            <a:tailEnd/>
          </a:ln>
        </p:spPr>
      </p:pic>
      <p:pic>
        <p:nvPicPr>
          <p:cNvPr id="19" name="图片 5"/>
          <p:cNvPicPr>
            <a:picLocks noChangeAspect="1"/>
          </p:cNvPicPr>
          <p:nvPr/>
        </p:nvPicPr>
        <p:blipFill>
          <a:blip r:embed="rId7" cstate="print"/>
          <a:srcRect/>
          <a:stretch>
            <a:fillRect/>
          </a:stretch>
        </p:blipFill>
        <p:spPr bwMode="auto">
          <a:xfrm>
            <a:off x="2727325" y="6459538"/>
            <a:ext cx="596900" cy="436562"/>
          </a:xfrm>
          <a:prstGeom prst="rect">
            <a:avLst/>
          </a:prstGeom>
          <a:noFill/>
          <a:ln w="9525">
            <a:noFill/>
            <a:miter lim="800000"/>
            <a:headEnd/>
            <a:tailEnd/>
          </a:ln>
        </p:spPr>
      </p:pic>
      <p:pic>
        <p:nvPicPr>
          <p:cNvPr id="21" name="图片 7"/>
          <p:cNvPicPr>
            <a:picLocks noChangeAspect="1"/>
          </p:cNvPicPr>
          <p:nvPr/>
        </p:nvPicPr>
        <p:blipFill>
          <a:blip r:embed="rId8" cstate="print"/>
          <a:srcRect/>
          <a:stretch>
            <a:fillRect/>
          </a:stretch>
        </p:blipFill>
        <p:spPr bwMode="auto">
          <a:xfrm>
            <a:off x="1655763" y="5662613"/>
            <a:ext cx="539750" cy="460375"/>
          </a:xfrm>
          <a:prstGeom prst="rect">
            <a:avLst/>
          </a:prstGeom>
          <a:noFill/>
          <a:ln w="9525">
            <a:noFill/>
            <a:miter lim="800000"/>
            <a:headEnd/>
            <a:tailEnd/>
          </a:ln>
        </p:spPr>
      </p:pic>
      <p:sp>
        <p:nvSpPr>
          <p:cNvPr id="2" name="TextBox 1"/>
          <p:cNvSpPr txBox="1"/>
          <p:nvPr/>
        </p:nvSpPr>
        <p:spPr>
          <a:xfrm>
            <a:off x="3071918" y="3356992"/>
            <a:ext cx="3879637" cy="830997"/>
          </a:xfrm>
          <a:prstGeom prst="rect">
            <a:avLst/>
          </a:prstGeom>
          <a:noFill/>
        </p:spPr>
        <p:txBody>
          <a:bodyPr wrap="square" rtlCol="0">
            <a:spAutoFit/>
          </a:bodyPr>
          <a:lstStyle/>
          <a:p>
            <a:pPr>
              <a:lnSpc>
                <a:spcPct val="150000"/>
              </a:lnSpc>
            </a:pPr>
            <a:r>
              <a:rPr lang="zh-CN" altLang="en-US" sz="3200" dirty="0" smtClean="0">
                <a:latin typeface="楷体" panose="02010609060101010101" pitchFamily="49" charset="-122"/>
                <a:ea typeface="楷体" panose="02010609060101010101" pitchFamily="49" charset="-122"/>
              </a:rPr>
              <a:t>人教版二年级下册</a:t>
            </a:r>
            <a:endParaRPr lang="en-US" altLang="zh-CN" sz="3200" dirty="0" smtClean="0">
              <a:latin typeface="楷体" panose="02010609060101010101" pitchFamily="49" charset="-122"/>
              <a:ea typeface="楷体" panose="02010609060101010101" pitchFamily="49" charset="-122"/>
            </a:endParaRPr>
          </a:p>
        </p:txBody>
      </p:sp>
      <p:grpSp>
        <p:nvGrpSpPr>
          <p:cNvPr id="3" name="组合 2"/>
          <p:cNvGrpSpPr/>
          <p:nvPr/>
        </p:nvGrpSpPr>
        <p:grpSpPr>
          <a:xfrm>
            <a:off x="5836357" y="4560894"/>
            <a:ext cx="1327930" cy="2056092"/>
            <a:chOff x="5836357" y="4560894"/>
            <a:chExt cx="1327930" cy="2056092"/>
          </a:xfrm>
        </p:grpSpPr>
        <p:pic>
          <p:nvPicPr>
            <p:cNvPr id="25" name="图片 5"/>
            <p:cNvPicPr>
              <a:picLocks noChangeAspect="1"/>
            </p:cNvPicPr>
            <p:nvPr/>
          </p:nvPicPr>
          <p:blipFill rotWithShape="1">
            <a:blip r:embed="rId9" cstate="print"/>
            <a:srcRect l="35500" r="32250" b="80044"/>
            <a:stretch>
              <a:fillRect/>
            </a:stretch>
          </p:blipFill>
          <p:spPr bwMode="auto">
            <a:xfrm>
              <a:off x="5836357" y="4560894"/>
              <a:ext cx="429028" cy="383639"/>
            </a:xfrm>
            <a:prstGeom prst="rect">
              <a:avLst/>
            </a:prstGeom>
            <a:noFill/>
            <a:ln w="9525">
              <a:noFill/>
              <a:miter lim="800000"/>
              <a:headEnd/>
              <a:tailEnd/>
            </a:ln>
          </p:spPr>
        </p:pic>
        <p:pic>
          <p:nvPicPr>
            <p:cNvPr id="1026" name="Picture 2"/>
            <p:cNvPicPr>
              <a:picLocks noChangeAspect="1" noChangeArrowheads="1"/>
            </p:cNvPicPr>
            <p:nvPr/>
          </p:nvPicPr>
          <p:blipFill>
            <a:blip r:embed="rId10"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1027" name="Picture 3"/>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flipH="1">
            <a:off x="2195513" y="4723901"/>
            <a:ext cx="1549697" cy="173442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56" presetClass="entr" presetSubtype="0" fill="hold" nodeType="afterEffect">
                                  <p:stCondLst>
                                    <p:cond delay="0"/>
                                  </p:stCondLst>
                                  <p:iterate type="lt">
                                    <p:tmPct val="10000"/>
                                  </p:iterate>
                                  <p:childTnLst>
                                    <p:set>
                                      <p:cBhvr>
                                        <p:cTn id="10" dur="1" fill="hold">
                                          <p:stCondLst>
                                            <p:cond delay="0"/>
                                          </p:stCondLst>
                                        </p:cTn>
                                        <p:tgtEl>
                                          <p:spTgt spid="8"/>
                                        </p:tgtEl>
                                        <p:attrNameLst>
                                          <p:attrName>style.visibility</p:attrName>
                                        </p:attrNameLst>
                                      </p:cBhvr>
                                      <p:to>
                                        <p:strVal val="visible"/>
                                      </p:to>
                                    </p:set>
                                    <p:anim by="(-#ppt_w*2)" calcmode="lin" valueType="num">
                                      <p:cBhvr rctx="PPT">
                                        <p:cTn id="11" dur="500" autoRev="1" fill="hold">
                                          <p:stCondLst>
                                            <p:cond delay="0"/>
                                          </p:stCondLst>
                                        </p:cTn>
                                        <p:tgtEl>
                                          <p:spTgt spid="8"/>
                                        </p:tgtEl>
                                        <p:attrNameLst>
                                          <p:attrName>ppt_w</p:attrName>
                                        </p:attrNameLst>
                                      </p:cBhvr>
                                    </p:anim>
                                    <p:anim by="(#ppt_w*0.50)" calcmode="lin" valueType="num">
                                      <p:cBhvr>
                                        <p:cTn id="12" dur="500" decel="50000" autoRev="1" fill="hold">
                                          <p:stCondLst>
                                            <p:cond delay="0"/>
                                          </p:stCondLst>
                                        </p:cTn>
                                        <p:tgtEl>
                                          <p:spTgt spid="8"/>
                                        </p:tgtEl>
                                        <p:attrNameLst>
                                          <p:attrName>ppt_x</p:attrName>
                                        </p:attrNameLst>
                                      </p:cBhvr>
                                    </p:anim>
                                    <p:anim from="(-#ppt_h/2)" to="(#ppt_y)" calcmode="lin" valueType="num">
                                      <p:cBhvr>
                                        <p:cTn id="13" dur="1000" fill="hold">
                                          <p:stCondLst>
                                            <p:cond delay="0"/>
                                          </p:stCondLst>
                                        </p:cTn>
                                        <p:tgtEl>
                                          <p:spTgt spid="8"/>
                                        </p:tgtEl>
                                        <p:attrNameLst>
                                          <p:attrName>ppt_y</p:attrName>
                                        </p:attrNameLst>
                                      </p:cBhvr>
                                    </p:anim>
                                    <p:animRot by="21600000">
                                      <p:cBhvr>
                                        <p:cTn id="14" dur="1000" fill="hold">
                                          <p:stCondLst>
                                            <p:cond delay="0"/>
                                          </p:stCondLst>
                                        </p:cTn>
                                        <p:tgtEl>
                                          <p:spTgt spid="8"/>
                                        </p:tgtEl>
                                        <p:attrNameLst>
                                          <p:attrName>r</p:attrName>
                                        </p:attrNameLst>
                                      </p:cBhvr>
                                    </p:animRo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1000"/>
                                        <p:tgtEl>
                                          <p:spTgt spid="21"/>
                                        </p:tgtEl>
                                      </p:cBhvr>
                                    </p:animEffect>
                                    <p:anim calcmode="lin" valueType="num">
                                      <p:cBhvr>
                                        <p:cTn id="24" dur="1000" fill="hold"/>
                                        <p:tgtEl>
                                          <p:spTgt spid="21"/>
                                        </p:tgtEl>
                                        <p:attrNameLst>
                                          <p:attrName>ppt_x</p:attrName>
                                        </p:attrNameLst>
                                      </p:cBhvr>
                                      <p:tavLst>
                                        <p:tav tm="0">
                                          <p:val>
                                            <p:strVal val="#ppt_x"/>
                                          </p:val>
                                        </p:tav>
                                        <p:tav tm="100000">
                                          <p:val>
                                            <p:strVal val="#ppt_x"/>
                                          </p:val>
                                        </p:tav>
                                      </p:tavLst>
                                    </p:anim>
                                    <p:anim calcmode="lin" valueType="num">
                                      <p:cBhvr>
                                        <p:cTn id="25" dur="1000" fill="hold"/>
                                        <p:tgtEl>
                                          <p:spTgt spid="21"/>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1" presetClass="entr" presetSubtype="0" fill="hold" grpId="0" nodeType="afterEffect">
                                  <p:stCondLst>
                                    <p:cond delay="0"/>
                                  </p:stCondLst>
                                  <p:childTnLst>
                                    <p:set>
                                      <p:cBhvr>
                                        <p:cTn id="3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57598" y="6049963"/>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4" name="TextBox 3"/>
          <p:cNvSpPr txBox="1"/>
          <p:nvPr/>
        </p:nvSpPr>
        <p:spPr>
          <a:xfrm>
            <a:off x="753348" y="671795"/>
            <a:ext cx="1210588" cy="707886"/>
          </a:xfrm>
          <a:prstGeom prst="rect">
            <a:avLst/>
          </a:prstGeom>
          <a:noFill/>
        </p:spPr>
        <p:txBody>
          <a:bodyPr wrap="none" rtlCol="0">
            <a:spAutoFit/>
          </a:bodyPr>
          <a:lstStyle/>
          <a:p>
            <a:r>
              <a:rPr lang="en-US" altLang="zh-CN" sz="4000" dirty="0" smtClean="0">
                <a:latin typeface="+mn-ea"/>
                <a:ea typeface="+mn-ea"/>
              </a:rPr>
              <a:t>suàn</a:t>
            </a:r>
            <a:endParaRPr lang="zh-CN" altLang="en-US" sz="4000" dirty="0">
              <a:latin typeface="+mn-ea"/>
              <a:ea typeface="+mn-ea"/>
            </a:endParaRPr>
          </a:p>
        </p:txBody>
      </p:sp>
      <p:sp>
        <p:nvSpPr>
          <p:cNvPr id="6" name="TextBox 5"/>
          <p:cNvSpPr txBox="1"/>
          <p:nvPr/>
        </p:nvSpPr>
        <p:spPr>
          <a:xfrm>
            <a:off x="1941244" y="2164588"/>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：算数  计算</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1882350" y="1196404"/>
            <a:ext cx="3145199" cy="1015663"/>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1600" b="1" dirty="0" smtClean="0">
                <a:latin typeface="楷体" panose="02010609060101010101" pitchFamily="49" charset="-122"/>
                <a:ea typeface="楷体" panose="02010609060101010101" pitchFamily="49" charset="-122"/>
                <a:sym typeface="Wingdings" panose="05000000000000000000" pitchFamily="2" charset="2"/>
              </a:rPr>
              <a:t>　</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平舌音，三拼音节，</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四声。</a:t>
            </a:r>
            <a:endParaRPr lang="zh-CN" altLang="en-US" sz="2000" dirty="0">
              <a:latin typeface="楷体" panose="02010609060101010101" pitchFamily="49" charset="-122"/>
              <a:ea typeface="楷体" panose="02010609060101010101" pitchFamily="49" charset="-122"/>
            </a:endParaRPr>
          </a:p>
        </p:txBody>
      </p:sp>
      <p:grpSp>
        <p:nvGrpSpPr>
          <p:cNvPr id="2" name="组合 35"/>
          <p:cNvGrpSpPr/>
          <p:nvPr/>
        </p:nvGrpSpPr>
        <p:grpSpPr>
          <a:xfrm>
            <a:off x="669043" y="1407959"/>
            <a:ext cx="1265926" cy="1189713"/>
            <a:chOff x="-2771523" y="594818"/>
            <a:chExt cx="1785950" cy="1643074"/>
          </a:xfrm>
          <a:solidFill>
            <a:schemeClr val="accent3">
              <a:lumMod val="60000"/>
              <a:lumOff val="40000"/>
            </a:schemeClr>
          </a:solidFill>
        </p:grpSpPr>
        <p:sp>
          <p:nvSpPr>
            <p:cNvPr id="37" name="矩形 36"/>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774923" y="1310788"/>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算</a:t>
            </a:r>
            <a:endParaRPr lang="zh-CN" altLang="en-US" sz="7200" b="1" dirty="0">
              <a:latin typeface="楷体" panose="02010609060101010101" pitchFamily="49" charset="-122"/>
              <a:ea typeface="楷体" panose="02010609060101010101" pitchFamily="49" charset="-122"/>
            </a:endParaRPr>
          </a:p>
        </p:txBody>
      </p:sp>
      <p:sp>
        <p:nvSpPr>
          <p:cNvPr id="41" name="TextBox 40"/>
          <p:cNvSpPr txBox="1"/>
          <p:nvPr/>
        </p:nvSpPr>
        <p:spPr>
          <a:xfrm>
            <a:off x="4623787" y="774920"/>
            <a:ext cx="1210588" cy="707886"/>
          </a:xfrm>
          <a:prstGeom prst="rect">
            <a:avLst/>
          </a:prstGeom>
          <a:noFill/>
        </p:spPr>
        <p:txBody>
          <a:bodyPr wrap="none" rtlCol="0">
            <a:spAutoFit/>
          </a:bodyPr>
          <a:lstStyle/>
          <a:p>
            <a:r>
              <a:rPr lang="en-US" altLang="zh-CN" sz="4000" dirty="0" smtClean="0">
                <a:latin typeface="+mn-ea"/>
                <a:ea typeface="+mn-ea"/>
              </a:rPr>
              <a:t>xiāo</a:t>
            </a:r>
            <a:endParaRPr lang="zh-CN" altLang="en-US" sz="4000" dirty="0">
              <a:latin typeface="+mn-ea"/>
              <a:ea typeface="+mn-ea"/>
            </a:endParaRPr>
          </a:p>
        </p:txBody>
      </p:sp>
      <p:sp>
        <p:nvSpPr>
          <p:cNvPr id="42" name="TextBox 41"/>
          <p:cNvSpPr txBox="1"/>
          <p:nvPr/>
        </p:nvSpPr>
        <p:spPr>
          <a:xfrm>
            <a:off x="6058248" y="1889786"/>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：销售  销量</a:t>
            </a:r>
            <a:endParaRPr lang="zh-CN" altLang="en-US" sz="2000" dirty="0">
              <a:latin typeface="楷体" panose="02010609060101010101" pitchFamily="49" charset="-122"/>
              <a:ea typeface="楷体" panose="02010609060101010101" pitchFamily="49" charset="-122"/>
            </a:endParaRPr>
          </a:p>
        </p:txBody>
      </p:sp>
      <p:sp>
        <p:nvSpPr>
          <p:cNvPr id="43" name="TextBox 42"/>
          <p:cNvSpPr txBox="1"/>
          <p:nvPr/>
        </p:nvSpPr>
        <p:spPr>
          <a:xfrm>
            <a:off x="5834375" y="1350541"/>
            <a:ext cx="3477334"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易错提示：三拼音节，一声。</a:t>
            </a:r>
            <a:endParaRPr lang="zh-CN" altLang="en-US" sz="2000" dirty="0">
              <a:latin typeface="楷体" panose="02010609060101010101" pitchFamily="49" charset="-122"/>
              <a:ea typeface="楷体" panose="02010609060101010101" pitchFamily="49" charset="-122"/>
            </a:endParaRPr>
          </a:p>
        </p:txBody>
      </p:sp>
      <p:grpSp>
        <p:nvGrpSpPr>
          <p:cNvPr id="3" name="组合 50"/>
          <p:cNvGrpSpPr/>
          <p:nvPr/>
        </p:nvGrpSpPr>
        <p:grpSpPr>
          <a:xfrm>
            <a:off x="4655076" y="1422399"/>
            <a:ext cx="1333822" cy="1286884"/>
            <a:chOff x="4655076" y="1422399"/>
            <a:chExt cx="1333822" cy="1286884"/>
          </a:xfrm>
        </p:grpSpPr>
        <p:grpSp>
          <p:nvGrpSpPr>
            <p:cNvPr id="5" name="组合 44"/>
            <p:cNvGrpSpPr/>
            <p:nvPr/>
          </p:nvGrpSpPr>
          <p:grpSpPr>
            <a:xfrm>
              <a:off x="4655076" y="1519570"/>
              <a:ext cx="1265926" cy="1189713"/>
              <a:chOff x="-2505974" y="355288"/>
              <a:chExt cx="1785950" cy="1643074"/>
            </a:xfrm>
            <a:solidFill>
              <a:schemeClr val="accent3">
                <a:lumMod val="60000"/>
                <a:lumOff val="40000"/>
              </a:schemeClr>
            </a:solidFill>
          </p:grpSpPr>
          <p:sp>
            <p:nvSpPr>
              <p:cNvPr id="47" name="矩形 46"/>
              <p:cNvSpPr/>
              <p:nvPr/>
            </p:nvSpPr>
            <p:spPr>
              <a:xfrm>
                <a:off x="-2505974" y="35528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p:cNvCxnSpPr>
                <a:stCxn id="47" idx="1"/>
                <a:endCxn id="47" idx="3"/>
              </p:cNvCxnSpPr>
              <p:nvPr/>
            </p:nvCxnSpPr>
            <p:spPr>
              <a:xfrm>
                <a:off x="-2505974" y="1176826"/>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47" idx="0"/>
                <a:endCxn id="47" idx="2"/>
              </p:cNvCxnSpPr>
              <p:nvPr/>
            </p:nvCxnSpPr>
            <p:spPr>
              <a:xfrm>
                <a:off x="-1612999" y="35528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6" name="TextBox 23"/>
            <p:cNvSpPr txBox="1">
              <a:spLocks noChangeArrowheads="1"/>
            </p:cNvSpPr>
            <p:nvPr/>
          </p:nvSpPr>
          <p:spPr bwMode="auto">
            <a:xfrm>
              <a:off x="4760956" y="1422399"/>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销</a:t>
              </a:r>
              <a:endParaRPr lang="zh-CN" altLang="en-US" sz="7200" b="1" dirty="0">
                <a:latin typeface="楷体" panose="02010609060101010101" pitchFamily="49" charset="-122"/>
                <a:ea typeface="楷体" panose="02010609060101010101" pitchFamily="49" charset="-122"/>
              </a:endParaRPr>
            </a:p>
          </p:txBody>
        </p:sp>
      </p:grpSp>
      <p:sp>
        <p:nvSpPr>
          <p:cNvPr id="56" name="TextBox 55"/>
          <p:cNvSpPr txBox="1"/>
          <p:nvPr/>
        </p:nvSpPr>
        <p:spPr>
          <a:xfrm>
            <a:off x="806594" y="2507066"/>
            <a:ext cx="958917" cy="707886"/>
          </a:xfrm>
          <a:prstGeom prst="rect">
            <a:avLst/>
          </a:prstGeom>
          <a:noFill/>
        </p:spPr>
        <p:txBody>
          <a:bodyPr wrap="none" rtlCol="0">
            <a:spAutoFit/>
          </a:bodyPr>
          <a:lstStyle/>
          <a:p>
            <a:r>
              <a:rPr lang="en-US" altLang="zh-CN" sz="4000" b="1" dirty="0" err="1">
                <a:latin typeface="+mn-ea"/>
              </a:rPr>
              <a:t>fěn</a:t>
            </a:r>
            <a:endParaRPr lang="zh-CN" altLang="en-US" sz="4000" b="1" dirty="0">
              <a:latin typeface="+mn-ea"/>
            </a:endParaRPr>
          </a:p>
        </p:txBody>
      </p:sp>
      <p:sp>
        <p:nvSpPr>
          <p:cNvPr id="57" name="TextBox 56"/>
          <p:cNvSpPr txBox="1"/>
          <p:nvPr/>
        </p:nvSpPr>
        <p:spPr>
          <a:xfrm>
            <a:off x="2086917" y="3868881"/>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：粉色  花粉</a:t>
            </a:r>
            <a:endParaRPr lang="zh-CN" altLang="en-US" sz="2000" dirty="0">
              <a:latin typeface="楷体" panose="02010609060101010101" pitchFamily="49" charset="-122"/>
              <a:ea typeface="楷体" panose="02010609060101010101" pitchFamily="49" charset="-122"/>
            </a:endParaRPr>
          </a:p>
        </p:txBody>
      </p:sp>
      <p:sp>
        <p:nvSpPr>
          <p:cNvPr id="58" name="TextBox 57"/>
          <p:cNvSpPr txBox="1"/>
          <p:nvPr/>
        </p:nvSpPr>
        <p:spPr>
          <a:xfrm>
            <a:off x="2039417" y="3038337"/>
            <a:ext cx="2793631"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　　</a:t>
            </a:r>
            <a:r>
              <a:rPr lang="zh-CN" altLang="en-US" sz="2000" b="1" dirty="0">
                <a:latin typeface="楷体" panose="02010609060101010101" pitchFamily="49" charset="-122"/>
                <a:ea typeface="楷体" panose="02010609060101010101" pitchFamily="49" charset="-122"/>
                <a:sym typeface="Wingdings" panose="05000000000000000000" pitchFamily="2" charset="2"/>
              </a:rPr>
              <a:t>后</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鼻音，三声。</a:t>
            </a:r>
            <a:endParaRPr lang="zh-CN" altLang="en-US" sz="2000" dirty="0">
              <a:latin typeface="楷体" panose="02010609060101010101" pitchFamily="49" charset="-122"/>
              <a:ea typeface="楷体" panose="02010609060101010101" pitchFamily="49" charset="-122"/>
            </a:endParaRPr>
          </a:p>
        </p:txBody>
      </p:sp>
      <p:sp>
        <p:nvSpPr>
          <p:cNvPr id="65" name="TextBox 64"/>
          <p:cNvSpPr txBox="1"/>
          <p:nvPr/>
        </p:nvSpPr>
        <p:spPr>
          <a:xfrm>
            <a:off x="5034791" y="2635244"/>
            <a:ext cx="697627" cy="707886"/>
          </a:xfrm>
          <a:prstGeom prst="rect">
            <a:avLst/>
          </a:prstGeom>
          <a:noFill/>
        </p:spPr>
        <p:txBody>
          <a:bodyPr wrap="none" rtlCol="0">
            <a:spAutoFit/>
          </a:bodyPr>
          <a:lstStyle/>
          <a:p>
            <a:r>
              <a:rPr lang="en-US" altLang="zh-CN" sz="4000" dirty="0" smtClean="0">
                <a:latin typeface="+mn-ea"/>
                <a:ea typeface="+mn-ea"/>
              </a:rPr>
              <a:t>dí</a:t>
            </a:r>
            <a:endParaRPr lang="zh-CN" altLang="en-US" sz="4000" dirty="0">
              <a:latin typeface="+mn-ea"/>
              <a:ea typeface="+mn-ea"/>
            </a:endParaRPr>
          </a:p>
        </p:txBody>
      </p:sp>
      <p:sp>
        <p:nvSpPr>
          <p:cNvPr id="72" name="TextBox 71"/>
          <p:cNvSpPr txBox="1"/>
          <p:nvPr/>
        </p:nvSpPr>
        <p:spPr>
          <a:xfrm>
            <a:off x="6135391" y="3958021"/>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：的确</a:t>
            </a:r>
            <a:endParaRPr lang="zh-CN" altLang="en-US" sz="2000" dirty="0">
              <a:latin typeface="楷体" panose="02010609060101010101" pitchFamily="49" charset="-122"/>
              <a:ea typeface="楷体" panose="02010609060101010101" pitchFamily="49" charset="-122"/>
            </a:endParaRPr>
          </a:p>
        </p:txBody>
      </p:sp>
      <p:sp>
        <p:nvSpPr>
          <p:cNvPr id="73" name="TextBox 72"/>
          <p:cNvSpPr txBox="1"/>
          <p:nvPr/>
        </p:nvSpPr>
        <p:spPr>
          <a:xfrm>
            <a:off x="6065060" y="3220460"/>
            <a:ext cx="299573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　　多音字，二声。</a:t>
            </a:r>
            <a:endParaRPr lang="zh-CN" altLang="en-US" sz="2000" dirty="0">
              <a:latin typeface="楷体" panose="02010609060101010101" pitchFamily="49" charset="-122"/>
              <a:ea typeface="楷体" panose="02010609060101010101" pitchFamily="49" charset="-122"/>
            </a:endParaRPr>
          </a:p>
        </p:txBody>
      </p:sp>
      <p:sp>
        <p:nvSpPr>
          <p:cNvPr id="74" name="TextBox 73"/>
          <p:cNvSpPr txBox="1"/>
          <p:nvPr/>
        </p:nvSpPr>
        <p:spPr>
          <a:xfrm>
            <a:off x="984925" y="4319188"/>
            <a:ext cx="954107" cy="707886"/>
          </a:xfrm>
          <a:prstGeom prst="rect">
            <a:avLst/>
          </a:prstGeom>
          <a:noFill/>
        </p:spPr>
        <p:txBody>
          <a:bodyPr wrap="none" rtlCol="0">
            <a:spAutoFit/>
          </a:bodyPr>
          <a:lstStyle/>
          <a:p>
            <a:r>
              <a:rPr lang="en-US" altLang="zh-CN" sz="4000" dirty="0" smtClean="0">
                <a:latin typeface="+mn-ea"/>
                <a:ea typeface="+mn-ea"/>
              </a:rPr>
              <a:t>què</a:t>
            </a:r>
            <a:endParaRPr lang="zh-CN" altLang="en-US" sz="4000" dirty="0">
              <a:latin typeface="+mn-ea"/>
              <a:ea typeface="+mn-ea"/>
            </a:endParaRPr>
          </a:p>
        </p:txBody>
      </p:sp>
      <p:sp>
        <p:nvSpPr>
          <p:cNvPr id="75" name="TextBox 74"/>
          <p:cNvSpPr txBox="1"/>
          <p:nvPr/>
        </p:nvSpPr>
        <p:spPr>
          <a:xfrm>
            <a:off x="2064275" y="5662411"/>
            <a:ext cx="2321441"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：的确  确实</a:t>
            </a:r>
            <a:endParaRPr lang="zh-CN" altLang="en-US" sz="2000" dirty="0">
              <a:latin typeface="楷体" panose="02010609060101010101" pitchFamily="49" charset="-122"/>
              <a:ea typeface="楷体" panose="02010609060101010101" pitchFamily="49" charset="-122"/>
            </a:endParaRPr>
          </a:p>
        </p:txBody>
      </p:sp>
      <p:sp>
        <p:nvSpPr>
          <p:cNvPr id="76" name="TextBox 75"/>
          <p:cNvSpPr txBox="1"/>
          <p:nvPr/>
        </p:nvSpPr>
        <p:spPr>
          <a:xfrm>
            <a:off x="2060992" y="4831867"/>
            <a:ext cx="2793631"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　　韵母是</a:t>
            </a:r>
            <a:r>
              <a:rPr lang="en-US" altLang="zh-CN" sz="2000" b="1" dirty="0" smtClean="0">
                <a:latin typeface="楷体" panose="02010609060101010101" pitchFamily="49" charset="-122"/>
                <a:ea typeface="楷体" panose="02010609060101010101" pitchFamily="49" charset="-122"/>
                <a:sym typeface="Wingdings" panose="05000000000000000000" pitchFamily="2" charset="2"/>
              </a:rPr>
              <a:t>üe</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，四声。</a:t>
            </a:r>
            <a:endParaRPr lang="zh-CN" altLang="en-US" sz="2000" dirty="0">
              <a:latin typeface="楷体" panose="02010609060101010101" pitchFamily="49" charset="-122"/>
              <a:ea typeface="楷体" panose="02010609060101010101" pitchFamily="49" charset="-122"/>
            </a:endParaRPr>
          </a:p>
        </p:txBody>
      </p:sp>
      <p:sp>
        <p:nvSpPr>
          <p:cNvPr id="83" name="TextBox 82"/>
          <p:cNvSpPr txBox="1"/>
          <p:nvPr/>
        </p:nvSpPr>
        <p:spPr>
          <a:xfrm>
            <a:off x="4698608" y="4403721"/>
            <a:ext cx="1210588" cy="707886"/>
          </a:xfrm>
          <a:prstGeom prst="rect">
            <a:avLst/>
          </a:prstGeom>
          <a:noFill/>
        </p:spPr>
        <p:txBody>
          <a:bodyPr wrap="none" rtlCol="0">
            <a:spAutoFit/>
          </a:bodyPr>
          <a:lstStyle/>
          <a:p>
            <a:r>
              <a:rPr lang="en-US" altLang="zh-CN" sz="4000" dirty="0" smtClean="0">
                <a:latin typeface="+mn-ea"/>
                <a:ea typeface="+mn-ea"/>
              </a:rPr>
              <a:t>yīng</a:t>
            </a:r>
            <a:endParaRPr lang="zh-CN" altLang="en-US" sz="4000" dirty="0">
              <a:latin typeface="+mn-ea"/>
              <a:ea typeface="+mn-ea"/>
            </a:endParaRPr>
          </a:p>
        </p:txBody>
      </p:sp>
      <p:sp>
        <p:nvSpPr>
          <p:cNvPr id="90" name="TextBox 89"/>
          <p:cNvSpPr txBox="1"/>
          <p:nvPr/>
        </p:nvSpPr>
        <p:spPr>
          <a:xfrm>
            <a:off x="6193467" y="5797489"/>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：应该</a:t>
            </a:r>
            <a:endParaRPr lang="zh-CN" altLang="en-US" sz="2000" dirty="0">
              <a:latin typeface="楷体" panose="02010609060101010101" pitchFamily="49" charset="-122"/>
              <a:ea typeface="楷体" panose="02010609060101010101" pitchFamily="49" charset="-122"/>
            </a:endParaRPr>
          </a:p>
        </p:txBody>
      </p:sp>
      <p:sp>
        <p:nvSpPr>
          <p:cNvPr id="91" name="TextBox 90"/>
          <p:cNvSpPr txBox="1"/>
          <p:nvPr/>
        </p:nvSpPr>
        <p:spPr>
          <a:xfrm>
            <a:off x="6065104" y="4832150"/>
            <a:ext cx="344688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　整体认读音节，一声</a:t>
            </a:r>
            <a:r>
              <a:rPr lang="zh-CN" altLang="en-US" sz="1600" b="1" dirty="0" smtClean="0">
                <a:latin typeface="楷体" panose="02010609060101010101" pitchFamily="49" charset="-122"/>
                <a:ea typeface="楷体" panose="02010609060101010101" pitchFamily="49" charset="-122"/>
                <a:sym typeface="Wingdings" panose="05000000000000000000" pitchFamily="2" charset="2"/>
              </a:rPr>
              <a:t>。</a:t>
            </a:r>
            <a:endParaRPr lang="zh-CN" altLang="en-US" sz="1600" dirty="0">
              <a:latin typeface="楷体" panose="02010609060101010101" pitchFamily="49" charset="-122"/>
              <a:ea typeface="楷体" panose="02010609060101010101" pitchFamily="49" charset="-122"/>
            </a:endParaRPr>
          </a:p>
        </p:txBody>
      </p:sp>
      <p:grpSp>
        <p:nvGrpSpPr>
          <p:cNvPr id="7" name="组合 92"/>
          <p:cNvGrpSpPr/>
          <p:nvPr/>
        </p:nvGrpSpPr>
        <p:grpSpPr>
          <a:xfrm>
            <a:off x="4799178" y="3220460"/>
            <a:ext cx="1353739" cy="1332417"/>
            <a:chOff x="3418472" y="1067242"/>
            <a:chExt cx="1353739" cy="1332417"/>
          </a:xfrm>
        </p:grpSpPr>
        <p:grpSp>
          <p:nvGrpSpPr>
            <p:cNvPr id="8" name="组合 93"/>
            <p:cNvGrpSpPr/>
            <p:nvPr/>
          </p:nvGrpSpPr>
          <p:grpSpPr>
            <a:xfrm>
              <a:off x="3418472" y="1209946"/>
              <a:ext cx="1265926" cy="1189713"/>
              <a:chOff x="-4250556" y="-72324"/>
              <a:chExt cx="1785950" cy="1643074"/>
            </a:xfrm>
            <a:solidFill>
              <a:schemeClr val="accent3">
                <a:lumMod val="60000"/>
                <a:lumOff val="40000"/>
              </a:schemeClr>
            </a:solidFill>
          </p:grpSpPr>
          <p:sp>
            <p:nvSpPr>
              <p:cNvPr id="96" name="矩形 95"/>
              <p:cNvSpPr/>
              <p:nvPr/>
            </p:nvSpPr>
            <p:spPr>
              <a:xfrm>
                <a:off x="-4250556" y="-72324"/>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7" name="直接连接符 96"/>
              <p:cNvCxnSpPr>
                <a:stCxn id="96" idx="1"/>
                <a:endCxn id="96" idx="3"/>
              </p:cNvCxnSpPr>
              <p:nvPr/>
            </p:nvCxnSpPr>
            <p:spPr>
              <a:xfrm>
                <a:off x="-4250556" y="749214"/>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96" idx="0"/>
                <a:endCxn id="96" idx="2"/>
              </p:cNvCxnSpPr>
              <p:nvPr/>
            </p:nvCxnSpPr>
            <p:spPr>
              <a:xfrm>
                <a:off x="-3357581" y="-72324"/>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95" name="TextBox 23"/>
            <p:cNvSpPr txBox="1">
              <a:spLocks noChangeArrowheads="1"/>
            </p:cNvSpPr>
            <p:nvPr/>
          </p:nvSpPr>
          <p:spPr bwMode="auto">
            <a:xfrm>
              <a:off x="3544269" y="1067242"/>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的</a:t>
              </a:r>
              <a:endParaRPr lang="zh-CN" altLang="en-US" sz="7200" b="1" dirty="0">
                <a:latin typeface="楷体" panose="02010609060101010101" pitchFamily="49" charset="-122"/>
                <a:ea typeface="楷体" panose="02010609060101010101" pitchFamily="49" charset="-122"/>
              </a:endParaRPr>
            </a:p>
          </p:txBody>
        </p:sp>
      </p:grpSp>
      <p:grpSp>
        <p:nvGrpSpPr>
          <p:cNvPr id="9" name="组合 100"/>
          <p:cNvGrpSpPr/>
          <p:nvPr/>
        </p:nvGrpSpPr>
        <p:grpSpPr>
          <a:xfrm>
            <a:off x="716783" y="3214008"/>
            <a:ext cx="1265926" cy="1189713"/>
            <a:chOff x="-2771523" y="594818"/>
            <a:chExt cx="1785950" cy="1643074"/>
          </a:xfrm>
          <a:solidFill>
            <a:schemeClr val="accent3">
              <a:lumMod val="60000"/>
              <a:lumOff val="40000"/>
            </a:schemeClr>
          </a:solidFill>
        </p:grpSpPr>
        <p:sp>
          <p:nvSpPr>
            <p:cNvPr id="102" name="矩形 101"/>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3" name="直接连接符 102"/>
            <p:cNvCxnSpPr>
              <a:stCxn id="102" idx="1"/>
              <a:endCxn id="102"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102" idx="0"/>
              <a:endCxn id="102"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05" name="TextBox 23"/>
          <p:cNvSpPr txBox="1">
            <a:spLocks noChangeArrowheads="1"/>
          </p:cNvSpPr>
          <p:nvPr/>
        </p:nvSpPr>
        <p:spPr bwMode="auto">
          <a:xfrm>
            <a:off x="806594" y="3119938"/>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粉</a:t>
            </a:r>
            <a:endParaRPr lang="zh-CN" altLang="en-US" sz="7200" b="1" dirty="0">
              <a:latin typeface="楷体" panose="02010609060101010101" pitchFamily="49" charset="-122"/>
              <a:ea typeface="楷体" panose="02010609060101010101" pitchFamily="49" charset="-122"/>
            </a:endParaRPr>
          </a:p>
        </p:txBody>
      </p:sp>
      <p:grpSp>
        <p:nvGrpSpPr>
          <p:cNvPr id="10" name="组合 105"/>
          <p:cNvGrpSpPr/>
          <p:nvPr/>
        </p:nvGrpSpPr>
        <p:grpSpPr>
          <a:xfrm>
            <a:off x="653608" y="5084042"/>
            <a:ext cx="1265926" cy="1189713"/>
            <a:chOff x="-2771523" y="594818"/>
            <a:chExt cx="1785950" cy="1643074"/>
          </a:xfrm>
          <a:solidFill>
            <a:schemeClr val="accent3">
              <a:lumMod val="60000"/>
              <a:lumOff val="40000"/>
            </a:schemeClr>
          </a:solidFill>
        </p:grpSpPr>
        <p:sp>
          <p:nvSpPr>
            <p:cNvPr id="107" name="矩形 106"/>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p:cNvCxnSpPr>
              <a:stCxn id="107" idx="1"/>
              <a:endCxn id="107"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9" name="直接连接符 108"/>
            <p:cNvCxnSpPr>
              <a:stCxn id="107" idx="0"/>
              <a:endCxn id="107"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0" name="TextBox 23"/>
          <p:cNvSpPr txBox="1">
            <a:spLocks noChangeArrowheads="1"/>
          </p:cNvSpPr>
          <p:nvPr/>
        </p:nvSpPr>
        <p:spPr bwMode="auto">
          <a:xfrm>
            <a:off x="738416" y="4989972"/>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确</a:t>
            </a:r>
            <a:endParaRPr lang="zh-CN" altLang="en-US" sz="7200" b="1" dirty="0">
              <a:latin typeface="楷体" panose="02010609060101010101" pitchFamily="49" charset="-122"/>
              <a:ea typeface="楷体" panose="02010609060101010101" pitchFamily="49" charset="-122"/>
            </a:endParaRPr>
          </a:p>
        </p:txBody>
      </p:sp>
      <p:grpSp>
        <p:nvGrpSpPr>
          <p:cNvPr id="11" name="组合 110"/>
          <p:cNvGrpSpPr/>
          <p:nvPr/>
        </p:nvGrpSpPr>
        <p:grpSpPr>
          <a:xfrm>
            <a:off x="4844408" y="5237391"/>
            <a:ext cx="1265926" cy="1189713"/>
            <a:chOff x="-2771523" y="594818"/>
            <a:chExt cx="1785950" cy="1643074"/>
          </a:xfrm>
          <a:solidFill>
            <a:schemeClr val="accent3">
              <a:lumMod val="60000"/>
              <a:lumOff val="40000"/>
            </a:schemeClr>
          </a:solidFill>
        </p:grpSpPr>
        <p:sp>
          <p:nvSpPr>
            <p:cNvPr id="112" name="矩形 111"/>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3" name="直接连接符 112"/>
            <p:cNvCxnSpPr>
              <a:stCxn id="112" idx="1"/>
              <a:endCxn id="112"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112" idx="0"/>
              <a:endCxn id="112"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5" name="TextBox 23"/>
          <p:cNvSpPr txBox="1">
            <a:spLocks noChangeArrowheads="1"/>
          </p:cNvSpPr>
          <p:nvPr/>
        </p:nvSpPr>
        <p:spPr bwMode="auto">
          <a:xfrm>
            <a:off x="4920780" y="5150198"/>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应</a:t>
            </a:r>
            <a:endParaRPr lang="zh-CN" altLang="en-US" sz="7200" b="1" dirty="0">
              <a:latin typeface="楷体" panose="02010609060101010101" pitchFamily="49" charset="-122"/>
              <a:ea typeface="楷体" panose="02010609060101010101" pitchFamily="49" charset="-122"/>
            </a:endParaRPr>
          </a:p>
        </p:txBody>
      </p:sp>
      <p:sp>
        <p:nvSpPr>
          <p:cNvPr id="59" name="TextBox 58"/>
          <p:cNvSpPr txBox="1"/>
          <p:nvPr/>
        </p:nvSpPr>
        <p:spPr>
          <a:xfrm>
            <a:off x="732988" y="676930"/>
            <a:ext cx="1217000" cy="707886"/>
          </a:xfrm>
          <a:prstGeom prst="rect">
            <a:avLst/>
          </a:prstGeom>
          <a:noFill/>
        </p:spPr>
        <p:txBody>
          <a:bodyPr wrap="none" rtlCol="0">
            <a:spAutoFit/>
          </a:bodyPr>
          <a:lstStyle/>
          <a:p>
            <a:r>
              <a:rPr lang="en-US" altLang="zh-CN" sz="4000" b="1" dirty="0" smtClean="0">
                <a:solidFill>
                  <a:srgbClr val="FF0000"/>
                </a:solidFill>
                <a:latin typeface="+mn-ea"/>
                <a:ea typeface="+mn-ea"/>
              </a:rPr>
              <a:t>suàn</a:t>
            </a:r>
            <a:endParaRPr lang="zh-CN" altLang="en-US" sz="4000" b="1" dirty="0">
              <a:solidFill>
                <a:srgbClr val="FF0000"/>
              </a:solidFill>
              <a:latin typeface="+mn-ea"/>
              <a:ea typeface="+mn-ea"/>
            </a:endParaRPr>
          </a:p>
        </p:txBody>
      </p:sp>
      <p:sp>
        <p:nvSpPr>
          <p:cNvPr id="60" name="TextBox 59"/>
          <p:cNvSpPr txBox="1"/>
          <p:nvPr/>
        </p:nvSpPr>
        <p:spPr>
          <a:xfrm>
            <a:off x="4596710" y="773648"/>
            <a:ext cx="1217000" cy="707886"/>
          </a:xfrm>
          <a:prstGeom prst="rect">
            <a:avLst/>
          </a:prstGeom>
          <a:noFill/>
        </p:spPr>
        <p:txBody>
          <a:bodyPr wrap="none" rtlCol="0">
            <a:spAutoFit/>
          </a:bodyPr>
          <a:lstStyle/>
          <a:p>
            <a:r>
              <a:rPr lang="en-US" altLang="zh-CN" sz="4000" b="1" dirty="0" smtClean="0">
                <a:solidFill>
                  <a:srgbClr val="FF0000"/>
                </a:solidFill>
                <a:latin typeface="+mn-ea"/>
                <a:ea typeface="+mn-ea"/>
              </a:rPr>
              <a:t>xiāo</a:t>
            </a:r>
            <a:endParaRPr lang="zh-CN" altLang="en-US" sz="4000" b="1" dirty="0">
              <a:solidFill>
                <a:srgbClr val="FF0000"/>
              </a:solidFill>
              <a:latin typeface="+mn-ea"/>
              <a:ea typeface="+mn-ea"/>
            </a:endParaRPr>
          </a:p>
        </p:txBody>
      </p:sp>
      <p:sp>
        <p:nvSpPr>
          <p:cNvPr id="61" name="TextBox 60"/>
          <p:cNvSpPr txBox="1"/>
          <p:nvPr/>
        </p:nvSpPr>
        <p:spPr>
          <a:xfrm>
            <a:off x="776097" y="2506122"/>
            <a:ext cx="958917" cy="707886"/>
          </a:xfrm>
          <a:prstGeom prst="rect">
            <a:avLst/>
          </a:prstGeom>
          <a:noFill/>
        </p:spPr>
        <p:txBody>
          <a:bodyPr wrap="none" rtlCol="0">
            <a:spAutoFit/>
          </a:bodyPr>
          <a:lstStyle/>
          <a:p>
            <a:r>
              <a:rPr lang="en-US" altLang="zh-CN" sz="4000" b="1" dirty="0" err="1" smtClean="0">
                <a:solidFill>
                  <a:srgbClr val="FF0000"/>
                </a:solidFill>
                <a:latin typeface="+mn-ea"/>
                <a:ea typeface="+mn-ea"/>
              </a:rPr>
              <a:t>fěn</a:t>
            </a:r>
            <a:endParaRPr lang="zh-CN" altLang="en-US" sz="4000" b="1" dirty="0">
              <a:solidFill>
                <a:srgbClr val="FF0000"/>
              </a:solidFill>
              <a:latin typeface="+mn-ea"/>
              <a:ea typeface="+mn-ea"/>
            </a:endParaRPr>
          </a:p>
        </p:txBody>
      </p:sp>
      <p:sp>
        <p:nvSpPr>
          <p:cNvPr id="62" name="TextBox 61"/>
          <p:cNvSpPr txBox="1"/>
          <p:nvPr/>
        </p:nvSpPr>
        <p:spPr>
          <a:xfrm>
            <a:off x="5012992" y="2636912"/>
            <a:ext cx="700833" cy="707886"/>
          </a:xfrm>
          <a:prstGeom prst="rect">
            <a:avLst/>
          </a:prstGeom>
          <a:noFill/>
        </p:spPr>
        <p:txBody>
          <a:bodyPr wrap="none" rtlCol="0">
            <a:spAutoFit/>
          </a:bodyPr>
          <a:lstStyle/>
          <a:p>
            <a:r>
              <a:rPr lang="en-US" altLang="zh-CN" sz="4000" b="1" dirty="0" smtClean="0">
                <a:solidFill>
                  <a:srgbClr val="FF0000"/>
                </a:solidFill>
                <a:latin typeface="+mn-ea"/>
                <a:ea typeface="+mn-ea"/>
              </a:rPr>
              <a:t>dí</a:t>
            </a:r>
            <a:endParaRPr lang="zh-CN" altLang="en-US" sz="4000" b="1" dirty="0">
              <a:solidFill>
                <a:srgbClr val="FF0000"/>
              </a:solidFill>
              <a:latin typeface="+mn-ea"/>
              <a:ea typeface="+mn-ea"/>
            </a:endParaRPr>
          </a:p>
        </p:txBody>
      </p:sp>
      <p:sp>
        <p:nvSpPr>
          <p:cNvPr id="63" name="TextBox 62"/>
          <p:cNvSpPr txBox="1"/>
          <p:nvPr/>
        </p:nvSpPr>
        <p:spPr>
          <a:xfrm>
            <a:off x="962656" y="4317806"/>
            <a:ext cx="958917" cy="707886"/>
          </a:xfrm>
          <a:prstGeom prst="rect">
            <a:avLst/>
          </a:prstGeom>
          <a:noFill/>
        </p:spPr>
        <p:txBody>
          <a:bodyPr wrap="none" rtlCol="0">
            <a:spAutoFit/>
          </a:bodyPr>
          <a:lstStyle/>
          <a:p>
            <a:r>
              <a:rPr lang="en-US" altLang="zh-CN" sz="4000" b="1" dirty="0" smtClean="0">
                <a:solidFill>
                  <a:srgbClr val="FF0000"/>
                </a:solidFill>
                <a:latin typeface="+mn-ea"/>
                <a:ea typeface="+mn-ea"/>
              </a:rPr>
              <a:t>què</a:t>
            </a:r>
            <a:endParaRPr lang="zh-CN" altLang="en-US" sz="4000" b="1" dirty="0">
              <a:solidFill>
                <a:srgbClr val="FF0000"/>
              </a:solidFill>
              <a:latin typeface="+mn-ea"/>
              <a:ea typeface="+mn-ea"/>
            </a:endParaRPr>
          </a:p>
        </p:txBody>
      </p:sp>
      <p:sp>
        <p:nvSpPr>
          <p:cNvPr id="64" name="TextBox 63"/>
          <p:cNvSpPr txBox="1"/>
          <p:nvPr/>
        </p:nvSpPr>
        <p:spPr>
          <a:xfrm>
            <a:off x="4668718" y="4398758"/>
            <a:ext cx="1217000" cy="707886"/>
          </a:xfrm>
          <a:prstGeom prst="rect">
            <a:avLst/>
          </a:prstGeom>
          <a:noFill/>
        </p:spPr>
        <p:txBody>
          <a:bodyPr wrap="none" rtlCol="0">
            <a:spAutoFit/>
          </a:bodyPr>
          <a:lstStyle/>
          <a:p>
            <a:r>
              <a:rPr lang="en-US" altLang="zh-CN" sz="4000" b="1" dirty="0" smtClean="0">
                <a:solidFill>
                  <a:srgbClr val="FF0000"/>
                </a:solidFill>
                <a:latin typeface="+mn-ea"/>
                <a:ea typeface="+mn-ea"/>
              </a:rPr>
              <a:t>yīng</a:t>
            </a:r>
            <a:endParaRPr lang="zh-CN" altLang="en-US" sz="4000" b="1" dirty="0">
              <a:solidFill>
                <a:srgbClr val="FF0000"/>
              </a:solidFill>
              <a:latin typeface="+mn-ea"/>
              <a:ea typeface="+mn-ea"/>
            </a:endParaRPr>
          </a:p>
        </p:txBody>
      </p:sp>
      <p:sp>
        <p:nvSpPr>
          <p:cNvPr id="66" name="对角圆角矩形 65"/>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会认字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67" name="图片 6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ppt_x"/>
                                          </p:val>
                                        </p:tav>
                                        <p:tav tm="100000">
                                          <p:val>
                                            <p:strVal val="#ppt_x"/>
                                          </p:val>
                                        </p:tav>
                                      </p:tavLst>
                                    </p:anim>
                                    <p:anim calcmode="lin" valueType="num">
                                      <p:cBhvr additive="base">
                                        <p:cTn id="8"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0">
                                            <p:txEl>
                                              <p:pRg st="0" end="0"/>
                                            </p:txEl>
                                          </p:spTgt>
                                        </p:tgtEl>
                                        <p:attrNameLst>
                                          <p:attrName>style.visibility</p:attrName>
                                        </p:attrNameLst>
                                      </p:cBhvr>
                                      <p:to>
                                        <p:strVal val="visible"/>
                                      </p:to>
                                    </p:set>
                                    <p:anim calcmode="lin" valueType="num">
                                      <p:cBhvr additive="base">
                                        <p:cTn id="13" dur="500" fill="hold"/>
                                        <p:tgtEl>
                                          <p:spTgt spid="6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1">
                                            <p:txEl>
                                              <p:pRg st="0" end="0"/>
                                            </p:txEl>
                                          </p:spTgt>
                                        </p:tgtEl>
                                        <p:attrNameLst>
                                          <p:attrName>style.visibility</p:attrName>
                                        </p:attrNameLst>
                                      </p:cBhvr>
                                      <p:to>
                                        <p:strVal val="visible"/>
                                      </p:to>
                                    </p:set>
                                    <p:anim calcmode="lin" valueType="num">
                                      <p:cBhvr additive="base">
                                        <p:cTn id="19" dur="500" fill="hold"/>
                                        <p:tgtEl>
                                          <p:spTgt spid="61">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2">
                                            <p:txEl>
                                              <p:pRg st="0" end="0"/>
                                            </p:txEl>
                                          </p:spTgt>
                                        </p:tgtEl>
                                        <p:attrNameLst>
                                          <p:attrName>style.visibility</p:attrName>
                                        </p:attrNameLst>
                                      </p:cBhvr>
                                      <p:to>
                                        <p:strVal val="visible"/>
                                      </p:to>
                                    </p:set>
                                    <p:anim calcmode="lin" valueType="num">
                                      <p:cBhvr additive="base">
                                        <p:cTn id="25" dur="500" fill="hold"/>
                                        <p:tgtEl>
                                          <p:spTgt spid="62">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3">
                                            <p:txEl>
                                              <p:pRg st="0" end="0"/>
                                            </p:txEl>
                                          </p:spTgt>
                                        </p:tgtEl>
                                        <p:attrNameLst>
                                          <p:attrName>style.visibility</p:attrName>
                                        </p:attrNameLst>
                                      </p:cBhvr>
                                      <p:to>
                                        <p:strVal val="visible"/>
                                      </p:to>
                                    </p:set>
                                    <p:anim calcmode="lin" valueType="num">
                                      <p:cBhvr additive="base">
                                        <p:cTn id="31" dur="500" fill="hold"/>
                                        <p:tgtEl>
                                          <p:spTgt spid="63">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4"/>
                                        </p:tgtEl>
                                        <p:attrNameLst>
                                          <p:attrName>style.visibility</p:attrName>
                                        </p:attrNameLst>
                                      </p:cBhvr>
                                      <p:to>
                                        <p:strVal val="visible"/>
                                      </p:to>
                                    </p:set>
                                    <p:anim calcmode="lin" valueType="num">
                                      <p:cBhvr additive="base">
                                        <p:cTn id="37" dur="500" fill="hold"/>
                                        <p:tgtEl>
                                          <p:spTgt spid="64"/>
                                        </p:tgtEl>
                                        <p:attrNameLst>
                                          <p:attrName>ppt_x</p:attrName>
                                        </p:attrNameLst>
                                      </p:cBhvr>
                                      <p:tavLst>
                                        <p:tav tm="0">
                                          <p:val>
                                            <p:strVal val="#ppt_x"/>
                                          </p:val>
                                        </p:tav>
                                        <p:tav tm="100000">
                                          <p:val>
                                            <p:strVal val="#ppt_x"/>
                                          </p:val>
                                        </p:tav>
                                      </p:tavLst>
                                    </p:anim>
                                    <p:anim calcmode="lin" valueType="num">
                                      <p:cBhvr additive="base">
                                        <p:cTn id="38"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732987" y="709282"/>
            <a:ext cx="958917" cy="707886"/>
          </a:xfrm>
          <a:prstGeom prst="rect">
            <a:avLst/>
          </a:prstGeom>
        </p:spPr>
        <p:txBody>
          <a:bodyPr wrap="none">
            <a:spAutoFit/>
          </a:bodyPr>
          <a:lstStyle/>
          <a:p>
            <a:r>
              <a:rPr lang="en-US" altLang="zh-CN" sz="4000" b="1" dirty="0" err="1">
                <a:latin typeface="+mn-ea"/>
              </a:rPr>
              <a:t>zhī</a:t>
            </a:r>
            <a:endParaRPr lang="zh-CN" altLang="en-US" sz="4000" b="1" dirty="0">
              <a:latin typeface="+mn-ea"/>
            </a:endParaRPr>
          </a:p>
        </p:txBody>
      </p:sp>
      <p:sp>
        <p:nvSpPr>
          <p:cNvPr id="2" name="对角圆角矩形 1"/>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会认字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3" name="图片 7"/>
          <p:cNvPicPr>
            <a:picLocks noChangeAspect="1"/>
          </p:cNvPicPr>
          <p:nvPr/>
        </p:nvPicPr>
        <p:blipFill>
          <a:blip r:embed="rId2" cstate="print"/>
          <a:srcRect/>
          <a:stretch>
            <a:fillRect/>
          </a:stretch>
        </p:blipFill>
        <p:spPr bwMode="auto">
          <a:xfrm>
            <a:off x="158750" y="6383338"/>
            <a:ext cx="539750" cy="460375"/>
          </a:xfrm>
          <a:prstGeom prst="rect">
            <a:avLst/>
          </a:prstGeom>
          <a:noFill/>
          <a:ln w="9525">
            <a:noFill/>
            <a:miter lim="800000"/>
            <a:headEnd/>
            <a:tailEnd/>
          </a:ln>
        </p:spPr>
      </p:pic>
      <p:pic>
        <p:nvPicPr>
          <p:cNvPr id="4" name="图片 8"/>
          <p:cNvPicPr>
            <a:picLocks noChangeAspect="1"/>
          </p:cNvPicPr>
          <p:nvPr/>
        </p:nvPicPr>
        <p:blipFill>
          <a:blip r:embed="rId3" cstate="print"/>
          <a:srcRect/>
          <a:stretch>
            <a:fillRect/>
          </a:stretch>
        </p:blipFill>
        <p:spPr bwMode="auto">
          <a:xfrm>
            <a:off x="8172400" y="6343650"/>
            <a:ext cx="720725" cy="477838"/>
          </a:xfrm>
          <a:prstGeom prst="rect">
            <a:avLst/>
          </a:prstGeom>
          <a:noFill/>
          <a:ln w="9525">
            <a:noFill/>
            <a:miter lim="800000"/>
            <a:headEnd/>
            <a:tailEnd/>
          </a:ln>
        </p:spPr>
      </p:pic>
      <p:grpSp>
        <p:nvGrpSpPr>
          <p:cNvPr id="5" name="组合 35"/>
          <p:cNvGrpSpPr/>
          <p:nvPr/>
        </p:nvGrpSpPr>
        <p:grpSpPr>
          <a:xfrm>
            <a:off x="669043" y="1407959"/>
            <a:ext cx="1265926" cy="1189713"/>
            <a:chOff x="-2771523" y="594818"/>
            <a:chExt cx="1785950" cy="1643074"/>
          </a:xfrm>
          <a:solidFill>
            <a:schemeClr val="accent3">
              <a:lumMod val="60000"/>
              <a:lumOff val="40000"/>
            </a:schemeClr>
          </a:solidFill>
        </p:grpSpPr>
        <p:sp>
          <p:nvSpPr>
            <p:cNvPr id="6" name="矩形 5"/>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a:stCxn id="6" idx="1"/>
              <a:endCxn id="6"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6" idx="0"/>
              <a:endCxn id="6"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793922" y="1364369"/>
            <a:ext cx="1111202" cy="1200329"/>
          </a:xfrm>
          <a:prstGeom prst="rect">
            <a:avLst/>
          </a:prstGeom>
        </p:spPr>
        <p:txBody>
          <a:bodyPr wrap="none">
            <a:spAutoFit/>
          </a:bodyPr>
          <a:lstStyle/>
          <a:p>
            <a:r>
              <a:rPr lang="zh-CN" altLang="en-US" sz="7200" b="1" dirty="0" smtClean="0">
                <a:ea typeface="楷体" panose="02010609060101010101" pitchFamily="49" charset="-122"/>
              </a:rPr>
              <a:t>汁</a:t>
            </a:r>
            <a:endParaRPr lang="zh-CN" altLang="en-US" sz="7200" dirty="0"/>
          </a:p>
        </p:txBody>
      </p:sp>
      <p:sp>
        <p:nvSpPr>
          <p:cNvPr id="11" name="TextBox 10"/>
          <p:cNvSpPr txBox="1"/>
          <p:nvPr/>
        </p:nvSpPr>
        <p:spPr>
          <a:xfrm>
            <a:off x="1941244" y="2164588"/>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 果汁 汁液</a:t>
            </a:r>
            <a:endParaRPr lang="zh-CN" altLang="en-US" sz="2000" dirty="0">
              <a:latin typeface="楷体" panose="02010609060101010101" pitchFamily="49" charset="-122"/>
              <a:ea typeface="楷体" panose="02010609060101010101" pitchFamily="49" charset="-122"/>
            </a:endParaRPr>
          </a:p>
        </p:txBody>
      </p:sp>
      <p:sp>
        <p:nvSpPr>
          <p:cNvPr id="12" name="TextBox 11"/>
          <p:cNvSpPr txBox="1"/>
          <p:nvPr/>
        </p:nvSpPr>
        <p:spPr>
          <a:xfrm>
            <a:off x="732988" y="676930"/>
            <a:ext cx="958917" cy="707886"/>
          </a:xfrm>
          <a:prstGeom prst="rect">
            <a:avLst/>
          </a:prstGeom>
          <a:noFill/>
        </p:spPr>
        <p:txBody>
          <a:bodyPr wrap="none" rtlCol="0">
            <a:spAutoFit/>
          </a:bodyPr>
          <a:lstStyle/>
          <a:p>
            <a:r>
              <a:rPr lang="en-US" altLang="zh-CN" sz="4000" b="1" dirty="0" err="1" smtClean="0">
                <a:solidFill>
                  <a:srgbClr val="FF0000"/>
                </a:solidFill>
                <a:latin typeface="+mn-ea"/>
                <a:ea typeface="+mn-ea"/>
              </a:rPr>
              <a:t>zhī</a:t>
            </a:r>
            <a:endParaRPr lang="zh-CN" altLang="en-US" sz="4000" b="1" dirty="0">
              <a:solidFill>
                <a:srgbClr val="FF0000"/>
              </a:solidFill>
              <a:latin typeface="+mn-ea"/>
              <a:ea typeface="+mn-ea"/>
            </a:endParaRPr>
          </a:p>
        </p:txBody>
      </p:sp>
      <p:sp>
        <p:nvSpPr>
          <p:cNvPr id="14" name="TextBox 13"/>
          <p:cNvSpPr txBox="1"/>
          <p:nvPr/>
        </p:nvSpPr>
        <p:spPr>
          <a:xfrm>
            <a:off x="1882350" y="1196404"/>
            <a:ext cx="3145199" cy="830997"/>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1600" b="1" dirty="0" smtClean="0">
                <a:latin typeface="楷体" panose="02010609060101010101" pitchFamily="49" charset="-122"/>
                <a:ea typeface="楷体" panose="02010609060101010101" pitchFamily="49" charset="-122"/>
                <a:sym typeface="Wingdings" panose="05000000000000000000" pitchFamily="2" charset="2"/>
              </a:rPr>
              <a:t>　</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整体认读音节</a:t>
            </a:r>
            <a:r>
              <a:rPr lang="zh-CN" altLang="en-US" sz="28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一声。</a:t>
            </a:r>
            <a:endParaRPr lang="zh-CN" altLang="en-US" sz="2000" dirty="0">
              <a:latin typeface="楷体" panose="02010609060101010101" pitchFamily="49" charset="-122"/>
              <a:ea typeface="楷体" panose="02010609060101010101" pitchFamily="49" charset="-122"/>
            </a:endParaRPr>
          </a:p>
        </p:txBody>
      </p:sp>
      <p:pic>
        <p:nvPicPr>
          <p:cNvPr id="15" name="图片 1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Tree>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12">
                                            <p:txEl>
                                              <p:pRg st="0" end="0"/>
                                            </p:txEl>
                                          </p:spTgt>
                                        </p:tgtEl>
                                        <p:attrNameLst>
                                          <p:attrName>style.visibility</p:attrName>
                                        </p:attrNameLst>
                                      </p:cBhvr>
                                      <p:to>
                                        <p:strVal val="visible"/>
                                      </p:to>
                                    </p:set>
                                    <p:animEffect transition="in" filter="fade">
                                      <p:cBhvr>
                                        <p:cTn id="13" dur="1000"/>
                                        <p:tgtEl>
                                          <p:spTgt spid="12">
                                            <p:txEl>
                                              <p:pRg st="0" end="0"/>
                                            </p:txEl>
                                          </p:spTgt>
                                        </p:tgtEl>
                                      </p:cBhvr>
                                    </p:animEffect>
                                    <p:anim calcmode="lin" valueType="num">
                                      <p:cBhvr>
                                        <p:cTn id="14"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351751" y="883452"/>
            <a:ext cx="1209598" cy="2818778"/>
            <a:chOff x="5066550" y="3023144"/>
            <a:chExt cx="1209598" cy="2818778"/>
          </a:xfrm>
        </p:grpSpPr>
        <p:pic>
          <p:nvPicPr>
            <p:cNvPr id="1035" name="Picture 1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095048" y="3222547"/>
              <a:ext cx="1181100" cy="26193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0" name="TextBox 23"/>
            <p:cNvSpPr txBox="1">
              <a:spLocks noChangeArrowheads="1"/>
            </p:cNvSpPr>
            <p:nvPr/>
          </p:nvSpPr>
          <p:spPr bwMode="auto">
            <a:xfrm>
              <a:off x="5066550" y="3023144"/>
              <a:ext cx="970193"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蔗</a:t>
              </a:r>
              <a:endParaRPr lang="zh-CN" altLang="en-US" sz="7200" b="1" dirty="0">
                <a:latin typeface="楷体" panose="02010609060101010101" pitchFamily="49" charset="-122"/>
                <a:ea typeface="楷体" panose="02010609060101010101" pitchFamily="49" charset="-122"/>
              </a:endParaRPr>
            </a:p>
          </p:txBody>
        </p:sp>
      </p:grpSp>
      <p:pic>
        <p:nvPicPr>
          <p:cNvPr id="19458" name="图片 9"/>
          <p:cNvPicPr>
            <a:picLocks noChangeAspect="1"/>
          </p:cNvPicPr>
          <p:nvPr/>
        </p:nvPicPr>
        <p:blipFill>
          <a:blip r:embed="rId3" cstate="print"/>
          <a:srcRect r="72971"/>
          <a:stretch>
            <a:fillRect/>
          </a:stretch>
        </p:blipFill>
        <p:spPr bwMode="auto">
          <a:xfrm>
            <a:off x="6557598" y="6049963"/>
            <a:ext cx="1624013" cy="1543050"/>
          </a:xfrm>
          <a:prstGeom prst="rect">
            <a:avLst/>
          </a:prstGeom>
          <a:noFill/>
          <a:ln w="9525">
            <a:noFill/>
            <a:miter lim="800000"/>
            <a:headEnd/>
            <a:tailEnd/>
          </a:ln>
        </p:spPr>
      </p:pic>
      <p:pic>
        <p:nvPicPr>
          <p:cNvPr id="19459" name="图片 12"/>
          <p:cNvPicPr>
            <a:picLocks noChangeAspect="1"/>
          </p:cNvPicPr>
          <p:nvPr/>
        </p:nvPicPr>
        <p:blipFill>
          <a:blip r:embed="rId4"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5"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6" cstate="print"/>
          <a:srcRect/>
          <a:stretch>
            <a:fillRect/>
          </a:stretch>
        </p:blipFill>
        <p:spPr bwMode="auto">
          <a:xfrm>
            <a:off x="8172400" y="6343650"/>
            <a:ext cx="720725" cy="477838"/>
          </a:xfrm>
          <a:prstGeom prst="rect">
            <a:avLst/>
          </a:prstGeom>
          <a:noFill/>
          <a:ln w="9525">
            <a:noFill/>
            <a:miter lim="800000"/>
            <a:headEnd/>
            <a:tailEnd/>
          </a:ln>
        </p:spPr>
      </p:pic>
      <p:grpSp>
        <p:nvGrpSpPr>
          <p:cNvPr id="11" name="组合 10"/>
          <p:cNvGrpSpPr/>
          <p:nvPr/>
        </p:nvGrpSpPr>
        <p:grpSpPr>
          <a:xfrm rot="317213">
            <a:off x="5624415" y="889559"/>
            <a:ext cx="1363110" cy="2287942"/>
            <a:chOff x="6372200" y="934605"/>
            <a:chExt cx="1363110" cy="2287942"/>
          </a:xfrm>
        </p:grpSpPr>
        <p:pic>
          <p:nvPicPr>
            <p:cNvPr id="1034" name="Picture 10"/>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6372200" y="986654"/>
              <a:ext cx="1363110" cy="223589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6" name="TextBox 23"/>
            <p:cNvSpPr txBox="1">
              <a:spLocks noChangeArrowheads="1"/>
            </p:cNvSpPr>
            <p:nvPr/>
          </p:nvSpPr>
          <p:spPr bwMode="auto">
            <a:xfrm rot="399044">
              <a:off x="6451239" y="934605"/>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糖</a:t>
              </a:r>
              <a:endParaRPr lang="zh-CN" altLang="en-US" sz="7200" b="1" dirty="0">
                <a:latin typeface="楷体" panose="02010609060101010101" pitchFamily="49" charset="-122"/>
                <a:ea typeface="楷体" panose="02010609060101010101" pitchFamily="49" charset="-122"/>
              </a:endParaRPr>
            </a:p>
          </p:txBody>
        </p:sp>
      </p:grpSp>
      <p:grpSp>
        <p:nvGrpSpPr>
          <p:cNvPr id="7" name="组合 6"/>
          <p:cNvGrpSpPr/>
          <p:nvPr/>
        </p:nvGrpSpPr>
        <p:grpSpPr>
          <a:xfrm rot="21266584">
            <a:off x="4304237" y="852776"/>
            <a:ext cx="1125802" cy="2517702"/>
            <a:chOff x="4881262" y="887076"/>
            <a:chExt cx="1125802" cy="2517702"/>
          </a:xfrm>
        </p:grpSpPr>
        <p:pic>
          <p:nvPicPr>
            <p:cNvPr id="1030" name="Picture 6"/>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881262" y="887076"/>
              <a:ext cx="1125802" cy="251770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95" name="TextBox 23"/>
            <p:cNvSpPr txBox="1">
              <a:spLocks noChangeArrowheads="1"/>
            </p:cNvSpPr>
            <p:nvPr/>
          </p:nvSpPr>
          <p:spPr bwMode="auto">
            <a:xfrm>
              <a:off x="4941642" y="887076"/>
              <a:ext cx="976793"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嘛</a:t>
              </a:r>
              <a:endParaRPr lang="zh-CN" altLang="en-US" sz="7200" b="1" dirty="0">
                <a:latin typeface="楷体" panose="02010609060101010101" pitchFamily="49" charset="-122"/>
                <a:ea typeface="楷体" panose="02010609060101010101" pitchFamily="49" charset="-122"/>
              </a:endParaRPr>
            </a:p>
          </p:txBody>
        </p:sp>
      </p:grpSp>
      <p:grpSp>
        <p:nvGrpSpPr>
          <p:cNvPr id="9" name="组合 8"/>
          <p:cNvGrpSpPr/>
          <p:nvPr/>
        </p:nvGrpSpPr>
        <p:grpSpPr>
          <a:xfrm rot="466839">
            <a:off x="1267401" y="902369"/>
            <a:ext cx="1227942" cy="2688703"/>
            <a:chOff x="2455889" y="934606"/>
            <a:chExt cx="1227942" cy="2688703"/>
          </a:xfrm>
        </p:grpSpPr>
        <p:pic>
          <p:nvPicPr>
            <p:cNvPr id="1031" name="Picture 7"/>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536748" y="934606"/>
              <a:ext cx="1147083" cy="268870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10" name="TextBox 23"/>
            <p:cNvSpPr txBox="1">
              <a:spLocks noChangeArrowheads="1"/>
            </p:cNvSpPr>
            <p:nvPr/>
          </p:nvSpPr>
          <p:spPr bwMode="auto">
            <a:xfrm>
              <a:off x="2455889" y="934606"/>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糕</a:t>
              </a:r>
              <a:endParaRPr lang="zh-CN" altLang="en-US" sz="7200" b="1" dirty="0">
                <a:latin typeface="楷体" panose="02010609060101010101" pitchFamily="49" charset="-122"/>
                <a:ea typeface="楷体" panose="02010609060101010101" pitchFamily="49" charset="-122"/>
              </a:endParaRPr>
            </a:p>
          </p:txBody>
        </p:sp>
      </p:grpSp>
      <p:grpSp>
        <p:nvGrpSpPr>
          <p:cNvPr id="10" name="组合 9"/>
          <p:cNvGrpSpPr/>
          <p:nvPr/>
        </p:nvGrpSpPr>
        <p:grpSpPr>
          <a:xfrm rot="349235">
            <a:off x="2782817" y="777069"/>
            <a:ext cx="1227942" cy="2221227"/>
            <a:chOff x="3947300" y="986654"/>
            <a:chExt cx="1227942" cy="2221227"/>
          </a:xfrm>
        </p:grpSpPr>
        <p:pic>
          <p:nvPicPr>
            <p:cNvPr id="1033" name="Picture 9" descr="E:\王景然\崭新每一天\一头耕牛，每天更新\18春季项目\调研意见\吃水不忘挖井人\图片1_副本.png"/>
            <p:cNvPicPr>
              <a:picLocks noChangeAspect="1" noChangeArrowheads="1"/>
            </p:cNvPicPr>
            <p:nvPr/>
          </p:nvPicPr>
          <p:blipFill>
            <a:blip r:embed="rId10"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102224" y="1061989"/>
              <a:ext cx="939552" cy="2145892"/>
            </a:xfrm>
            <a:prstGeom prst="rect">
              <a:avLst/>
            </a:prstGeom>
            <a:noFill/>
            <a:extLst>
              <a:ext uri="{909E8E84-426E-40DD-AFC4-6F175D3DCCD1}">
                <a14:hiddenFill xmlns:a14="http://schemas.microsoft.com/office/drawing/2010/main" xmlns="">
                  <a:solidFill>
                    <a:srgbClr val="FFFFFF"/>
                  </a:solidFill>
                </a14:hiddenFill>
              </a:ext>
            </a:extLst>
          </p:spPr>
        </p:pic>
        <p:sp>
          <p:nvSpPr>
            <p:cNvPr id="115" name="TextBox 23"/>
            <p:cNvSpPr txBox="1">
              <a:spLocks noChangeArrowheads="1"/>
            </p:cNvSpPr>
            <p:nvPr/>
          </p:nvSpPr>
          <p:spPr bwMode="auto">
            <a:xfrm>
              <a:off x="3947300" y="986654"/>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特</a:t>
              </a:r>
              <a:endParaRPr lang="zh-CN" altLang="en-US" sz="7200" b="1" dirty="0">
                <a:latin typeface="楷体" panose="02010609060101010101" pitchFamily="49" charset="-122"/>
                <a:ea typeface="楷体" panose="02010609060101010101" pitchFamily="49" charset="-122"/>
              </a:endParaRPr>
            </a:p>
          </p:txBody>
        </p:sp>
      </p:grpSp>
      <p:sp>
        <p:nvSpPr>
          <p:cNvPr id="77" name="云形标注 76"/>
          <p:cNvSpPr/>
          <p:nvPr/>
        </p:nvSpPr>
        <p:spPr>
          <a:xfrm>
            <a:off x="991148" y="3530427"/>
            <a:ext cx="2471597" cy="1021292"/>
          </a:xfrm>
          <a:prstGeom prst="cloudCallout">
            <a:avLst>
              <a:gd name="adj1" fmla="val -38784"/>
              <a:gd name="adj2" fmla="val 11221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000" dirty="0" smtClean="0">
                <a:latin typeface="楷体" panose="02010609060101010101" pitchFamily="49" charset="-122"/>
                <a:ea typeface="楷体" panose="02010609060101010101" pitchFamily="49" charset="-122"/>
              </a:rPr>
              <a:t>　　这些字你认识吗？快来读一读。</a:t>
            </a:r>
            <a:endParaRPr lang="zh-CN" altLang="en-US" sz="2000" dirty="0">
              <a:latin typeface="楷体" panose="02010609060101010101" pitchFamily="49" charset="-122"/>
              <a:ea typeface="楷体" panose="02010609060101010101" pitchFamily="49" charset="-122"/>
            </a:endParaRPr>
          </a:p>
        </p:txBody>
      </p:sp>
      <p:sp>
        <p:nvSpPr>
          <p:cNvPr id="86" name="云形标注 85"/>
          <p:cNvSpPr/>
          <p:nvPr/>
        </p:nvSpPr>
        <p:spPr>
          <a:xfrm>
            <a:off x="4867138" y="3861048"/>
            <a:ext cx="2406837" cy="792088"/>
          </a:xfrm>
          <a:prstGeom prst="cloudCallout">
            <a:avLst>
              <a:gd name="adj1" fmla="val 52714"/>
              <a:gd name="adj2" fmla="val 126936"/>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000" dirty="0" smtClean="0">
                <a:latin typeface="楷体" panose="02010609060101010101" pitchFamily="49" charset="-122"/>
                <a:ea typeface="楷体" panose="02010609060101010101" pitchFamily="49" charset="-122"/>
              </a:rPr>
              <a:t>　追气球啦！</a:t>
            </a:r>
            <a:endParaRPr lang="zh-CN" altLang="en-US" sz="2000" dirty="0">
              <a:latin typeface="楷体" panose="02010609060101010101" pitchFamily="49" charset="-122"/>
              <a:ea typeface="楷体" panose="02010609060101010101" pitchFamily="49" charset="-122"/>
            </a:endParaRPr>
          </a:p>
        </p:txBody>
      </p:sp>
      <p:sp>
        <p:nvSpPr>
          <p:cNvPr id="27" name="对角圆角矩形 26"/>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会认字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8" name="图片 27"/>
          <p:cNvPicPr>
            <a:picLocks noChangeAspect="1"/>
          </p:cNvPicPr>
          <p:nvPr/>
        </p:nvPicPr>
        <p:blipFill>
          <a:blip r:embed="rId11"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grpSp>
        <p:nvGrpSpPr>
          <p:cNvPr id="29" name="组合 28"/>
          <p:cNvGrpSpPr/>
          <p:nvPr/>
        </p:nvGrpSpPr>
        <p:grpSpPr>
          <a:xfrm>
            <a:off x="7358406" y="4773142"/>
            <a:ext cx="1113416" cy="1819834"/>
            <a:chOff x="5836357" y="4560894"/>
            <a:chExt cx="1327930" cy="2056092"/>
          </a:xfrm>
        </p:grpSpPr>
        <p:pic>
          <p:nvPicPr>
            <p:cNvPr id="31" name="图片 5"/>
            <p:cNvPicPr>
              <a:picLocks noChangeAspect="1"/>
            </p:cNvPicPr>
            <p:nvPr/>
          </p:nvPicPr>
          <p:blipFill rotWithShape="1">
            <a:blip r:embed="rId12" cstate="print">
              <a:clrChange>
                <a:clrFrom>
                  <a:srgbClr val="FDFDFD"/>
                </a:clrFrom>
                <a:clrTo>
                  <a:srgbClr val="FDFDFD">
                    <a:alpha val="0"/>
                  </a:srgbClr>
                </a:clrTo>
              </a:clrChange>
            </a:blip>
            <a:srcRect l="35500" r="32250" b="80044"/>
            <a:stretch>
              <a:fillRect/>
            </a:stretch>
          </p:blipFill>
          <p:spPr bwMode="auto">
            <a:xfrm>
              <a:off x="5836357" y="4560894"/>
              <a:ext cx="429028" cy="383639"/>
            </a:xfrm>
            <a:prstGeom prst="rect">
              <a:avLst/>
            </a:prstGeom>
            <a:noFill/>
            <a:ln w="9525">
              <a:noFill/>
              <a:miter lim="800000"/>
              <a:headEnd/>
              <a:tailEnd/>
            </a:ln>
          </p:spPr>
        </p:pic>
        <p:pic>
          <p:nvPicPr>
            <p:cNvPr id="32" name="Picture 2"/>
            <p:cNvPicPr>
              <a:picLocks noChangeAspect="1" noChangeArrowheads="1"/>
            </p:cNvPicPr>
            <p:nvPr/>
          </p:nvPicPr>
          <p:blipFill>
            <a:blip r:embed="rId13"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33" name="Picture 3"/>
          <p:cNvPicPr>
            <a:picLocks noChangeAspect="1" noChangeArrowheads="1"/>
          </p:cNvPicPr>
          <p:nvPr/>
        </p:nvPicPr>
        <p:blipFill>
          <a:blip r:embed="rId14"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flipH="1">
            <a:off x="479398" y="5041270"/>
            <a:ext cx="1163666" cy="13023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0" fill="hold"/>
                                        <p:tgtEl>
                                          <p:spTgt spid="7"/>
                                        </p:tgtEl>
                                        <p:attrNameLst>
                                          <p:attrName>ppt_x</p:attrName>
                                        </p:attrNameLst>
                                      </p:cBhvr>
                                      <p:tavLst>
                                        <p:tav tm="0">
                                          <p:val>
                                            <p:strVal val="#ppt_x"/>
                                          </p:val>
                                        </p:tav>
                                        <p:tav tm="100000">
                                          <p:val>
                                            <p:strVal val="#ppt_x"/>
                                          </p:val>
                                        </p:tav>
                                      </p:tavLst>
                                    </p:anim>
                                    <p:anim calcmode="lin" valueType="num">
                                      <p:cBhvr additive="base">
                                        <p:cTn id="8" dur="50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0" fill="hold"/>
                                        <p:tgtEl>
                                          <p:spTgt spid="9"/>
                                        </p:tgtEl>
                                        <p:attrNameLst>
                                          <p:attrName>ppt_x</p:attrName>
                                        </p:attrNameLst>
                                      </p:cBhvr>
                                      <p:tavLst>
                                        <p:tav tm="0">
                                          <p:val>
                                            <p:strVal val="#ppt_x"/>
                                          </p:val>
                                        </p:tav>
                                        <p:tav tm="100000">
                                          <p:val>
                                            <p:strVal val="#ppt_x"/>
                                          </p:val>
                                        </p:tav>
                                      </p:tavLst>
                                    </p:anim>
                                    <p:anim calcmode="lin" valueType="num">
                                      <p:cBhvr additive="base">
                                        <p:cTn id="13" dur="50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0000"/>
                            </p:stCondLst>
                            <p:childTnLst>
                              <p:par>
                                <p:cTn id="15" presetID="2" presetClass="entr" presetSubtype="4"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0" fill="hold"/>
                                        <p:tgtEl>
                                          <p:spTgt spid="10"/>
                                        </p:tgtEl>
                                        <p:attrNameLst>
                                          <p:attrName>ppt_x</p:attrName>
                                        </p:attrNameLst>
                                      </p:cBhvr>
                                      <p:tavLst>
                                        <p:tav tm="0">
                                          <p:val>
                                            <p:strVal val="#ppt_x"/>
                                          </p:val>
                                        </p:tav>
                                        <p:tav tm="100000">
                                          <p:val>
                                            <p:strVal val="#ppt_x"/>
                                          </p:val>
                                        </p:tav>
                                      </p:tavLst>
                                    </p:anim>
                                    <p:anim calcmode="lin" valueType="num">
                                      <p:cBhvr additive="base">
                                        <p:cTn id="18" dur="5000" fill="hold"/>
                                        <p:tgtEl>
                                          <p:spTgt spid="10"/>
                                        </p:tgtEl>
                                        <p:attrNameLst>
                                          <p:attrName>ppt_y</p:attrName>
                                        </p:attrNameLst>
                                      </p:cBhvr>
                                      <p:tavLst>
                                        <p:tav tm="0">
                                          <p:val>
                                            <p:strVal val="1+#ppt_h/2"/>
                                          </p:val>
                                        </p:tav>
                                        <p:tav tm="100000">
                                          <p:val>
                                            <p:strVal val="#ppt_y"/>
                                          </p:val>
                                        </p:tav>
                                      </p:tavLst>
                                    </p:anim>
                                  </p:childTnLst>
                                </p:cTn>
                              </p:par>
                            </p:childTnLst>
                          </p:cTn>
                        </p:par>
                        <p:par>
                          <p:cTn id="19" fill="hold">
                            <p:stCondLst>
                              <p:cond delay="15000"/>
                            </p:stCondLst>
                            <p:childTnLst>
                              <p:par>
                                <p:cTn id="20" presetID="2" presetClass="entr" presetSubtype="4"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0" fill="hold"/>
                                        <p:tgtEl>
                                          <p:spTgt spid="11"/>
                                        </p:tgtEl>
                                        <p:attrNameLst>
                                          <p:attrName>ppt_x</p:attrName>
                                        </p:attrNameLst>
                                      </p:cBhvr>
                                      <p:tavLst>
                                        <p:tav tm="0">
                                          <p:val>
                                            <p:strVal val="#ppt_x"/>
                                          </p:val>
                                        </p:tav>
                                        <p:tav tm="100000">
                                          <p:val>
                                            <p:strVal val="#ppt_x"/>
                                          </p:val>
                                        </p:tav>
                                      </p:tavLst>
                                    </p:anim>
                                    <p:anim calcmode="lin" valueType="num">
                                      <p:cBhvr additive="base">
                                        <p:cTn id="23" dur="5000" fill="hold"/>
                                        <p:tgtEl>
                                          <p:spTgt spid="11"/>
                                        </p:tgtEl>
                                        <p:attrNameLst>
                                          <p:attrName>ppt_y</p:attrName>
                                        </p:attrNameLst>
                                      </p:cBhvr>
                                      <p:tavLst>
                                        <p:tav tm="0">
                                          <p:val>
                                            <p:strVal val="1+#ppt_h/2"/>
                                          </p:val>
                                        </p:tav>
                                        <p:tav tm="100000">
                                          <p:val>
                                            <p:strVal val="#ppt_y"/>
                                          </p:val>
                                        </p:tav>
                                      </p:tavLst>
                                    </p:anim>
                                  </p:childTnLst>
                                </p:cTn>
                              </p:par>
                            </p:childTnLst>
                          </p:cTn>
                        </p:par>
                        <p:par>
                          <p:cTn id="24" fill="hold">
                            <p:stCondLst>
                              <p:cond delay="20000"/>
                            </p:stCondLst>
                            <p:childTnLst>
                              <p:par>
                                <p:cTn id="25" presetID="2" presetClass="entr" presetSubtype="4"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3000" fill="hold"/>
                                        <p:tgtEl>
                                          <p:spTgt spid="12"/>
                                        </p:tgtEl>
                                        <p:attrNameLst>
                                          <p:attrName>ppt_x</p:attrName>
                                        </p:attrNameLst>
                                      </p:cBhvr>
                                      <p:tavLst>
                                        <p:tav tm="0">
                                          <p:val>
                                            <p:strVal val="#ppt_x"/>
                                          </p:val>
                                        </p:tav>
                                        <p:tav tm="100000">
                                          <p:val>
                                            <p:strVal val="#ppt_x"/>
                                          </p:val>
                                        </p:tav>
                                      </p:tavLst>
                                    </p:anim>
                                    <p:anim calcmode="lin" valueType="num">
                                      <p:cBhvr additive="base">
                                        <p:cTn id="28" dur="30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1"/>
          <p:cNvGrpSpPr/>
          <p:nvPr/>
        </p:nvGrpSpPr>
        <p:grpSpPr>
          <a:xfrm>
            <a:off x="7351751" y="883452"/>
            <a:ext cx="1209598" cy="2818778"/>
            <a:chOff x="5066550" y="3023144"/>
            <a:chExt cx="1209598" cy="2818778"/>
          </a:xfrm>
        </p:grpSpPr>
        <p:pic>
          <p:nvPicPr>
            <p:cNvPr id="1035" name="Picture 1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095048" y="3222547"/>
              <a:ext cx="1181100" cy="26193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0" name="TextBox 23"/>
            <p:cNvSpPr txBox="1">
              <a:spLocks noChangeArrowheads="1"/>
            </p:cNvSpPr>
            <p:nvPr/>
          </p:nvSpPr>
          <p:spPr bwMode="auto">
            <a:xfrm>
              <a:off x="5066550" y="3023144"/>
              <a:ext cx="970193" cy="1200329"/>
            </a:xfrm>
            <a:prstGeom prst="rect">
              <a:avLst/>
            </a:prstGeom>
            <a:noFill/>
            <a:ln w="9525">
              <a:noFill/>
              <a:miter lim="800000"/>
            </a:ln>
          </p:spPr>
          <p:txBody>
            <a:bodyPr wrap="square">
              <a:spAutoFit/>
            </a:bodyPr>
            <a:lstStyle/>
            <a:p>
              <a:r>
                <a:rPr lang="zh-CN" altLang="en-US" sz="7200" b="1" dirty="0">
                  <a:latin typeface="楷体" panose="02010609060101010101" pitchFamily="49" charset="-122"/>
                  <a:ea typeface="楷体" panose="02010609060101010101" pitchFamily="49" charset="-122"/>
                </a:rPr>
                <a:t>糖</a:t>
              </a:r>
            </a:p>
          </p:txBody>
        </p:sp>
      </p:grpSp>
      <p:pic>
        <p:nvPicPr>
          <p:cNvPr id="19458" name="图片 9"/>
          <p:cNvPicPr>
            <a:picLocks noChangeAspect="1"/>
          </p:cNvPicPr>
          <p:nvPr/>
        </p:nvPicPr>
        <p:blipFill>
          <a:blip r:embed="rId3" cstate="print"/>
          <a:srcRect r="72971"/>
          <a:stretch>
            <a:fillRect/>
          </a:stretch>
        </p:blipFill>
        <p:spPr bwMode="auto">
          <a:xfrm>
            <a:off x="6557598" y="6049963"/>
            <a:ext cx="1624013" cy="1543050"/>
          </a:xfrm>
          <a:prstGeom prst="rect">
            <a:avLst/>
          </a:prstGeom>
          <a:noFill/>
          <a:ln w="9525">
            <a:noFill/>
            <a:miter lim="800000"/>
            <a:headEnd/>
            <a:tailEnd/>
          </a:ln>
        </p:spPr>
      </p:pic>
      <p:pic>
        <p:nvPicPr>
          <p:cNvPr id="19459" name="图片 12"/>
          <p:cNvPicPr>
            <a:picLocks noChangeAspect="1"/>
          </p:cNvPicPr>
          <p:nvPr/>
        </p:nvPicPr>
        <p:blipFill>
          <a:blip r:embed="rId4"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5"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6" cstate="print"/>
          <a:srcRect/>
          <a:stretch>
            <a:fillRect/>
          </a:stretch>
        </p:blipFill>
        <p:spPr bwMode="auto">
          <a:xfrm>
            <a:off x="8172400" y="6343650"/>
            <a:ext cx="720725" cy="477838"/>
          </a:xfrm>
          <a:prstGeom prst="rect">
            <a:avLst/>
          </a:prstGeom>
          <a:noFill/>
          <a:ln w="9525">
            <a:noFill/>
            <a:miter lim="800000"/>
            <a:headEnd/>
            <a:tailEnd/>
          </a:ln>
        </p:spPr>
      </p:pic>
      <p:grpSp>
        <p:nvGrpSpPr>
          <p:cNvPr id="3" name="组合 10"/>
          <p:cNvGrpSpPr/>
          <p:nvPr/>
        </p:nvGrpSpPr>
        <p:grpSpPr>
          <a:xfrm rot="317213">
            <a:off x="5624415" y="889559"/>
            <a:ext cx="1363110" cy="2287942"/>
            <a:chOff x="6372200" y="934605"/>
            <a:chExt cx="1363110" cy="2287942"/>
          </a:xfrm>
        </p:grpSpPr>
        <p:pic>
          <p:nvPicPr>
            <p:cNvPr id="1034" name="Picture 10"/>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6372200" y="986654"/>
              <a:ext cx="1363110" cy="223589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6" name="TextBox 23"/>
            <p:cNvSpPr txBox="1">
              <a:spLocks noChangeArrowheads="1"/>
            </p:cNvSpPr>
            <p:nvPr/>
          </p:nvSpPr>
          <p:spPr bwMode="auto">
            <a:xfrm rot="399044">
              <a:off x="6451239" y="934605"/>
              <a:ext cx="1227942" cy="1200329"/>
            </a:xfrm>
            <a:prstGeom prst="rect">
              <a:avLst/>
            </a:prstGeom>
            <a:noFill/>
            <a:ln w="9525">
              <a:noFill/>
              <a:miter lim="800000"/>
            </a:ln>
          </p:spPr>
          <p:txBody>
            <a:bodyPr wrap="square">
              <a:spAutoFit/>
            </a:bodyPr>
            <a:lstStyle/>
            <a:p>
              <a:r>
                <a:rPr lang="zh-CN" altLang="en-US" sz="7200" b="1" dirty="0">
                  <a:latin typeface="楷体" panose="02010609060101010101" pitchFamily="49" charset="-122"/>
                  <a:ea typeface="楷体" panose="02010609060101010101" pitchFamily="49" charset="-122"/>
                </a:rPr>
                <a:t>粉</a:t>
              </a:r>
            </a:p>
          </p:txBody>
        </p:sp>
      </p:grpSp>
      <p:grpSp>
        <p:nvGrpSpPr>
          <p:cNvPr id="4" name="组合 6"/>
          <p:cNvGrpSpPr/>
          <p:nvPr/>
        </p:nvGrpSpPr>
        <p:grpSpPr>
          <a:xfrm rot="21266584">
            <a:off x="4304237" y="852776"/>
            <a:ext cx="1125802" cy="2517702"/>
            <a:chOff x="4881262" y="887076"/>
            <a:chExt cx="1125802" cy="2517702"/>
          </a:xfrm>
        </p:grpSpPr>
        <p:pic>
          <p:nvPicPr>
            <p:cNvPr id="1030" name="Picture 6"/>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881262" y="887076"/>
              <a:ext cx="1125802" cy="251770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95" name="TextBox 23"/>
            <p:cNvSpPr txBox="1">
              <a:spLocks noChangeArrowheads="1"/>
            </p:cNvSpPr>
            <p:nvPr/>
          </p:nvSpPr>
          <p:spPr bwMode="auto">
            <a:xfrm>
              <a:off x="4941642" y="887076"/>
              <a:ext cx="976793" cy="1200329"/>
            </a:xfrm>
            <a:prstGeom prst="rect">
              <a:avLst/>
            </a:prstGeom>
            <a:noFill/>
            <a:ln w="9525">
              <a:noFill/>
              <a:miter lim="800000"/>
            </a:ln>
          </p:spPr>
          <p:txBody>
            <a:bodyPr wrap="square">
              <a:spAutoFit/>
            </a:bodyPr>
            <a:lstStyle/>
            <a:p>
              <a:r>
                <a:rPr lang="zh-CN" altLang="en-US" sz="7200" b="1" dirty="0">
                  <a:latin typeface="楷体" panose="02010609060101010101" pitchFamily="49" charset="-122"/>
                  <a:ea typeface="楷体" panose="02010609060101010101" pitchFamily="49" charset="-122"/>
                </a:rPr>
                <a:t>嘛</a:t>
              </a:r>
            </a:p>
          </p:txBody>
        </p:sp>
      </p:grpSp>
      <p:grpSp>
        <p:nvGrpSpPr>
          <p:cNvPr id="5" name="组合 8"/>
          <p:cNvGrpSpPr/>
          <p:nvPr/>
        </p:nvGrpSpPr>
        <p:grpSpPr>
          <a:xfrm rot="466839">
            <a:off x="1267401" y="902369"/>
            <a:ext cx="1227942" cy="2688703"/>
            <a:chOff x="2455889" y="934606"/>
            <a:chExt cx="1227942" cy="2688703"/>
          </a:xfrm>
        </p:grpSpPr>
        <p:pic>
          <p:nvPicPr>
            <p:cNvPr id="1031" name="Picture 7"/>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536748" y="934606"/>
              <a:ext cx="1147083" cy="268870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10" name="TextBox 23"/>
            <p:cNvSpPr txBox="1">
              <a:spLocks noChangeArrowheads="1"/>
            </p:cNvSpPr>
            <p:nvPr/>
          </p:nvSpPr>
          <p:spPr bwMode="auto">
            <a:xfrm>
              <a:off x="2455889" y="934606"/>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糕</a:t>
              </a:r>
              <a:endParaRPr lang="zh-CN" altLang="en-US" sz="7200" b="1" dirty="0">
                <a:latin typeface="楷体" panose="02010609060101010101" pitchFamily="49" charset="-122"/>
                <a:ea typeface="楷体" panose="02010609060101010101" pitchFamily="49" charset="-122"/>
              </a:endParaRPr>
            </a:p>
          </p:txBody>
        </p:sp>
      </p:grpSp>
      <p:grpSp>
        <p:nvGrpSpPr>
          <p:cNvPr id="6" name="组合 9"/>
          <p:cNvGrpSpPr/>
          <p:nvPr/>
        </p:nvGrpSpPr>
        <p:grpSpPr>
          <a:xfrm rot="349235">
            <a:off x="2782817" y="777069"/>
            <a:ext cx="1227942" cy="2221227"/>
            <a:chOff x="3947300" y="986654"/>
            <a:chExt cx="1227942" cy="2221227"/>
          </a:xfrm>
        </p:grpSpPr>
        <p:pic>
          <p:nvPicPr>
            <p:cNvPr id="1033" name="Picture 9" descr="E:\王景然\崭新每一天\一头耕牛，每天更新\18春季项目\调研意见\吃水不忘挖井人\图片1_副本.png"/>
            <p:cNvPicPr>
              <a:picLocks noChangeAspect="1" noChangeArrowheads="1"/>
            </p:cNvPicPr>
            <p:nvPr/>
          </p:nvPicPr>
          <p:blipFill>
            <a:blip r:embed="rId10"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102224" y="1061989"/>
              <a:ext cx="939552" cy="2145892"/>
            </a:xfrm>
            <a:prstGeom prst="rect">
              <a:avLst/>
            </a:prstGeom>
            <a:noFill/>
            <a:extLst>
              <a:ext uri="{909E8E84-426E-40DD-AFC4-6F175D3DCCD1}">
                <a14:hiddenFill xmlns:a14="http://schemas.microsoft.com/office/drawing/2010/main" xmlns="">
                  <a:solidFill>
                    <a:srgbClr val="FFFFFF"/>
                  </a:solidFill>
                </a14:hiddenFill>
              </a:ext>
            </a:extLst>
          </p:spPr>
        </p:pic>
        <p:sp>
          <p:nvSpPr>
            <p:cNvPr id="115" name="TextBox 23"/>
            <p:cNvSpPr txBox="1">
              <a:spLocks noChangeArrowheads="1"/>
            </p:cNvSpPr>
            <p:nvPr/>
          </p:nvSpPr>
          <p:spPr bwMode="auto">
            <a:xfrm>
              <a:off x="3947300" y="986654"/>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特</a:t>
              </a:r>
              <a:endParaRPr lang="zh-CN" altLang="en-US" sz="7200" b="1" dirty="0">
                <a:latin typeface="楷体" panose="02010609060101010101" pitchFamily="49" charset="-122"/>
                <a:ea typeface="楷体" panose="02010609060101010101" pitchFamily="49" charset="-122"/>
              </a:endParaRPr>
            </a:p>
          </p:txBody>
        </p:sp>
      </p:grpSp>
      <p:sp>
        <p:nvSpPr>
          <p:cNvPr id="77" name="云形标注 76"/>
          <p:cNvSpPr/>
          <p:nvPr/>
        </p:nvSpPr>
        <p:spPr>
          <a:xfrm>
            <a:off x="991148" y="3530427"/>
            <a:ext cx="2471597" cy="1021292"/>
          </a:xfrm>
          <a:prstGeom prst="cloudCallout">
            <a:avLst>
              <a:gd name="adj1" fmla="val -38784"/>
              <a:gd name="adj2" fmla="val 11221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000" dirty="0" smtClean="0">
                <a:latin typeface="楷体" panose="02010609060101010101" pitchFamily="49" charset="-122"/>
                <a:ea typeface="楷体" panose="02010609060101010101" pitchFamily="49" charset="-122"/>
              </a:rPr>
              <a:t>　　这些字你认识吗？快来读一读。</a:t>
            </a:r>
            <a:endParaRPr lang="zh-CN" altLang="en-US" sz="2000" dirty="0">
              <a:latin typeface="楷体" panose="02010609060101010101" pitchFamily="49" charset="-122"/>
              <a:ea typeface="楷体" panose="02010609060101010101" pitchFamily="49" charset="-122"/>
            </a:endParaRPr>
          </a:p>
        </p:txBody>
      </p:sp>
      <p:sp>
        <p:nvSpPr>
          <p:cNvPr id="86" name="云形标注 85"/>
          <p:cNvSpPr/>
          <p:nvPr/>
        </p:nvSpPr>
        <p:spPr>
          <a:xfrm>
            <a:off x="4867138" y="3861048"/>
            <a:ext cx="2406837" cy="792088"/>
          </a:xfrm>
          <a:prstGeom prst="cloudCallout">
            <a:avLst>
              <a:gd name="adj1" fmla="val 52714"/>
              <a:gd name="adj2" fmla="val 126936"/>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000" dirty="0" smtClean="0">
                <a:latin typeface="楷体" panose="02010609060101010101" pitchFamily="49" charset="-122"/>
                <a:ea typeface="楷体" panose="02010609060101010101" pitchFamily="49" charset="-122"/>
              </a:rPr>
              <a:t>　追气球啦！</a:t>
            </a:r>
            <a:endParaRPr lang="zh-CN" altLang="en-US" sz="2000" dirty="0">
              <a:latin typeface="楷体" panose="02010609060101010101" pitchFamily="49" charset="-122"/>
              <a:ea typeface="楷体" panose="02010609060101010101" pitchFamily="49" charset="-122"/>
            </a:endParaRPr>
          </a:p>
        </p:txBody>
      </p:sp>
      <p:sp>
        <p:nvSpPr>
          <p:cNvPr id="27" name="对角圆角矩形 26"/>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会认字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8" name="图片 27"/>
          <p:cNvPicPr>
            <a:picLocks noChangeAspect="1"/>
          </p:cNvPicPr>
          <p:nvPr/>
        </p:nvPicPr>
        <p:blipFill>
          <a:blip r:embed="rId11"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grpSp>
        <p:nvGrpSpPr>
          <p:cNvPr id="7" name="组合 28"/>
          <p:cNvGrpSpPr/>
          <p:nvPr/>
        </p:nvGrpSpPr>
        <p:grpSpPr>
          <a:xfrm>
            <a:off x="7358406" y="4773142"/>
            <a:ext cx="1113416" cy="1819834"/>
            <a:chOff x="5836357" y="4560894"/>
            <a:chExt cx="1327930" cy="2056092"/>
          </a:xfrm>
        </p:grpSpPr>
        <p:pic>
          <p:nvPicPr>
            <p:cNvPr id="31" name="图片 5"/>
            <p:cNvPicPr>
              <a:picLocks noChangeAspect="1"/>
            </p:cNvPicPr>
            <p:nvPr/>
          </p:nvPicPr>
          <p:blipFill rotWithShape="1">
            <a:blip r:embed="rId12" cstate="print">
              <a:clrChange>
                <a:clrFrom>
                  <a:srgbClr val="FDFDFD"/>
                </a:clrFrom>
                <a:clrTo>
                  <a:srgbClr val="FDFDFD">
                    <a:alpha val="0"/>
                  </a:srgbClr>
                </a:clrTo>
              </a:clrChange>
            </a:blip>
            <a:srcRect l="35500" r="32250" b="80044"/>
            <a:stretch>
              <a:fillRect/>
            </a:stretch>
          </p:blipFill>
          <p:spPr bwMode="auto">
            <a:xfrm>
              <a:off x="5836357" y="4560894"/>
              <a:ext cx="429028" cy="383639"/>
            </a:xfrm>
            <a:prstGeom prst="rect">
              <a:avLst/>
            </a:prstGeom>
            <a:noFill/>
            <a:ln w="9525">
              <a:noFill/>
              <a:miter lim="800000"/>
              <a:headEnd/>
              <a:tailEnd/>
            </a:ln>
          </p:spPr>
        </p:pic>
        <p:pic>
          <p:nvPicPr>
            <p:cNvPr id="32" name="Picture 2"/>
            <p:cNvPicPr>
              <a:picLocks noChangeAspect="1" noChangeArrowheads="1"/>
            </p:cNvPicPr>
            <p:nvPr/>
          </p:nvPicPr>
          <p:blipFill>
            <a:blip r:embed="rId13"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33" name="Picture 3"/>
          <p:cNvPicPr>
            <a:picLocks noChangeAspect="1" noChangeArrowheads="1"/>
          </p:cNvPicPr>
          <p:nvPr/>
        </p:nvPicPr>
        <p:blipFill>
          <a:blip r:embed="rId14"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flipH="1">
            <a:off x="479398" y="5041270"/>
            <a:ext cx="1163666" cy="13023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0" fill="hold"/>
                                        <p:tgtEl>
                                          <p:spTgt spid="4"/>
                                        </p:tgtEl>
                                        <p:attrNameLst>
                                          <p:attrName>ppt_x</p:attrName>
                                        </p:attrNameLst>
                                      </p:cBhvr>
                                      <p:tavLst>
                                        <p:tav tm="0">
                                          <p:val>
                                            <p:strVal val="#ppt_x"/>
                                          </p:val>
                                        </p:tav>
                                        <p:tav tm="100000">
                                          <p:val>
                                            <p:strVal val="#ppt_x"/>
                                          </p:val>
                                        </p:tav>
                                      </p:tavLst>
                                    </p:anim>
                                    <p:anim calcmode="lin" valueType="num">
                                      <p:cBhvr additive="base">
                                        <p:cTn id="8" dur="5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0"/>
                            </p:stCondLst>
                            <p:childTnLst>
                              <p:par>
                                <p:cTn id="10" presetID="2" presetClass="entr" presetSubtype="4"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0" fill="hold"/>
                                        <p:tgtEl>
                                          <p:spTgt spid="5"/>
                                        </p:tgtEl>
                                        <p:attrNameLst>
                                          <p:attrName>ppt_x</p:attrName>
                                        </p:attrNameLst>
                                      </p:cBhvr>
                                      <p:tavLst>
                                        <p:tav tm="0">
                                          <p:val>
                                            <p:strVal val="#ppt_x"/>
                                          </p:val>
                                        </p:tav>
                                        <p:tav tm="100000">
                                          <p:val>
                                            <p:strVal val="#ppt_x"/>
                                          </p:val>
                                        </p:tav>
                                      </p:tavLst>
                                    </p:anim>
                                    <p:anim calcmode="lin" valueType="num">
                                      <p:cBhvr additive="base">
                                        <p:cTn id="13" dur="50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0"/>
                            </p:stCondLst>
                            <p:childTnLst>
                              <p:par>
                                <p:cTn id="15" presetID="2" presetClass="entr" presetSubtype="4"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0" fill="hold"/>
                                        <p:tgtEl>
                                          <p:spTgt spid="6"/>
                                        </p:tgtEl>
                                        <p:attrNameLst>
                                          <p:attrName>ppt_x</p:attrName>
                                        </p:attrNameLst>
                                      </p:cBhvr>
                                      <p:tavLst>
                                        <p:tav tm="0">
                                          <p:val>
                                            <p:strVal val="#ppt_x"/>
                                          </p:val>
                                        </p:tav>
                                        <p:tav tm="100000">
                                          <p:val>
                                            <p:strVal val="#ppt_x"/>
                                          </p:val>
                                        </p:tav>
                                      </p:tavLst>
                                    </p:anim>
                                    <p:anim calcmode="lin" valueType="num">
                                      <p:cBhvr additive="base">
                                        <p:cTn id="18" dur="50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5000"/>
                            </p:stCondLst>
                            <p:childTnLst>
                              <p:par>
                                <p:cTn id="20" presetID="2" presetClass="entr" presetSubtype="4"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0" fill="hold"/>
                                        <p:tgtEl>
                                          <p:spTgt spid="3"/>
                                        </p:tgtEl>
                                        <p:attrNameLst>
                                          <p:attrName>ppt_x</p:attrName>
                                        </p:attrNameLst>
                                      </p:cBhvr>
                                      <p:tavLst>
                                        <p:tav tm="0">
                                          <p:val>
                                            <p:strVal val="#ppt_x"/>
                                          </p:val>
                                        </p:tav>
                                        <p:tav tm="100000">
                                          <p:val>
                                            <p:strVal val="#ppt_x"/>
                                          </p:val>
                                        </p:tav>
                                      </p:tavLst>
                                    </p:anim>
                                    <p:anim calcmode="lin" valueType="num">
                                      <p:cBhvr additive="base">
                                        <p:cTn id="23" dur="5000" fill="hold"/>
                                        <p:tgtEl>
                                          <p:spTgt spid="3"/>
                                        </p:tgtEl>
                                        <p:attrNameLst>
                                          <p:attrName>ppt_y</p:attrName>
                                        </p:attrNameLst>
                                      </p:cBhvr>
                                      <p:tavLst>
                                        <p:tav tm="0">
                                          <p:val>
                                            <p:strVal val="1+#ppt_h/2"/>
                                          </p:val>
                                        </p:tav>
                                        <p:tav tm="100000">
                                          <p:val>
                                            <p:strVal val="#ppt_y"/>
                                          </p:val>
                                        </p:tav>
                                      </p:tavLst>
                                    </p:anim>
                                  </p:childTnLst>
                                </p:cTn>
                              </p:par>
                            </p:childTnLst>
                          </p:cTn>
                        </p:par>
                        <p:par>
                          <p:cTn id="24" fill="hold">
                            <p:stCondLst>
                              <p:cond delay="20000"/>
                            </p:stCondLst>
                            <p:childTnLst>
                              <p:par>
                                <p:cTn id="25" presetID="2" presetClass="entr" presetSubtype="4"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3000" fill="hold"/>
                                        <p:tgtEl>
                                          <p:spTgt spid="2"/>
                                        </p:tgtEl>
                                        <p:attrNameLst>
                                          <p:attrName>ppt_x</p:attrName>
                                        </p:attrNameLst>
                                      </p:cBhvr>
                                      <p:tavLst>
                                        <p:tav tm="0">
                                          <p:val>
                                            <p:strVal val="#ppt_x"/>
                                          </p:val>
                                        </p:tav>
                                        <p:tav tm="100000">
                                          <p:val>
                                            <p:strVal val="#ppt_x"/>
                                          </p:val>
                                        </p:tav>
                                      </p:tavLst>
                                    </p:anim>
                                    <p:anim calcmode="lin" valueType="num">
                                      <p:cBhvr additive="base">
                                        <p:cTn id="28" dur="3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57598" y="6049963"/>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grpSp>
        <p:nvGrpSpPr>
          <p:cNvPr id="3" name="组合 10"/>
          <p:cNvGrpSpPr/>
          <p:nvPr/>
        </p:nvGrpSpPr>
        <p:grpSpPr>
          <a:xfrm rot="317213">
            <a:off x="7067143" y="915307"/>
            <a:ext cx="1363110" cy="2287942"/>
            <a:chOff x="6372200" y="934605"/>
            <a:chExt cx="1363110" cy="2287942"/>
          </a:xfrm>
        </p:grpSpPr>
        <p:pic>
          <p:nvPicPr>
            <p:cNvPr id="1034" name="Picture 10"/>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6372200" y="986654"/>
              <a:ext cx="1363110" cy="223589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6" name="TextBox 23"/>
            <p:cNvSpPr txBox="1">
              <a:spLocks noChangeArrowheads="1"/>
            </p:cNvSpPr>
            <p:nvPr/>
          </p:nvSpPr>
          <p:spPr bwMode="auto">
            <a:xfrm rot="399044">
              <a:off x="6451239" y="934605"/>
              <a:ext cx="1227942" cy="1200329"/>
            </a:xfrm>
            <a:prstGeom prst="rect">
              <a:avLst/>
            </a:prstGeom>
            <a:noFill/>
            <a:ln w="9525">
              <a:noFill/>
              <a:miter lim="800000"/>
            </a:ln>
          </p:spPr>
          <p:txBody>
            <a:bodyPr wrap="square">
              <a:spAutoFit/>
            </a:bodyPr>
            <a:lstStyle/>
            <a:p>
              <a:r>
                <a:rPr lang="zh-CN" altLang="en-US" sz="7200" b="1" dirty="0">
                  <a:latin typeface="楷体" panose="02010609060101010101" pitchFamily="49" charset="-122"/>
                  <a:ea typeface="楷体" panose="02010609060101010101" pitchFamily="49" charset="-122"/>
                </a:rPr>
                <a:t>销</a:t>
              </a:r>
            </a:p>
          </p:txBody>
        </p:sp>
      </p:grpSp>
      <p:grpSp>
        <p:nvGrpSpPr>
          <p:cNvPr id="6" name="组合 9"/>
          <p:cNvGrpSpPr/>
          <p:nvPr/>
        </p:nvGrpSpPr>
        <p:grpSpPr>
          <a:xfrm rot="349235">
            <a:off x="2507617" y="861196"/>
            <a:ext cx="1227942" cy="2221227"/>
            <a:chOff x="3947300" y="986654"/>
            <a:chExt cx="1227942" cy="2221227"/>
          </a:xfrm>
        </p:grpSpPr>
        <p:pic>
          <p:nvPicPr>
            <p:cNvPr id="1033" name="Picture 9" descr="E:\王景然\崭新每一天\一头耕牛，每天更新\18春季项目\调研意见\吃水不忘挖井人\图片1_副本.png"/>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102224" y="1061989"/>
              <a:ext cx="939552" cy="2145892"/>
            </a:xfrm>
            <a:prstGeom prst="rect">
              <a:avLst/>
            </a:prstGeom>
            <a:noFill/>
            <a:extLst>
              <a:ext uri="{909E8E84-426E-40DD-AFC4-6F175D3DCCD1}">
                <a14:hiddenFill xmlns:a14="http://schemas.microsoft.com/office/drawing/2010/main" xmlns="">
                  <a:solidFill>
                    <a:srgbClr val="FFFFFF"/>
                  </a:solidFill>
                </a14:hiddenFill>
              </a:ext>
            </a:extLst>
          </p:spPr>
        </p:pic>
        <p:sp>
          <p:nvSpPr>
            <p:cNvPr id="115" name="TextBox 23"/>
            <p:cNvSpPr txBox="1">
              <a:spLocks noChangeArrowheads="1"/>
            </p:cNvSpPr>
            <p:nvPr/>
          </p:nvSpPr>
          <p:spPr bwMode="auto">
            <a:xfrm>
              <a:off x="3947300" y="986654"/>
              <a:ext cx="1227942" cy="1200329"/>
            </a:xfrm>
            <a:prstGeom prst="rect">
              <a:avLst/>
            </a:prstGeom>
            <a:noFill/>
            <a:ln w="9525">
              <a:noFill/>
              <a:miter lim="800000"/>
            </a:ln>
          </p:spPr>
          <p:txBody>
            <a:bodyPr wrap="square">
              <a:spAutoFit/>
            </a:bodyPr>
            <a:lstStyle/>
            <a:p>
              <a:r>
                <a:rPr lang="zh-CN" altLang="en-US" sz="7200" b="1" dirty="0">
                  <a:latin typeface="楷体" panose="02010609060101010101" pitchFamily="49" charset="-122"/>
                  <a:ea typeface="楷体" panose="02010609060101010101" pitchFamily="49" charset="-122"/>
                </a:rPr>
                <a:t>汁</a:t>
              </a:r>
            </a:p>
          </p:txBody>
        </p:sp>
      </p:grpSp>
      <p:sp>
        <p:nvSpPr>
          <p:cNvPr id="77" name="云形标注 76"/>
          <p:cNvSpPr/>
          <p:nvPr/>
        </p:nvSpPr>
        <p:spPr>
          <a:xfrm>
            <a:off x="991148" y="3530427"/>
            <a:ext cx="2471597" cy="1021292"/>
          </a:xfrm>
          <a:prstGeom prst="cloudCallout">
            <a:avLst>
              <a:gd name="adj1" fmla="val -38784"/>
              <a:gd name="adj2" fmla="val 11221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000" dirty="0" smtClean="0">
                <a:latin typeface="楷体" panose="02010609060101010101" pitchFamily="49" charset="-122"/>
                <a:ea typeface="楷体" panose="02010609060101010101" pitchFamily="49" charset="-122"/>
              </a:rPr>
              <a:t>　　这些字你认识吗？快来读一读。</a:t>
            </a:r>
            <a:endParaRPr lang="zh-CN" altLang="en-US" sz="2000" dirty="0">
              <a:latin typeface="楷体" panose="02010609060101010101" pitchFamily="49" charset="-122"/>
              <a:ea typeface="楷体" panose="02010609060101010101" pitchFamily="49" charset="-122"/>
            </a:endParaRPr>
          </a:p>
        </p:txBody>
      </p:sp>
      <p:sp>
        <p:nvSpPr>
          <p:cNvPr id="86" name="云形标注 85"/>
          <p:cNvSpPr/>
          <p:nvPr/>
        </p:nvSpPr>
        <p:spPr>
          <a:xfrm>
            <a:off x="4867138" y="3861048"/>
            <a:ext cx="2406837" cy="792088"/>
          </a:xfrm>
          <a:prstGeom prst="cloudCallout">
            <a:avLst>
              <a:gd name="adj1" fmla="val 52714"/>
              <a:gd name="adj2" fmla="val 126936"/>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000" dirty="0" smtClean="0">
                <a:latin typeface="楷体" panose="02010609060101010101" pitchFamily="49" charset="-122"/>
                <a:ea typeface="楷体" panose="02010609060101010101" pitchFamily="49" charset="-122"/>
              </a:rPr>
              <a:t>　追气球啦！</a:t>
            </a:r>
            <a:endParaRPr lang="zh-CN" altLang="en-US" sz="2000" dirty="0">
              <a:latin typeface="楷体" panose="02010609060101010101" pitchFamily="49" charset="-122"/>
              <a:ea typeface="楷体" panose="02010609060101010101" pitchFamily="49" charset="-122"/>
            </a:endParaRPr>
          </a:p>
        </p:txBody>
      </p:sp>
      <p:sp>
        <p:nvSpPr>
          <p:cNvPr id="27" name="对角圆角矩形 26"/>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会认字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8" name="图片 27"/>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grpSp>
        <p:nvGrpSpPr>
          <p:cNvPr id="7" name="组合 28"/>
          <p:cNvGrpSpPr/>
          <p:nvPr/>
        </p:nvGrpSpPr>
        <p:grpSpPr>
          <a:xfrm>
            <a:off x="7358406" y="4773142"/>
            <a:ext cx="1113416" cy="1819834"/>
            <a:chOff x="5836357" y="4560894"/>
            <a:chExt cx="1327930" cy="2056092"/>
          </a:xfrm>
        </p:grpSpPr>
        <p:pic>
          <p:nvPicPr>
            <p:cNvPr id="31" name="图片 5"/>
            <p:cNvPicPr>
              <a:picLocks noChangeAspect="1"/>
            </p:cNvPicPr>
            <p:nvPr/>
          </p:nvPicPr>
          <p:blipFill rotWithShape="1">
            <a:blip r:embed="rId9" cstate="print">
              <a:clrChange>
                <a:clrFrom>
                  <a:srgbClr val="FDFDFD"/>
                </a:clrFrom>
                <a:clrTo>
                  <a:srgbClr val="FDFDFD">
                    <a:alpha val="0"/>
                  </a:srgbClr>
                </a:clrTo>
              </a:clrChange>
            </a:blip>
            <a:srcRect l="35500" r="32250" b="80044"/>
            <a:stretch>
              <a:fillRect/>
            </a:stretch>
          </p:blipFill>
          <p:spPr bwMode="auto">
            <a:xfrm>
              <a:off x="5836357" y="4560894"/>
              <a:ext cx="429028" cy="383639"/>
            </a:xfrm>
            <a:prstGeom prst="rect">
              <a:avLst/>
            </a:prstGeom>
            <a:noFill/>
            <a:ln w="9525">
              <a:noFill/>
              <a:miter lim="800000"/>
              <a:headEnd/>
              <a:tailEnd/>
            </a:ln>
          </p:spPr>
        </p:pic>
        <p:pic>
          <p:nvPicPr>
            <p:cNvPr id="32" name="Picture 2"/>
            <p:cNvPicPr>
              <a:picLocks noChangeAspect="1" noChangeArrowheads="1"/>
            </p:cNvPicPr>
            <p:nvPr/>
          </p:nvPicPr>
          <p:blipFill>
            <a:blip r:embed="rId10"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33" name="Picture 3"/>
          <p:cNvPicPr>
            <a:picLocks noChangeAspect="1" noChangeArrowheads="1"/>
          </p:cNvPicPr>
          <p:nvPr/>
        </p:nvPicPr>
        <p:blipFill>
          <a:blip r:embed="rId11"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flipH="1">
            <a:off x="479398" y="5041270"/>
            <a:ext cx="1163666" cy="13023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20" name="组合 8"/>
          <p:cNvGrpSpPr/>
          <p:nvPr/>
        </p:nvGrpSpPr>
        <p:grpSpPr>
          <a:xfrm rot="466839">
            <a:off x="4022631" y="774989"/>
            <a:ext cx="1227942" cy="2688703"/>
            <a:chOff x="2455889" y="934606"/>
            <a:chExt cx="1227942" cy="2688703"/>
          </a:xfrm>
        </p:grpSpPr>
        <p:pic>
          <p:nvPicPr>
            <p:cNvPr id="21" name="Picture 7"/>
            <p:cNvPicPr>
              <a:picLocks noChangeAspect="1" noChangeArrowheads="1"/>
            </p:cNvPicPr>
            <p:nvPr/>
          </p:nvPicPr>
          <p:blipFill>
            <a:blip r:embed="rId12"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536748" y="934606"/>
              <a:ext cx="1147083" cy="268870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2" name="TextBox 23"/>
            <p:cNvSpPr txBox="1">
              <a:spLocks noChangeArrowheads="1"/>
            </p:cNvSpPr>
            <p:nvPr/>
          </p:nvSpPr>
          <p:spPr bwMode="auto">
            <a:xfrm>
              <a:off x="2455889" y="934606"/>
              <a:ext cx="1227942" cy="1200329"/>
            </a:xfrm>
            <a:prstGeom prst="rect">
              <a:avLst/>
            </a:prstGeom>
            <a:noFill/>
            <a:ln w="9525">
              <a:noFill/>
              <a:miter lim="800000"/>
            </a:ln>
          </p:spPr>
          <p:txBody>
            <a:bodyPr wrap="square">
              <a:spAutoFit/>
            </a:bodyPr>
            <a:lstStyle/>
            <a:p>
              <a:r>
                <a:rPr lang="zh-CN" altLang="en-US" sz="7200" b="1" dirty="0">
                  <a:latin typeface="楷体" panose="02010609060101010101" pitchFamily="49" charset="-122"/>
                  <a:ea typeface="楷体" panose="02010609060101010101" pitchFamily="49" charset="-122"/>
                </a:rPr>
                <a:t>熬</a:t>
              </a:r>
            </a:p>
          </p:txBody>
        </p:sp>
      </p:grpSp>
      <p:grpSp>
        <p:nvGrpSpPr>
          <p:cNvPr id="23" name="组合 6"/>
          <p:cNvGrpSpPr/>
          <p:nvPr/>
        </p:nvGrpSpPr>
        <p:grpSpPr>
          <a:xfrm rot="21266584">
            <a:off x="5402441" y="934546"/>
            <a:ext cx="1125802" cy="2517702"/>
            <a:chOff x="4881262" y="887076"/>
            <a:chExt cx="1125802" cy="2517702"/>
          </a:xfrm>
        </p:grpSpPr>
        <p:pic>
          <p:nvPicPr>
            <p:cNvPr id="24" name="Picture 6"/>
            <p:cNvPicPr>
              <a:picLocks noChangeAspect="1" noChangeArrowheads="1"/>
            </p:cNvPicPr>
            <p:nvPr/>
          </p:nvPicPr>
          <p:blipFill>
            <a:blip r:embed="rId1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881262" y="887076"/>
              <a:ext cx="1125802" cy="251770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5" name="TextBox 23"/>
            <p:cNvSpPr txBox="1">
              <a:spLocks noChangeArrowheads="1"/>
            </p:cNvSpPr>
            <p:nvPr/>
          </p:nvSpPr>
          <p:spPr bwMode="auto">
            <a:xfrm>
              <a:off x="4941642" y="887076"/>
              <a:ext cx="976793"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算</a:t>
              </a:r>
              <a:endParaRPr lang="zh-CN" altLang="en-US" sz="7200" b="1" dirty="0">
                <a:latin typeface="楷体" panose="02010609060101010101" pitchFamily="49" charset="-122"/>
                <a:ea typeface="楷体" panose="02010609060101010101" pitchFamily="49" charset="-122"/>
              </a:endParaRPr>
            </a:p>
          </p:txBody>
        </p:sp>
      </p:grpSp>
      <p:pic>
        <p:nvPicPr>
          <p:cNvPr id="34" name="Picture 11"/>
          <p:cNvPicPr>
            <a:picLocks noChangeAspect="1" noChangeArrowheads="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698500" y="874124"/>
            <a:ext cx="1604447" cy="26193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5" name="TextBox 23"/>
          <p:cNvSpPr txBox="1">
            <a:spLocks noChangeArrowheads="1"/>
          </p:cNvSpPr>
          <p:nvPr/>
        </p:nvSpPr>
        <p:spPr bwMode="auto">
          <a:xfrm rot="349235">
            <a:off x="941305" y="781999"/>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蔗</a:t>
            </a:r>
            <a:endParaRPr lang="zh-CN" altLang="en-US" sz="72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0" fill="hold"/>
                                        <p:tgtEl>
                                          <p:spTgt spid="6"/>
                                        </p:tgtEl>
                                        <p:attrNameLst>
                                          <p:attrName>ppt_x</p:attrName>
                                        </p:attrNameLst>
                                      </p:cBhvr>
                                      <p:tavLst>
                                        <p:tav tm="0">
                                          <p:val>
                                            <p:strVal val="#ppt_x"/>
                                          </p:val>
                                        </p:tav>
                                        <p:tav tm="100000">
                                          <p:val>
                                            <p:strVal val="#ppt_x"/>
                                          </p:val>
                                        </p:tav>
                                      </p:tavLst>
                                    </p:anim>
                                    <p:anim calcmode="lin" valueType="num">
                                      <p:cBhvr additive="base">
                                        <p:cTn id="8" dur="50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0"/>
                            </p:stCondLst>
                            <p:childTnLst>
                              <p:par>
                                <p:cTn id="10" presetID="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0" fill="hold"/>
                                        <p:tgtEl>
                                          <p:spTgt spid="3"/>
                                        </p:tgtEl>
                                        <p:attrNameLst>
                                          <p:attrName>ppt_x</p:attrName>
                                        </p:attrNameLst>
                                      </p:cBhvr>
                                      <p:tavLst>
                                        <p:tav tm="0">
                                          <p:val>
                                            <p:strVal val="#ppt_x"/>
                                          </p:val>
                                        </p:tav>
                                        <p:tav tm="100000">
                                          <p:val>
                                            <p:strVal val="#ppt_x"/>
                                          </p:val>
                                        </p:tav>
                                      </p:tavLst>
                                    </p:anim>
                                    <p:anim calcmode="lin" valueType="num">
                                      <p:cBhvr additive="base">
                                        <p:cTn id="13" dur="50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0"/>
                            </p:stCondLst>
                            <p:childTnLst>
                              <p:par>
                                <p:cTn id="15" presetID="2" presetClass="entr" presetSubtype="4"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0" fill="hold"/>
                                        <p:tgtEl>
                                          <p:spTgt spid="20"/>
                                        </p:tgtEl>
                                        <p:attrNameLst>
                                          <p:attrName>ppt_x</p:attrName>
                                        </p:attrNameLst>
                                      </p:cBhvr>
                                      <p:tavLst>
                                        <p:tav tm="0">
                                          <p:val>
                                            <p:strVal val="#ppt_x"/>
                                          </p:val>
                                        </p:tav>
                                        <p:tav tm="100000">
                                          <p:val>
                                            <p:strVal val="#ppt_x"/>
                                          </p:val>
                                        </p:tav>
                                      </p:tavLst>
                                    </p:anim>
                                    <p:anim calcmode="lin" valueType="num">
                                      <p:cBhvr additive="base">
                                        <p:cTn id="18" dur="50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5000" fill="hold"/>
                                        <p:tgtEl>
                                          <p:spTgt spid="23"/>
                                        </p:tgtEl>
                                        <p:attrNameLst>
                                          <p:attrName>ppt_x</p:attrName>
                                        </p:attrNameLst>
                                      </p:cBhvr>
                                      <p:tavLst>
                                        <p:tav tm="0">
                                          <p:val>
                                            <p:strVal val="#ppt_x"/>
                                          </p:val>
                                        </p:tav>
                                        <p:tav tm="100000">
                                          <p:val>
                                            <p:strVal val="#ppt_x"/>
                                          </p:val>
                                        </p:tav>
                                      </p:tavLst>
                                    </p:anim>
                                    <p:anim calcmode="lin" valueType="num">
                                      <p:cBhvr additive="base">
                                        <p:cTn id="24" dur="50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3" name="对角圆角矩形 2"/>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会认字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4" name="图片 7"/>
          <p:cNvPicPr>
            <a:picLocks noChangeAspect="1"/>
          </p:cNvPicPr>
          <p:nvPr/>
        </p:nvPicPr>
        <p:blipFill>
          <a:blip r:embed="rId3" cstate="print"/>
          <a:srcRect/>
          <a:stretch>
            <a:fillRect/>
          </a:stretch>
        </p:blipFill>
        <p:spPr bwMode="auto">
          <a:xfrm>
            <a:off x="158750" y="6383338"/>
            <a:ext cx="539750" cy="460375"/>
          </a:xfrm>
          <a:prstGeom prst="rect">
            <a:avLst/>
          </a:prstGeom>
          <a:noFill/>
          <a:ln w="9525">
            <a:noFill/>
            <a:miter lim="800000"/>
            <a:headEnd/>
            <a:tailEnd/>
          </a:ln>
        </p:spPr>
      </p:pic>
      <p:pic>
        <p:nvPicPr>
          <p:cNvPr id="5" name="Picture 2"/>
          <p:cNvPicPr>
            <a:picLocks noChangeAspect="1" noChangeArrowheads="1"/>
          </p:cNvPicPr>
          <p:nvPr/>
        </p:nvPicPr>
        <p:blipFill>
          <a:blip r:embed="rId4"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7425584" y="5027204"/>
            <a:ext cx="1046238" cy="15657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pic>
        <p:nvPicPr>
          <p:cNvPr id="7" name="Picture 11"/>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345460" y="957660"/>
            <a:ext cx="1604447" cy="26193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8" name="组合 9"/>
          <p:cNvGrpSpPr/>
          <p:nvPr/>
        </p:nvGrpSpPr>
        <p:grpSpPr>
          <a:xfrm rot="349235">
            <a:off x="3450616" y="1014199"/>
            <a:ext cx="1227942" cy="2221227"/>
            <a:chOff x="3947300" y="986654"/>
            <a:chExt cx="1227942" cy="2221227"/>
          </a:xfrm>
        </p:grpSpPr>
        <p:pic>
          <p:nvPicPr>
            <p:cNvPr id="9" name="Picture 9" descr="E:\王景然\崭新每一天\一头耕牛，每天更新\18春季项目\调研意见\吃水不忘挖井人\图片1_副本.png"/>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102224" y="1061989"/>
              <a:ext cx="939552" cy="2145892"/>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TextBox 23"/>
            <p:cNvSpPr txBox="1">
              <a:spLocks noChangeArrowheads="1"/>
            </p:cNvSpPr>
            <p:nvPr/>
          </p:nvSpPr>
          <p:spPr bwMode="auto">
            <a:xfrm>
              <a:off x="3947300" y="986654"/>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确</a:t>
              </a:r>
              <a:endParaRPr lang="zh-CN" altLang="en-US" sz="7200" b="1" dirty="0">
                <a:latin typeface="楷体" panose="02010609060101010101" pitchFamily="49" charset="-122"/>
                <a:ea typeface="楷体" panose="02010609060101010101" pitchFamily="49" charset="-122"/>
              </a:endParaRPr>
            </a:p>
          </p:txBody>
        </p:sp>
      </p:grpSp>
      <p:grpSp>
        <p:nvGrpSpPr>
          <p:cNvPr id="11" name="组合 8"/>
          <p:cNvGrpSpPr/>
          <p:nvPr/>
        </p:nvGrpSpPr>
        <p:grpSpPr>
          <a:xfrm rot="466839">
            <a:off x="5396419" y="774989"/>
            <a:ext cx="1227942" cy="2688703"/>
            <a:chOff x="2455889" y="934606"/>
            <a:chExt cx="1227942" cy="2688703"/>
          </a:xfrm>
        </p:grpSpPr>
        <p:pic>
          <p:nvPicPr>
            <p:cNvPr id="12" name="Picture 7"/>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536748" y="934606"/>
              <a:ext cx="1147083" cy="268870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3" name="TextBox 23"/>
            <p:cNvSpPr txBox="1">
              <a:spLocks noChangeArrowheads="1"/>
            </p:cNvSpPr>
            <p:nvPr/>
          </p:nvSpPr>
          <p:spPr bwMode="auto">
            <a:xfrm>
              <a:off x="2455889" y="934606"/>
              <a:ext cx="1227942" cy="1200329"/>
            </a:xfrm>
            <a:prstGeom prst="rect">
              <a:avLst/>
            </a:prstGeom>
            <a:noFill/>
            <a:ln w="9525">
              <a:noFill/>
              <a:miter lim="800000"/>
            </a:ln>
          </p:spPr>
          <p:txBody>
            <a:bodyPr wrap="square">
              <a:spAutoFit/>
            </a:bodyPr>
            <a:lstStyle/>
            <a:p>
              <a:r>
                <a:rPr lang="zh-CN" altLang="en-US" sz="7200" b="1" dirty="0">
                  <a:latin typeface="楷体" panose="02010609060101010101" pitchFamily="49" charset="-122"/>
                  <a:ea typeface="楷体" panose="02010609060101010101" pitchFamily="49" charset="-122"/>
                </a:rPr>
                <a:t>应</a:t>
              </a:r>
            </a:p>
          </p:txBody>
        </p:sp>
      </p:grpSp>
      <p:sp>
        <p:nvSpPr>
          <p:cNvPr id="14" name="TextBox 23"/>
          <p:cNvSpPr txBox="1">
            <a:spLocks noChangeArrowheads="1"/>
          </p:cNvSpPr>
          <p:nvPr/>
        </p:nvSpPr>
        <p:spPr bwMode="auto">
          <a:xfrm rot="349235">
            <a:off x="1383217" y="800264"/>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的</a:t>
            </a:r>
            <a:endParaRPr lang="zh-CN" altLang="en-US" sz="7200" b="1" dirty="0">
              <a:latin typeface="楷体" panose="02010609060101010101" pitchFamily="49" charset="-122"/>
              <a:ea typeface="楷体" panose="02010609060101010101" pitchFamily="49" charset="-122"/>
            </a:endParaRPr>
          </a:p>
        </p:txBody>
      </p:sp>
      <p:pic>
        <p:nvPicPr>
          <p:cNvPr id="15" name="Picture 3"/>
          <p:cNvPicPr>
            <a:picLocks noChangeAspect="1" noChangeArrowheads="1"/>
          </p:cNvPicPr>
          <p:nvPr/>
        </p:nvPicPr>
        <p:blipFill>
          <a:blip r:embed="rId9"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flipH="1">
            <a:off x="479398" y="5041270"/>
            <a:ext cx="1163666" cy="13023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6" name="云形标注 15"/>
          <p:cNvSpPr/>
          <p:nvPr/>
        </p:nvSpPr>
        <p:spPr>
          <a:xfrm>
            <a:off x="991148" y="3530427"/>
            <a:ext cx="2471597" cy="1021292"/>
          </a:xfrm>
          <a:prstGeom prst="cloudCallout">
            <a:avLst>
              <a:gd name="adj1" fmla="val -38784"/>
              <a:gd name="adj2" fmla="val 11221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000" dirty="0" smtClean="0">
                <a:latin typeface="楷体" panose="02010609060101010101" pitchFamily="49" charset="-122"/>
                <a:ea typeface="楷体" panose="02010609060101010101" pitchFamily="49" charset="-122"/>
              </a:rPr>
              <a:t>　　这些字你认识吗？快来读一读。</a:t>
            </a:r>
            <a:endParaRPr lang="zh-CN" altLang="en-US" sz="2000" dirty="0">
              <a:latin typeface="楷体" panose="02010609060101010101" pitchFamily="49" charset="-122"/>
              <a:ea typeface="楷体" panose="02010609060101010101" pitchFamily="49" charset="-122"/>
            </a:endParaRPr>
          </a:p>
        </p:txBody>
      </p:sp>
      <p:sp>
        <p:nvSpPr>
          <p:cNvPr id="17" name="云形标注 16"/>
          <p:cNvSpPr/>
          <p:nvPr/>
        </p:nvSpPr>
        <p:spPr>
          <a:xfrm>
            <a:off x="4867138" y="3861048"/>
            <a:ext cx="2406837" cy="792088"/>
          </a:xfrm>
          <a:prstGeom prst="cloudCallout">
            <a:avLst>
              <a:gd name="adj1" fmla="val 52714"/>
              <a:gd name="adj2" fmla="val 126936"/>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000" dirty="0" smtClean="0">
                <a:latin typeface="楷体" panose="02010609060101010101" pitchFamily="49" charset="-122"/>
                <a:ea typeface="楷体" panose="02010609060101010101" pitchFamily="49" charset="-122"/>
              </a:rPr>
              <a:t>　追气球啦！</a:t>
            </a:r>
            <a:endParaRPr lang="zh-CN" altLang="en-US" sz="2000" dirty="0">
              <a:latin typeface="楷体" panose="02010609060101010101" pitchFamily="49" charset="-122"/>
              <a:ea typeface="楷体" panose="02010609060101010101" pitchFamily="49" charset="-122"/>
            </a:endParaRPr>
          </a:p>
        </p:txBody>
      </p:sp>
    </p:spTree>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0" fill="hold"/>
                                        <p:tgtEl>
                                          <p:spTgt spid="8"/>
                                        </p:tgtEl>
                                        <p:attrNameLst>
                                          <p:attrName>ppt_x</p:attrName>
                                        </p:attrNameLst>
                                      </p:cBhvr>
                                      <p:tavLst>
                                        <p:tav tm="0">
                                          <p:val>
                                            <p:strVal val="#ppt_x"/>
                                          </p:val>
                                        </p:tav>
                                        <p:tav tm="100000">
                                          <p:val>
                                            <p:strVal val="#ppt_x"/>
                                          </p:val>
                                        </p:tav>
                                      </p:tavLst>
                                    </p:anim>
                                    <p:anim calcmode="lin" valueType="num">
                                      <p:cBhvr additive="base">
                                        <p:cTn id="8" dur="50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0"/>
                            </p:stCondLst>
                            <p:childTnLst>
                              <p:par>
                                <p:cTn id="10" presetID="2" presetClass="entr" presetSubtype="4"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0" fill="hold"/>
                                        <p:tgtEl>
                                          <p:spTgt spid="11"/>
                                        </p:tgtEl>
                                        <p:attrNameLst>
                                          <p:attrName>ppt_x</p:attrName>
                                        </p:attrNameLst>
                                      </p:cBhvr>
                                      <p:tavLst>
                                        <p:tav tm="0">
                                          <p:val>
                                            <p:strVal val="#ppt_x"/>
                                          </p:val>
                                        </p:tav>
                                        <p:tav tm="100000">
                                          <p:val>
                                            <p:strVal val="#ppt_x"/>
                                          </p:val>
                                        </p:tav>
                                      </p:tavLst>
                                    </p:anim>
                                    <p:anim calcmode="lin" valueType="num">
                                      <p:cBhvr additive="base">
                                        <p:cTn id="13" dur="50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图片 9"/>
          <p:cNvPicPr>
            <a:picLocks noChangeAspect="1"/>
          </p:cNvPicPr>
          <p:nvPr/>
        </p:nvPicPr>
        <p:blipFill>
          <a:blip r:embed="rId2" cstate="print"/>
          <a:srcRect r="72971"/>
          <a:stretch>
            <a:fillRect/>
          </a:stretch>
        </p:blipFill>
        <p:spPr bwMode="auto">
          <a:xfrm>
            <a:off x="6433420" y="5993606"/>
            <a:ext cx="1624013" cy="1543050"/>
          </a:xfrm>
          <a:prstGeom prst="rect">
            <a:avLst/>
          </a:prstGeom>
          <a:noFill/>
          <a:ln w="9525">
            <a:noFill/>
            <a:miter lim="800000"/>
            <a:headEnd/>
            <a:tailEnd/>
          </a:ln>
        </p:spPr>
      </p:pic>
      <p:pic>
        <p:nvPicPr>
          <p:cNvPr id="20484" name="图片 12"/>
          <p:cNvPicPr>
            <a:picLocks noChangeAspect="1"/>
          </p:cNvPicPr>
          <p:nvPr/>
        </p:nvPicPr>
        <p:blipFill>
          <a:blip r:embed="rId3" cstate="print"/>
          <a:srcRect r="72971"/>
          <a:stretch>
            <a:fillRect/>
          </a:stretch>
        </p:blipFill>
        <p:spPr bwMode="auto">
          <a:xfrm>
            <a:off x="763156" y="5993606"/>
            <a:ext cx="1265237" cy="1200150"/>
          </a:xfrm>
          <a:prstGeom prst="rect">
            <a:avLst/>
          </a:prstGeom>
          <a:noFill/>
          <a:ln w="9525">
            <a:noFill/>
            <a:miter lim="800000"/>
            <a:headEnd/>
            <a:tailEnd/>
          </a:ln>
        </p:spPr>
      </p:pic>
      <p:pic>
        <p:nvPicPr>
          <p:cNvPr id="20486" name="图片 7"/>
          <p:cNvPicPr>
            <a:picLocks noChangeAspect="1"/>
          </p:cNvPicPr>
          <p:nvPr/>
        </p:nvPicPr>
        <p:blipFill>
          <a:blip r:embed="rId4" cstate="print"/>
          <a:srcRect/>
          <a:stretch>
            <a:fillRect/>
          </a:stretch>
        </p:blipFill>
        <p:spPr bwMode="auto">
          <a:xfrm>
            <a:off x="313241" y="6296025"/>
            <a:ext cx="539750" cy="460375"/>
          </a:xfrm>
          <a:prstGeom prst="rect">
            <a:avLst/>
          </a:prstGeom>
          <a:noFill/>
          <a:ln w="9525">
            <a:noFill/>
            <a:miter lim="800000"/>
            <a:headEnd/>
            <a:tailEnd/>
          </a:ln>
        </p:spPr>
      </p:pic>
      <p:pic>
        <p:nvPicPr>
          <p:cNvPr id="20488" name="图片 8"/>
          <p:cNvPicPr>
            <a:picLocks noChangeAspect="1"/>
          </p:cNvPicPr>
          <p:nvPr/>
        </p:nvPicPr>
        <p:blipFill>
          <a:blip r:embed="rId5" cstate="print"/>
          <a:srcRect/>
          <a:stretch>
            <a:fillRect/>
          </a:stretch>
        </p:blipFill>
        <p:spPr bwMode="auto">
          <a:xfrm>
            <a:off x="8028384" y="6287293"/>
            <a:ext cx="720725" cy="477838"/>
          </a:xfrm>
          <a:prstGeom prst="rect">
            <a:avLst/>
          </a:prstGeom>
          <a:noFill/>
          <a:ln w="9525">
            <a:noFill/>
            <a:miter lim="800000"/>
            <a:headEnd/>
            <a:tailEnd/>
          </a:ln>
        </p:spPr>
      </p:pic>
      <p:sp>
        <p:nvSpPr>
          <p:cNvPr id="18" name="AutoShape 2"/>
          <p:cNvSpPr>
            <a:spLocks noChangeArrowheads="1"/>
          </p:cNvSpPr>
          <p:nvPr/>
        </p:nvSpPr>
        <p:spPr bwMode="auto">
          <a:xfrm>
            <a:off x="1382713" y="1371894"/>
            <a:ext cx="1172294" cy="508000"/>
          </a:xfrm>
          <a:prstGeom prst="doubleWave">
            <a:avLst>
              <a:gd name="adj1" fmla="val 6500"/>
              <a:gd name="adj2" fmla="val 0"/>
            </a:avLst>
          </a:prstGeom>
          <a:gradFill rotWithShape="1">
            <a:gsLst>
              <a:gs pos="0">
                <a:srgbClr val="FFCC66">
                  <a:alpha val="50000"/>
                </a:srgbClr>
              </a:gs>
              <a:gs pos="50000">
                <a:schemeClr val="bg1"/>
              </a:gs>
              <a:gs pos="100000">
                <a:srgbClr val="FFCC66">
                  <a:alpha val="50000"/>
                </a:srgbClr>
              </a:gs>
            </a:gsLst>
            <a:lin ang="18900000" scaled="1"/>
          </a:gradFill>
          <a:ln w="9525" cmpd="sng">
            <a:solidFill>
              <a:srgbClr val="FFCC00"/>
            </a:solid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zh-CN" altLang="en-US" b="1" dirty="0" smtClean="0"/>
              <a:t>近义词</a:t>
            </a:r>
            <a:endParaRPr lang="zh-CN" altLang="en-US" b="1" dirty="0"/>
          </a:p>
        </p:txBody>
      </p:sp>
      <p:pic>
        <p:nvPicPr>
          <p:cNvPr id="19" name="Picture 10" descr="91661ef7fc97310ebc982"/>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852991" y="972799"/>
            <a:ext cx="641671" cy="6530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 name="AutoShape 2"/>
          <p:cNvSpPr>
            <a:spLocks noChangeArrowheads="1"/>
          </p:cNvSpPr>
          <p:nvPr/>
        </p:nvSpPr>
        <p:spPr bwMode="auto">
          <a:xfrm>
            <a:off x="1429184" y="2535403"/>
            <a:ext cx="1172294" cy="508000"/>
          </a:xfrm>
          <a:prstGeom prst="doubleWave">
            <a:avLst>
              <a:gd name="adj1" fmla="val 6500"/>
              <a:gd name="adj2" fmla="val 0"/>
            </a:avLst>
          </a:prstGeom>
          <a:gradFill rotWithShape="1">
            <a:gsLst>
              <a:gs pos="0">
                <a:srgbClr val="FFCC66">
                  <a:alpha val="50000"/>
                </a:srgbClr>
              </a:gs>
              <a:gs pos="50000">
                <a:schemeClr val="bg1"/>
              </a:gs>
              <a:gs pos="100000">
                <a:srgbClr val="FFCC66">
                  <a:alpha val="50000"/>
                </a:srgbClr>
              </a:gs>
            </a:gsLst>
            <a:lin ang="18900000" scaled="1"/>
          </a:gradFill>
          <a:ln w="9525" cmpd="sng">
            <a:solidFill>
              <a:srgbClr val="FFCC00"/>
            </a:solid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zh-CN" altLang="en-US" b="1" dirty="0" smtClean="0"/>
              <a:t>反义词</a:t>
            </a:r>
            <a:endParaRPr lang="zh-CN" altLang="en-US" b="1" dirty="0"/>
          </a:p>
        </p:txBody>
      </p:sp>
      <p:pic>
        <p:nvPicPr>
          <p:cNvPr id="23" name="Picture 10" descr="91661ef7fc97310ebc982"/>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902792" y="2310608"/>
            <a:ext cx="590432" cy="6009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 name="AutoShape 2"/>
          <p:cNvSpPr>
            <a:spLocks noChangeArrowheads="1"/>
          </p:cNvSpPr>
          <p:nvPr/>
        </p:nvSpPr>
        <p:spPr bwMode="auto">
          <a:xfrm>
            <a:off x="1514115" y="3717032"/>
            <a:ext cx="1172294" cy="508000"/>
          </a:xfrm>
          <a:prstGeom prst="doubleWave">
            <a:avLst>
              <a:gd name="adj1" fmla="val 6500"/>
              <a:gd name="adj2" fmla="val 0"/>
            </a:avLst>
          </a:prstGeom>
          <a:gradFill rotWithShape="1">
            <a:gsLst>
              <a:gs pos="0">
                <a:srgbClr val="FFCC66">
                  <a:alpha val="50000"/>
                </a:srgbClr>
              </a:gs>
              <a:gs pos="50000">
                <a:schemeClr val="bg1"/>
              </a:gs>
              <a:gs pos="100000">
                <a:srgbClr val="FFCC66">
                  <a:alpha val="50000"/>
                </a:srgbClr>
              </a:gs>
            </a:gsLst>
            <a:lin ang="18900000" scaled="1"/>
          </a:gradFill>
          <a:ln w="9525" cmpd="sng">
            <a:solidFill>
              <a:srgbClr val="FFCC00"/>
            </a:solid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zh-CN" altLang="en-US" b="1" dirty="0" smtClean="0"/>
              <a:t>多音字</a:t>
            </a:r>
            <a:endParaRPr lang="zh-CN" altLang="en-US" b="1" dirty="0"/>
          </a:p>
        </p:txBody>
      </p:sp>
      <p:pic>
        <p:nvPicPr>
          <p:cNvPr id="27" name="Picture 10" descr="91661ef7fc97310ebc982"/>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984950" y="3399097"/>
            <a:ext cx="624746" cy="6358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 name="对角圆角矩形 19"/>
          <p:cNvSpPr/>
          <p:nvPr/>
        </p:nvSpPr>
        <p:spPr>
          <a:xfrm>
            <a:off x="1058768" y="212988"/>
            <a:ext cx="6206425"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8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28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2800" b="1" dirty="0" smtClean="0">
                <a:solidFill>
                  <a:schemeClr val="accent6">
                    <a:lumMod val="75000"/>
                  </a:schemeClr>
                </a:solidFill>
                <a:latin typeface="楷体" panose="02010609060101010101" pitchFamily="49" charset="-122"/>
                <a:ea typeface="楷体" panose="02010609060101010101" pitchFamily="49" charset="-122"/>
              </a:rPr>
              <a:t>近义词、反义词、多音字</a:t>
            </a:r>
            <a:endParaRPr lang="en-US" altLang="zh-CN" sz="28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2" name="图片 21"/>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17" name="TextBox 16"/>
          <p:cNvSpPr txBox="1"/>
          <p:nvPr/>
        </p:nvSpPr>
        <p:spPr>
          <a:xfrm>
            <a:off x="2987824" y="1412776"/>
            <a:ext cx="4896544" cy="646331"/>
          </a:xfrm>
          <a:prstGeom prst="rect">
            <a:avLst/>
          </a:prstGeom>
          <a:noFill/>
        </p:spPr>
        <p:txBody>
          <a:bodyPr wrap="square" rtlCol="0">
            <a:spAutoFit/>
          </a:bodyPr>
          <a:lstStyle/>
          <a:p>
            <a:r>
              <a:rPr lang="zh-CN" altLang="en-US" dirty="0" smtClean="0"/>
              <a:t>特别</a:t>
            </a:r>
            <a:r>
              <a:rPr lang="en-US" altLang="zh-CN" dirty="0" smtClean="0"/>
              <a:t>——</a:t>
            </a:r>
            <a:r>
              <a:rPr lang="zh-CN" altLang="en-US" dirty="0" smtClean="0"/>
              <a:t>特殊   平时</a:t>
            </a:r>
            <a:r>
              <a:rPr lang="en-US" altLang="zh-CN" dirty="0" smtClean="0"/>
              <a:t>——</a:t>
            </a:r>
            <a:r>
              <a:rPr lang="zh-CN" altLang="en-US" dirty="0" smtClean="0"/>
              <a:t>平常   急忙</a:t>
            </a:r>
            <a:r>
              <a:rPr lang="en-US" altLang="zh-CN" dirty="0" smtClean="0"/>
              <a:t>——</a:t>
            </a:r>
            <a:r>
              <a:rPr lang="zh-CN" altLang="en-US" dirty="0" smtClean="0"/>
              <a:t>赶忙  平平常常</a:t>
            </a:r>
            <a:r>
              <a:rPr lang="en-US" altLang="zh-CN" dirty="0" smtClean="0"/>
              <a:t>——</a:t>
            </a:r>
            <a:r>
              <a:rPr lang="zh-CN" altLang="en-US" dirty="0" smtClean="0"/>
              <a:t>普普通通    的确</a:t>
            </a:r>
            <a:r>
              <a:rPr lang="en-US" altLang="zh-CN" dirty="0" smtClean="0"/>
              <a:t>——</a:t>
            </a:r>
            <a:r>
              <a:rPr lang="zh-CN" altLang="en-US" dirty="0" smtClean="0"/>
              <a:t>确实</a:t>
            </a:r>
            <a:endParaRPr lang="zh-CN" altLang="en-US" dirty="0"/>
          </a:p>
        </p:txBody>
      </p:sp>
      <p:sp>
        <p:nvSpPr>
          <p:cNvPr id="24" name="TextBox 23"/>
          <p:cNvSpPr txBox="1"/>
          <p:nvPr/>
        </p:nvSpPr>
        <p:spPr>
          <a:xfrm>
            <a:off x="2915816" y="2420888"/>
            <a:ext cx="4896544" cy="369332"/>
          </a:xfrm>
          <a:prstGeom prst="rect">
            <a:avLst/>
          </a:prstGeom>
          <a:noFill/>
        </p:spPr>
        <p:txBody>
          <a:bodyPr wrap="square" rtlCol="0">
            <a:spAutoFit/>
          </a:bodyPr>
          <a:lstStyle/>
          <a:p>
            <a:r>
              <a:rPr lang="zh-CN" altLang="en-US" dirty="0" smtClean="0"/>
              <a:t>特别</a:t>
            </a:r>
            <a:r>
              <a:rPr lang="en-US" altLang="zh-CN" dirty="0" smtClean="0"/>
              <a:t>——</a:t>
            </a:r>
            <a:r>
              <a:rPr lang="zh-CN" altLang="en-US" dirty="0" smtClean="0"/>
              <a:t>平常    的确</a:t>
            </a:r>
            <a:r>
              <a:rPr lang="en-US" altLang="zh-CN" dirty="0" smtClean="0"/>
              <a:t>——</a:t>
            </a:r>
            <a:r>
              <a:rPr lang="zh-CN" altLang="en-US" dirty="0" smtClean="0"/>
              <a:t>好像</a:t>
            </a:r>
            <a:endParaRPr lang="zh-CN" altLang="en-US" dirty="0"/>
          </a:p>
        </p:txBody>
      </p:sp>
      <p:sp>
        <p:nvSpPr>
          <p:cNvPr id="26" name="TextBox 25"/>
          <p:cNvSpPr txBox="1"/>
          <p:nvPr/>
        </p:nvSpPr>
        <p:spPr>
          <a:xfrm>
            <a:off x="1115616" y="4293096"/>
            <a:ext cx="7776864" cy="923330"/>
          </a:xfrm>
          <a:prstGeom prst="rect">
            <a:avLst/>
          </a:prstGeom>
          <a:noFill/>
        </p:spPr>
        <p:txBody>
          <a:bodyPr wrap="square" rtlCol="0">
            <a:spAutoFit/>
          </a:bodyPr>
          <a:lstStyle/>
          <a:p>
            <a:r>
              <a:rPr lang="en-US" altLang="zh-CN" dirty="0" smtClean="0"/>
              <a:t>     dí</a:t>
            </a:r>
            <a:r>
              <a:rPr lang="zh-CN" altLang="en-US" dirty="0" smtClean="0"/>
              <a:t>（的确）</a:t>
            </a:r>
            <a:endParaRPr lang="en-US" altLang="zh-CN" dirty="0" smtClean="0"/>
          </a:p>
          <a:p>
            <a:r>
              <a:rPr lang="zh-CN" altLang="en-US" dirty="0" smtClean="0"/>
              <a:t>的                        我说</a:t>
            </a:r>
            <a:r>
              <a:rPr lang="zh-CN" altLang="en-US" dirty="0" smtClean="0">
                <a:solidFill>
                  <a:srgbClr val="FF0000"/>
                </a:solidFill>
              </a:rPr>
              <a:t>的（</a:t>
            </a:r>
            <a:r>
              <a:rPr lang="en-US" altLang="zh-CN" dirty="0" smtClean="0">
                <a:solidFill>
                  <a:srgbClr val="FF0000"/>
                </a:solidFill>
              </a:rPr>
              <a:t>de</a:t>
            </a:r>
            <a:r>
              <a:rPr lang="zh-CN" altLang="en-US" dirty="0" smtClean="0">
                <a:solidFill>
                  <a:srgbClr val="FF0000"/>
                </a:solidFill>
              </a:rPr>
              <a:t>）的（</a:t>
            </a:r>
            <a:r>
              <a:rPr lang="en-US" altLang="zh-CN" dirty="0" smtClean="0">
                <a:solidFill>
                  <a:srgbClr val="FF0000"/>
                </a:solidFill>
              </a:rPr>
              <a:t> dí </a:t>
            </a:r>
            <a:r>
              <a:rPr lang="zh-CN" altLang="en-US" dirty="0" smtClean="0">
                <a:solidFill>
                  <a:srgbClr val="FF0000"/>
                </a:solidFill>
              </a:rPr>
              <a:t>）</a:t>
            </a:r>
            <a:r>
              <a:rPr lang="zh-CN" altLang="en-US" dirty="0" smtClean="0"/>
              <a:t>确是真</a:t>
            </a:r>
            <a:r>
              <a:rPr lang="zh-CN" altLang="en-US" dirty="0" smtClean="0">
                <a:solidFill>
                  <a:srgbClr val="FF0000"/>
                </a:solidFill>
              </a:rPr>
              <a:t>的（</a:t>
            </a:r>
            <a:r>
              <a:rPr lang="en-US" altLang="zh-CN" dirty="0" smtClean="0">
                <a:solidFill>
                  <a:srgbClr val="FF0000"/>
                </a:solidFill>
              </a:rPr>
              <a:t>de</a:t>
            </a:r>
            <a:r>
              <a:rPr lang="zh-CN" altLang="en-US" dirty="0" smtClean="0">
                <a:solidFill>
                  <a:srgbClr val="FF0000"/>
                </a:solidFill>
              </a:rPr>
              <a:t>）</a:t>
            </a:r>
            <a:r>
              <a:rPr lang="zh-CN" altLang="en-US" dirty="0"/>
              <a:t>，</a:t>
            </a:r>
            <a:r>
              <a:rPr lang="zh-CN" altLang="en-US" dirty="0" smtClean="0"/>
              <a:t>请大家相信我。    </a:t>
            </a:r>
            <a:endParaRPr lang="en-US" altLang="zh-CN" dirty="0" smtClean="0"/>
          </a:p>
          <a:p>
            <a:r>
              <a:rPr lang="en-US" altLang="zh-CN" dirty="0" smtClean="0"/>
              <a:t>     de</a:t>
            </a:r>
            <a:r>
              <a:rPr lang="zh-CN" altLang="en-US" dirty="0" smtClean="0"/>
              <a:t>（真的）</a:t>
            </a:r>
            <a:endParaRPr lang="zh-CN" altLang="en-US" dirty="0"/>
          </a:p>
        </p:txBody>
      </p:sp>
      <p:sp>
        <p:nvSpPr>
          <p:cNvPr id="28" name="左大括号 27"/>
          <p:cNvSpPr/>
          <p:nvPr/>
        </p:nvSpPr>
        <p:spPr>
          <a:xfrm>
            <a:off x="1403648" y="4509120"/>
            <a:ext cx="72008" cy="504056"/>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图片 9"/>
          <p:cNvPicPr>
            <a:picLocks noChangeAspect="1"/>
          </p:cNvPicPr>
          <p:nvPr/>
        </p:nvPicPr>
        <p:blipFill>
          <a:blip r:embed="rId2" cstate="print"/>
          <a:srcRect r="72971"/>
          <a:stretch>
            <a:fillRect/>
          </a:stretch>
        </p:blipFill>
        <p:spPr bwMode="auto">
          <a:xfrm>
            <a:off x="6427618" y="5984875"/>
            <a:ext cx="1624013" cy="1543050"/>
          </a:xfrm>
          <a:prstGeom prst="rect">
            <a:avLst/>
          </a:prstGeom>
          <a:noFill/>
          <a:ln w="9525">
            <a:noFill/>
            <a:miter lim="800000"/>
            <a:headEnd/>
            <a:tailEnd/>
          </a:ln>
        </p:spPr>
      </p:pic>
      <p:pic>
        <p:nvPicPr>
          <p:cNvPr id="20484" name="图片 12"/>
          <p:cNvPicPr>
            <a:picLocks noChangeAspect="1"/>
          </p:cNvPicPr>
          <p:nvPr/>
        </p:nvPicPr>
        <p:blipFill>
          <a:blip r:embed="rId3" cstate="print"/>
          <a:srcRect r="72971"/>
          <a:stretch>
            <a:fillRect/>
          </a:stretch>
        </p:blipFill>
        <p:spPr bwMode="auto">
          <a:xfrm>
            <a:off x="683729" y="6156325"/>
            <a:ext cx="1265237" cy="1200150"/>
          </a:xfrm>
          <a:prstGeom prst="rect">
            <a:avLst/>
          </a:prstGeom>
          <a:noFill/>
          <a:ln w="9525">
            <a:noFill/>
            <a:miter lim="800000"/>
            <a:headEnd/>
            <a:tailEnd/>
          </a:ln>
        </p:spPr>
      </p:pic>
      <p:pic>
        <p:nvPicPr>
          <p:cNvPr id="20486" name="图片 7"/>
          <p:cNvPicPr>
            <a:picLocks noChangeAspect="1"/>
          </p:cNvPicPr>
          <p:nvPr/>
        </p:nvPicPr>
        <p:blipFill>
          <a:blip r:embed="rId4" cstate="print"/>
          <a:srcRect/>
          <a:stretch>
            <a:fillRect/>
          </a:stretch>
        </p:blipFill>
        <p:spPr bwMode="auto">
          <a:xfrm>
            <a:off x="158750" y="6296025"/>
            <a:ext cx="539750" cy="460375"/>
          </a:xfrm>
          <a:prstGeom prst="rect">
            <a:avLst/>
          </a:prstGeom>
          <a:noFill/>
          <a:ln w="9525">
            <a:noFill/>
            <a:miter lim="800000"/>
            <a:headEnd/>
            <a:tailEnd/>
          </a:ln>
        </p:spPr>
      </p:pic>
      <p:pic>
        <p:nvPicPr>
          <p:cNvPr id="20488" name="图片 8"/>
          <p:cNvPicPr>
            <a:picLocks noChangeAspect="1"/>
          </p:cNvPicPr>
          <p:nvPr/>
        </p:nvPicPr>
        <p:blipFill>
          <a:blip r:embed="rId5" cstate="print"/>
          <a:srcRect/>
          <a:stretch>
            <a:fillRect/>
          </a:stretch>
        </p:blipFill>
        <p:spPr bwMode="auto">
          <a:xfrm>
            <a:off x="8028061" y="6365875"/>
            <a:ext cx="720725" cy="477838"/>
          </a:xfrm>
          <a:prstGeom prst="rect">
            <a:avLst/>
          </a:prstGeom>
          <a:noFill/>
          <a:ln w="9525">
            <a:noFill/>
            <a:miter lim="800000"/>
            <a:headEnd/>
            <a:tailEnd/>
          </a:ln>
        </p:spPr>
      </p:pic>
      <p:sp>
        <p:nvSpPr>
          <p:cNvPr id="2" name="TextBox 1"/>
          <p:cNvSpPr txBox="1"/>
          <p:nvPr/>
        </p:nvSpPr>
        <p:spPr>
          <a:xfrm>
            <a:off x="899592" y="915934"/>
            <a:ext cx="7488832" cy="5324535"/>
          </a:xfrm>
          <a:prstGeom prst="rect">
            <a:avLst/>
          </a:prstGeom>
          <a:noFill/>
        </p:spPr>
        <p:txBody>
          <a:bodyPr wrap="square" rtlCol="0">
            <a:spAutoFit/>
          </a:bodyPr>
          <a:lstStyle/>
          <a:p>
            <a:r>
              <a:rPr lang="zh-CN" altLang="en-US" sz="3600" b="1" dirty="0" smtClean="0">
                <a:solidFill>
                  <a:srgbClr val="1597E0"/>
                </a:solidFill>
                <a:latin typeface="楷体" panose="02010609060101010101" pitchFamily="49" charset="-122"/>
                <a:ea typeface="楷体" panose="02010609060101010101" pitchFamily="49" charset="-122"/>
              </a:rPr>
              <a:t>特别</a:t>
            </a:r>
            <a:r>
              <a:rPr lang="zh-CN" altLang="en-US" sz="3600" b="1" dirty="0">
                <a:solidFill>
                  <a:srgbClr val="1597E0"/>
                </a:solidFill>
                <a:latin typeface="楷体" panose="02010609060101010101" pitchFamily="49" charset="-122"/>
                <a:ea typeface="楷体" panose="02010609060101010101" pitchFamily="49" charset="-122"/>
              </a:rPr>
              <a:t>：</a:t>
            </a:r>
            <a:r>
              <a:rPr lang="zh-CN" altLang="en-US" sz="2800" dirty="0" smtClean="0">
                <a:latin typeface="楷体" panose="02010609060101010101" pitchFamily="49" charset="-122"/>
                <a:ea typeface="楷体" panose="02010609060101010101" pitchFamily="49" charset="-122"/>
              </a:rPr>
              <a:t>与众不同；不普通。</a:t>
            </a:r>
            <a:endParaRPr lang="en-US" altLang="zh-CN" sz="2800" dirty="0" smtClean="0">
              <a:latin typeface="楷体" panose="02010609060101010101" pitchFamily="49" charset="-122"/>
              <a:ea typeface="楷体" panose="02010609060101010101" pitchFamily="49" charset="-122"/>
            </a:endParaRPr>
          </a:p>
          <a:p>
            <a:r>
              <a:rPr lang="en-US" altLang="zh-CN" sz="2800" dirty="0">
                <a:latin typeface="楷体" panose="02010609060101010101" pitchFamily="49" charset="-122"/>
                <a:ea typeface="楷体" panose="02010609060101010101" pitchFamily="49" charset="-122"/>
              </a:rPr>
              <a:t> </a:t>
            </a:r>
            <a:r>
              <a:rPr lang="en-US" altLang="zh-CN" sz="2800" dirty="0" smtClean="0">
                <a:latin typeface="楷体" panose="02010609060101010101" pitchFamily="49" charset="-122"/>
                <a:ea typeface="楷体" panose="02010609060101010101" pitchFamily="49" charset="-122"/>
              </a:rPr>
              <a:t>     </a:t>
            </a:r>
            <a:r>
              <a:rPr lang="zh-CN" altLang="en-US" sz="2800" dirty="0" smtClean="0">
                <a:latin typeface="楷体" panose="02010609060101010101" pitchFamily="49" charset="-122"/>
                <a:ea typeface="楷体" panose="02010609060101010101" pitchFamily="49" charset="-122"/>
              </a:rPr>
              <a:t>造句：今天的天气特别好。</a:t>
            </a:r>
            <a:endParaRPr lang="en-US" altLang="zh-CN" sz="2800" dirty="0" smtClean="0">
              <a:latin typeface="楷体" panose="02010609060101010101" pitchFamily="49" charset="-122"/>
              <a:ea typeface="楷体" panose="02010609060101010101" pitchFamily="49" charset="-122"/>
            </a:endParaRPr>
          </a:p>
          <a:p>
            <a:r>
              <a:rPr lang="zh-CN" altLang="en-US" sz="3600" b="1" dirty="0" smtClean="0">
                <a:solidFill>
                  <a:srgbClr val="1597E0"/>
                </a:solidFill>
                <a:latin typeface="楷体" panose="02010609060101010101" pitchFamily="49" charset="-122"/>
                <a:ea typeface="楷体" panose="02010609060101010101" pitchFamily="49" charset="-122"/>
              </a:rPr>
              <a:t>平时：</a:t>
            </a:r>
            <a:r>
              <a:rPr lang="zh-CN" altLang="en-US" sz="2800" dirty="0" smtClean="0">
                <a:latin typeface="楷体" panose="02010609060101010101" pitchFamily="49" charset="-122"/>
                <a:ea typeface="楷体" panose="02010609060101010101" pitchFamily="49" charset="-122"/>
              </a:rPr>
              <a:t>一般的，通常的时候（区别于特定的或特指的时候）。</a:t>
            </a:r>
            <a:endParaRPr lang="en-US" altLang="zh-CN" sz="2800" dirty="0" smtClean="0">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　</a:t>
            </a:r>
            <a:r>
              <a:rPr lang="zh-CN" altLang="en-US" sz="2800" dirty="0" smtClean="0">
                <a:latin typeface="楷体" panose="02010609060101010101" pitchFamily="49" charset="-122"/>
                <a:ea typeface="楷体" panose="02010609060101010101" pitchFamily="49" charset="-122"/>
              </a:rPr>
              <a:t>　　造句：平时不努力，考试的成绩肯定不理想。</a:t>
            </a:r>
            <a:endParaRPr lang="en-US" altLang="zh-CN" sz="2800" dirty="0" smtClean="0">
              <a:latin typeface="楷体" panose="02010609060101010101" pitchFamily="49" charset="-122"/>
              <a:ea typeface="楷体" panose="02010609060101010101" pitchFamily="49" charset="-122"/>
            </a:endParaRPr>
          </a:p>
          <a:p>
            <a:r>
              <a:rPr lang="zh-CN" altLang="en-US" sz="3600" b="1" dirty="0" smtClean="0">
                <a:solidFill>
                  <a:srgbClr val="1597E0"/>
                </a:solidFill>
                <a:latin typeface="楷体" panose="02010609060101010101" pitchFamily="49" charset="-122"/>
                <a:ea typeface="楷体" panose="02010609060101010101" pitchFamily="49" charset="-122"/>
              </a:rPr>
              <a:t>工具：</a:t>
            </a:r>
            <a:r>
              <a:rPr lang="zh-CN" altLang="en-US" sz="2800" dirty="0" smtClean="0">
                <a:latin typeface="楷体" panose="02010609060101010101" pitchFamily="49" charset="-122"/>
                <a:ea typeface="楷体" panose="02010609060101010101" pitchFamily="49" charset="-122"/>
              </a:rPr>
              <a:t>进行生产劳动时所使用的器具，如锯、刨、犁、锄。</a:t>
            </a:r>
            <a:endParaRPr lang="en-US" altLang="zh-CN" sz="2800" dirty="0" smtClean="0">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　</a:t>
            </a:r>
            <a:r>
              <a:rPr lang="zh-CN" altLang="en-US" sz="2800" dirty="0" smtClean="0">
                <a:latin typeface="楷体" panose="02010609060101010101" pitchFamily="49" charset="-122"/>
                <a:ea typeface="楷体" panose="02010609060101010101" pitchFamily="49" charset="-122"/>
              </a:rPr>
              <a:t>　　造句：他把工具保养得很好。</a:t>
            </a:r>
            <a:endParaRPr lang="en-US" altLang="zh-CN" sz="2800" dirty="0" smtClean="0">
              <a:latin typeface="楷体" panose="02010609060101010101" pitchFamily="49" charset="-122"/>
              <a:ea typeface="楷体" panose="02010609060101010101" pitchFamily="49" charset="-122"/>
            </a:endParaRPr>
          </a:p>
          <a:p>
            <a:r>
              <a:rPr lang="zh-CN" altLang="en-US" sz="3600" b="1" dirty="0" smtClean="0">
                <a:solidFill>
                  <a:srgbClr val="1597E0"/>
                </a:solidFill>
                <a:latin typeface="楷体" panose="02010609060101010101" pitchFamily="49" charset="-122"/>
                <a:ea typeface="楷体" panose="02010609060101010101" pitchFamily="49" charset="-122"/>
              </a:rPr>
              <a:t>劳动：</a:t>
            </a:r>
            <a:r>
              <a:rPr lang="zh-CN" altLang="en-US" sz="2800" dirty="0" smtClean="0">
                <a:latin typeface="楷体" panose="02010609060101010101" pitchFamily="49" charset="-122"/>
                <a:ea typeface="楷体" panose="02010609060101010101" pitchFamily="49" charset="-122"/>
              </a:rPr>
              <a:t>人类创造物质或精神财富的活动。</a:t>
            </a:r>
            <a:endParaRPr lang="en-US" altLang="zh-CN" sz="2800" dirty="0" smtClean="0">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　</a:t>
            </a:r>
            <a:r>
              <a:rPr lang="zh-CN" altLang="en-US" sz="2800" dirty="0" smtClean="0">
                <a:latin typeface="楷体" panose="02010609060101010101" pitchFamily="49" charset="-122"/>
                <a:ea typeface="楷体" panose="02010609060101010101" pitchFamily="49" charset="-122"/>
              </a:rPr>
              <a:t>　　造句：农民伯伯在地里辛勤地劳动。</a:t>
            </a:r>
            <a:endParaRPr lang="zh-CN" altLang="en-US" sz="2800" dirty="0">
              <a:latin typeface="楷体" panose="02010609060101010101" pitchFamily="49" charset="-122"/>
              <a:ea typeface="楷体" panose="02010609060101010101" pitchFamily="49" charset="-122"/>
            </a:endParaRPr>
          </a:p>
        </p:txBody>
      </p:sp>
      <p:sp>
        <p:nvSpPr>
          <p:cNvPr id="10" name="对角圆角矩形 9"/>
          <p:cNvSpPr/>
          <p:nvPr/>
        </p:nvSpPr>
        <p:spPr>
          <a:xfrm>
            <a:off x="1132671" y="205637"/>
            <a:ext cx="1927161"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词语解释</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1" name="图片 10"/>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7" name="Picture 7">
            <a:hlinkClick r:id="rId2" action="ppaction://hlinkfile"/>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04865" y="1320262"/>
            <a:ext cx="6738563" cy="348786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0" name="云形标注 9"/>
          <p:cNvSpPr/>
          <p:nvPr/>
        </p:nvSpPr>
        <p:spPr>
          <a:xfrm>
            <a:off x="4932040" y="3715013"/>
            <a:ext cx="2721538" cy="1346028"/>
          </a:xfrm>
          <a:prstGeom prst="cloudCallout">
            <a:avLst>
              <a:gd name="adj1" fmla="val 44568"/>
              <a:gd name="adj2" fmla="val 6054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pic>
        <p:nvPicPr>
          <p:cNvPr id="21507" name="图片 9"/>
          <p:cNvPicPr>
            <a:picLocks noChangeAspect="1"/>
          </p:cNvPicPr>
          <p:nvPr/>
        </p:nvPicPr>
        <p:blipFill>
          <a:blip r:embed="rId4" cstate="print"/>
          <a:srcRect r="72971"/>
          <a:stretch>
            <a:fillRect/>
          </a:stretch>
        </p:blipFill>
        <p:spPr bwMode="auto">
          <a:xfrm flipH="1">
            <a:off x="7892575" y="6061273"/>
            <a:ext cx="1251425" cy="1189037"/>
          </a:xfrm>
          <a:prstGeom prst="rect">
            <a:avLst/>
          </a:prstGeom>
          <a:noFill/>
          <a:ln w="9525">
            <a:noFill/>
            <a:miter lim="800000"/>
            <a:headEnd/>
            <a:tailEnd/>
          </a:ln>
        </p:spPr>
      </p:pic>
      <p:pic>
        <p:nvPicPr>
          <p:cNvPr id="21508" name="图片 12"/>
          <p:cNvPicPr>
            <a:picLocks noChangeAspect="1"/>
          </p:cNvPicPr>
          <p:nvPr/>
        </p:nvPicPr>
        <p:blipFill>
          <a:blip r:embed="rId5" cstate="print"/>
          <a:srcRect r="72971"/>
          <a:stretch>
            <a:fillRect/>
          </a:stretch>
        </p:blipFill>
        <p:spPr bwMode="auto">
          <a:xfrm>
            <a:off x="-44757" y="6043965"/>
            <a:ext cx="1265237" cy="1200150"/>
          </a:xfrm>
          <a:prstGeom prst="rect">
            <a:avLst/>
          </a:prstGeom>
          <a:noFill/>
          <a:ln w="9525">
            <a:noFill/>
            <a:miter lim="800000"/>
            <a:headEnd/>
            <a:tailEnd/>
          </a:ln>
        </p:spPr>
      </p:pic>
      <p:sp>
        <p:nvSpPr>
          <p:cNvPr id="2" name="TextBox 1"/>
          <p:cNvSpPr txBox="1"/>
          <p:nvPr/>
        </p:nvSpPr>
        <p:spPr>
          <a:xfrm>
            <a:off x="5067033" y="3715013"/>
            <a:ext cx="2476395" cy="1200329"/>
          </a:xfrm>
          <a:prstGeom prst="rect">
            <a:avLst/>
          </a:prstGeom>
          <a:noFill/>
        </p:spPr>
        <p:txBody>
          <a:bodyPr wrap="square" rtlCol="0">
            <a:spAutoFit/>
          </a:bodyPr>
          <a:lstStyle/>
          <a:p>
            <a:r>
              <a:rPr lang="zh-CN" altLang="en-US" sz="2400" b="1" dirty="0" smtClean="0">
                <a:latin typeface="楷体" panose="02010609060101010101" pitchFamily="49" charset="-122"/>
                <a:ea typeface="楷体" panose="02010609060101010101" pitchFamily="49" charset="-122"/>
              </a:rPr>
              <a:t>　</a:t>
            </a:r>
            <a:r>
              <a:rPr lang="zh-CN" altLang="en-US" sz="2400" dirty="0" smtClean="0">
                <a:latin typeface="楷体" panose="02010609060101010101" pitchFamily="49" charset="-122"/>
                <a:ea typeface="楷体" panose="02010609060101010101" pitchFamily="49" charset="-122"/>
              </a:rPr>
              <a:t>　小喇叭朗读开始了，点一点音箱，一起听。</a:t>
            </a:r>
            <a:endParaRPr lang="zh-CN" altLang="en-US" sz="2400" dirty="0">
              <a:latin typeface="楷体" panose="02010609060101010101" pitchFamily="49" charset="-122"/>
              <a:ea typeface="楷体" panose="02010609060101010101" pitchFamily="49" charset="-122"/>
            </a:endParaRPr>
          </a:p>
        </p:txBody>
      </p:sp>
      <p:sp>
        <p:nvSpPr>
          <p:cNvPr id="13" name="TextBox 12"/>
          <p:cNvSpPr txBox="1"/>
          <p:nvPr/>
        </p:nvSpPr>
        <p:spPr>
          <a:xfrm>
            <a:off x="1578770" y="1114902"/>
            <a:ext cx="2448106" cy="769441"/>
          </a:xfrm>
          <a:prstGeom prst="rect">
            <a:avLst/>
          </a:prstGeom>
          <a:noFill/>
        </p:spPr>
        <p:txBody>
          <a:bodyPr wrap="none" rtlCol="0">
            <a:spAutoFit/>
          </a:bodyPr>
          <a:lstStyle/>
          <a:p>
            <a:r>
              <a:rPr lang="zh-CN" altLang="en-US" sz="4400" b="1" cap="all" dirty="0" smtClean="0">
                <a:ln w="9000" cmpd="sng">
                  <a:solidFill>
                    <a:schemeClr val="accent2"/>
                  </a:solidFill>
                  <a:prstDash val="solid"/>
                </a:ln>
                <a:gradFill flip="none" rotWithShape="1">
                  <a:gsLst>
                    <a:gs pos="0">
                      <a:srgbClr val="000000"/>
                    </a:gs>
                    <a:gs pos="20000">
                      <a:srgbClr val="000040"/>
                    </a:gs>
                    <a:gs pos="50000">
                      <a:srgbClr val="400040"/>
                    </a:gs>
                    <a:gs pos="75000">
                      <a:srgbClr val="8F0040"/>
                    </a:gs>
                    <a:gs pos="89999">
                      <a:srgbClr val="F27300"/>
                    </a:gs>
                    <a:gs pos="100000">
                      <a:srgbClr val="FFBF00"/>
                    </a:gs>
                  </a:gsLst>
                  <a:lin ang="2700000" scaled="0"/>
                  <a:tileRect/>
                </a:gradFill>
                <a:effectLst>
                  <a:reflection blurRad="12700" stA="28000" endPos="45000" dist="1000" dir="5400000" sy="-100000" algn="bl" rotWithShape="0"/>
                </a:effectLst>
                <a:latin typeface="楷体" panose="02010609060101010101" pitchFamily="49" charset="-122"/>
                <a:ea typeface="楷体" panose="02010609060101010101" pitchFamily="49" charset="-122"/>
              </a:rPr>
              <a:t>课文朗读</a:t>
            </a:r>
            <a:endParaRPr lang="zh-CN" altLang="en-US" sz="4400" b="1" cap="all" dirty="0">
              <a:ln w="9000" cmpd="sng">
                <a:solidFill>
                  <a:schemeClr val="accent2"/>
                </a:solidFill>
                <a:prstDash val="solid"/>
              </a:ln>
              <a:gradFill flip="none" rotWithShape="1">
                <a:gsLst>
                  <a:gs pos="0">
                    <a:srgbClr val="000000"/>
                  </a:gs>
                  <a:gs pos="20000">
                    <a:srgbClr val="000040"/>
                  </a:gs>
                  <a:gs pos="50000">
                    <a:srgbClr val="400040"/>
                  </a:gs>
                  <a:gs pos="75000">
                    <a:srgbClr val="8F0040"/>
                  </a:gs>
                  <a:gs pos="89999">
                    <a:srgbClr val="F27300"/>
                  </a:gs>
                  <a:gs pos="100000">
                    <a:srgbClr val="FFBF00"/>
                  </a:gs>
                </a:gsLst>
                <a:lin ang="2700000" scaled="0"/>
                <a:tileRect/>
              </a:gradFill>
              <a:effectLst>
                <a:reflection blurRad="12700" stA="28000" endPos="45000" dist="1000" dir="5400000" sy="-100000" algn="bl" rotWithShape="0"/>
              </a:effectLst>
              <a:latin typeface="楷体" panose="02010609060101010101" pitchFamily="49" charset="-122"/>
              <a:ea typeface="楷体" panose="02010609060101010101" pitchFamily="49" charset="-122"/>
            </a:endParaRPr>
          </a:p>
        </p:txBody>
      </p:sp>
      <p:pic>
        <p:nvPicPr>
          <p:cNvPr id="5125" name="Picture 5"/>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719006" y="1338957"/>
            <a:ext cx="1002948" cy="5929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126" name="Picture 6"/>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5962835" y="5943508"/>
            <a:ext cx="684789" cy="86768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8" name="云形标注 17"/>
          <p:cNvSpPr/>
          <p:nvPr/>
        </p:nvSpPr>
        <p:spPr>
          <a:xfrm>
            <a:off x="2411760" y="4449105"/>
            <a:ext cx="2387866" cy="1231048"/>
          </a:xfrm>
          <a:prstGeom prst="cloudCallout">
            <a:avLst>
              <a:gd name="adj1" fmla="val -76605"/>
              <a:gd name="adj2" fmla="val 646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19" name="TextBox 18"/>
          <p:cNvSpPr txBox="1"/>
          <p:nvPr/>
        </p:nvSpPr>
        <p:spPr>
          <a:xfrm>
            <a:off x="2590638" y="4412406"/>
            <a:ext cx="2476395" cy="1200329"/>
          </a:xfrm>
          <a:prstGeom prst="rect">
            <a:avLst/>
          </a:prstGeom>
          <a:noFill/>
        </p:spPr>
        <p:txBody>
          <a:bodyPr wrap="square" rtlCol="0">
            <a:spAutoFit/>
          </a:bodyPr>
          <a:lstStyle/>
          <a:p>
            <a:r>
              <a:rPr lang="zh-CN" altLang="en-US" sz="2400" b="1" dirty="0" smtClean="0">
                <a:latin typeface="楷体" panose="02010609060101010101" pitchFamily="49" charset="-122"/>
                <a:ea typeface="楷体" panose="02010609060101010101" pitchFamily="49" charset="-122"/>
              </a:rPr>
              <a:t>　　</a:t>
            </a:r>
            <a:r>
              <a:rPr lang="zh-CN" altLang="en-US" sz="2400" dirty="0" smtClean="0">
                <a:latin typeface="楷体" panose="02010609060101010101" pitchFamily="49" charset="-122"/>
                <a:ea typeface="楷体" panose="02010609060101010101" pitchFamily="49" charset="-122"/>
              </a:rPr>
              <a:t>边听边想：课文讲了一件什么事？</a:t>
            </a:r>
            <a:endParaRPr lang="zh-CN" altLang="en-US" sz="2400" dirty="0">
              <a:latin typeface="楷体" panose="02010609060101010101" pitchFamily="49" charset="-122"/>
              <a:ea typeface="楷体" panose="02010609060101010101" pitchFamily="49" charset="-122"/>
            </a:endParaRPr>
          </a:p>
        </p:txBody>
      </p:sp>
      <p:sp>
        <p:nvSpPr>
          <p:cNvPr id="15" name="对角圆角矩形 14"/>
          <p:cNvSpPr/>
          <p:nvPr/>
        </p:nvSpPr>
        <p:spPr>
          <a:xfrm>
            <a:off x="1132672" y="205637"/>
            <a:ext cx="2287200"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课文早知道</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6" name="图片 15"/>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2050" name="Picture 2"/>
          <p:cNvPicPr>
            <a:picLocks noChangeAspect="1" noChangeArrowheads="1"/>
          </p:cNvPicPr>
          <p:nvPr/>
        </p:nvPicPr>
        <p:blipFill>
          <a:blip r:embed="rId9"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7514548" y="4449105"/>
            <a:ext cx="1226146" cy="18661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10"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9838" y="5012571"/>
            <a:ext cx="1241284" cy="13001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500"/>
                                        <p:tgtEl>
                                          <p:spTgt spid="205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par>
                                <p:cTn id="22" presetID="10" presetClass="entr" presetSubtype="0" fill="hold" nodeType="withEffect">
                                  <p:stCondLst>
                                    <p:cond delay="0"/>
                                  </p:stCondLst>
                                  <p:childTnLst>
                                    <p:set>
                                      <p:cBhvr>
                                        <p:cTn id="23" dur="1" fill="hold">
                                          <p:stCondLst>
                                            <p:cond delay="0"/>
                                          </p:stCondLst>
                                        </p:cTn>
                                        <p:tgtEl>
                                          <p:spTgt spid="2050"/>
                                        </p:tgtEl>
                                        <p:attrNameLst>
                                          <p:attrName>style.visibility</p:attrName>
                                        </p:attrNameLst>
                                      </p:cBhvr>
                                      <p:to>
                                        <p:strVal val="visible"/>
                                      </p:to>
                                    </p:set>
                                    <p:animEffect transition="in" filter="fade">
                                      <p:cBhvr>
                                        <p:cTn id="24"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p:bldP spid="18" grpId="0" animBg="1"/>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15616" y="4653136"/>
            <a:ext cx="6624736" cy="156966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zh-CN" altLang="en-US" sz="3200" dirty="0" smtClean="0">
                <a:latin typeface="楷体" panose="02010609060101010101" pitchFamily="49" charset="-122"/>
                <a:ea typeface="楷体" panose="02010609060101010101" pitchFamily="49" charset="-122"/>
              </a:rPr>
              <a:t>　</a:t>
            </a:r>
            <a:r>
              <a:rPr lang="zh-CN" altLang="en-US" sz="3200" dirty="0" smtClean="0">
                <a:solidFill>
                  <a:srgbClr val="0000FF"/>
                </a:solidFill>
                <a:latin typeface="楷体" panose="02010609060101010101" pitchFamily="49" charset="-122"/>
                <a:ea typeface="楷体" panose="02010609060101010101" pitchFamily="49" charset="-122"/>
              </a:rPr>
              <a:t>　课文通过介绍千人糕的制作过程告诉我们每一件物品的制成都包含着很多人的劳动。</a:t>
            </a:r>
            <a:endParaRPr lang="zh-CN" altLang="en-US" sz="3200" dirty="0">
              <a:solidFill>
                <a:srgbClr val="0000FF"/>
              </a:solidFill>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5305565" y="6044008"/>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636170" y="5997582"/>
            <a:ext cx="1513116" cy="1200150"/>
          </a:xfrm>
          <a:prstGeom prst="rect">
            <a:avLst/>
          </a:prstGeom>
          <a:noFill/>
          <a:ln w="9525">
            <a:noFill/>
            <a:miter lim="800000"/>
            <a:headEnd/>
            <a:tailEnd/>
          </a:ln>
        </p:spPr>
      </p:pic>
      <p:pic>
        <p:nvPicPr>
          <p:cNvPr id="6" name="图片 7"/>
          <p:cNvPicPr>
            <a:picLocks noChangeAspect="1"/>
          </p:cNvPicPr>
          <p:nvPr/>
        </p:nvPicPr>
        <p:blipFill>
          <a:blip r:embed="rId4" cstate="print"/>
          <a:srcRect/>
          <a:stretch>
            <a:fillRect/>
          </a:stretch>
        </p:blipFill>
        <p:spPr bwMode="auto">
          <a:xfrm>
            <a:off x="332547" y="6044008"/>
            <a:ext cx="539750" cy="460375"/>
          </a:xfrm>
          <a:prstGeom prst="rect">
            <a:avLst/>
          </a:prstGeom>
          <a:noFill/>
          <a:ln w="9525">
            <a:noFill/>
            <a:miter lim="800000"/>
            <a:headEnd/>
            <a:tailEnd/>
          </a:ln>
        </p:spPr>
      </p:pic>
      <p:pic>
        <p:nvPicPr>
          <p:cNvPr id="8" name="图片 8"/>
          <p:cNvPicPr>
            <a:picLocks noChangeAspect="1"/>
          </p:cNvPicPr>
          <p:nvPr/>
        </p:nvPicPr>
        <p:blipFill>
          <a:blip r:embed="rId5" cstate="print"/>
          <a:srcRect/>
          <a:stretch>
            <a:fillRect/>
          </a:stretch>
        </p:blipFill>
        <p:spPr bwMode="auto">
          <a:xfrm>
            <a:off x="7086461" y="6257925"/>
            <a:ext cx="720725" cy="477838"/>
          </a:xfrm>
          <a:prstGeom prst="rect">
            <a:avLst/>
          </a:prstGeom>
          <a:noFill/>
          <a:ln w="9525">
            <a:noFill/>
            <a:miter lim="800000"/>
            <a:headEnd/>
            <a:tailEnd/>
          </a:ln>
        </p:spPr>
      </p:pic>
      <p:sp>
        <p:nvSpPr>
          <p:cNvPr id="13" name="对角圆角矩形 12"/>
          <p:cNvSpPr/>
          <p:nvPr/>
        </p:nvSpPr>
        <p:spPr>
          <a:xfrm>
            <a:off x="1132672" y="205637"/>
            <a:ext cx="2287200"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课文早知道</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4" name="图片 13"/>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3074" name="Picture 2"/>
          <p:cNvPicPr>
            <a:picLocks noChangeAspect="1" noChangeArrowheads="1"/>
          </p:cNvPicPr>
          <p:nvPr/>
        </p:nvPicPr>
        <p:blipFill>
          <a:blip r:embed="rId7"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7740351" y="5348177"/>
            <a:ext cx="1148383" cy="12988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8" cstate="print"/>
          <a:srcRect t="4725"/>
          <a:stretch>
            <a:fillRect/>
          </a:stretch>
        </p:blipFill>
        <p:spPr bwMode="auto">
          <a:xfrm>
            <a:off x="1619672" y="1052736"/>
            <a:ext cx="5848350" cy="290398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ox(in)">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云形标注 6"/>
          <p:cNvSpPr/>
          <p:nvPr/>
        </p:nvSpPr>
        <p:spPr>
          <a:xfrm>
            <a:off x="4753349" y="2311911"/>
            <a:ext cx="3866085" cy="2295824"/>
          </a:xfrm>
          <a:prstGeom prst="cloudCallout">
            <a:avLst>
              <a:gd name="adj1" fmla="val -28717"/>
              <a:gd name="adj2" fmla="val 72334"/>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pic>
        <p:nvPicPr>
          <p:cNvPr id="1028"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13549" y="1391429"/>
            <a:ext cx="78105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TextBox 2"/>
          <p:cNvSpPr txBox="1"/>
          <p:nvPr/>
        </p:nvSpPr>
        <p:spPr>
          <a:xfrm>
            <a:off x="5094056" y="2490327"/>
            <a:ext cx="3475086" cy="2677656"/>
          </a:xfrm>
          <a:prstGeom prst="rect">
            <a:avLst/>
          </a:prstGeom>
          <a:noFill/>
        </p:spPr>
        <p:txBody>
          <a:bodyPr wrap="square" rtlCol="0">
            <a:spAutoFit/>
          </a:bodyPr>
          <a:lstStyle/>
          <a:p>
            <a:r>
              <a:rPr lang="zh-CN" altLang="en-US" sz="2400" dirty="0" smtClean="0">
                <a:latin typeface="楷体" panose="02010609060101010101" pitchFamily="49" charset="-122"/>
                <a:ea typeface="楷体" panose="02010609060101010101" pitchFamily="49" charset="-122"/>
              </a:rPr>
              <a:t>　　“小朋友们一起来做一个大蛋糕，把它送给谁我暂时还没有想好</a:t>
            </a:r>
            <a:r>
              <a:rPr lang="en-US" altLang="zh-CN" sz="2400" dirty="0" smtClean="0">
                <a:latin typeface="楷体" panose="02010609060101010101" pitchFamily="49" charset="-122"/>
                <a:ea typeface="楷体" panose="02010609060101010101" pitchFamily="49" charset="-122"/>
              </a:rPr>
              <a:t>……</a:t>
            </a:r>
            <a:r>
              <a:rPr lang="zh-CN" altLang="en-US" sz="2400" dirty="0" smtClean="0">
                <a:latin typeface="楷体" panose="02010609060101010101" pitchFamily="49" charset="-122"/>
                <a:ea typeface="楷体" panose="02010609060101010101" pitchFamily="49" charset="-122"/>
              </a:rPr>
              <a:t>”</a:t>
            </a:r>
            <a:endParaRPr lang="en-US" altLang="zh-CN" sz="2400" dirty="0" smtClean="0">
              <a:latin typeface="楷体" panose="02010609060101010101" pitchFamily="49" charset="-122"/>
              <a:ea typeface="楷体" panose="02010609060101010101" pitchFamily="49" charset="-122"/>
            </a:endParaRPr>
          </a:p>
          <a:p>
            <a:r>
              <a:rPr lang="zh-CN" altLang="en-US" sz="2400" dirty="0" smtClean="0">
                <a:latin typeface="楷体" panose="02010609060101010101" pitchFamily="49" charset="-122"/>
                <a:ea typeface="楷体" panose="02010609060101010101" pitchFamily="49" charset="-122"/>
              </a:rPr>
              <a:t>　　在歌声中，去课文中看看为什么把“糕”称作“千人糕”吧！</a:t>
            </a:r>
            <a:endParaRPr lang="zh-CN" altLang="en-US" sz="2400" dirty="0">
              <a:latin typeface="楷体" panose="02010609060101010101" pitchFamily="49" charset="-122"/>
              <a:ea typeface="楷体" panose="02010609060101010101" pitchFamily="49" charset="-122"/>
            </a:endParaRPr>
          </a:p>
        </p:txBody>
      </p:sp>
      <p:pic>
        <p:nvPicPr>
          <p:cNvPr id="1031" name="Picture 7"/>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897436" y="1511123"/>
            <a:ext cx="404813"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552482" y="2123350"/>
            <a:ext cx="2371725" cy="2924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8" name="组合 7"/>
          <p:cNvGrpSpPr/>
          <p:nvPr/>
        </p:nvGrpSpPr>
        <p:grpSpPr>
          <a:xfrm>
            <a:off x="467544" y="110421"/>
            <a:ext cx="2525818" cy="549852"/>
            <a:chOff x="467544" y="110421"/>
            <a:chExt cx="2525818" cy="549852"/>
          </a:xfrm>
        </p:grpSpPr>
        <p:sp>
          <p:nvSpPr>
            <p:cNvPr id="12" name="对角圆角矩形 11"/>
            <p:cNvSpPr/>
            <p:nvPr/>
          </p:nvSpPr>
          <p:spPr>
            <a:xfrm>
              <a:off x="1115616" y="205637"/>
              <a:ext cx="1877746"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a:solidFill>
                    <a:schemeClr val="accent6">
                      <a:lumMod val="75000"/>
                    </a:schemeClr>
                  </a:solidFill>
                  <a:latin typeface="楷体" panose="02010609060101010101" pitchFamily="49" charset="-122"/>
                  <a:ea typeface="楷体" panose="02010609060101010101" pitchFamily="49" charset="-122"/>
                </a:rPr>
                <a:t>新课</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导入</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3" name="图片 12"/>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67544" y="110421"/>
              <a:ext cx="576064" cy="549852"/>
            </a:xfrm>
            <a:prstGeom prst="rect">
              <a:avLst/>
            </a:prstGeom>
          </p:spPr>
        </p:pic>
      </p:gr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23528" y="1196752"/>
            <a:ext cx="4801314" cy="646331"/>
          </a:xfrm>
          <a:prstGeom prst="rect">
            <a:avLst/>
          </a:prstGeom>
          <a:noFill/>
        </p:spPr>
        <p:txBody>
          <a:bodyPr wrap="none" rtlCol="0">
            <a:spAutoFit/>
          </a:bodyPr>
          <a:lstStyle/>
          <a:p>
            <a:r>
              <a:rPr lang="zh-CN" altLang="en-US" sz="3600" dirty="0" smtClean="0">
                <a:solidFill>
                  <a:srgbClr val="0000FF"/>
                </a:solidFill>
              </a:rPr>
              <a:t>爸爸，什么是</a:t>
            </a:r>
            <a:r>
              <a:rPr lang="zh-CN" altLang="en-US" sz="3600" dirty="0" smtClean="0">
                <a:solidFill>
                  <a:srgbClr val="FF0000"/>
                </a:solidFill>
              </a:rPr>
              <a:t>千人糕</a:t>
            </a:r>
            <a:r>
              <a:rPr lang="zh-CN" altLang="en-US" sz="3600" dirty="0" smtClean="0">
                <a:solidFill>
                  <a:srgbClr val="0000FF"/>
                </a:solidFill>
              </a:rPr>
              <a:t>？</a:t>
            </a:r>
            <a:endParaRPr lang="zh-CN" altLang="en-US" sz="3600" dirty="0">
              <a:solidFill>
                <a:srgbClr val="0000FF"/>
              </a:solidFill>
            </a:endParaRPr>
          </a:p>
        </p:txBody>
      </p:sp>
      <p:sp>
        <p:nvSpPr>
          <p:cNvPr id="5" name="云形标注 4"/>
          <p:cNvSpPr/>
          <p:nvPr/>
        </p:nvSpPr>
        <p:spPr>
          <a:xfrm>
            <a:off x="2828310" y="1913499"/>
            <a:ext cx="2387866" cy="1231048"/>
          </a:xfrm>
          <a:prstGeom prst="cloudCallout">
            <a:avLst>
              <a:gd name="adj1" fmla="val -76605"/>
              <a:gd name="adj2" fmla="val 646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6" name="TextBox 5"/>
          <p:cNvSpPr txBox="1"/>
          <p:nvPr/>
        </p:nvSpPr>
        <p:spPr>
          <a:xfrm>
            <a:off x="2771800" y="1916832"/>
            <a:ext cx="2592288" cy="1077218"/>
          </a:xfrm>
          <a:prstGeom prst="rect">
            <a:avLst/>
          </a:prstGeom>
          <a:noFill/>
        </p:spPr>
        <p:txBody>
          <a:bodyPr wrap="square" rtlCol="0">
            <a:spAutoFit/>
          </a:bodyPr>
          <a:lstStyle/>
          <a:p>
            <a:r>
              <a:rPr lang="zh-CN" altLang="en-US" sz="2400" b="1" dirty="0" smtClean="0">
                <a:latin typeface="楷体" panose="02010609060101010101" pitchFamily="49" charset="-122"/>
                <a:ea typeface="楷体" panose="02010609060101010101" pitchFamily="49" charset="-122"/>
              </a:rPr>
              <a:t>　</a:t>
            </a:r>
            <a:r>
              <a:rPr lang="zh-CN" altLang="en-US" sz="2000" b="1" dirty="0" smtClean="0">
                <a:latin typeface="楷体" panose="02010609060101010101" pitchFamily="49" charset="-122"/>
                <a:ea typeface="楷体" panose="02010609060101010101" pitchFamily="49" charset="-122"/>
              </a:rPr>
              <a:t>语速稍快，语调上扬，读出孩子的好奇心理。</a:t>
            </a:r>
            <a:endParaRPr lang="zh-CN" altLang="en-US" sz="2000" dirty="0">
              <a:latin typeface="楷体" panose="02010609060101010101" pitchFamily="49" charset="-122"/>
              <a:ea typeface="楷体" panose="02010609060101010101" pitchFamily="49" charset="-122"/>
            </a:endParaRPr>
          </a:p>
        </p:txBody>
      </p:sp>
      <p:sp>
        <p:nvSpPr>
          <p:cNvPr id="19" name="TextBox 18"/>
          <p:cNvSpPr txBox="1"/>
          <p:nvPr/>
        </p:nvSpPr>
        <p:spPr>
          <a:xfrm>
            <a:off x="683568" y="3717032"/>
            <a:ext cx="7994484" cy="1200329"/>
          </a:xfrm>
          <a:prstGeom prst="rect">
            <a:avLst/>
          </a:prstGeom>
          <a:noFill/>
        </p:spPr>
        <p:txBody>
          <a:bodyPr wrap="square" rtlCol="0">
            <a:spAutoFit/>
          </a:bodyPr>
          <a:lstStyle/>
          <a:p>
            <a:r>
              <a:rPr lang="zh-CN" altLang="en-US" sz="3600" dirty="0" smtClean="0">
                <a:solidFill>
                  <a:srgbClr val="0000FF"/>
                </a:solidFill>
                <a:latin typeface="楷体" panose="02010609060101010101" pitchFamily="49" charset="-122"/>
                <a:ea typeface="楷体" panose="02010609060101010101" pitchFamily="49" charset="-122"/>
              </a:rPr>
              <a:t>孩子想：这糕需要</a:t>
            </a:r>
            <a:r>
              <a:rPr lang="zh-CN" altLang="en-US" sz="3600" dirty="0" smtClean="0">
                <a:solidFill>
                  <a:srgbClr val="FF0000"/>
                </a:solidFill>
                <a:latin typeface="楷体" panose="02010609060101010101" pitchFamily="49" charset="-122"/>
                <a:ea typeface="楷体" panose="02010609060101010101" pitchFamily="49" charset="-122"/>
              </a:rPr>
              <a:t>很多很多</a:t>
            </a:r>
            <a:r>
              <a:rPr lang="zh-CN" altLang="en-US" sz="3600" dirty="0" smtClean="0">
                <a:solidFill>
                  <a:srgbClr val="0000FF"/>
                </a:solidFill>
                <a:latin typeface="楷体" panose="02010609060101010101" pitchFamily="49" charset="-122"/>
                <a:ea typeface="楷体" panose="02010609060101010101" pitchFamily="49" charset="-122"/>
              </a:rPr>
              <a:t>人才能做成，一定特别</a:t>
            </a:r>
            <a:r>
              <a:rPr lang="zh-CN" altLang="en-US" sz="3600" dirty="0" smtClean="0">
                <a:solidFill>
                  <a:srgbClr val="FF0000"/>
                </a:solidFill>
                <a:latin typeface="楷体" panose="02010609060101010101" pitchFamily="49" charset="-122"/>
                <a:ea typeface="楷体" panose="02010609060101010101" pitchFamily="49" charset="-122"/>
              </a:rPr>
              <a:t>大</a:t>
            </a:r>
            <a:r>
              <a:rPr lang="zh-CN" altLang="en-US" sz="3600" dirty="0" smtClean="0">
                <a:solidFill>
                  <a:srgbClr val="0000FF"/>
                </a:solidFill>
                <a:latin typeface="楷体" panose="02010609060101010101" pitchFamily="49" charset="-122"/>
                <a:ea typeface="楷体" panose="02010609060101010101" pitchFamily="49" charset="-122"/>
              </a:rPr>
              <a:t>，也许比桌子还</a:t>
            </a:r>
            <a:r>
              <a:rPr lang="zh-CN" altLang="en-US" sz="3600" dirty="0" smtClean="0">
                <a:solidFill>
                  <a:srgbClr val="FF0000"/>
                </a:solidFill>
                <a:latin typeface="楷体" panose="02010609060101010101" pitchFamily="49" charset="-122"/>
                <a:ea typeface="楷体" panose="02010609060101010101" pitchFamily="49" charset="-122"/>
              </a:rPr>
              <a:t>大</a:t>
            </a:r>
            <a:r>
              <a:rPr lang="zh-CN" altLang="en-US" sz="3600" dirty="0" smtClean="0">
                <a:solidFill>
                  <a:srgbClr val="0000FF"/>
                </a:solidFill>
                <a:latin typeface="楷体" panose="02010609060101010101" pitchFamily="49" charset="-122"/>
                <a:ea typeface="楷体" panose="02010609060101010101" pitchFamily="49" charset="-122"/>
              </a:rPr>
              <a:t>吧？</a:t>
            </a:r>
            <a:endParaRPr lang="zh-CN" altLang="en-US" sz="3600" dirty="0">
              <a:solidFill>
                <a:srgbClr val="0000FF"/>
              </a:solidFill>
              <a:latin typeface="楷体" panose="02010609060101010101" pitchFamily="49" charset="-122"/>
              <a:ea typeface="楷体" panose="02010609060101010101" pitchFamily="49" charset="-122"/>
            </a:endParaRPr>
          </a:p>
        </p:txBody>
      </p:sp>
      <p:sp>
        <p:nvSpPr>
          <p:cNvPr id="23" name="对角圆角矩形 22"/>
          <p:cNvSpPr/>
          <p:nvPr/>
        </p:nvSpPr>
        <p:spPr>
          <a:xfrm>
            <a:off x="1132672" y="205637"/>
            <a:ext cx="1982682"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朗读指导</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5" name="图片 2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138507" y="2739670"/>
            <a:ext cx="1035476" cy="10504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7" name="组合 6"/>
          <p:cNvGrpSpPr/>
          <p:nvPr/>
        </p:nvGrpSpPr>
        <p:grpSpPr>
          <a:xfrm>
            <a:off x="2195736" y="4941168"/>
            <a:ext cx="6552728" cy="1204705"/>
            <a:chOff x="4568809" y="3748420"/>
            <a:chExt cx="2968747" cy="1204705"/>
          </a:xfrm>
        </p:grpSpPr>
        <p:sp>
          <p:nvSpPr>
            <p:cNvPr id="16" name="六角星 15"/>
            <p:cNvSpPr/>
            <p:nvPr/>
          </p:nvSpPr>
          <p:spPr>
            <a:xfrm>
              <a:off x="4568809" y="4051015"/>
              <a:ext cx="2323128" cy="902110"/>
            </a:xfrm>
            <a:prstGeom prst="star6">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chemeClr val="tx1"/>
                  </a:solidFill>
                  <a:latin typeface="楷体" panose="02010609060101010101" pitchFamily="49" charset="-122"/>
                  <a:ea typeface="楷体" panose="02010609060101010101" pitchFamily="49" charset="-122"/>
                </a:rPr>
                <a:t>重读“很多很多、大、大”这几个词，读出孩子的好奇。</a:t>
              </a:r>
              <a:endParaRPr lang="zh-CN" altLang="en-US" sz="2000" b="1" dirty="0">
                <a:solidFill>
                  <a:schemeClr val="tx1"/>
                </a:solidFill>
                <a:latin typeface="楷体" panose="02010609060101010101" pitchFamily="49" charset="-122"/>
                <a:ea typeface="楷体" panose="02010609060101010101" pitchFamily="49" charset="-122"/>
              </a:endParaRPr>
            </a:p>
          </p:txBody>
        </p:sp>
        <p:pic>
          <p:nvPicPr>
            <p:cNvPr id="4099"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647004" y="3748420"/>
              <a:ext cx="890552" cy="109949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4098"/>
                                        </p:tgtEl>
                                        <p:attrNameLst>
                                          <p:attrName>style.visibility</p:attrName>
                                        </p:attrNameLst>
                                      </p:cBhvr>
                                      <p:to>
                                        <p:strVal val="visible"/>
                                      </p:to>
                                    </p:set>
                                    <p:anim calcmode="lin" valueType="num">
                                      <p:cBhvr additive="base">
                                        <p:cTn id="20" dur="500" fill="hold"/>
                                        <p:tgtEl>
                                          <p:spTgt spid="4098"/>
                                        </p:tgtEl>
                                        <p:attrNameLst>
                                          <p:attrName>ppt_x</p:attrName>
                                        </p:attrNameLst>
                                      </p:cBhvr>
                                      <p:tavLst>
                                        <p:tav tm="0">
                                          <p:val>
                                            <p:strVal val="#ppt_x"/>
                                          </p:val>
                                        </p:tav>
                                        <p:tav tm="100000">
                                          <p:val>
                                            <p:strVal val="#ppt_x"/>
                                          </p:val>
                                        </p:tav>
                                      </p:tavLst>
                                    </p:anim>
                                    <p:anim calcmode="lin" valueType="num">
                                      <p:cBhvr additive="base">
                                        <p:cTn id="21"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randombar(horizontal)">
                                      <p:cBhvr>
                                        <p:cTn id="26" dur="500"/>
                                        <p:tgtEl>
                                          <p:spTgt spid="19"/>
                                        </p:tgtEl>
                                      </p:cBhvr>
                                    </p:animEffect>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down)">
                                      <p:cBhvr>
                                        <p:cTn id="31" dur="580">
                                          <p:stCondLst>
                                            <p:cond delay="0"/>
                                          </p:stCondLst>
                                        </p:cTn>
                                        <p:tgtEl>
                                          <p:spTgt spid="7"/>
                                        </p:tgtEl>
                                      </p:cBhvr>
                                    </p:animEffect>
                                    <p:anim calcmode="lin" valueType="num">
                                      <p:cBhvr>
                                        <p:cTn id="32"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37" dur="26">
                                          <p:stCondLst>
                                            <p:cond delay="650"/>
                                          </p:stCondLst>
                                        </p:cTn>
                                        <p:tgtEl>
                                          <p:spTgt spid="7"/>
                                        </p:tgtEl>
                                      </p:cBhvr>
                                      <p:to x="100000" y="60000"/>
                                    </p:animScale>
                                    <p:animScale>
                                      <p:cBhvr>
                                        <p:cTn id="38" dur="166" decel="50000">
                                          <p:stCondLst>
                                            <p:cond delay="676"/>
                                          </p:stCondLst>
                                        </p:cTn>
                                        <p:tgtEl>
                                          <p:spTgt spid="7"/>
                                        </p:tgtEl>
                                      </p:cBhvr>
                                      <p:to x="100000" y="100000"/>
                                    </p:animScale>
                                    <p:animScale>
                                      <p:cBhvr>
                                        <p:cTn id="39" dur="26">
                                          <p:stCondLst>
                                            <p:cond delay="1312"/>
                                          </p:stCondLst>
                                        </p:cTn>
                                        <p:tgtEl>
                                          <p:spTgt spid="7"/>
                                        </p:tgtEl>
                                      </p:cBhvr>
                                      <p:to x="100000" y="80000"/>
                                    </p:animScale>
                                    <p:animScale>
                                      <p:cBhvr>
                                        <p:cTn id="40" dur="166" decel="50000">
                                          <p:stCondLst>
                                            <p:cond delay="1338"/>
                                          </p:stCondLst>
                                        </p:cTn>
                                        <p:tgtEl>
                                          <p:spTgt spid="7"/>
                                        </p:tgtEl>
                                      </p:cBhvr>
                                      <p:to x="100000" y="100000"/>
                                    </p:animScale>
                                    <p:animScale>
                                      <p:cBhvr>
                                        <p:cTn id="41" dur="26">
                                          <p:stCondLst>
                                            <p:cond delay="1642"/>
                                          </p:stCondLst>
                                        </p:cTn>
                                        <p:tgtEl>
                                          <p:spTgt spid="7"/>
                                        </p:tgtEl>
                                      </p:cBhvr>
                                      <p:to x="100000" y="90000"/>
                                    </p:animScale>
                                    <p:animScale>
                                      <p:cBhvr>
                                        <p:cTn id="42" dur="166" decel="50000">
                                          <p:stCondLst>
                                            <p:cond delay="1668"/>
                                          </p:stCondLst>
                                        </p:cTn>
                                        <p:tgtEl>
                                          <p:spTgt spid="7"/>
                                        </p:tgtEl>
                                      </p:cBhvr>
                                      <p:to x="100000" y="100000"/>
                                    </p:animScale>
                                    <p:animScale>
                                      <p:cBhvr>
                                        <p:cTn id="43" dur="26">
                                          <p:stCondLst>
                                            <p:cond delay="1808"/>
                                          </p:stCondLst>
                                        </p:cTn>
                                        <p:tgtEl>
                                          <p:spTgt spid="7"/>
                                        </p:tgtEl>
                                      </p:cBhvr>
                                      <p:to x="100000" y="95000"/>
                                    </p:animScale>
                                    <p:animScale>
                                      <p:cBhvr>
                                        <p:cTn id="44"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p:bldP spid="1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051720" y="980728"/>
            <a:ext cx="5827236" cy="1323439"/>
          </a:xfrm>
          <a:prstGeom prst="rect">
            <a:avLst/>
          </a:prstGeom>
          <a:noFill/>
        </p:spPr>
        <p:txBody>
          <a:bodyPr wrap="non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孩子想到的“千人糕”是</a:t>
            </a:r>
            <a:endParaRPr lang="en-US" altLang="zh-CN" sz="4000" dirty="0" smtClean="0">
              <a:solidFill>
                <a:srgbClr val="0000FF"/>
              </a:solidFill>
              <a:latin typeface="楷体" panose="02010609060101010101" pitchFamily="49" charset="-122"/>
              <a:ea typeface="楷体" panose="02010609060101010101" pitchFamily="49" charset="-122"/>
            </a:endParaRPr>
          </a:p>
          <a:p>
            <a:r>
              <a:rPr lang="zh-CN" altLang="en-US" sz="4000" dirty="0" smtClean="0">
                <a:solidFill>
                  <a:srgbClr val="0000FF"/>
                </a:solidFill>
                <a:latin typeface="楷体" panose="02010609060101010101" pitchFamily="49" charset="-122"/>
                <a:ea typeface="楷体" panose="02010609060101010101" pitchFamily="49" charset="-122"/>
              </a:rPr>
              <a:t>什么样子的？</a:t>
            </a:r>
            <a:endParaRPr lang="zh-CN" altLang="en-US" sz="4000" dirty="0">
              <a:solidFill>
                <a:srgbClr val="0000FF"/>
              </a:solidFill>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5326953" y="6067425"/>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124004" y="6086123"/>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597953" y="6210301"/>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6865241" y="6293115"/>
            <a:ext cx="720725" cy="477838"/>
          </a:xfrm>
          <a:prstGeom prst="rect">
            <a:avLst/>
          </a:prstGeom>
          <a:noFill/>
          <a:ln w="9525">
            <a:noFill/>
            <a:miter lim="800000"/>
            <a:headEnd/>
            <a:tailEnd/>
          </a:ln>
        </p:spPr>
      </p:pic>
      <p:sp>
        <p:nvSpPr>
          <p:cNvPr id="10" name="圆角矩形 9"/>
          <p:cNvSpPr/>
          <p:nvPr/>
        </p:nvSpPr>
        <p:spPr>
          <a:xfrm>
            <a:off x="755576" y="2492896"/>
            <a:ext cx="5184576" cy="2160240"/>
          </a:xfrm>
          <a:prstGeom prst="roundRect">
            <a:avLst/>
          </a:prstGeom>
          <a:solidFill>
            <a:schemeClr val="accent5">
              <a:lumMod val="60000"/>
              <a:lumOff val="4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smtClean="0">
                <a:solidFill>
                  <a:schemeClr val="tx1"/>
                </a:solidFill>
                <a:latin typeface="楷体" panose="02010609060101010101" pitchFamily="49" charset="-122"/>
                <a:ea typeface="楷体" panose="02010609060101010101" pitchFamily="49" charset="-122"/>
              </a:rPr>
              <a:t>孩子想：这糕需要很多很多人才能做成，一定特别大，也许</a:t>
            </a:r>
            <a:r>
              <a:rPr lang="zh-CN" altLang="en-US" sz="3600" dirty="0" smtClean="0">
                <a:solidFill>
                  <a:srgbClr val="FF0000"/>
                </a:solidFill>
                <a:latin typeface="楷体" panose="02010609060101010101" pitchFamily="49" charset="-122"/>
                <a:ea typeface="楷体" panose="02010609060101010101" pitchFamily="49" charset="-122"/>
              </a:rPr>
              <a:t>比桌子还大</a:t>
            </a:r>
            <a:r>
              <a:rPr lang="zh-CN" altLang="en-US" sz="3600" dirty="0" smtClean="0">
                <a:solidFill>
                  <a:schemeClr val="tx1"/>
                </a:solidFill>
                <a:latin typeface="楷体" panose="02010609060101010101" pitchFamily="49" charset="-122"/>
                <a:ea typeface="楷体" panose="02010609060101010101" pitchFamily="49" charset="-122"/>
              </a:rPr>
              <a:t>吧？</a:t>
            </a:r>
            <a:endParaRPr lang="zh-CN" altLang="en-US" sz="3600" dirty="0">
              <a:solidFill>
                <a:schemeClr val="tx1"/>
              </a:solidFill>
              <a:latin typeface="楷体" panose="02010609060101010101" pitchFamily="49" charset="-122"/>
              <a:ea typeface="楷体" panose="02010609060101010101" pitchFamily="49" charset="-122"/>
            </a:endParaRPr>
          </a:p>
        </p:txBody>
      </p:sp>
      <p:sp>
        <p:nvSpPr>
          <p:cNvPr id="13" name="圆角矩形 12"/>
          <p:cNvSpPr/>
          <p:nvPr/>
        </p:nvSpPr>
        <p:spPr>
          <a:xfrm>
            <a:off x="4572000" y="4797152"/>
            <a:ext cx="2880320" cy="885930"/>
          </a:xfrm>
          <a:prstGeom prst="roundRect">
            <a:avLst/>
          </a:prstGeom>
          <a:solidFill>
            <a:schemeClr val="accent5">
              <a:lumMod val="60000"/>
              <a:lumOff val="4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rgbClr val="FF0000"/>
                </a:solidFill>
                <a:latin typeface="楷体" panose="02010609060101010101" pitchFamily="49" charset="-122"/>
                <a:ea typeface="楷体" panose="02010609060101010101" pitchFamily="49" charset="-122"/>
              </a:rPr>
              <a:t>比桌子还大。</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15" name="对角圆角矩形 14"/>
          <p:cNvSpPr/>
          <p:nvPr/>
        </p:nvSpPr>
        <p:spPr>
          <a:xfrm>
            <a:off x="1132672" y="205637"/>
            <a:ext cx="2287200"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重难点点拨</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6" name="图片 15"/>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grpSp>
        <p:nvGrpSpPr>
          <p:cNvPr id="17" name="组合 16"/>
          <p:cNvGrpSpPr/>
          <p:nvPr/>
        </p:nvGrpSpPr>
        <p:grpSpPr>
          <a:xfrm>
            <a:off x="7619077" y="5032848"/>
            <a:ext cx="1113416" cy="1819834"/>
            <a:chOff x="5836357" y="4560894"/>
            <a:chExt cx="1327930" cy="2056092"/>
          </a:xfrm>
        </p:grpSpPr>
        <p:pic>
          <p:nvPicPr>
            <p:cNvPr id="18" name="图片 5"/>
            <p:cNvPicPr>
              <a:picLocks noChangeAspect="1"/>
            </p:cNvPicPr>
            <p:nvPr/>
          </p:nvPicPr>
          <p:blipFill rotWithShape="1">
            <a:blip r:embed="rId7" cstate="print">
              <a:clrChange>
                <a:clrFrom>
                  <a:srgbClr val="FDFDFD"/>
                </a:clrFrom>
                <a:clrTo>
                  <a:srgbClr val="FDFDFD">
                    <a:alpha val="0"/>
                  </a:srgbClr>
                </a:clrTo>
              </a:clrChange>
            </a:blip>
            <a:srcRect l="35500" r="32250" b="80044"/>
            <a:stretch>
              <a:fillRect/>
            </a:stretch>
          </p:blipFill>
          <p:spPr bwMode="auto">
            <a:xfrm>
              <a:off x="5836357" y="4560894"/>
              <a:ext cx="429028" cy="383639"/>
            </a:xfrm>
            <a:prstGeom prst="rect">
              <a:avLst/>
            </a:prstGeom>
            <a:noFill/>
            <a:ln w="9525">
              <a:noFill/>
              <a:miter lim="800000"/>
              <a:headEnd/>
              <a:tailEnd/>
            </a:ln>
          </p:spPr>
        </p:pic>
        <p:pic>
          <p:nvPicPr>
            <p:cNvPr id="19" name="Picture 2"/>
            <p:cNvPicPr>
              <a:picLocks noChangeAspect="1" noChangeArrowheads="1"/>
            </p:cNvPicPr>
            <p:nvPr/>
          </p:nvPicPr>
          <p:blipFill>
            <a:blip r:embed="rId8"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20" name="Picture 3"/>
          <p:cNvPicPr>
            <a:picLocks noChangeAspect="1" noChangeArrowheads="1"/>
          </p:cNvPicPr>
          <p:nvPr/>
        </p:nvPicPr>
        <p:blipFill>
          <a:blip r:embed="rId9"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flipH="1">
            <a:off x="899592" y="1196752"/>
            <a:ext cx="668466" cy="7481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10" cstate="print"/>
          <a:srcRect/>
          <a:stretch>
            <a:fillRect/>
          </a:stretch>
        </p:blipFill>
        <p:spPr bwMode="auto">
          <a:xfrm>
            <a:off x="6300192" y="2060848"/>
            <a:ext cx="2520000" cy="242928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 calcmode="lin" valueType="num">
                                      <p:cBhvr additive="base">
                                        <p:cTn id="12" dur="500" fill="hold"/>
                                        <p:tgtEl>
                                          <p:spTgt spid="1026"/>
                                        </p:tgtEl>
                                        <p:attrNameLst>
                                          <p:attrName>ppt_x</p:attrName>
                                        </p:attrNameLst>
                                      </p:cBhvr>
                                      <p:tavLst>
                                        <p:tav tm="0">
                                          <p:val>
                                            <p:strVal val="#ppt_x"/>
                                          </p:val>
                                        </p:tav>
                                        <p:tav tm="100000">
                                          <p:val>
                                            <p:strVal val="#ppt_x"/>
                                          </p:val>
                                        </p:tav>
                                      </p:tavLst>
                                    </p:anim>
                                    <p:anim calcmode="lin" valueType="num">
                                      <p:cBhvr additive="base">
                                        <p:cTn id="13"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云形标注 15"/>
          <p:cNvSpPr/>
          <p:nvPr/>
        </p:nvSpPr>
        <p:spPr>
          <a:xfrm>
            <a:off x="755576" y="863162"/>
            <a:ext cx="7272809" cy="1485717"/>
          </a:xfrm>
          <a:prstGeom prst="cloudCallout">
            <a:avLst>
              <a:gd name="adj1" fmla="val -76605"/>
              <a:gd name="adj2" fmla="val 646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3" name="TextBox 2"/>
          <p:cNvSpPr txBox="1"/>
          <p:nvPr/>
        </p:nvSpPr>
        <p:spPr>
          <a:xfrm>
            <a:off x="518249" y="1124744"/>
            <a:ext cx="7366119" cy="1323439"/>
          </a:xfrm>
          <a:prstGeom prst="rect">
            <a:avLst/>
          </a:prstGeom>
          <a:noFill/>
        </p:spPr>
        <p:txBody>
          <a:bodyPr wrap="non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爸爸是从哪几方面来介绍千人糕</a:t>
            </a:r>
            <a:endParaRPr lang="en-US" altLang="zh-CN" sz="4000" dirty="0" smtClean="0">
              <a:solidFill>
                <a:srgbClr val="0000FF"/>
              </a:solidFill>
              <a:latin typeface="楷体" panose="02010609060101010101" pitchFamily="49" charset="-122"/>
              <a:ea typeface="楷体" panose="02010609060101010101" pitchFamily="49" charset="-122"/>
            </a:endParaRPr>
          </a:p>
          <a:p>
            <a:r>
              <a:rPr lang="zh-CN" altLang="en-US" sz="4000" dirty="0" smtClean="0">
                <a:solidFill>
                  <a:srgbClr val="0000FF"/>
                </a:solidFill>
                <a:latin typeface="楷体" panose="02010609060101010101" pitchFamily="49" charset="-122"/>
                <a:ea typeface="楷体" panose="02010609060101010101" pitchFamily="49" charset="-122"/>
              </a:rPr>
              <a:t>的制作过程的？</a:t>
            </a:r>
            <a:endParaRPr lang="zh-CN" altLang="en-US" sz="4000" dirty="0">
              <a:solidFill>
                <a:srgbClr val="0000FF"/>
              </a:solidFill>
              <a:latin typeface="楷体" panose="02010609060101010101" pitchFamily="49" charset="-122"/>
              <a:ea typeface="楷体" panose="02010609060101010101" pitchFamily="49" charset="-122"/>
            </a:endParaRPr>
          </a:p>
        </p:txBody>
      </p:sp>
      <p:sp>
        <p:nvSpPr>
          <p:cNvPr id="15" name="TextBox 14"/>
          <p:cNvSpPr txBox="1"/>
          <p:nvPr/>
        </p:nvSpPr>
        <p:spPr>
          <a:xfrm>
            <a:off x="214282" y="2500306"/>
            <a:ext cx="8136904" cy="830997"/>
          </a:xfrm>
          <a:prstGeom prst="rect">
            <a:avLst/>
          </a:prstGeom>
          <a:noFill/>
        </p:spPr>
        <p:txBody>
          <a:bodyPr wrap="square" rtlCol="0">
            <a:spAutoFit/>
          </a:bodyPr>
          <a:lstStyle/>
          <a:p>
            <a:r>
              <a:rPr lang="zh-CN" altLang="en-US" sz="2400" dirty="0" smtClean="0">
                <a:solidFill>
                  <a:srgbClr val="0000FF"/>
                </a:solidFill>
                <a:latin typeface="楷体" panose="02010609060101010101" pitchFamily="49" charset="-122"/>
                <a:ea typeface="楷体" panose="02010609060101010101" pitchFamily="49" charset="-122"/>
              </a:rPr>
              <a:t>　　爸爸说：“是啊，大米是农民种的稻子</a:t>
            </a:r>
            <a:r>
              <a:rPr lang="zh-CN" altLang="en-US" sz="2400" dirty="0" smtClean="0">
                <a:solidFill>
                  <a:srgbClr val="FF0000"/>
                </a:solidFill>
                <a:latin typeface="楷体" panose="02010609060101010101" pitchFamily="49" charset="-122"/>
                <a:ea typeface="楷体" panose="02010609060101010101" pitchFamily="49" charset="-122"/>
              </a:rPr>
              <a:t>加工</a:t>
            </a:r>
            <a:r>
              <a:rPr lang="zh-CN" altLang="en-US" sz="2400" dirty="0" smtClean="0">
                <a:solidFill>
                  <a:srgbClr val="0000FF"/>
                </a:solidFill>
                <a:latin typeface="楷体" panose="02010609060101010101" pitchFamily="49" charset="-122"/>
                <a:ea typeface="楷体" panose="02010609060101010101" pitchFamily="49" charset="-122"/>
              </a:rPr>
              <a:t>出来的。农民</a:t>
            </a:r>
            <a:r>
              <a:rPr lang="zh-CN" altLang="en-US" sz="2400" dirty="0" smtClean="0">
                <a:solidFill>
                  <a:srgbClr val="FF0000"/>
                </a:solidFill>
                <a:latin typeface="楷体" panose="02010609060101010101" pitchFamily="49" charset="-122"/>
                <a:ea typeface="楷体" panose="02010609060101010101" pitchFamily="49" charset="-122"/>
              </a:rPr>
              <a:t>种稻子需要种子、农具、肥料、水</a:t>
            </a:r>
            <a:r>
              <a:rPr lang="en-US" altLang="zh-CN" sz="2400" dirty="0" smtClean="0">
                <a:solidFill>
                  <a:srgbClr val="FF0000"/>
                </a:solidFill>
                <a:latin typeface="楷体" panose="02010609060101010101" pitchFamily="49" charset="-122"/>
                <a:ea typeface="楷体" panose="02010609060101010101" pitchFamily="49" charset="-122"/>
              </a:rPr>
              <a:t>……</a:t>
            </a:r>
            <a:r>
              <a:rPr lang="en-US" altLang="zh-CN" sz="2400" dirty="0" smtClean="0">
                <a:solidFill>
                  <a:srgbClr val="0000FF"/>
                </a:solidFill>
                <a:latin typeface="楷体" panose="02010609060101010101" pitchFamily="49" charset="-122"/>
                <a:ea typeface="楷体" panose="02010609060101010101" pitchFamily="49" charset="-122"/>
              </a:rPr>
              <a:t>”</a:t>
            </a:r>
            <a:r>
              <a:rPr lang="zh-CN" altLang="en-US" sz="2400" dirty="0" smtClean="0">
                <a:latin typeface="楷体" panose="02010609060101010101" pitchFamily="49" charset="-122"/>
                <a:ea typeface="楷体" panose="02010609060101010101" pitchFamily="49" charset="-122"/>
              </a:rPr>
              <a:t>。</a:t>
            </a:r>
            <a:endParaRPr lang="zh-CN" altLang="en-US" sz="2400" dirty="0">
              <a:latin typeface="楷体" panose="02010609060101010101" pitchFamily="49" charset="-122"/>
              <a:ea typeface="楷体" panose="02010609060101010101" pitchFamily="49" charset="-122"/>
            </a:endParaRPr>
          </a:p>
        </p:txBody>
      </p:sp>
      <p:sp>
        <p:nvSpPr>
          <p:cNvPr id="12" name="对角圆角矩形 11"/>
          <p:cNvSpPr/>
          <p:nvPr/>
        </p:nvSpPr>
        <p:spPr>
          <a:xfrm>
            <a:off x="1132672" y="205637"/>
            <a:ext cx="2431216"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重难点点拨</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3" name="图片 1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14" name="TextBox 13"/>
          <p:cNvSpPr txBox="1"/>
          <p:nvPr/>
        </p:nvSpPr>
        <p:spPr>
          <a:xfrm>
            <a:off x="6143636" y="3286124"/>
            <a:ext cx="1296144" cy="461665"/>
          </a:xfrm>
          <a:prstGeom prst="rect">
            <a:avLst/>
          </a:prstGeom>
          <a:noFill/>
        </p:spPr>
        <p:txBody>
          <a:bodyPr wrap="square" rtlCol="0">
            <a:spAutoFit/>
          </a:bodyPr>
          <a:lstStyle/>
          <a:p>
            <a:r>
              <a:rPr lang="zh-CN" altLang="en-US" sz="2400" b="1" dirty="0" smtClean="0">
                <a:solidFill>
                  <a:srgbClr val="FF0000"/>
                </a:solidFill>
              </a:rPr>
              <a:t>加工</a:t>
            </a:r>
            <a:endParaRPr lang="zh-CN" altLang="en-US" sz="2400" b="1" dirty="0">
              <a:solidFill>
                <a:srgbClr val="FF0000"/>
              </a:solidFill>
            </a:endParaRPr>
          </a:p>
        </p:txBody>
      </p:sp>
      <p:sp>
        <p:nvSpPr>
          <p:cNvPr id="20" name="TextBox 19"/>
          <p:cNvSpPr txBox="1"/>
          <p:nvPr/>
        </p:nvSpPr>
        <p:spPr>
          <a:xfrm>
            <a:off x="2643174" y="3571876"/>
            <a:ext cx="2376264" cy="461665"/>
          </a:xfrm>
          <a:prstGeom prst="rect">
            <a:avLst/>
          </a:prstGeom>
          <a:noFill/>
        </p:spPr>
        <p:txBody>
          <a:bodyPr wrap="square" rtlCol="0">
            <a:spAutoFit/>
          </a:bodyPr>
          <a:lstStyle/>
          <a:p>
            <a:r>
              <a:rPr lang="zh-CN" altLang="en-US" sz="2400" b="1" dirty="0" smtClean="0">
                <a:solidFill>
                  <a:srgbClr val="FF0000"/>
                </a:solidFill>
              </a:rPr>
              <a:t>稻子的种植</a:t>
            </a:r>
            <a:endParaRPr lang="zh-CN" altLang="en-US" sz="2400" b="1" dirty="0">
              <a:solidFill>
                <a:srgbClr val="FF0000"/>
              </a:solidFill>
            </a:endParaRPr>
          </a:p>
        </p:txBody>
      </p:sp>
      <p:cxnSp>
        <p:nvCxnSpPr>
          <p:cNvPr id="22" name="直接箭头连接符 21"/>
          <p:cNvCxnSpPr/>
          <p:nvPr/>
        </p:nvCxnSpPr>
        <p:spPr>
          <a:xfrm rot="5400000">
            <a:off x="6251587" y="3035297"/>
            <a:ext cx="64294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p:nvPr/>
        </p:nvCxnSpPr>
        <p:spPr>
          <a:xfrm rot="5400000">
            <a:off x="3250397" y="3321843"/>
            <a:ext cx="35719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642910" y="4071942"/>
            <a:ext cx="7920880" cy="1754326"/>
          </a:xfrm>
          <a:prstGeom prst="rect">
            <a:avLst/>
          </a:prstGeom>
          <a:noFill/>
        </p:spPr>
        <p:txBody>
          <a:bodyPr wrap="square" rtlCol="0">
            <a:spAutoFit/>
          </a:bodyPr>
          <a:lstStyle/>
          <a:p>
            <a:r>
              <a:rPr lang="zh-CN" altLang="en-US" sz="3600" dirty="0" smtClean="0">
                <a:solidFill>
                  <a:srgbClr val="0000FF"/>
                </a:solidFill>
                <a:latin typeface="楷体" panose="02010609060101010101" pitchFamily="49" charset="-122"/>
                <a:ea typeface="楷体" panose="02010609060101010101" pitchFamily="49" charset="-122"/>
              </a:rPr>
              <a:t>　　</a:t>
            </a:r>
            <a:r>
              <a:rPr lang="zh-CN" altLang="en-US" sz="2400" dirty="0" smtClean="0">
                <a:solidFill>
                  <a:srgbClr val="0000FF"/>
                </a:solidFill>
                <a:latin typeface="楷体" panose="02010609060101010101" pitchFamily="49" charset="-122"/>
                <a:ea typeface="楷体" panose="02010609060101010101" pitchFamily="49" charset="-122"/>
              </a:rPr>
              <a:t>爸爸接着说：“糖呢，是用</a:t>
            </a:r>
            <a:r>
              <a:rPr lang="zh-CN" altLang="en-US" sz="2400" dirty="0" smtClean="0">
                <a:solidFill>
                  <a:srgbClr val="FF0000"/>
                </a:solidFill>
                <a:latin typeface="楷体" panose="02010609060101010101" pitchFamily="49" charset="-122"/>
                <a:ea typeface="楷体" panose="02010609060101010101" pitchFamily="49" charset="-122"/>
              </a:rPr>
              <a:t>甘蔗汁、甜菜汁</a:t>
            </a:r>
            <a:r>
              <a:rPr lang="zh-CN" altLang="en-US" sz="2400" dirty="0" smtClean="0">
                <a:solidFill>
                  <a:srgbClr val="0000FF"/>
                </a:solidFill>
                <a:latin typeface="楷体" panose="02010609060101010101" pitchFamily="49" charset="-122"/>
                <a:ea typeface="楷体" panose="02010609060101010101" pitchFamily="49" charset="-122"/>
              </a:rPr>
              <a:t>熬出来的。甘蔗、甜菜也要有人种。熬糖的时候，要</a:t>
            </a:r>
            <a:r>
              <a:rPr lang="zh-CN" altLang="en-US" sz="2400" dirty="0" smtClean="0">
                <a:solidFill>
                  <a:srgbClr val="FF0000"/>
                </a:solidFill>
                <a:latin typeface="楷体" panose="02010609060101010101" pitchFamily="49" charset="-122"/>
                <a:ea typeface="楷体" panose="02010609060101010101" pitchFamily="49" charset="-122"/>
              </a:rPr>
              <a:t>有工具，还得有火</a:t>
            </a:r>
            <a:r>
              <a:rPr lang="en-US" altLang="zh-CN" sz="2400" dirty="0" smtClean="0">
                <a:solidFill>
                  <a:srgbClr val="0000FF"/>
                </a:solidFill>
                <a:latin typeface="楷体" panose="02010609060101010101" pitchFamily="49" charset="-122"/>
                <a:ea typeface="楷体" panose="02010609060101010101" pitchFamily="49" charset="-122"/>
              </a:rPr>
              <a:t>……</a:t>
            </a:r>
            <a:r>
              <a:rPr lang="zh-CN" altLang="en-US" sz="2400" dirty="0" smtClean="0">
                <a:solidFill>
                  <a:srgbClr val="0000FF"/>
                </a:solidFill>
                <a:latin typeface="楷体" panose="02010609060101010101" pitchFamily="49" charset="-122"/>
                <a:ea typeface="楷体" panose="02010609060101010101" pitchFamily="49" charset="-122"/>
              </a:rPr>
              <a:t>就算米糕做好了，还得要人</a:t>
            </a:r>
            <a:r>
              <a:rPr lang="zh-CN" altLang="en-US" sz="2400" dirty="0" smtClean="0">
                <a:solidFill>
                  <a:srgbClr val="FF0000"/>
                </a:solidFill>
                <a:latin typeface="楷体" panose="02010609060101010101" pitchFamily="49" charset="-122"/>
                <a:ea typeface="楷体" panose="02010609060101010101" pitchFamily="49" charset="-122"/>
              </a:rPr>
              <a:t>包装、送货、销售</a:t>
            </a:r>
            <a:r>
              <a:rPr lang="zh-CN" altLang="en-US" sz="2400" dirty="0" smtClean="0">
                <a:solidFill>
                  <a:srgbClr val="0000FF"/>
                </a:solidFill>
                <a:latin typeface="楷体" panose="02010609060101010101" pitchFamily="49" charset="-122"/>
                <a:ea typeface="楷体" panose="02010609060101010101" pitchFamily="49" charset="-122"/>
              </a:rPr>
              <a:t>，这些又需要很多人的劳动。”</a:t>
            </a:r>
            <a:endParaRPr lang="zh-CN" altLang="en-US" sz="2400" dirty="0">
              <a:latin typeface="楷体" panose="02010609060101010101" pitchFamily="49" charset="-122"/>
              <a:ea typeface="楷体" panose="02010609060101010101" pitchFamily="49" charset="-122"/>
            </a:endParaRPr>
          </a:p>
        </p:txBody>
      </p:sp>
      <p:sp>
        <p:nvSpPr>
          <p:cNvPr id="19" name="TextBox 18"/>
          <p:cNvSpPr txBox="1"/>
          <p:nvPr/>
        </p:nvSpPr>
        <p:spPr>
          <a:xfrm>
            <a:off x="1928794" y="6072206"/>
            <a:ext cx="2232248" cy="461665"/>
          </a:xfrm>
          <a:prstGeom prst="rect">
            <a:avLst/>
          </a:prstGeom>
          <a:noFill/>
        </p:spPr>
        <p:txBody>
          <a:bodyPr wrap="square" rtlCol="0">
            <a:spAutoFit/>
          </a:bodyPr>
          <a:lstStyle/>
          <a:p>
            <a:r>
              <a:rPr lang="zh-CN" altLang="en-US" sz="2400" b="1" dirty="0" smtClean="0">
                <a:solidFill>
                  <a:srgbClr val="FF0000"/>
                </a:solidFill>
              </a:rPr>
              <a:t>熬糖的过程</a:t>
            </a:r>
            <a:endParaRPr lang="zh-CN" altLang="en-US" sz="2400" b="1" dirty="0">
              <a:solidFill>
                <a:srgbClr val="FF0000"/>
              </a:solidFill>
            </a:endParaRPr>
          </a:p>
        </p:txBody>
      </p:sp>
      <p:sp>
        <p:nvSpPr>
          <p:cNvPr id="21" name="TextBox 20"/>
          <p:cNvSpPr txBox="1"/>
          <p:nvPr/>
        </p:nvSpPr>
        <p:spPr>
          <a:xfrm>
            <a:off x="5072066" y="5857892"/>
            <a:ext cx="3600400" cy="461665"/>
          </a:xfrm>
          <a:prstGeom prst="rect">
            <a:avLst/>
          </a:prstGeom>
          <a:noFill/>
        </p:spPr>
        <p:txBody>
          <a:bodyPr wrap="square" rtlCol="0">
            <a:spAutoFit/>
          </a:bodyPr>
          <a:lstStyle/>
          <a:p>
            <a:r>
              <a:rPr lang="zh-CN" altLang="en-US" sz="2400" b="1" dirty="0" smtClean="0">
                <a:solidFill>
                  <a:srgbClr val="FF0000"/>
                </a:solidFill>
              </a:rPr>
              <a:t>包装、送货、销售</a:t>
            </a:r>
            <a:endParaRPr lang="zh-CN" altLang="en-US" sz="2400" b="1" dirty="0">
              <a:solidFill>
                <a:srgbClr val="FF0000"/>
              </a:solidFill>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up)">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up)">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up)">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up)">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up)">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up)">
                                      <p:cBhvr>
                                        <p:cTn id="37" dur="500"/>
                                        <p:tgtEl>
                                          <p:spTgt spid="1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up)">
                                      <p:cBhvr>
                                        <p:cTn id="4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4" grpId="0"/>
      <p:bldP spid="20" grpId="0"/>
      <p:bldP spid="18" grpId="0"/>
      <p:bldP spid="19" grpId="0"/>
      <p:bldP spid="2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云形标注 15"/>
          <p:cNvSpPr/>
          <p:nvPr/>
        </p:nvSpPr>
        <p:spPr>
          <a:xfrm>
            <a:off x="2103559" y="863162"/>
            <a:ext cx="5204745" cy="1629734"/>
          </a:xfrm>
          <a:prstGeom prst="cloudCallout">
            <a:avLst>
              <a:gd name="adj1" fmla="val -76605"/>
              <a:gd name="adj2" fmla="val 646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3" name="TextBox 2"/>
          <p:cNvSpPr txBox="1"/>
          <p:nvPr/>
        </p:nvSpPr>
        <p:spPr>
          <a:xfrm>
            <a:off x="1763688" y="1124744"/>
            <a:ext cx="5976664" cy="707886"/>
          </a:xfrm>
          <a:prstGeom prst="rect">
            <a:avLst/>
          </a:prstGeom>
          <a:no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“千人糕”的含义是什么？</a:t>
            </a:r>
            <a:endParaRPr lang="zh-CN" altLang="en-US" sz="4000" dirty="0">
              <a:solidFill>
                <a:srgbClr val="0000FF"/>
              </a:solidFill>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5326953" y="6067425"/>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2040034" y="5935064"/>
            <a:ext cx="1265237" cy="1200150"/>
          </a:xfrm>
          <a:prstGeom prst="rect">
            <a:avLst/>
          </a:prstGeom>
          <a:noFill/>
          <a:ln w="9525">
            <a:noFill/>
            <a:miter lim="800000"/>
            <a:headEnd/>
            <a:tailEnd/>
          </a:ln>
        </p:spPr>
      </p:pic>
      <p:pic>
        <p:nvPicPr>
          <p:cNvPr id="9" name="图片 8"/>
          <p:cNvPicPr>
            <a:picLocks noChangeAspect="1"/>
          </p:cNvPicPr>
          <p:nvPr/>
        </p:nvPicPr>
        <p:blipFill>
          <a:blip r:embed="rId4" cstate="print"/>
          <a:srcRect/>
          <a:stretch>
            <a:fillRect/>
          </a:stretch>
        </p:blipFill>
        <p:spPr bwMode="auto">
          <a:xfrm>
            <a:off x="6865241" y="6293115"/>
            <a:ext cx="720725" cy="477838"/>
          </a:xfrm>
          <a:prstGeom prst="rect">
            <a:avLst/>
          </a:prstGeom>
          <a:noFill/>
          <a:ln w="9525">
            <a:noFill/>
            <a:miter lim="800000"/>
            <a:headEnd/>
            <a:tailEnd/>
          </a:ln>
        </p:spPr>
      </p:pic>
      <p:sp>
        <p:nvSpPr>
          <p:cNvPr id="15" name="TextBox 14"/>
          <p:cNvSpPr txBox="1"/>
          <p:nvPr/>
        </p:nvSpPr>
        <p:spPr>
          <a:xfrm>
            <a:off x="683568" y="2492896"/>
            <a:ext cx="7978906" cy="1938992"/>
          </a:xfrm>
          <a:prstGeom prst="rect">
            <a:avLst/>
          </a:prstGeom>
          <a:no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　　你想想，一块平平常常的糕，经过</a:t>
            </a:r>
            <a:r>
              <a:rPr lang="zh-CN" altLang="en-US" sz="4000" dirty="0" smtClean="0">
                <a:solidFill>
                  <a:srgbClr val="FF0000"/>
                </a:solidFill>
                <a:latin typeface="楷体" panose="02010609060101010101" pitchFamily="49" charset="-122"/>
                <a:ea typeface="楷体" panose="02010609060101010101" pitchFamily="49" charset="-122"/>
              </a:rPr>
              <a:t>很多很多</a:t>
            </a:r>
            <a:r>
              <a:rPr lang="zh-CN" altLang="en-US" sz="4000" dirty="0" smtClean="0">
                <a:solidFill>
                  <a:srgbClr val="0000FF"/>
                </a:solidFill>
                <a:latin typeface="楷体" panose="02010609060101010101" pitchFamily="49" charset="-122"/>
                <a:ea typeface="楷体" panose="02010609060101010101" pitchFamily="49" charset="-122"/>
              </a:rPr>
              <a:t>人的劳动，才能摆在我们面前。</a:t>
            </a:r>
            <a:endParaRPr lang="zh-CN" altLang="en-US" sz="4000" dirty="0">
              <a:latin typeface="楷体" panose="02010609060101010101" pitchFamily="49" charset="-122"/>
              <a:ea typeface="楷体" panose="02010609060101010101" pitchFamily="49" charset="-122"/>
            </a:endParaRPr>
          </a:p>
        </p:txBody>
      </p:sp>
      <p:sp>
        <p:nvSpPr>
          <p:cNvPr id="19" name="对角圆角矩形 18"/>
          <p:cNvSpPr/>
          <p:nvPr/>
        </p:nvSpPr>
        <p:spPr>
          <a:xfrm>
            <a:off x="1132672" y="205637"/>
            <a:ext cx="2287200"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重难点点拨</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3" name="图片 22"/>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grpSp>
        <p:nvGrpSpPr>
          <p:cNvPr id="10" name="组合 9"/>
          <p:cNvGrpSpPr/>
          <p:nvPr/>
        </p:nvGrpSpPr>
        <p:grpSpPr>
          <a:xfrm>
            <a:off x="262584" y="4614251"/>
            <a:ext cx="8053832" cy="1846202"/>
            <a:chOff x="180685" y="4656313"/>
            <a:chExt cx="4408140" cy="1846202"/>
          </a:xfrm>
        </p:grpSpPr>
        <p:sp>
          <p:nvSpPr>
            <p:cNvPr id="20" name="云形标注 19"/>
            <p:cNvSpPr/>
            <p:nvPr/>
          </p:nvSpPr>
          <p:spPr>
            <a:xfrm>
              <a:off x="1568258" y="4680072"/>
              <a:ext cx="3020567" cy="1137912"/>
            </a:xfrm>
            <a:prstGeom prst="cloudCallout">
              <a:avLst>
                <a:gd name="adj1" fmla="val -76605"/>
                <a:gd name="adj2" fmla="val 646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11" name="TextBox 10"/>
            <p:cNvSpPr txBox="1"/>
            <p:nvPr/>
          </p:nvSpPr>
          <p:spPr>
            <a:xfrm>
              <a:off x="1749497" y="4656313"/>
              <a:ext cx="2666191" cy="769441"/>
            </a:xfrm>
            <a:prstGeom prst="rect">
              <a:avLst/>
            </a:prstGeom>
            <a:noFill/>
          </p:spPr>
          <p:txBody>
            <a:bodyPr wrap="square" rtlCol="0">
              <a:spAutoFit/>
            </a:bodyPr>
            <a:lstStyle/>
            <a:p>
              <a:r>
                <a:rPr lang="zh-CN" altLang="en-US" dirty="0" smtClean="0"/>
                <a:t>　</a:t>
              </a:r>
              <a:r>
                <a:rPr lang="zh-CN" altLang="en-US" sz="2400" dirty="0" smtClean="0"/>
                <a:t>　</a:t>
              </a:r>
              <a:r>
                <a:rPr lang="zh-CN" altLang="en-US" sz="2000" dirty="0" smtClean="0">
                  <a:latin typeface="楷体" panose="02010609060101010101" pitchFamily="49" charset="-122"/>
                  <a:ea typeface="楷体" panose="02010609060101010101" pitchFamily="49" charset="-122"/>
                </a:rPr>
                <a:t>“千人糕”的含义是一块平常的糕却包含着许许多多的人的劳动。</a:t>
              </a:r>
              <a:endParaRPr lang="zh-CN" altLang="en-US" sz="2000" dirty="0">
                <a:latin typeface="楷体" panose="02010609060101010101" pitchFamily="49" charset="-122"/>
                <a:ea typeface="楷体" panose="02010609060101010101" pitchFamily="49" charset="-122"/>
              </a:endParaRPr>
            </a:p>
          </p:txBody>
        </p:sp>
        <p:pic>
          <p:nvPicPr>
            <p:cNvPr id="27" name="Picture 3"/>
            <p:cNvPicPr>
              <a:picLocks noChangeAspect="1" noChangeArrowheads="1"/>
            </p:cNvPicPr>
            <p:nvPr/>
          </p:nvPicPr>
          <p:blipFill>
            <a:blip r:embed="rId6"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flipH="1">
              <a:off x="180685" y="5198707"/>
              <a:ext cx="1164942" cy="130380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14" presetClass="entr" presetSubtype="1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par>
                                <p:cTn id="13" presetID="16" presetClass="entr" presetSubtype="21"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par>
                                <p:cTn id="16" presetID="16" presetClass="entr" presetSubtype="21"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arn(inVertical)">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arn(inVertical)">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9552" y="1772816"/>
            <a:ext cx="7978906" cy="707886"/>
          </a:xfrm>
          <a:prstGeom prst="rect">
            <a:avLst/>
          </a:prstGeom>
          <a:no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　　</a:t>
            </a:r>
            <a:endParaRPr lang="zh-CN" altLang="en-US" sz="4000" dirty="0">
              <a:latin typeface="楷体" panose="02010609060101010101" pitchFamily="49" charset="-122"/>
              <a:ea typeface="楷体" panose="02010609060101010101" pitchFamily="49" charset="-122"/>
            </a:endParaRPr>
          </a:p>
        </p:txBody>
      </p:sp>
      <p:sp>
        <p:nvSpPr>
          <p:cNvPr id="4" name="TextBox 3"/>
          <p:cNvSpPr txBox="1"/>
          <p:nvPr/>
        </p:nvSpPr>
        <p:spPr>
          <a:xfrm>
            <a:off x="539552" y="1157263"/>
            <a:ext cx="7978906" cy="1323439"/>
          </a:xfrm>
          <a:prstGeom prst="rect">
            <a:avLst/>
          </a:prstGeom>
          <a:no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　</a:t>
            </a:r>
            <a:r>
              <a:rPr lang="en-US" altLang="zh-CN" sz="4000" dirty="0" smtClean="0">
                <a:solidFill>
                  <a:srgbClr val="0000FF"/>
                </a:solidFill>
                <a:latin typeface="楷体" panose="02010609060101010101" pitchFamily="49" charset="-122"/>
                <a:ea typeface="楷体" panose="02010609060101010101" pitchFamily="49" charset="-122"/>
              </a:rPr>
              <a:t>AABB</a:t>
            </a:r>
            <a:r>
              <a:rPr lang="zh-CN" altLang="en-US" sz="4000" dirty="0" smtClean="0">
                <a:solidFill>
                  <a:srgbClr val="0000FF"/>
                </a:solidFill>
                <a:latin typeface="楷体" panose="02010609060101010101" pitchFamily="49" charset="-122"/>
                <a:ea typeface="楷体" panose="02010609060101010101" pitchFamily="49" charset="-122"/>
              </a:rPr>
              <a:t>式词语：　</a:t>
            </a:r>
            <a:endParaRPr lang="en-US" altLang="zh-CN" sz="4000" dirty="0" smtClean="0">
              <a:solidFill>
                <a:srgbClr val="0000FF"/>
              </a:solidFill>
              <a:latin typeface="楷体" panose="02010609060101010101" pitchFamily="49" charset="-122"/>
              <a:ea typeface="楷体" panose="02010609060101010101" pitchFamily="49" charset="-122"/>
            </a:endParaRPr>
          </a:p>
          <a:p>
            <a:r>
              <a:rPr lang="zh-CN" altLang="en-US" sz="4000" dirty="0" smtClean="0">
                <a:latin typeface="楷体" panose="02010609060101010101" pitchFamily="49" charset="-122"/>
                <a:ea typeface="楷体" panose="02010609060101010101" pitchFamily="49" charset="-122"/>
              </a:rPr>
              <a:t>　　　平平常常</a:t>
            </a:r>
            <a:endParaRPr lang="zh-CN" altLang="en-US" sz="4000" dirty="0">
              <a:latin typeface="楷体" panose="02010609060101010101" pitchFamily="49" charset="-122"/>
              <a:ea typeface="楷体" panose="02010609060101010101" pitchFamily="49" charset="-122"/>
            </a:endParaRPr>
          </a:p>
        </p:txBody>
      </p:sp>
      <p:sp>
        <p:nvSpPr>
          <p:cNvPr id="6" name="TextBox 5"/>
          <p:cNvSpPr txBox="1"/>
          <p:nvPr/>
        </p:nvSpPr>
        <p:spPr>
          <a:xfrm>
            <a:off x="683568" y="4653136"/>
            <a:ext cx="7344816" cy="707886"/>
          </a:xfrm>
          <a:prstGeom prst="rect">
            <a:avLst/>
          </a:prstGeom>
          <a:no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隐隐约约　来来往往</a:t>
            </a:r>
            <a:r>
              <a:rPr lang="zh-CN" altLang="en-US" sz="4000" dirty="0" smtClean="0">
                <a:latin typeface="楷体" panose="02010609060101010101" pitchFamily="49" charset="-122"/>
                <a:ea typeface="楷体" panose="02010609060101010101" pitchFamily="49" charset="-122"/>
              </a:rPr>
              <a:t>　</a:t>
            </a:r>
            <a:r>
              <a:rPr lang="zh-CN" altLang="en-US" sz="4000" dirty="0" smtClean="0">
                <a:solidFill>
                  <a:schemeClr val="accent1"/>
                </a:solidFill>
                <a:latin typeface="楷体" panose="02010609060101010101" pitchFamily="49" charset="-122"/>
                <a:ea typeface="楷体" panose="02010609060101010101" pitchFamily="49" charset="-122"/>
              </a:rPr>
              <a:t>干干净净</a:t>
            </a:r>
            <a:endParaRPr lang="zh-CN" altLang="en-US" sz="4000" dirty="0">
              <a:solidFill>
                <a:schemeClr val="accent1"/>
              </a:solidFill>
              <a:latin typeface="楷体" panose="02010609060101010101" pitchFamily="49" charset="-122"/>
              <a:ea typeface="楷体" panose="02010609060101010101" pitchFamily="49" charset="-122"/>
            </a:endParaRPr>
          </a:p>
        </p:txBody>
      </p:sp>
      <p:sp>
        <p:nvSpPr>
          <p:cNvPr id="5" name="矩形 4"/>
          <p:cNvSpPr/>
          <p:nvPr/>
        </p:nvSpPr>
        <p:spPr>
          <a:xfrm>
            <a:off x="1115616" y="2492896"/>
            <a:ext cx="1723549" cy="707886"/>
          </a:xfrm>
          <a:prstGeom prst="rect">
            <a:avLst/>
          </a:prstGeom>
        </p:spPr>
        <p:txBody>
          <a:bodyPr wrap="none">
            <a:spAutoFit/>
          </a:bodyPr>
          <a:lstStyle/>
          <a:p>
            <a:r>
              <a:rPr lang="zh-CN" altLang="en-US" sz="4000" dirty="0">
                <a:solidFill>
                  <a:srgbClr val="0000FF"/>
                </a:solidFill>
                <a:latin typeface="楷体" panose="02010609060101010101" pitchFamily="49" charset="-122"/>
                <a:ea typeface="楷体" panose="02010609060101010101" pitchFamily="49" charset="-122"/>
              </a:rPr>
              <a:t>拓展：</a:t>
            </a:r>
          </a:p>
        </p:txBody>
      </p:sp>
      <p:pic>
        <p:nvPicPr>
          <p:cNvPr id="9" name="图片 9"/>
          <p:cNvPicPr>
            <a:picLocks noChangeAspect="1"/>
          </p:cNvPicPr>
          <p:nvPr/>
        </p:nvPicPr>
        <p:blipFill>
          <a:blip r:embed="rId2" cstate="print"/>
          <a:srcRect r="72971"/>
          <a:stretch>
            <a:fillRect/>
          </a:stretch>
        </p:blipFill>
        <p:spPr bwMode="auto">
          <a:xfrm>
            <a:off x="6266824" y="5968119"/>
            <a:ext cx="1624013" cy="1543050"/>
          </a:xfrm>
          <a:prstGeom prst="rect">
            <a:avLst/>
          </a:prstGeom>
          <a:noFill/>
          <a:ln w="9525">
            <a:noFill/>
            <a:miter lim="800000"/>
            <a:headEnd/>
            <a:tailEnd/>
          </a:ln>
        </p:spPr>
      </p:pic>
      <p:pic>
        <p:nvPicPr>
          <p:cNvPr id="10" name="图片 12"/>
          <p:cNvPicPr>
            <a:picLocks noChangeAspect="1"/>
          </p:cNvPicPr>
          <p:nvPr/>
        </p:nvPicPr>
        <p:blipFill>
          <a:blip r:embed="rId3" cstate="print"/>
          <a:srcRect r="72971"/>
          <a:stretch>
            <a:fillRect/>
          </a:stretch>
        </p:blipFill>
        <p:spPr bwMode="auto">
          <a:xfrm>
            <a:off x="792630" y="6096000"/>
            <a:ext cx="1265237" cy="1200150"/>
          </a:xfrm>
          <a:prstGeom prst="rect">
            <a:avLst/>
          </a:prstGeom>
          <a:noFill/>
          <a:ln w="9525">
            <a:noFill/>
            <a:miter lim="800000"/>
            <a:headEnd/>
            <a:tailEnd/>
          </a:ln>
        </p:spPr>
      </p:pic>
      <p:pic>
        <p:nvPicPr>
          <p:cNvPr id="12" name="图片 7"/>
          <p:cNvPicPr>
            <a:picLocks noChangeAspect="1"/>
          </p:cNvPicPr>
          <p:nvPr/>
        </p:nvPicPr>
        <p:blipFill>
          <a:blip r:embed="rId4" cstate="print"/>
          <a:srcRect/>
          <a:stretch>
            <a:fillRect/>
          </a:stretch>
        </p:blipFill>
        <p:spPr bwMode="auto">
          <a:xfrm>
            <a:off x="323528" y="6279269"/>
            <a:ext cx="539750" cy="460375"/>
          </a:xfrm>
          <a:prstGeom prst="rect">
            <a:avLst/>
          </a:prstGeom>
          <a:noFill/>
          <a:ln w="9525">
            <a:noFill/>
            <a:miter lim="800000"/>
            <a:headEnd/>
            <a:tailEnd/>
          </a:ln>
        </p:spPr>
      </p:pic>
      <p:pic>
        <p:nvPicPr>
          <p:cNvPr id="14" name="图片 8"/>
          <p:cNvPicPr>
            <a:picLocks noChangeAspect="1"/>
          </p:cNvPicPr>
          <p:nvPr/>
        </p:nvPicPr>
        <p:blipFill>
          <a:blip r:embed="rId5" cstate="print"/>
          <a:srcRect/>
          <a:stretch>
            <a:fillRect/>
          </a:stretch>
        </p:blipFill>
        <p:spPr bwMode="auto">
          <a:xfrm>
            <a:off x="8158095" y="6302641"/>
            <a:ext cx="720725" cy="477838"/>
          </a:xfrm>
          <a:prstGeom prst="rect">
            <a:avLst/>
          </a:prstGeom>
          <a:noFill/>
          <a:ln w="9525">
            <a:noFill/>
            <a:miter lim="800000"/>
            <a:headEnd/>
            <a:tailEnd/>
          </a:ln>
        </p:spPr>
      </p:pic>
      <p:sp>
        <p:nvSpPr>
          <p:cNvPr id="16" name="对角圆角矩形 15"/>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词语积累</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7" name="图片 1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3074" name="Picture 2"/>
          <p:cNvPicPr>
            <a:picLocks noChangeAspect="1" noChangeArrowheads="1"/>
          </p:cNvPicPr>
          <p:nvPr/>
        </p:nvPicPr>
        <p:blipFill>
          <a:blip r:embed="rId7" cstate="print"/>
          <a:srcRect/>
          <a:stretch>
            <a:fillRect/>
          </a:stretch>
        </p:blipFill>
        <p:spPr bwMode="auto">
          <a:xfrm>
            <a:off x="755576" y="3140968"/>
            <a:ext cx="2160000" cy="144034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3075" name="Picture 3"/>
          <p:cNvPicPr>
            <a:picLocks noChangeAspect="1" noChangeArrowheads="1"/>
          </p:cNvPicPr>
          <p:nvPr/>
        </p:nvPicPr>
        <p:blipFill>
          <a:blip r:embed="rId8" cstate="print"/>
          <a:srcRect/>
          <a:stretch>
            <a:fillRect/>
          </a:stretch>
        </p:blipFill>
        <p:spPr bwMode="auto">
          <a:xfrm>
            <a:off x="3563888" y="2708920"/>
            <a:ext cx="1440000" cy="179853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3076" name="Picture 4"/>
          <p:cNvPicPr>
            <a:picLocks noChangeAspect="1" noChangeArrowheads="1"/>
          </p:cNvPicPr>
          <p:nvPr/>
        </p:nvPicPr>
        <p:blipFill>
          <a:blip r:embed="rId9" cstate="print"/>
          <a:srcRect/>
          <a:stretch>
            <a:fillRect/>
          </a:stretch>
        </p:blipFill>
        <p:spPr bwMode="auto">
          <a:xfrm>
            <a:off x="5652120" y="2780928"/>
            <a:ext cx="2160000" cy="161882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3074"/>
                                        </p:tgtEl>
                                        <p:attrNameLst>
                                          <p:attrName>style.visibility</p:attrName>
                                        </p:attrNameLst>
                                      </p:cBhvr>
                                      <p:to>
                                        <p:strVal val="visible"/>
                                      </p:to>
                                    </p:set>
                                    <p:anim calcmode="lin" valueType="num">
                                      <p:cBhvr additive="base">
                                        <p:cTn id="20" dur="500" fill="hold"/>
                                        <p:tgtEl>
                                          <p:spTgt spid="3074"/>
                                        </p:tgtEl>
                                        <p:attrNameLst>
                                          <p:attrName>ppt_x</p:attrName>
                                        </p:attrNameLst>
                                      </p:cBhvr>
                                      <p:tavLst>
                                        <p:tav tm="0">
                                          <p:val>
                                            <p:strVal val="#ppt_x"/>
                                          </p:val>
                                        </p:tav>
                                        <p:tav tm="100000">
                                          <p:val>
                                            <p:strVal val="#ppt_x"/>
                                          </p:val>
                                        </p:tav>
                                      </p:tavLst>
                                    </p:anim>
                                    <p:anim calcmode="lin" valueType="num">
                                      <p:cBhvr additive="base">
                                        <p:cTn id="21"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8" presetClass="entr" presetSubtype="16" fill="hold" nodeType="clickEffect">
                                  <p:stCondLst>
                                    <p:cond delay="0"/>
                                  </p:stCondLst>
                                  <p:childTnLst>
                                    <p:set>
                                      <p:cBhvr>
                                        <p:cTn id="25" dur="1" fill="hold">
                                          <p:stCondLst>
                                            <p:cond delay="0"/>
                                          </p:stCondLst>
                                        </p:cTn>
                                        <p:tgtEl>
                                          <p:spTgt spid="3075"/>
                                        </p:tgtEl>
                                        <p:attrNameLst>
                                          <p:attrName>style.visibility</p:attrName>
                                        </p:attrNameLst>
                                      </p:cBhvr>
                                      <p:to>
                                        <p:strVal val="visible"/>
                                      </p:to>
                                    </p:set>
                                    <p:animEffect transition="in" filter="diamond(in)">
                                      <p:cBhvr>
                                        <p:cTn id="26" dur="2000"/>
                                        <p:tgtEl>
                                          <p:spTgt spid="3075"/>
                                        </p:tgtEl>
                                      </p:cBhvr>
                                    </p:animEffect>
                                  </p:childTnLst>
                                </p:cTn>
                              </p:par>
                            </p:childTnLst>
                          </p:cTn>
                        </p:par>
                      </p:childTnLst>
                    </p:cTn>
                  </p:par>
                  <p:par>
                    <p:cTn id="27" fill="hold">
                      <p:stCondLst>
                        <p:cond delay="indefinite"/>
                      </p:stCondLst>
                      <p:childTnLst>
                        <p:par>
                          <p:cTn id="28" fill="hold">
                            <p:stCondLst>
                              <p:cond delay="0"/>
                            </p:stCondLst>
                            <p:childTnLst>
                              <p:par>
                                <p:cTn id="29" presetID="5" presetClass="entr" presetSubtype="10" fill="hold" nodeType="clickEffect">
                                  <p:stCondLst>
                                    <p:cond delay="0"/>
                                  </p:stCondLst>
                                  <p:childTnLst>
                                    <p:set>
                                      <p:cBhvr>
                                        <p:cTn id="30" dur="1" fill="hold">
                                          <p:stCondLst>
                                            <p:cond delay="0"/>
                                          </p:stCondLst>
                                        </p:cTn>
                                        <p:tgtEl>
                                          <p:spTgt spid="3076"/>
                                        </p:tgtEl>
                                        <p:attrNameLst>
                                          <p:attrName>style.visibility</p:attrName>
                                        </p:attrNameLst>
                                      </p:cBhvr>
                                      <p:to>
                                        <p:strVal val="visible"/>
                                      </p:to>
                                    </p:set>
                                    <p:animEffect transition="in" filter="checkerboard(across)">
                                      <p:cBhvr>
                                        <p:cTn id="31" dur="500"/>
                                        <p:tgtEl>
                                          <p:spTgt spid="3076"/>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1000"/>
                                        <p:tgtEl>
                                          <p:spTgt spid="6"/>
                                        </p:tgtEl>
                                      </p:cBhvr>
                                    </p:animEffect>
                                    <p:anim calcmode="lin" valueType="num">
                                      <p:cBhvr>
                                        <p:cTn id="37" dur="1000" fill="hold"/>
                                        <p:tgtEl>
                                          <p:spTgt spid="6"/>
                                        </p:tgtEl>
                                        <p:attrNameLst>
                                          <p:attrName>ppt_x</p:attrName>
                                        </p:attrNameLst>
                                      </p:cBhvr>
                                      <p:tavLst>
                                        <p:tav tm="0">
                                          <p:val>
                                            <p:strVal val="#ppt_x"/>
                                          </p:val>
                                        </p:tav>
                                        <p:tav tm="100000">
                                          <p:val>
                                            <p:strVal val="#ppt_x"/>
                                          </p:val>
                                        </p:tav>
                                      </p:tavLst>
                                    </p:anim>
                                    <p:anim calcmode="lin" valueType="num">
                                      <p:cBhvr>
                                        <p:cTn id="3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84956" y="1174304"/>
            <a:ext cx="7978906" cy="5016758"/>
          </a:xfrm>
          <a:prstGeom prst="rect">
            <a:avLst/>
          </a:prstGeom>
          <a:no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　新词：　</a:t>
            </a:r>
            <a:endParaRPr lang="en-US" altLang="zh-CN" sz="4000" dirty="0" smtClean="0">
              <a:solidFill>
                <a:srgbClr val="0000FF"/>
              </a:solidFill>
              <a:latin typeface="楷体" panose="02010609060101010101" pitchFamily="49" charset="-122"/>
              <a:ea typeface="楷体" panose="02010609060101010101" pitchFamily="49" charset="-122"/>
            </a:endParaRPr>
          </a:p>
          <a:p>
            <a:r>
              <a:rPr lang="zh-CN" altLang="en-US" sz="4000" dirty="0" smtClean="0">
                <a:latin typeface="楷体" panose="02010609060101010101" pitchFamily="49" charset="-122"/>
                <a:ea typeface="楷体" panose="02010609060101010101" pitchFamily="49" charset="-122"/>
              </a:rPr>
              <a:t>　　　才能  味道  买来  工具  甘蔗  甜菜汁  劳动  　</a:t>
            </a:r>
            <a:endParaRPr lang="en-US" altLang="zh-CN" sz="4000" dirty="0" smtClean="0">
              <a:latin typeface="楷体" panose="02010609060101010101" pitchFamily="49" charset="-122"/>
              <a:ea typeface="楷体" panose="02010609060101010101" pitchFamily="49" charset="-122"/>
            </a:endParaRPr>
          </a:p>
          <a:p>
            <a:endParaRPr lang="en-US" altLang="zh-CN" sz="4000" dirty="0">
              <a:latin typeface="楷体" panose="02010609060101010101" pitchFamily="49" charset="-122"/>
              <a:ea typeface="楷体" panose="02010609060101010101" pitchFamily="49" charset="-122"/>
            </a:endParaRPr>
          </a:p>
          <a:p>
            <a:r>
              <a:rPr lang="zh-CN" altLang="en-US" sz="4000" dirty="0" smtClean="0">
                <a:latin typeface="楷体" panose="02010609060101010101" pitchFamily="49" charset="-122"/>
                <a:ea typeface="楷体" panose="02010609060101010101" pitchFamily="49" charset="-122"/>
              </a:rPr>
              <a:t>　</a:t>
            </a:r>
            <a:r>
              <a:rPr lang="zh-CN" altLang="en-US" sz="4000" dirty="0" smtClean="0">
                <a:solidFill>
                  <a:srgbClr val="0000FF"/>
                </a:solidFill>
                <a:latin typeface="楷体" panose="02010609060101010101" pitchFamily="49" charset="-122"/>
                <a:ea typeface="楷体" panose="02010609060101010101" pitchFamily="49" charset="-122"/>
              </a:rPr>
              <a:t>好句：</a:t>
            </a:r>
            <a:endParaRPr lang="en-US" altLang="zh-CN" sz="4000" dirty="0" smtClean="0">
              <a:solidFill>
                <a:srgbClr val="0000FF"/>
              </a:solidFill>
              <a:latin typeface="楷体" panose="02010609060101010101" pitchFamily="49" charset="-122"/>
              <a:ea typeface="楷体" panose="02010609060101010101" pitchFamily="49" charset="-122"/>
            </a:endParaRPr>
          </a:p>
          <a:p>
            <a:r>
              <a:rPr lang="zh-CN" altLang="en-US" sz="4000" dirty="0" smtClean="0">
                <a:latin typeface="楷体" panose="02010609060101010101" pitchFamily="49" charset="-122"/>
                <a:ea typeface="楷体" panose="02010609060101010101" pitchFamily="49" charset="-122"/>
              </a:rPr>
              <a:t>　　　你看，一块平平常常的糕，经过很多很多人的劳动，才能摆在我们面前。</a:t>
            </a:r>
            <a:endParaRPr lang="zh-CN" altLang="en-US" sz="4000" dirty="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6439080" y="5964238"/>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058768" y="6135688"/>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443387" y="6213388"/>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8063093" y="6257925"/>
            <a:ext cx="720725" cy="477838"/>
          </a:xfrm>
          <a:prstGeom prst="rect">
            <a:avLst/>
          </a:prstGeom>
          <a:noFill/>
          <a:ln w="9525">
            <a:noFill/>
            <a:miter lim="800000"/>
            <a:headEnd/>
            <a:tailEnd/>
          </a:ln>
        </p:spPr>
      </p:pic>
      <p:sp>
        <p:nvSpPr>
          <p:cNvPr id="10" name="对角圆角矩形 9"/>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词语积累</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1" name="图片 10"/>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ircle(in)">
                                      <p:cBhvr>
                                        <p:cTn id="10" dur="20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circle(in)">
                                      <p:cBhvr>
                                        <p:cTn id="15" dur="2000"/>
                                        <p:tgtEl>
                                          <p:spTgt spid="3">
                                            <p:txEl>
                                              <p:pRg st="3" end="3"/>
                                            </p:txEl>
                                          </p:spTgt>
                                        </p:tgtEl>
                                      </p:cBhvr>
                                    </p:animEffect>
                                  </p:childTnLst>
                                </p:cTn>
                              </p:par>
                              <p:par>
                                <p:cTn id="16" presetID="6" presetClass="entr" presetSubtype="16" fill="hold"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circle(in)">
                                      <p:cBhvr>
                                        <p:cTn id="18"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23528" y="836712"/>
            <a:ext cx="8496944" cy="3508653"/>
          </a:xfrm>
          <a:prstGeom prst="rect">
            <a:avLst/>
          </a:prstGeom>
          <a:noFill/>
        </p:spPr>
        <p:txBody>
          <a:bodyPr wrap="square" rtlCol="0">
            <a:spAutoFit/>
          </a:bodyPr>
          <a:lstStyle/>
          <a:p>
            <a:pPr>
              <a:lnSpc>
                <a:spcPct val="150000"/>
              </a:lnSpc>
            </a:pPr>
            <a:r>
              <a:rPr lang="zh-CN" altLang="en-US" sz="4000" dirty="0" smtClean="0">
                <a:solidFill>
                  <a:srgbClr val="0000FF"/>
                </a:solidFill>
                <a:latin typeface="楷体" panose="02010609060101010101" pitchFamily="49" charset="-122"/>
                <a:ea typeface="楷体" panose="02010609060101010101" pitchFamily="49" charset="-122"/>
              </a:rPr>
              <a:t>　　</a:t>
            </a:r>
            <a:r>
              <a:rPr lang="zh-CN" altLang="en-US" sz="3600" dirty="0" smtClean="0">
                <a:latin typeface="楷体" panose="02010609060101010101" pitchFamily="49" charset="-122"/>
                <a:ea typeface="楷体" panose="02010609060101010101" pitchFamily="49" charset="-122"/>
              </a:rPr>
              <a:t>通过朗读，我们懂得了一块平平常常的糕需要经过很多很多人的劳动才能摆在我们面前，所以我们要学会勤俭，不能随意浪费的道理。</a:t>
            </a:r>
            <a:endParaRPr lang="zh-CN" altLang="en-US" sz="3600" dirty="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5326952" y="6058183"/>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407415" y="6257925"/>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867665" y="6386513"/>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6950965" y="6369050"/>
            <a:ext cx="720725" cy="477838"/>
          </a:xfrm>
          <a:prstGeom prst="rect">
            <a:avLst/>
          </a:prstGeom>
          <a:noFill/>
          <a:ln w="9525">
            <a:noFill/>
            <a:miter lim="800000"/>
            <a:headEnd/>
            <a:tailEnd/>
          </a:ln>
        </p:spPr>
      </p:pic>
      <p:sp>
        <p:nvSpPr>
          <p:cNvPr id="11" name="对角圆角矩形 10"/>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课堂小结</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2" name="图片 11"/>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31"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fltVal val="0"/>
                                          </p:val>
                                        </p:tav>
                                        <p:tav tm="100000">
                                          <p:val>
                                            <p:strVal val="#ppt_w"/>
                                          </p:val>
                                        </p:tav>
                                      </p:tavLst>
                                    </p:anim>
                                    <p:anim calcmode="lin" valueType="num">
                                      <p:cBhvr>
                                        <p:cTn id="13" dur="1000" fill="hold"/>
                                        <p:tgtEl>
                                          <p:spTgt spid="7"/>
                                        </p:tgtEl>
                                        <p:attrNameLst>
                                          <p:attrName>ppt_h</p:attrName>
                                        </p:attrNameLst>
                                      </p:cBhvr>
                                      <p:tavLst>
                                        <p:tav tm="0">
                                          <p:val>
                                            <p:fltVal val="0"/>
                                          </p:val>
                                        </p:tav>
                                        <p:tav tm="100000">
                                          <p:val>
                                            <p:strVal val="#ppt_h"/>
                                          </p:val>
                                        </p:tav>
                                      </p:tavLst>
                                    </p:anim>
                                    <p:anim calcmode="lin" valueType="num">
                                      <p:cBhvr>
                                        <p:cTn id="14" dur="1000" fill="hold"/>
                                        <p:tgtEl>
                                          <p:spTgt spid="7"/>
                                        </p:tgtEl>
                                        <p:attrNameLst>
                                          <p:attrName>style.rotation</p:attrName>
                                        </p:attrNameLst>
                                      </p:cBhvr>
                                      <p:tavLst>
                                        <p:tav tm="0">
                                          <p:val>
                                            <p:fltVal val="90"/>
                                          </p:val>
                                        </p:tav>
                                        <p:tav tm="100000">
                                          <p:val>
                                            <p:fltVal val="0"/>
                                          </p:val>
                                        </p:tav>
                                      </p:tavLst>
                                    </p:anim>
                                    <p:animEffect transition="in" filter="fade">
                                      <p:cBhvr>
                                        <p:cTn id="15" dur="1000"/>
                                        <p:tgtEl>
                                          <p:spTgt spid="7"/>
                                        </p:tgtEl>
                                      </p:cBhvr>
                                    </p:animEffect>
                                  </p:childTnLst>
                                </p:cTn>
                              </p:par>
                              <p:par>
                                <p:cTn id="16" presetID="31"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fltVal val="0"/>
                                          </p:val>
                                        </p:tav>
                                        <p:tav tm="100000">
                                          <p:val>
                                            <p:strVal val="#ppt_w"/>
                                          </p:val>
                                        </p:tav>
                                      </p:tavLst>
                                    </p:anim>
                                    <p:anim calcmode="lin" valueType="num">
                                      <p:cBhvr>
                                        <p:cTn id="19" dur="1000" fill="hold"/>
                                        <p:tgtEl>
                                          <p:spTgt spid="5"/>
                                        </p:tgtEl>
                                        <p:attrNameLst>
                                          <p:attrName>ppt_h</p:attrName>
                                        </p:attrNameLst>
                                      </p:cBhvr>
                                      <p:tavLst>
                                        <p:tav tm="0">
                                          <p:val>
                                            <p:fltVal val="0"/>
                                          </p:val>
                                        </p:tav>
                                        <p:tav tm="100000">
                                          <p:val>
                                            <p:strVal val="#ppt_h"/>
                                          </p:val>
                                        </p:tav>
                                      </p:tavLst>
                                    </p:anim>
                                    <p:anim calcmode="lin" valueType="num">
                                      <p:cBhvr>
                                        <p:cTn id="20" dur="1000" fill="hold"/>
                                        <p:tgtEl>
                                          <p:spTgt spid="5"/>
                                        </p:tgtEl>
                                        <p:attrNameLst>
                                          <p:attrName>style.rotation</p:attrName>
                                        </p:attrNameLst>
                                      </p:cBhvr>
                                      <p:tavLst>
                                        <p:tav tm="0">
                                          <p:val>
                                            <p:fltVal val="90"/>
                                          </p:val>
                                        </p:tav>
                                        <p:tav tm="100000">
                                          <p:val>
                                            <p:fltVal val="0"/>
                                          </p:val>
                                        </p:tav>
                                      </p:tavLst>
                                    </p:anim>
                                    <p:animEffect transition="in" filter="fade">
                                      <p:cBhvr>
                                        <p:cTn id="2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2051720" y="908720"/>
            <a:ext cx="2952328" cy="523220"/>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和平常的糕一样</a:t>
            </a:r>
            <a:endParaRPr lang="zh-CN" altLang="en-US" sz="2800" b="1" dirty="0">
              <a:latin typeface="楷体" panose="02010609060101010101" pitchFamily="49" charset="-122"/>
              <a:ea typeface="楷体" panose="02010609060101010101" pitchFamily="49" charset="-122"/>
            </a:endParaRPr>
          </a:p>
        </p:txBody>
      </p:sp>
      <p:sp>
        <p:nvSpPr>
          <p:cNvPr id="15" name="TextBox 14"/>
          <p:cNvSpPr txBox="1"/>
          <p:nvPr/>
        </p:nvSpPr>
        <p:spPr>
          <a:xfrm>
            <a:off x="1979712" y="2564904"/>
            <a:ext cx="1872208" cy="523220"/>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制作过程</a:t>
            </a:r>
            <a:endParaRPr lang="zh-CN" altLang="en-US" sz="2800" b="1" dirty="0">
              <a:latin typeface="楷体" panose="02010609060101010101" pitchFamily="49" charset="-122"/>
              <a:ea typeface="楷体" panose="02010609060101010101" pitchFamily="49" charset="-122"/>
            </a:endParaRPr>
          </a:p>
        </p:txBody>
      </p:sp>
      <p:sp>
        <p:nvSpPr>
          <p:cNvPr id="16" name="TextBox 15"/>
          <p:cNvSpPr txBox="1"/>
          <p:nvPr/>
        </p:nvSpPr>
        <p:spPr>
          <a:xfrm>
            <a:off x="3923928" y="1628800"/>
            <a:ext cx="3096344" cy="954107"/>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稻米从种植到加工需要很多人的劳动</a:t>
            </a:r>
            <a:endParaRPr lang="zh-CN" altLang="en-US" sz="2800" b="1" dirty="0">
              <a:latin typeface="楷体" panose="02010609060101010101" pitchFamily="49" charset="-122"/>
              <a:ea typeface="楷体" panose="02010609060101010101" pitchFamily="49" charset="-122"/>
            </a:endParaRPr>
          </a:p>
        </p:txBody>
      </p:sp>
      <p:sp>
        <p:nvSpPr>
          <p:cNvPr id="18" name="TextBox 17"/>
          <p:cNvSpPr txBox="1"/>
          <p:nvPr/>
        </p:nvSpPr>
        <p:spPr>
          <a:xfrm>
            <a:off x="3995936" y="2708920"/>
            <a:ext cx="3096344" cy="954107"/>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糖从种植到提取需要很多人的劳动</a:t>
            </a:r>
            <a:endParaRPr lang="zh-CN" altLang="en-US" sz="2800" b="1" dirty="0">
              <a:latin typeface="楷体" panose="02010609060101010101" pitchFamily="49" charset="-122"/>
              <a:ea typeface="楷体" panose="02010609060101010101" pitchFamily="49" charset="-122"/>
            </a:endParaRPr>
          </a:p>
        </p:txBody>
      </p:sp>
      <p:sp>
        <p:nvSpPr>
          <p:cNvPr id="19" name="对角圆角矩形 18"/>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板书设计</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0" name="图片 19"/>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21" name="TextBox 20"/>
          <p:cNvSpPr txBox="1"/>
          <p:nvPr/>
        </p:nvSpPr>
        <p:spPr>
          <a:xfrm>
            <a:off x="899592" y="1844824"/>
            <a:ext cx="1224136" cy="2585323"/>
          </a:xfrm>
          <a:prstGeom prst="rect">
            <a:avLst/>
          </a:prstGeom>
          <a:noFill/>
        </p:spPr>
        <p:txBody>
          <a:bodyPr wrap="square" rtlCol="0">
            <a:spAutoFit/>
          </a:bodyPr>
          <a:lstStyle/>
          <a:p>
            <a:r>
              <a:rPr lang="zh-CN" altLang="en-US" sz="5400" dirty="0" smtClean="0">
                <a:solidFill>
                  <a:srgbClr val="FF0000"/>
                </a:solidFill>
              </a:rPr>
              <a:t>千人糕</a:t>
            </a:r>
            <a:endParaRPr lang="zh-CN" altLang="en-US" sz="5400" dirty="0">
              <a:solidFill>
                <a:srgbClr val="FF0000"/>
              </a:solidFill>
            </a:endParaRPr>
          </a:p>
        </p:txBody>
      </p:sp>
      <p:sp>
        <p:nvSpPr>
          <p:cNvPr id="22" name="TextBox 21"/>
          <p:cNvSpPr txBox="1"/>
          <p:nvPr/>
        </p:nvSpPr>
        <p:spPr>
          <a:xfrm>
            <a:off x="3923928" y="3717032"/>
            <a:ext cx="3096344" cy="523220"/>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包装、送货、销售</a:t>
            </a:r>
            <a:endParaRPr lang="zh-CN" altLang="en-US" sz="2800" b="1" dirty="0">
              <a:latin typeface="楷体" panose="02010609060101010101" pitchFamily="49" charset="-122"/>
              <a:ea typeface="楷体" panose="02010609060101010101" pitchFamily="49" charset="-122"/>
            </a:endParaRPr>
          </a:p>
        </p:txBody>
      </p:sp>
      <p:sp>
        <p:nvSpPr>
          <p:cNvPr id="23" name="右大括号 22"/>
          <p:cNvSpPr/>
          <p:nvPr/>
        </p:nvSpPr>
        <p:spPr>
          <a:xfrm rot="10800000" flipH="1">
            <a:off x="6804248" y="1052736"/>
            <a:ext cx="288033" cy="4536504"/>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左大括号 23"/>
          <p:cNvSpPr/>
          <p:nvPr/>
        </p:nvSpPr>
        <p:spPr>
          <a:xfrm>
            <a:off x="1763688" y="1268760"/>
            <a:ext cx="216024" cy="4392488"/>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TextBox 24"/>
          <p:cNvSpPr txBox="1"/>
          <p:nvPr/>
        </p:nvSpPr>
        <p:spPr>
          <a:xfrm>
            <a:off x="7164288" y="2420888"/>
            <a:ext cx="1728192" cy="523220"/>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来之不易</a:t>
            </a:r>
            <a:endParaRPr lang="zh-CN" altLang="en-US" sz="2800" b="1" dirty="0">
              <a:latin typeface="楷体" panose="02010609060101010101" pitchFamily="49" charset="-122"/>
              <a:ea typeface="楷体" panose="02010609060101010101" pitchFamily="49" charset="-122"/>
            </a:endParaRPr>
          </a:p>
        </p:txBody>
      </p:sp>
      <p:sp>
        <p:nvSpPr>
          <p:cNvPr id="26" name="TextBox 25"/>
          <p:cNvSpPr txBox="1"/>
          <p:nvPr/>
        </p:nvSpPr>
        <p:spPr>
          <a:xfrm>
            <a:off x="2051720" y="5157192"/>
            <a:ext cx="4464496" cy="523220"/>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的确应该叫“千人糕”啊</a:t>
            </a:r>
            <a:endParaRPr lang="zh-CN" altLang="en-US" sz="2800" b="1" dirty="0">
              <a:latin typeface="楷体" panose="02010609060101010101" pitchFamily="49" charset="-122"/>
              <a:ea typeface="楷体" panose="02010609060101010101" pitchFamily="49" charset="-122"/>
            </a:endParaRPr>
          </a:p>
        </p:txBody>
      </p:sp>
      <p:sp>
        <p:nvSpPr>
          <p:cNvPr id="27" name="TextBox 26"/>
          <p:cNvSpPr txBox="1"/>
          <p:nvPr/>
        </p:nvSpPr>
        <p:spPr>
          <a:xfrm>
            <a:off x="7092280" y="3861048"/>
            <a:ext cx="1728192" cy="523220"/>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勤俭节约</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500" fill="hold"/>
                                        <p:tgtEl>
                                          <p:spTgt spid="23"/>
                                        </p:tgtEl>
                                        <p:attrNameLst>
                                          <p:attrName>ppt_x</p:attrName>
                                        </p:attrNameLst>
                                      </p:cBhvr>
                                      <p:tavLst>
                                        <p:tav tm="0">
                                          <p:val>
                                            <p:strVal val="#ppt_x"/>
                                          </p:val>
                                        </p:tav>
                                        <p:tav tm="100000">
                                          <p:val>
                                            <p:strVal val="#ppt_x"/>
                                          </p:val>
                                        </p:tav>
                                      </p:tavLst>
                                    </p:anim>
                                    <p:anim calcmode="lin" valueType="num">
                                      <p:cBhvr additive="base">
                                        <p:cTn id="39"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fade">
                                      <p:cBhvr>
                                        <p:cTn id="44" dur="500"/>
                                        <p:tgtEl>
                                          <p:spTgt spid="25"/>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6" grpId="0"/>
      <p:bldP spid="18" grpId="0"/>
      <p:bldP spid="22" grpId="0"/>
      <p:bldP spid="23" grpId="0" animBg="1"/>
      <p:bldP spid="24" grpId="0" animBg="1"/>
      <p:bldP spid="25" grpId="0"/>
      <p:bldP spid="26" grpId="0"/>
      <p:bldP spid="2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10172" y="1268760"/>
            <a:ext cx="7434236" cy="4524315"/>
          </a:xfrm>
          <a:prstGeom prst="rect">
            <a:avLst/>
          </a:prstGeom>
          <a:noFill/>
        </p:spPr>
        <p:txBody>
          <a:bodyPr wrap="square" rtlCol="0">
            <a:spAutoFit/>
          </a:bodyPr>
          <a:lstStyle/>
          <a:p>
            <a:pPr>
              <a:lnSpc>
                <a:spcPct val="150000"/>
              </a:lnSpc>
            </a:pPr>
            <a:r>
              <a:rPr lang="zh-CN" altLang="en-US" sz="3200" b="1" dirty="0" smtClean="0">
                <a:solidFill>
                  <a:srgbClr val="FF0000"/>
                </a:solidFill>
                <a:latin typeface="楷体" panose="02010609060101010101" pitchFamily="49" charset="-122"/>
                <a:ea typeface="楷体" panose="02010609060101010101" pitchFamily="49" charset="-122"/>
              </a:rPr>
              <a:t>关于节约的俗语</a:t>
            </a:r>
            <a:r>
              <a:rPr lang="zh-CN" altLang="en-US" sz="3200" dirty="0" smtClean="0">
                <a:latin typeface="楷体" panose="02010609060101010101" pitchFamily="49" charset="-122"/>
                <a:ea typeface="楷体" panose="02010609060101010101" pitchFamily="49" charset="-122"/>
              </a:rPr>
              <a:t>   </a:t>
            </a:r>
            <a:endParaRPr lang="en-US" altLang="zh-CN" sz="3200" dirty="0" smtClean="0">
              <a:latin typeface="楷体" panose="02010609060101010101" pitchFamily="49" charset="-122"/>
              <a:ea typeface="楷体" panose="02010609060101010101" pitchFamily="49" charset="-122"/>
            </a:endParaRPr>
          </a:p>
          <a:p>
            <a:pPr>
              <a:lnSpc>
                <a:spcPct val="150000"/>
              </a:lnSpc>
            </a:pPr>
            <a:r>
              <a:rPr lang="zh-CN" altLang="en-US" sz="3200" dirty="0" smtClean="0">
                <a:latin typeface="楷体" panose="02010609060101010101" pitchFamily="49" charset="-122"/>
                <a:ea typeface="楷体" panose="02010609060101010101" pitchFamily="49" charset="-122"/>
              </a:rPr>
              <a:t>黄金本无种，出自勤俭家。</a:t>
            </a:r>
          </a:p>
          <a:p>
            <a:pPr>
              <a:lnSpc>
                <a:spcPct val="150000"/>
              </a:lnSpc>
            </a:pPr>
            <a:r>
              <a:rPr lang="zh-CN" altLang="en-US" sz="3200" dirty="0" smtClean="0">
                <a:latin typeface="楷体" panose="02010609060101010101" pitchFamily="49" charset="-122"/>
                <a:ea typeface="楷体" panose="02010609060101010101" pitchFamily="49" charset="-122"/>
              </a:rPr>
              <a:t>饱时省一口，饿时得一斗。</a:t>
            </a:r>
          </a:p>
          <a:p>
            <a:pPr>
              <a:lnSpc>
                <a:spcPct val="150000"/>
              </a:lnSpc>
            </a:pPr>
            <a:r>
              <a:rPr lang="zh-CN" altLang="en-US" sz="3200" dirty="0" smtClean="0">
                <a:latin typeface="楷体" panose="02010609060101010101" pitchFamily="49" charset="-122"/>
                <a:ea typeface="楷体" panose="02010609060101010101" pitchFamily="49" charset="-122"/>
              </a:rPr>
              <a:t>细水长流，遇灾不愁 。</a:t>
            </a:r>
          </a:p>
          <a:p>
            <a:pPr>
              <a:lnSpc>
                <a:spcPct val="150000"/>
              </a:lnSpc>
            </a:pPr>
            <a:r>
              <a:rPr lang="zh-CN" altLang="en-US" sz="3200" dirty="0" smtClean="0">
                <a:latin typeface="楷体" panose="02010609060101010101" pitchFamily="49" charset="-122"/>
                <a:ea typeface="楷体" panose="02010609060101010101" pitchFamily="49" charset="-122"/>
              </a:rPr>
              <a:t>省下烟酒钱，急难免求人。</a:t>
            </a:r>
          </a:p>
          <a:p>
            <a:pPr>
              <a:lnSpc>
                <a:spcPct val="150000"/>
              </a:lnSpc>
            </a:pPr>
            <a:r>
              <a:rPr lang="zh-CN" altLang="en-US" sz="3200" dirty="0" smtClean="0">
                <a:latin typeface="楷体" panose="02010609060101010101" pitchFamily="49" charset="-122"/>
                <a:ea typeface="楷体" panose="02010609060101010101" pitchFamily="49" charset="-122"/>
              </a:rPr>
              <a:t>有荒节约度荒，天荒节约备荒。</a:t>
            </a:r>
            <a:endParaRPr lang="zh-CN" altLang="en-US" sz="3200" dirty="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5326952" y="6069733"/>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734912" y="6206950"/>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1137540" y="6346650"/>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6865240" y="6404240"/>
            <a:ext cx="720725" cy="477838"/>
          </a:xfrm>
          <a:prstGeom prst="rect">
            <a:avLst/>
          </a:prstGeom>
          <a:noFill/>
          <a:ln w="9525">
            <a:noFill/>
            <a:miter lim="800000"/>
            <a:headEnd/>
            <a:tailEnd/>
          </a:ln>
        </p:spPr>
      </p:pic>
      <p:sp>
        <p:nvSpPr>
          <p:cNvPr id="12" name="对角圆角矩形 11"/>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拓展延伸</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3" name="图片 12"/>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65383" y="1268760"/>
            <a:ext cx="7978906" cy="2585323"/>
          </a:xfrm>
          <a:prstGeom prst="rect">
            <a:avLst/>
          </a:prstGeom>
          <a:noFill/>
        </p:spPr>
        <p:txBody>
          <a:bodyPr wrap="square" rtlCol="0">
            <a:spAutoFit/>
          </a:bodyPr>
          <a:lstStyle/>
          <a:p>
            <a:pPr algn="ctr">
              <a:lnSpc>
                <a:spcPct val="150000"/>
              </a:lnSpc>
            </a:pPr>
            <a:r>
              <a:rPr lang="zh-CN" altLang="en-US" sz="3600" dirty="0" smtClean="0"/>
              <a:t>　　</a:t>
            </a:r>
            <a:r>
              <a:rPr lang="zh-CN" altLang="en-US" sz="3600" b="1" dirty="0" smtClean="0">
                <a:latin typeface="楷体" panose="02010609060101010101" pitchFamily="49" charset="-122"/>
                <a:ea typeface="楷体" panose="02010609060101010101" pitchFamily="49" charset="-122"/>
              </a:rPr>
              <a:t>关于节约的成语</a:t>
            </a:r>
            <a:endParaRPr lang="en-US" altLang="zh-CN" sz="3600" b="1" dirty="0" smtClean="0">
              <a:latin typeface="楷体" panose="02010609060101010101" pitchFamily="49" charset="-122"/>
              <a:ea typeface="楷体" panose="02010609060101010101" pitchFamily="49" charset="-122"/>
            </a:endParaRPr>
          </a:p>
          <a:p>
            <a:pPr>
              <a:lnSpc>
                <a:spcPct val="150000"/>
              </a:lnSpc>
            </a:pPr>
            <a:r>
              <a:rPr lang="zh-CN" altLang="en-US" sz="3600" dirty="0" smtClean="0">
                <a:latin typeface="楷体" panose="02010609060101010101" pitchFamily="49" charset="-122"/>
                <a:ea typeface="楷体" panose="02010609060101010101" pitchFamily="49" charset="-122"/>
              </a:rPr>
              <a:t>省吃俭用  勤俭持家  自力更生</a:t>
            </a:r>
            <a:endParaRPr lang="en-US" altLang="zh-CN" sz="3600" dirty="0" smtClean="0">
              <a:latin typeface="楷体" panose="02010609060101010101" pitchFamily="49" charset="-122"/>
              <a:ea typeface="楷体" panose="02010609060101010101" pitchFamily="49" charset="-122"/>
            </a:endParaRPr>
          </a:p>
          <a:p>
            <a:pPr>
              <a:lnSpc>
                <a:spcPct val="150000"/>
              </a:lnSpc>
            </a:pPr>
            <a:r>
              <a:rPr lang="zh-CN" altLang="en-US" sz="3600" dirty="0" smtClean="0">
                <a:latin typeface="楷体" panose="02010609060101010101" pitchFamily="49" charset="-122"/>
                <a:ea typeface="楷体" panose="02010609060101010101" pitchFamily="49" charset="-122"/>
              </a:rPr>
              <a:t>生活简朴  克勤克俭</a:t>
            </a:r>
            <a:r>
              <a:rPr lang="en-US" altLang="zh-CN" sz="3600" dirty="0">
                <a:latin typeface="楷体" panose="02010609060101010101" pitchFamily="49" charset="-122"/>
                <a:ea typeface="楷体" panose="02010609060101010101" pitchFamily="49" charset="-122"/>
              </a:rPr>
              <a:t> </a:t>
            </a:r>
            <a:r>
              <a:rPr lang="en-US" altLang="zh-CN" sz="3600" dirty="0" smtClean="0">
                <a:latin typeface="楷体" panose="02010609060101010101" pitchFamily="49" charset="-122"/>
                <a:ea typeface="楷体" panose="02010609060101010101" pitchFamily="49" charset="-122"/>
              </a:rPr>
              <a:t> </a:t>
            </a:r>
            <a:r>
              <a:rPr lang="zh-CN" altLang="en-US" sz="3600" dirty="0" smtClean="0">
                <a:latin typeface="楷体" panose="02010609060101010101" pitchFamily="49" charset="-122"/>
                <a:ea typeface="楷体" panose="02010609060101010101" pitchFamily="49" charset="-122"/>
              </a:rPr>
              <a:t>精打细算</a:t>
            </a:r>
            <a:endParaRPr lang="zh-CN" altLang="en-US" sz="3200" dirty="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6138958" y="6015919"/>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038812" y="6187369"/>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395508" y="6327069"/>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8028384" y="6334408"/>
            <a:ext cx="720725" cy="477838"/>
          </a:xfrm>
          <a:prstGeom prst="rect">
            <a:avLst/>
          </a:prstGeom>
          <a:noFill/>
          <a:ln w="9525">
            <a:noFill/>
            <a:miter lim="800000"/>
            <a:headEnd/>
            <a:tailEnd/>
          </a:ln>
        </p:spPr>
      </p:pic>
      <p:sp>
        <p:nvSpPr>
          <p:cNvPr id="10" name="对角圆角矩形 9"/>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拓展延伸</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1" name="图片 10"/>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7170" name="Picture 2"/>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flipH="1">
            <a:off x="5724128" y="4110612"/>
            <a:ext cx="1532087" cy="158098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000"/>
                                        <p:tgtEl>
                                          <p:spTgt spid="7170"/>
                                        </p:tgtEl>
                                      </p:cBhvr>
                                    </p:animEffect>
                                    <p:anim calcmode="lin" valueType="num">
                                      <p:cBhvr>
                                        <p:cTn id="8" dur="1000" fill="hold"/>
                                        <p:tgtEl>
                                          <p:spTgt spid="7170"/>
                                        </p:tgtEl>
                                        <p:attrNameLst>
                                          <p:attrName>ppt_x</p:attrName>
                                        </p:attrNameLst>
                                      </p:cBhvr>
                                      <p:tavLst>
                                        <p:tav tm="0">
                                          <p:val>
                                            <p:strVal val="#ppt_x"/>
                                          </p:val>
                                        </p:tav>
                                        <p:tav tm="100000">
                                          <p:val>
                                            <p:strVal val="#ppt_x"/>
                                          </p:val>
                                        </p:tav>
                                      </p:tavLst>
                                    </p:anim>
                                    <p:anim calcmode="lin" valueType="num">
                                      <p:cBhvr>
                                        <p:cTn id="9" dur="1000" fill="hold"/>
                                        <p:tgtEl>
                                          <p:spTgt spid="717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1" name="图片 9"/>
          <p:cNvPicPr>
            <a:picLocks noChangeAspect="1"/>
          </p:cNvPicPr>
          <p:nvPr/>
        </p:nvPicPr>
        <p:blipFill>
          <a:blip r:embed="rId2" cstate="print"/>
          <a:srcRect r="72971"/>
          <a:stretch>
            <a:fillRect/>
          </a:stretch>
        </p:blipFill>
        <p:spPr bwMode="auto">
          <a:xfrm>
            <a:off x="5292725" y="6096000"/>
            <a:ext cx="1624013" cy="1543050"/>
          </a:xfrm>
          <a:prstGeom prst="rect">
            <a:avLst/>
          </a:prstGeom>
          <a:noFill/>
          <a:ln w="9525">
            <a:noFill/>
            <a:miter lim="800000"/>
            <a:headEnd/>
            <a:tailEnd/>
          </a:ln>
        </p:spPr>
      </p:pic>
      <p:pic>
        <p:nvPicPr>
          <p:cNvPr id="17412" name="图片 12"/>
          <p:cNvPicPr>
            <a:picLocks noChangeAspect="1"/>
          </p:cNvPicPr>
          <p:nvPr/>
        </p:nvPicPr>
        <p:blipFill>
          <a:blip r:embed="rId3" cstate="print"/>
          <a:srcRect r="72971"/>
          <a:stretch>
            <a:fillRect/>
          </a:stretch>
        </p:blipFill>
        <p:spPr bwMode="auto">
          <a:xfrm>
            <a:off x="1382713" y="6253163"/>
            <a:ext cx="1265237" cy="1200150"/>
          </a:xfrm>
          <a:prstGeom prst="rect">
            <a:avLst/>
          </a:prstGeom>
          <a:noFill/>
          <a:ln w="9525">
            <a:noFill/>
            <a:miter lim="800000"/>
            <a:headEnd/>
            <a:tailEnd/>
          </a:ln>
        </p:spPr>
      </p:pic>
      <p:pic>
        <p:nvPicPr>
          <p:cNvPr id="17414" name="图片 7"/>
          <p:cNvPicPr>
            <a:picLocks noChangeAspect="1"/>
          </p:cNvPicPr>
          <p:nvPr/>
        </p:nvPicPr>
        <p:blipFill>
          <a:blip r:embed="rId4" cstate="print"/>
          <a:srcRect/>
          <a:stretch>
            <a:fillRect/>
          </a:stretch>
        </p:blipFill>
        <p:spPr bwMode="auto">
          <a:xfrm>
            <a:off x="158750" y="6296025"/>
            <a:ext cx="539750" cy="460375"/>
          </a:xfrm>
          <a:prstGeom prst="rect">
            <a:avLst/>
          </a:prstGeom>
          <a:noFill/>
          <a:ln w="9525">
            <a:noFill/>
            <a:miter lim="800000"/>
            <a:headEnd/>
            <a:tailEnd/>
          </a:ln>
        </p:spPr>
      </p:pic>
      <p:pic>
        <p:nvPicPr>
          <p:cNvPr id="17416" name="图片 8"/>
          <p:cNvPicPr>
            <a:picLocks noChangeAspect="1"/>
          </p:cNvPicPr>
          <p:nvPr/>
        </p:nvPicPr>
        <p:blipFill>
          <a:blip r:embed="rId5" cstate="print"/>
          <a:srcRect/>
          <a:stretch>
            <a:fillRect/>
          </a:stretch>
        </p:blipFill>
        <p:spPr bwMode="auto">
          <a:xfrm>
            <a:off x="6831013" y="6365875"/>
            <a:ext cx="720725" cy="477838"/>
          </a:xfrm>
          <a:prstGeom prst="rect">
            <a:avLst/>
          </a:prstGeom>
          <a:noFill/>
          <a:ln w="9525">
            <a:noFill/>
            <a:miter lim="800000"/>
            <a:headEnd/>
            <a:tailEnd/>
          </a:ln>
        </p:spPr>
      </p:pic>
      <p:sp>
        <p:nvSpPr>
          <p:cNvPr id="2" name="矩形 1"/>
          <p:cNvSpPr/>
          <p:nvPr/>
        </p:nvSpPr>
        <p:spPr>
          <a:xfrm>
            <a:off x="7092280" y="2420888"/>
            <a:ext cx="792088" cy="646331"/>
          </a:xfrm>
          <a:prstGeom prst="rect">
            <a:avLst/>
          </a:prstGeom>
        </p:spPr>
        <p:style>
          <a:lnRef idx="3">
            <a:schemeClr val="lt1"/>
          </a:lnRef>
          <a:fillRef idx="1">
            <a:schemeClr val="accent6"/>
          </a:fillRef>
          <a:effectRef idx="1">
            <a:schemeClr val="accent6"/>
          </a:effectRef>
          <a:fontRef idx="minor">
            <a:schemeClr val="lt1"/>
          </a:fontRef>
        </p:style>
        <p:txBody>
          <a:bodyPr wrap="square">
            <a:spAutoFit/>
          </a:bodyPr>
          <a:lstStyle/>
          <a:p>
            <a:r>
              <a:rPr lang="zh-CN" altLang="en-US"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anose="02010800040101010101" pitchFamily="2" charset="-122"/>
                <a:ea typeface="华文新魏" panose="02010800040101010101" pitchFamily="2" charset="-122"/>
              </a:rPr>
              <a:t>糕</a:t>
            </a:r>
            <a:endParaRPr lang="zh-CN"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anose="02010800040101010101" pitchFamily="2" charset="-122"/>
              <a:ea typeface="华文新魏" panose="02010800040101010101" pitchFamily="2" charset="-122"/>
            </a:endParaRPr>
          </a:p>
        </p:txBody>
      </p:sp>
      <p:sp>
        <p:nvSpPr>
          <p:cNvPr id="25" name="云形标注 24"/>
          <p:cNvSpPr/>
          <p:nvPr/>
        </p:nvSpPr>
        <p:spPr>
          <a:xfrm>
            <a:off x="4283968" y="3284984"/>
            <a:ext cx="3528392" cy="1584176"/>
          </a:xfrm>
          <a:prstGeom prst="cloudCallout">
            <a:avLst>
              <a:gd name="adj1" fmla="val 60520"/>
              <a:gd name="adj2" fmla="val 54020"/>
            </a:avLst>
          </a:prstGeom>
          <a:solidFill>
            <a:schemeClr val="accent5">
              <a:lumMod val="40000"/>
              <a:lumOff val="60000"/>
            </a:schemeClr>
          </a:solidFill>
          <a:ln>
            <a:solidFill>
              <a:schemeClr val="accent5">
                <a:lumMod val="60000"/>
                <a:lumOff val="4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dirty="0">
              <a:solidFill>
                <a:schemeClr val="tx1"/>
              </a:solidFill>
              <a:latin typeface="楷体" panose="02010609060101010101" pitchFamily="49" charset="-122"/>
              <a:ea typeface="楷体" panose="02010609060101010101" pitchFamily="49" charset="-122"/>
            </a:endParaRPr>
          </a:p>
        </p:txBody>
      </p:sp>
      <p:sp>
        <p:nvSpPr>
          <p:cNvPr id="12" name="TextBox 11"/>
          <p:cNvSpPr txBox="1"/>
          <p:nvPr/>
        </p:nvSpPr>
        <p:spPr>
          <a:xfrm>
            <a:off x="4572000" y="3717032"/>
            <a:ext cx="3024336" cy="646331"/>
          </a:xfrm>
          <a:prstGeom prst="rect">
            <a:avLst/>
          </a:prstGeom>
          <a:noFill/>
        </p:spPr>
        <p:txBody>
          <a:bodyPr wrap="square" rtlCol="0">
            <a:spAutoFit/>
          </a:bodyPr>
          <a:lstStyle/>
          <a:p>
            <a:r>
              <a:rPr lang="zh-CN" altLang="en-US" dirty="0" smtClean="0">
                <a:latin typeface="楷体" panose="02010609060101010101" pitchFamily="49" charset="-122"/>
                <a:ea typeface="楷体" panose="02010609060101010101" pitchFamily="49" charset="-122"/>
              </a:rPr>
              <a:t>　　用米粉或面粉掺和其他材料蒸制或烘烤而成的食品。</a:t>
            </a:r>
            <a:endParaRPr lang="zh-CN" altLang="en-US" dirty="0">
              <a:latin typeface="楷体" panose="02010609060101010101" pitchFamily="49" charset="-122"/>
              <a:ea typeface="楷体" panose="02010609060101010101" pitchFamily="49" charset="-122"/>
            </a:endParaRPr>
          </a:p>
        </p:txBody>
      </p:sp>
      <p:grpSp>
        <p:nvGrpSpPr>
          <p:cNvPr id="20" name="组合 19"/>
          <p:cNvGrpSpPr/>
          <p:nvPr/>
        </p:nvGrpSpPr>
        <p:grpSpPr>
          <a:xfrm>
            <a:off x="7346485" y="4550931"/>
            <a:ext cx="1243864" cy="2219461"/>
            <a:chOff x="5836357" y="4560894"/>
            <a:chExt cx="1327930" cy="2056092"/>
          </a:xfrm>
        </p:grpSpPr>
        <p:pic>
          <p:nvPicPr>
            <p:cNvPr id="21" name="图片 5"/>
            <p:cNvPicPr>
              <a:picLocks noChangeAspect="1"/>
            </p:cNvPicPr>
            <p:nvPr/>
          </p:nvPicPr>
          <p:blipFill rotWithShape="1">
            <a:blip r:embed="rId6" cstate="print"/>
            <a:srcRect l="35500" r="32250" b="80044"/>
            <a:stretch>
              <a:fillRect/>
            </a:stretch>
          </p:blipFill>
          <p:spPr bwMode="auto">
            <a:xfrm>
              <a:off x="5836357" y="4560894"/>
              <a:ext cx="429028" cy="383639"/>
            </a:xfrm>
            <a:prstGeom prst="rect">
              <a:avLst/>
            </a:prstGeom>
            <a:noFill/>
            <a:ln w="9525">
              <a:noFill/>
              <a:miter lim="800000"/>
              <a:headEnd/>
              <a:tailEnd/>
            </a:ln>
          </p:spPr>
        </p:pic>
        <p:pic>
          <p:nvPicPr>
            <p:cNvPr id="22" name="Picture 2"/>
            <p:cNvPicPr>
              <a:picLocks noChangeAspect="1" noChangeArrowheads="1"/>
            </p:cNvPicPr>
            <p:nvPr/>
          </p:nvPicPr>
          <p:blipFill>
            <a:blip r:embed="rId7"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24" name="组合 23"/>
          <p:cNvGrpSpPr/>
          <p:nvPr/>
        </p:nvGrpSpPr>
        <p:grpSpPr>
          <a:xfrm>
            <a:off x="467544" y="110421"/>
            <a:ext cx="2525818" cy="549852"/>
            <a:chOff x="467544" y="110421"/>
            <a:chExt cx="2525818" cy="549852"/>
          </a:xfrm>
        </p:grpSpPr>
        <p:sp>
          <p:nvSpPr>
            <p:cNvPr id="26" name="对角圆角矩形 25"/>
            <p:cNvSpPr/>
            <p:nvPr/>
          </p:nvSpPr>
          <p:spPr>
            <a:xfrm>
              <a:off x="1115616" y="205637"/>
              <a:ext cx="1877746"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资料宝袋</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7" name="图片 26"/>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467544" y="110421"/>
              <a:ext cx="576064" cy="549852"/>
            </a:xfrm>
            <a:prstGeom prst="rect">
              <a:avLst/>
            </a:prstGeom>
          </p:spPr>
        </p:pic>
      </p:grpSp>
      <p:sp>
        <p:nvSpPr>
          <p:cNvPr id="37894" name="AutoShape 6" descr="https://timgsa.baidu.com/timg?image&amp;quality=80&amp;size=b9999_10000&amp;sec=1508148032464&amp;di=981edf6cd35d3303f036b37f724b9f39&amp;imgtype=0&amp;src=http%3A%2F%2Fi0.sinaimg.cn%2Ffashion%2F2015%2F1029%2FU3978P1503DT2015102916504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pic>
        <p:nvPicPr>
          <p:cNvPr id="37895" name="Picture 7"/>
          <p:cNvPicPr>
            <a:picLocks noChangeAspect="1" noChangeArrowheads="1"/>
          </p:cNvPicPr>
          <p:nvPr/>
        </p:nvPicPr>
        <p:blipFill>
          <a:blip r:embed="rId9" cstate="print"/>
          <a:srcRect/>
          <a:stretch>
            <a:fillRect/>
          </a:stretch>
        </p:blipFill>
        <p:spPr bwMode="auto">
          <a:xfrm>
            <a:off x="467544" y="1052736"/>
            <a:ext cx="2520000" cy="1415782"/>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7896" name="Picture 8"/>
          <p:cNvPicPr>
            <a:picLocks noChangeAspect="1" noChangeArrowheads="1"/>
          </p:cNvPicPr>
          <p:nvPr/>
        </p:nvPicPr>
        <p:blipFill>
          <a:blip r:embed="rId10" cstate="print"/>
          <a:srcRect/>
          <a:stretch>
            <a:fillRect/>
          </a:stretch>
        </p:blipFill>
        <p:spPr bwMode="auto">
          <a:xfrm>
            <a:off x="467544" y="2852936"/>
            <a:ext cx="2880000" cy="288000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7897" name="Picture 9"/>
          <p:cNvPicPr>
            <a:picLocks noChangeAspect="1" noChangeArrowheads="1"/>
          </p:cNvPicPr>
          <p:nvPr/>
        </p:nvPicPr>
        <p:blipFill>
          <a:blip r:embed="rId11" cstate="print"/>
          <a:srcRect/>
          <a:stretch>
            <a:fillRect/>
          </a:stretch>
        </p:blipFill>
        <p:spPr bwMode="auto">
          <a:xfrm>
            <a:off x="3491880" y="836712"/>
            <a:ext cx="2880000" cy="1919867"/>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nodeType="clickEffect">
                                  <p:stCondLst>
                                    <p:cond delay="0"/>
                                  </p:stCondLst>
                                  <p:childTnLst>
                                    <p:set>
                                      <p:cBhvr>
                                        <p:cTn id="12" dur="1" fill="hold">
                                          <p:stCondLst>
                                            <p:cond delay="0"/>
                                          </p:stCondLst>
                                        </p:cTn>
                                        <p:tgtEl>
                                          <p:spTgt spid="37895"/>
                                        </p:tgtEl>
                                        <p:attrNameLst>
                                          <p:attrName>style.visibility</p:attrName>
                                        </p:attrNameLst>
                                      </p:cBhvr>
                                      <p:to>
                                        <p:strVal val="visible"/>
                                      </p:to>
                                    </p:set>
                                    <p:animEffect transition="in" filter="diamond(in)">
                                      <p:cBhvr>
                                        <p:cTn id="13" dur="2000"/>
                                        <p:tgtEl>
                                          <p:spTgt spid="37895"/>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37897"/>
                                        </p:tgtEl>
                                        <p:attrNameLst>
                                          <p:attrName>style.visibility</p:attrName>
                                        </p:attrNameLst>
                                      </p:cBhvr>
                                      <p:to>
                                        <p:strVal val="visible"/>
                                      </p:to>
                                    </p:set>
                                    <p:animEffect transition="in" filter="diamond(in)">
                                      <p:cBhvr>
                                        <p:cTn id="18" dur="2000"/>
                                        <p:tgtEl>
                                          <p:spTgt spid="37897"/>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37896"/>
                                        </p:tgtEl>
                                        <p:attrNameLst>
                                          <p:attrName>style.visibility</p:attrName>
                                        </p:attrNameLst>
                                      </p:cBhvr>
                                      <p:to>
                                        <p:strVal val="visible"/>
                                      </p:to>
                                    </p:set>
                                    <p:animEffect transition="in" filter="diamond(in)">
                                      <p:cBhvr>
                                        <p:cTn id="23" dur="2000"/>
                                        <p:tgtEl>
                                          <p:spTgt spid="37896"/>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1000"/>
                                        <p:tgtEl>
                                          <p:spTgt spid="25"/>
                                        </p:tgtEl>
                                      </p:cBhvr>
                                    </p:animEffect>
                                    <p:anim calcmode="lin" valueType="num">
                                      <p:cBhvr>
                                        <p:cTn id="34" dur="1000" fill="hold"/>
                                        <p:tgtEl>
                                          <p:spTgt spid="25"/>
                                        </p:tgtEl>
                                        <p:attrNameLst>
                                          <p:attrName>ppt_x</p:attrName>
                                        </p:attrNameLst>
                                      </p:cBhvr>
                                      <p:tavLst>
                                        <p:tav tm="0">
                                          <p:val>
                                            <p:strVal val="#ppt_x"/>
                                          </p:val>
                                        </p:tav>
                                        <p:tav tm="100000">
                                          <p:val>
                                            <p:strVal val="#ppt_x"/>
                                          </p:val>
                                        </p:tav>
                                      </p:tavLst>
                                    </p:anim>
                                    <p:anim calcmode="lin" valueType="num">
                                      <p:cBhvr>
                                        <p:cTn id="35" dur="1000" fill="hold"/>
                                        <p:tgtEl>
                                          <p:spTgt spid="25"/>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1000"/>
                                        <p:tgtEl>
                                          <p:spTgt spid="20"/>
                                        </p:tgtEl>
                                      </p:cBhvr>
                                    </p:animEffect>
                                    <p:anim calcmode="lin" valueType="num">
                                      <p:cBhvr>
                                        <p:cTn id="39" dur="1000" fill="hold"/>
                                        <p:tgtEl>
                                          <p:spTgt spid="20"/>
                                        </p:tgtEl>
                                        <p:attrNameLst>
                                          <p:attrName>ppt_x</p:attrName>
                                        </p:attrNameLst>
                                      </p:cBhvr>
                                      <p:tavLst>
                                        <p:tav tm="0">
                                          <p:val>
                                            <p:strVal val="#ppt_x"/>
                                          </p:val>
                                        </p:tav>
                                        <p:tav tm="100000">
                                          <p:val>
                                            <p:strVal val="#ppt_x"/>
                                          </p:val>
                                        </p:tav>
                                      </p:tavLst>
                                    </p:anim>
                                    <p:anim calcmode="lin" valueType="num">
                                      <p:cBhvr>
                                        <p:cTn id="40"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5" grpId="0" animBg="1"/>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2475" y="1233333"/>
            <a:ext cx="7978906" cy="4247317"/>
          </a:xfrm>
          <a:prstGeom prst="rect">
            <a:avLst/>
          </a:prstGeom>
          <a:noFill/>
        </p:spPr>
        <p:txBody>
          <a:bodyPr wrap="square" rtlCol="0">
            <a:spAutoFit/>
          </a:bodyPr>
          <a:lstStyle/>
          <a:p>
            <a:pPr>
              <a:lnSpc>
                <a:spcPct val="150000"/>
              </a:lnSpc>
            </a:pPr>
            <a:r>
              <a:rPr lang="zh-CN" altLang="en-US" sz="3600" dirty="0" smtClean="0"/>
              <a:t>　</a:t>
            </a:r>
            <a:r>
              <a:rPr lang="en-US" altLang="zh-CN" sz="3600" dirty="0" smtClean="0"/>
              <a:t>1.</a:t>
            </a:r>
            <a:r>
              <a:rPr lang="zh-CN" altLang="en-US" sz="3600" dirty="0" smtClean="0"/>
              <a:t>选择填空</a:t>
            </a:r>
            <a:endParaRPr lang="en-US" altLang="zh-CN" sz="3600" dirty="0" smtClean="0"/>
          </a:p>
          <a:p>
            <a:pPr>
              <a:lnSpc>
                <a:spcPct val="150000"/>
              </a:lnSpc>
            </a:pPr>
            <a:r>
              <a:rPr lang="en-US" altLang="zh-CN" sz="3600" b="1" dirty="0" smtClean="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买   卖</a:t>
            </a:r>
            <a:endParaRPr lang="en-US" altLang="zh-CN" sz="3600" b="1" dirty="0" smtClean="0">
              <a:latin typeface="楷体" panose="02010609060101010101" pitchFamily="49" charset="-122"/>
              <a:ea typeface="楷体" panose="02010609060101010101" pitchFamily="49" charset="-122"/>
            </a:endParaRPr>
          </a:p>
          <a:p>
            <a:pPr>
              <a:lnSpc>
                <a:spcPct val="150000"/>
              </a:lnSpc>
            </a:pPr>
            <a:r>
              <a:rPr lang="zh-CN" altLang="en-US" sz="3600" b="1" dirty="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　）米 （</a:t>
            </a:r>
            <a:r>
              <a:rPr lang="zh-CN" altLang="en-US" sz="3600" b="1" dirty="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）出</a:t>
            </a:r>
            <a:endParaRPr lang="zh-CN" altLang="en-US" sz="3600" b="1" dirty="0">
              <a:latin typeface="楷体" panose="02010609060101010101" pitchFamily="49" charset="-122"/>
              <a:ea typeface="楷体" panose="02010609060101010101" pitchFamily="49" charset="-122"/>
            </a:endParaRPr>
          </a:p>
          <a:p>
            <a:pPr>
              <a:lnSpc>
                <a:spcPct val="150000"/>
              </a:lnSpc>
            </a:pPr>
            <a:r>
              <a:rPr lang="zh-CN" altLang="en-US" sz="3600" b="1" dirty="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      汁   汗 </a:t>
            </a:r>
            <a:endParaRPr lang="zh-CN" altLang="en-US" sz="3600" b="1" dirty="0">
              <a:latin typeface="楷体" panose="02010609060101010101" pitchFamily="49" charset="-122"/>
              <a:ea typeface="楷体" panose="02010609060101010101" pitchFamily="49" charset="-122"/>
            </a:endParaRPr>
          </a:p>
          <a:p>
            <a:pPr>
              <a:lnSpc>
                <a:spcPct val="150000"/>
              </a:lnSpc>
            </a:pPr>
            <a:r>
              <a:rPr lang="zh-CN" altLang="en-US" sz="3600" b="1" dirty="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果（</a:t>
            </a:r>
            <a:r>
              <a:rPr lang="zh-CN" altLang="en-US" sz="3600" b="1" dirty="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 流（</a:t>
            </a:r>
            <a:r>
              <a:rPr lang="zh-CN" altLang="en-US" sz="3600" b="1" dirty="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a:t>
            </a:r>
            <a:endParaRPr lang="zh-CN" altLang="en-US" sz="3600" b="1" dirty="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6295338" y="6040721"/>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763156" y="6257925"/>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327915" y="6386513"/>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8172400" y="6381573"/>
            <a:ext cx="720725" cy="477838"/>
          </a:xfrm>
          <a:prstGeom prst="rect">
            <a:avLst/>
          </a:prstGeom>
          <a:noFill/>
          <a:ln w="9525">
            <a:noFill/>
            <a:miter lim="800000"/>
            <a:headEnd/>
            <a:tailEnd/>
          </a:ln>
        </p:spPr>
      </p:pic>
      <p:sp>
        <p:nvSpPr>
          <p:cNvPr id="10" name="云形标注 9"/>
          <p:cNvSpPr/>
          <p:nvPr/>
        </p:nvSpPr>
        <p:spPr>
          <a:xfrm>
            <a:off x="5331676" y="3356992"/>
            <a:ext cx="3325337" cy="1656184"/>
          </a:xfrm>
          <a:prstGeom prst="cloudCallout">
            <a:avLst>
              <a:gd name="adj1" fmla="val -24443"/>
              <a:gd name="adj2" fmla="val -73670"/>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400" dirty="0" smtClean="0">
                <a:latin typeface="楷体" panose="02010609060101010101" pitchFamily="49" charset="-122"/>
                <a:ea typeface="楷体" panose="02010609060101010101" pitchFamily="49" charset="-122"/>
              </a:rPr>
              <a:t>　　用</a:t>
            </a:r>
            <a:r>
              <a:rPr lang="zh-CN" altLang="en-US" sz="2400" dirty="0" smtClean="0">
                <a:solidFill>
                  <a:srgbClr val="FF0000"/>
                </a:solidFill>
                <a:latin typeface="楷体" panose="02010609060101010101" pitchFamily="49" charset="-122"/>
                <a:ea typeface="楷体" panose="02010609060101010101" pitchFamily="49" charset="-122"/>
              </a:rPr>
              <a:t>形近字辨析的方法</a:t>
            </a:r>
            <a:r>
              <a:rPr lang="zh-CN" altLang="en-US" sz="2400" dirty="0" smtClean="0">
                <a:latin typeface="楷体" panose="02010609060101010101" pitchFamily="49" charset="-122"/>
                <a:ea typeface="楷体" panose="02010609060101010101" pitchFamily="49" charset="-122"/>
              </a:rPr>
              <a:t>可以巩固所学的生字。</a:t>
            </a:r>
            <a:endParaRPr lang="zh-CN" altLang="en-US" sz="2400" dirty="0">
              <a:latin typeface="楷体" panose="02010609060101010101" pitchFamily="49" charset="-122"/>
              <a:ea typeface="楷体" panose="02010609060101010101" pitchFamily="49" charset="-122"/>
            </a:endParaRPr>
          </a:p>
        </p:txBody>
      </p:sp>
      <p:grpSp>
        <p:nvGrpSpPr>
          <p:cNvPr id="2" name="组合 13"/>
          <p:cNvGrpSpPr/>
          <p:nvPr/>
        </p:nvGrpSpPr>
        <p:grpSpPr>
          <a:xfrm>
            <a:off x="6109154" y="2206653"/>
            <a:ext cx="1665879" cy="1227642"/>
            <a:chOff x="1835696" y="5616071"/>
            <a:chExt cx="1665879" cy="1227642"/>
          </a:xfrm>
        </p:grpSpPr>
        <p:pic>
          <p:nvPicPr>
            <p:cNvPr id="15" name="Picture 4"/>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6" name="TextBox 15"/>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sp>
        <p:nvSpPr>
          <p:cNvPr id="11" name="TextBox 10"/>
          <p:cNvSpPr txBox="1"/>
          <p:nvPr/>
        </p:nvSpPr>
        <p:spPr>
          <a:xfrm>
            <a:off x="1500507" y="3033826"/>
            <a:ext cx="647934" cy="646331"/>
          </a:xfrm>
          <a:prstGeom prst="rect">
            <a:avLst/>
          </a:prstGeom>
          <a:noFill/>
        </p:spPr>
        <p:txBody>
          <a:bodyPr wrap="none" rtlCol="0">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买</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17" name="TextBox 16"/>
          <p:cNvSpPr txBox="1"/>
          <p:nvPr/>
        </p:nvSpPr>
        <p:spPr>
          <a:xfrm>
            <a:off x="3707904" y="2998401"/>
            <a:ext cx="647934" cy="646331"/>
          </a:xfrm>
          <a:prstGeom prst="rect">
            <a:avLst/>
          </a:prstGeom>
          <a:noFill/>
        </p:spPr>
        <p:txBody>
          <a:bodyPr wrap="none" rtlCol="0">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卖</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20" name="TextBox 19"/>
          <p:cNvSpPr txBox="1"/>
          <p:nvPr/>
        </p:nvSpPr>
        <p:spPr>
          <a:xfrm>
            <a:off x="2096478" y="4615932"/>
            <a:ext cx="647934" cy="646331"/>
          </a:xfrm>
          <a:prstGeom prst="rect">
            <a:avLst/>
          </a:prstGeom>
          <a:noFill/>
        </p:spPr>
        <p:txBody>
          <a:bodyPr wrap="none" rtlCol="0">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汁</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21" name="TextBox 20"/>
          <p:cNvSpPr txBox="1"/>
          <p:nvPr/>
        </p:nvSpPr>
        <p:spPr>
          <a:xfrm>
            <a:off x="4031871" y="4650310"/>
            <a:ext cx="647934" cy="646331"/>
          </a:xfrm>
          <a:prstGeom prst="rect">
            <a:avLst/>
          </a:prstGeom>
          <a:noFill/>
        </p:spPr>
        <p:txBody>
          <a:bodyPr wrap="none" rtlCol="0">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汗</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22" name="对角圆角矩形 21"/>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课堂作业</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3" name="图片 22"/>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24" name="Picture 4" descr="F:\七彩课堂插图板式封面\排版用图标、页眉页脚\标题jpg\读读背背.jpg"/>
          <p:cNvPicPr>
            <a:picLocks noChangeAspect="1" noChangeArrowheads="1"/>
          </p:cNvPicPr>
          <p:nvPr/>
        </p:nvPicPr>
        <p:blipFill rotWithShape="1">
          <a:blip r:embed="rId8" cstate="print">
            <a:clrChange>
              <a:clrFrom>
                <a:srgbClr val="FFFFFE"/>
              </a:clrFrom>
              <a:clrTo>
                <a:srgbClr val="FFFFFE">
                  <a:alpha val="0"/>
                </a:srgbClr>
              </a:clrTo>
            </a:clrChange>
            <a:extLst>
              <a:ext uri="{28A0092B-C50C-407E-A947-70E740481C1C}">
                <a14:useLocalDpi xmlns:a14="http://schemas.microsoft.com/office/drawing/2010/main" xmlns="" val="0"/>
              </a:ext>
            </a:extLst>
          </a:blip>
          <a:srcRect l="19806" r="7809" b="7265"/>
          <a:stretch>
            <a:fillRect/>
          </a:stretch>
        </p:blipFill>
        <p:spPr bwMode="auto">
          <a:xfrm>
            <a:off x="5037656" y="4939097"/>
            <a:ext cx="1692174" cy="15162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7"/>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down)">
                                      <p:cBhvr>
                                        <p:cTn id="30" dur="580">
                                          <p:stCondLst>
                                            <p:cond delay="0"/>
                                          </p:stCondLst>
                                        </p:cTn>
                                        <p:tgtEl>
                                          <p:spTgt spid="10"/>
                                        </p:tgtEl>
                                      </p:cBhvr>
                                    </p:animEffect>
                                    <p:anim calcmode="lin" valueType="num">
                                      <p:cBhvr>
                                        <p:cTn id="31"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36" dur="26">
                                          <p:stCondLst>
                                            <p:cond delay="650"/>
                                          </p:stCondLst>
                                        </p:cTn>
                                        <p:tgtEl>
                                          <p:spTgt spid="10"/>
                                        </p:tgtEl>
                                      </p:cBhvr>
                                      <p:to x="100000" y="60000"/>
                                    </p:animScale>
                                    <p:animScale>
                                      <p:cBhvr>
                                        <p:cTn id="37" dur="166" decel="50000">
                                          <p:stCondLst>
                                            <p:cond delay="676"/>
                                          </p:stCondLst>
                                        </p:cTn>
                                        <p:tgtEl>
                                          <p:spTgt spid="10"/>
                                        </p:tgtEl>
                                      </p:cBhvr>
                                      <p:to x="100000" y="100000"/>
                                    </p:animScale>
                                    <p:animScale>
                                      <p:cBhvr>
                                        <p:cTn id="38" dur="26">
                                          <p:stCondLst>
                                            <p:cond delay="1312"/>
                                          </p:stCondLst>
                                        </p:cTn>
                                        <p:tgtEl>
                                          <p:spTgt spid="10"/>
                                        </p:tgtEl>
                                      </p:cBhvr>
                                      <p:to x="100000" y="80000"/>
                                    </p:animScale>
                                    <p:animScale>
                                      <p:cBhvr>
                                        <p:cTn id="39" dur="166" decel="50000">
                                          <p:stCondLst>
                                            <p:cond delay="1338"/>
                                          </p:stCondLst>
                                        </p:cTn>
                                        <p:tgtEl>
                                          <p:spTgt spid="10"/>
                                        </p:tgtEl>
                                      </p:cBhvr>
                                      <p:to x="100000" y="100000"/>
                                    </p:animScale>
                                    <p:animScale>
                                      <p:cBhvr>
                                        <p:cTn id="40" dur="26">
                                          <p:stCondLst>
                                            <p:cond delay="1642"/>
                                          </p:stCondLst>
                                        </p:cTn>
                                        <p:tgtEl>
                                          <p:spTgt spid="10"/>
                                        </p:tgtEl>
                                      </p:cBhvr>
                                      <p:to x="100000" y="90000"/>
                                    </p:animScale>
                                    <p:animScale>
                                      <p:cBhvr>
                                        <p:cTn id="41" dur="166" decel="50000">
                                          <p:stCondLst>
                                            <p:cond delay="1668"/>
                                          </p:stCondLst>
                                        </p:cTn>
                                        <p:tgtEl>
                                          <p:spTgt spid="10"/>
                                        </p:tgtEl>
                                      </p:cBhvr>
                                      <p:to x="100000" y="100000"/>
                                    </p:animScale>
                                    <p:animScale>
                                      <p:cBhvr>
                                        <p:cTn id="42" dur="26">
                                          <p:stCondLst>
                                            <p:cond delay="1808"/>
                                          </p:stCondLst>
                                        </p:cTn>
                                        <p:tgtEl>
                                          <p:spTgt spid="10"/>
                                        </p:tgtEl>
                                      </p:cBhvr>
                                      <p:to x="100000" y="95000"/>
                                    </p:animScale>
                                    <p:animScale>
                                      <p:cBhvr>
                                        <p:cTn id="43" dur="166" decel="50000">
                                          <p:stCondLst>
                                            <p:cond delay="1834"/>
                                          </p:stCondLst>
                                        </p:cTn>
                                        <p:tgtEl>
                                          <p:spTgt spid="10"/>
                                        </p:tgtEl>
                                      </p:cBhvr>
                                      <p:to x="100000" y="100000"/>
                                    </p:animScale>
                                  </p:childTnLst>
                                </p:cTn>
                              </p:par>
                              <p:par>
                                <p:cTn id="44" presetID="26" presetClass="entr" presetSubtype="0" fill="hold" nodeType="with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wipe(down)">
                                      <p:cBhvr>
                                        <p:cTn id="46" dur="580">
                                          <p:stCondLst>
                                            <p:cond delay="0"/>
                                          </p:stCondLst>
                                        </p:cTn>
                                        <p:tgtEl>
                                          <p:spTgt spid="2"/>
                                        </p:tgtEl>
                                      </p:cBhvr>
                                    </p:animEffect>
                                    <p:anim calcmode="lin" valueType="num">
                                      <p:cBhvr>
                                        <p:cTn id="47"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48"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49"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50"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51"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52" dur="26">
                                          <p:stCondLst>
                                            <p:cond delay="650"/>
                                          </p:stCondLst>
                                        </p:cTn>
                                        <p:tgtEl>
                                          <p:spTgt spid="2"/>
                                        </p:tgtEl>
                                      </p:cBhvr>
                                      <p:to x="100000" y="60000"/>
                                    </p:animScale>
                                    <p:animScale>
                                      <p:cBhvr>
                                        <p:cTn id="53" dur="166" decel="50000">
                                          <p:stCondLst>
                                            <p:cond delay="676"/>
                                          </p:stCondLst>
                                        </p:cTn>
                                        <p:tgtEl>
                                          <p:spTgt spid="2"/>
                                        </p:tgtEl>
                                      </p:cBhvr>
                                      <p:to x="100000" y="100000"/>
                                    </p:animScale>
                                    <p:animScale>
                                      <p:cBhvr>
                                        <p:cTn id="54" dur="26">
                                          <p:stCondLst>
                                            <p:cond delay="1312"/>
                                          </p:stCondLst>
                                        </p:cTn>
                                        <p:tgtEl>
                                          <p:spTgt spid="2"/>
                                        </p:tgtEl>
                                      </p:cBhvr>
                                      <p:to x="100000" y="80000"/>
                                    </p:animScale>
                                    <p:animScale>
                                      <p:cBhvr>
                                        <p:cTn id="55" dur="166" decel="50000">
                                          <p:stCondLst>
                                            <p:cond delay="1338"/>
                                          </p:stCondLst>
                                        </p:cTn>
                                        <p:tgtEl>
                                          <p:spTgt spid="2"/>
                                        </p:tgtEl>
                                      </p:cBhvr>
                                      <p:to x="100000" y="100000"/>
                                    </p:animScale>
                                    <p:animScale>
                                      <p:cBhvr>
                                        <p:cTn id="56" dur="26">
                                          <p:stCondLst>
                                            <p:cond delay="1642"/>
                                          </p:stCondLst>
                                        </p:cTn>
                                        <p:tgtEl>
                                          <p:spTgt spid="2"/>
                                        </p:tgtEl>
                                      </p:cBhvr>
                                      <p:to x="100000" y="90000"/>
                                    </p:animScale>
                                    <p:animScale>
                                      <p:cBhvr>
                                        <p:cTn id="57" dur="166" decel="50000">
                                          <p:stCondLst>
                                            <p:cond delay="1668"/>
                                          </p:stCondLst>
                                        </p:cTn>
                                        <p:tgtEl>
                                          <p:spTgt spid="2"/>
                                        </p:tgtEl>
                                      </p:cBhvr>
                                      <p:to x="100000" y="100000"/>
                                    </p:animScale>
                                    <p:animScale>
                                      <p:cBhvr>
                                        <p:cTn id="58" dur="26">
                                          <p:stCondLst>
                                            <p:cond delay="1808"/>
                                          </p:stCondLst>
                                        </p:cTn>
                                        <p:tgtEl>
                                          <p:spTgt spid="2"/>
                                        </p:tgtEl>
                                      </p:cBhvr>
                                      <p:to x="100000" y="95000"/>
                                    </p:animScale>
                                    <p:animScale>
                                      <p:cBhvr>
                                        <p:cTn id="59"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animBg="1"/>
      <p:bldP spid="11" grpId="0"/>
      <p:bldP spid="17" grpId="0"/>
      <p:bldP spid="20" grpId="0"/>
      <p:bldP spid="2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65383" y="997099"/>
            <a:ext cx="7290993" cy="1661993"/>
          </a:xfrm>
          <a:prstGeom prst="rect">
            <a:avLst/>
          </a:prstGeom>
          <a:noFill/>
        </p:spPr>
        <p:txBody>
          <a:bodyPr wrap="square" rtlCol="0">
            <a:spAutoFit/>
          </a:bodyPr>
          <a:lstStyle/>
          <a:p>
            <a:pPr>
              <a:lnSpc>
                <a:spcPct val="150000"/>
              </a:lnSpc>
            </a:pPr>
            <a:r>
              <a:rPr lang="zh-CN" altLang="en-US" sz="3600" dirty="0" smtClean="0"/>
              <a:t>　</a:t>
            </a:r>
            <a:r>
              <a:rPr lang="en-US" altLang="zh-CN" sz="3200" dirty="0" smtClean="0"/>
              <a:t>2.</a:t>
            </a:r>
            <a:r>
              <a:rPr lang="zh-CN" altLang="en-US" sz="3200" dirty="0" smtClean="0"/>
              <a:t>根据课文内容判断对错，对的打√，错的打</a:t>
            </a:r>
            <a:r>
              <a:rPr lang="en-US" altLang="zh-CN" sz="3200" dirty="0" smtClean="0"/>
              <a:t>×</a:t>
            </a:r>
            <a:r>
              <a:rPr lang="zh-CN" altLang="en-US" sz="3200" dirty="0" smtClean="0"/>
              <a:t>。</a:t>
            </a:r>
            <a:endParaRPr lang="en-US" altLang="zh-CN" sz="3200" dirty="0" smtClean="0"/>
          </a:p>
        </p:txBody>
      </p:sp>
      <p:pic>
        <p:nvPicPr>
          <p:cNvPr id="4" name="图片 9"/>
          <p:cNvPicPr>
            <a:picLocks noChangeAspect="1"/>
          </p:cNvPicPr>
          <p:nvPr/>
        </p:nvPicPr>
        <p:blipFill>
          <a:blip r:embed="rId2" cstate="print"/>
          <a:srcRect r="72971"/>
          <a:stretch>
            <a:fillRect/>
          </a:stretch>
        </p:blipFill>
        <p:spPr bwMode="auto">
          <a:xfrm>
            <a:off x="6596928" y="6008265"/>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973507" y="6259336"/>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433757" y="6386513"/>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7993046" y="6259336"/>
            <a:ext cx="720725" cy="477838"/>
          </a:xfrm>
          <a:prstGeom prst="rect">
            <a:avLst/>
          </a:prstGeom>
          <a:noFill/>
          <a:ln w="9525">
            <a:noFill/>
            <a:miter lim="800000"/>
            <a:headEnd/>
            <a:tailEnd/>
          </a:ln>
        </p:spPr>
      </p:pic>
      <p:sp>
        <p:nvSpPr>
          <p:cNvPr id="13" name="对角圆角矩形 12"/>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课堂作业</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4" name="图片 13"/>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12" name="TextBox 11"/>
          <p:cNvSpPr txBox="1"/>
          <p:nvPr/>
        </p:nvSpPr>
        <p:spPr>
          <a:xfrm>
            <a:off x="539552" y="2636912"/>
            <a:ext cx="8064896" cy="923330"/>
          </a:xfrm>
          <a:prstGeom prst="rect">
            <a:avLst/>
          </a:prstGeom>
          <a:noFill/>
        </p:spPr>
        <p:txBody>
          <a:bodyPr wrap="square" rtlCol="0">
            <a:spAutoFit/>
          </a:bodyPr>
          <a:lstStyle/>
          <a:p>
            <a:pPr>
              <a:lnSpc>
                <a:spcPct val="150000"/>
              </a:lnSpc>
            </a:pPr>
            <a:r>
              <a:rPr lang="zh-CN" altLang="en-US" sz="3600" dirty="0" smtClean="0"/>
              <a:t>（</a:t>
            </a:r>
            <a:r>
              <a:rPr lang="en-US" altLang="zh-CN" sz="3600" dirty="0"/>
              <a:t>1</a:t>
            </a:r>
            <a:r>
              <a:rPr lang="zh-CN" altLang="en-US" sz="3600" dirty="0" smtClean="0"/>
              <a:t>）千人糕和平常的糕不同。（      ）</a:t>
            </a:r>
            <a:endParaRPr lang="en-US" altLang="zh-CN" sz="3200" dirty="0" smtClean="0"/>
          </a:p>
        </p:txBody>
      </p:sp>
      <p:sp>
        <p:nvSpPr>
          <p:cNvPr id="15" name="TextBox 14"/>
          <p:cNvSpPr txBox="1"/>
          <p:nvPr/>
        </p:nvSpPr>
        <p:spPr>
          <a:xfrm>
            <a:off x="467544" y="3861048"/>
            <a:ext cx="10729192" cy="830997"/>
          </a:xfrm>
          <a:prstGeom prst="rect">
            <a:avLst/>
          </a:prstGeom>
          <a:noFill/>
        </p:spPr>
        <p:txBody>
          <a:bodyPr wrap="square" rtlCol="0">
            <a:spAutoFit/>
          </a:bodyPr>
          <a:lstStyle/>
          <a:p>
            <a:pPr>
              <a:lnSpc>
                <a:spcPct val="150000"/>
              </a:lnSpc>
            </a:pPr>
            <a:r>
              <a:rPr lang="zh-CN" altLang="en-US" sz="3200" dirty="0" smtClean="0"/>
              <a:t>（</a:t>
            </a:r>
            <a:r>
              <a:rPr lang="en-US" altLang="zh-CN" sz="3200" dirty="0" smtClean="0"/>
              <a:t>2</a:t>
            </a:r>
            <a:r>
              <a:rPr lang="zh-CN" altLang="en-US" sz="3200" dirty="0" smtClean="0"/>
              <a:t>）千人糕是由很多人一起制作的糕。（     ）</a:t>
            </a:r>
            <a:endParaRPr lang="en-US" altLang="zh-CN" sz="3200" dirty="0" smtClean="0"/>
          </a:p>
        </p:txBody>
      </p:sp>
      <p:sp>
        <p:nvSpPr>
          <p:cNvPr id="16" name="TextBox 15"/>
          <p:cNvSpPr txBox="1"/>
          <p:nvPr/>
        </p:nvSpPr>
        <p:spPr>
          <a:xfrm>
            <a:off x="539552" y="5013176"/>
            <a:ext cx="7560840" cy="1569660"/>
          </a:xfrm>
          <a:prstGeom prst="rect">
            <a:avLst/>
          </a:prstGeom>
          <a:noFill/>
        </p:spPr>
        <p:txBody>
          <a:bodyPr wrap="square" rtlCol="0">
            <a:spAutoFit/>
          </a:bodyPr>
          <a:lstStyle/>
          <a:p>
            <a:pPr>
              <a:lnSpc>
                <a:spcPct val="150000"/>
              </a:lnSpc>
            </a:pPr>
            <a:r>
              <a:rPr lang="zh-CN" altLang="en-US" sz="3200" dirty="0" smtClean="0"/>
              <a:t>（</a:t>
            </a:r>
            <a:r>
              <a:rPr lang="en-US" altLang="zh-CN" sz="3200" dirty="0" smtClean="0"/>
              <a:t>3</a:t>
            </a:r>
            <a:r>
              <a:rPr lang="zh-CN" altLang="en-US" sz="3200" dirty="0" smtClean="0"/>
              <a:t>）平常的糕里包含着许多人的劳动，所以叫“千人糕”。（    ）</a:t>
            </a:r>
            <a:endParaRPr lang="en-US" altLang="zh-CN" sz="3200" dirty="0" smtClean="0"/>
          </a:p>
        </p:txBody>
      </p:sp>
      <p:sp>
        <p:nvSpPr>
          <p:cNvPr id="22" name="TextBox 21"/>
          <p:cNvSpPr txBox="1"/>
          <p:nvPr/>
        </p:nvSpPr>
        <p:spPr>
          <a:xfrm>
            <a:off x="7288209" y="2775411"/>
            <a:ext cx="792088" cy="646331"/>
          </a:xfrm>
          <a:prstGeom prst="rect">
            <a:avLst/>
          </a:prstGeom>
          <a:noFill/>
        </p:spPr>
        <p:txBody>
          <a:bodyPr wrap="square" rtlCol="0">
            <a:spAutoFit/>
          </a:bodyPr>
          <a:lstStyle/>
          <a:p>
            <a:r>
              <a:rPr lang="en-US" altLang="zh-CN" sz="3600" dirty="0" smtClean="0">
                <a:solidFill>
                  <a:srgbClr val="FF0000"/>
                </a:solidFill>
              </a:rPr>
              <a:t>×</a:t>
            </a:r>
            <a:endParaRPr lang="zh-CN" altLang="en-US" sz="3600" dirty="0">
              <a:solidFill>
                <a:srgbClr val="FF0000"/>
              </a:solidFill>
            </a:endParaRPr>
          </a:p>
        </p:txBody>
      </p:sp>
      <p:sp>
        <p:nvSpPr>
          <p:cNvPr id="24" name="TextBox 23"/>
          <p:cNvSpPr txBox="1"/>
          <p:nvPr/>
        </p:nvSpPr>
        <p:spPr>
          <a:xfrm>
            <a:off x="8072960" y="3875255"/>
            <a:ext cx="792088" cy="646331"/>
          </a:xfrm>
          <a:prstGeom prst="rect">
            <a:avLst/>
          </a:prstGeom>
          <a:noFill/>
        </p:spPr>
        <p:txBody>
          <a:bodyPr wrap="square" rtlCol="0">
            <a:spAutoFit/>
          </a:bodyPr>
          <a:lstStyle/>
          <a:p>
            <a:r>
              <a:rPr lang="zh-CN" altLang="en-US" sz="3600" dirty="0" smtClean="0">
                <a:solidFill>
                  <a:srgbClr val="FF0000"/>
                </a:solidFill>
              </a:rPr>
              <a:t>√</a:t>
            </a:r>
            <a:endParaRPr lang="zh-CN" altLang="en-US" sz="3600" dirty="0">
              <a:solidFill>
                <a:srgbClr val="FF0000"/>
              </a:solidFill>
            </a:endParaRPr>
          </a:p>
        </p:txBody>
      </p:sp>
      <p:sp>
        <p:nvSpPr>
          <p:cNvPr id="26" name="TextBox 25"/>
          <p:cNvSpPr txBox="1"/>
          <p:nvPr/>
        </p:nvSpPr>
        <p:spPr>
          <a:xfrm>
            <a:off x="4572000" y="5824528"/>
            <a:ext cx="792088" cy="646331"/>
          </a:xfrm>
          <a:prstGeom prst="rect">
            <a:avLst/>
          </a:prstGeom>
          <a:noFill/>
        </p:spPr>
        <p:txBody>
          <a:bodyPr wrap="square" rtlCol="0">
            <a:spAutoFit/>
          </a:bodyPr>
          <a:lstStyle/>
          <a:p>
            <a:r>
              <a:rPr lang="zh-CN" altLang="en-US" sz="3600" dirty="0" smtClean="0">
                <a:solidFill>
                  <a:srgbClr val="FF0000"/>
                </a:solidFill>
              </a:rPr>
              <a:t>√</a:t>
            </a:r>
            <a:endParaRPr lang="zh-CN" altLang="en-US" sz="3600" dirty="0">
              <a:solidFill>
                <a:srgbClr val="FF0000"/>
              </a:solidFill>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anim calcmode="lin" valueType="num">
                                      <p:cBhvr>
                                        <p:cTn id="29" dur="1000" fill="hold"/>
                                        <p:tgtEl>
                                          <p:spTgt spid="16"/>
                                        </p:tgtEl>
                                        <p:attrNameLst>
                                          <p:attrName>ppt_x</p:attrName>
                                        </p:attrNameLst>
                                      </p:cBhvr>
                                      <p:tavLst>
                                        <p:tav tm="0">
                                          <p:val>
                                            <p:strVal val="#ppt_x"/>
                                          </p:val>
                                        </p:tav>
                                        <p:tav tm="100000">
                                          <p:val>
                                            <p:strVal val="#ppt_x"/>
                                          </p:val>
                                        </p:tav>
                                      </p:tavLst>
                                    </p:anim>
                                    <p:anim calcmode="lin" valueType="num">
                                      <p:cBhvr>
                                        <p:cTn id="3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500" fill="hold"/>
                                        <p:tgtEl>
                                          <p:spTgt spid="22"/>
                                        </p:tgtEl>
                                        <p:attrNameLst>
                                          <p:attrName>ppt_x</p:attrName>
                                        </p:attrNameLst>
                                      </p:cBhvr>
                                      <p:tavLst>
                                        <p:tav tm="0">
                                          <p:val>
                                            <p:strVal val="#ppt_x"/>
                                          </p:val>
                                        </p:tav>
                                        <p:tav tm="100000">
                                          <p:val>
                                            <p:strVal val="#ppt_x"/>
                                          </p:val>
                                        </p:tav>
                                      </p:tavLst>
                                    </p:anim>
                                    <p:anim calcmode="lin" valueType="num">
                                      <p:cBhvr additive="base">
                                        <p:cTn id="3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additive="base">
                                        <p:cTn id="41" dur="500" fill="hold"/>
                                        <p:tgtEl>
                                          <p:spTgt spid="24"/>
                                        </p:tgtEl>
                                        <p:attrNameLst>
                                          <p:attrName>ppt_x</p:attrName>
                                        </p:attrNameLst>
                                      </p:cBhvr>
                                      <p:tavLst>
                                        <p:tav tm="0">
                                          <p:val>
                                            <p:strVal val="#ppt_x"/>
                                          </p:val>
                                        </p:tav>
                                        <p:tav tm="100000">
                                          <p:val>
                                            <p:strVal val="#ppt_x"/>
                                          </p:val>
                                        </p:tav>
                                      </p:tavLst>
                                    </p:anim>
                                    <p:anim calcmode="lin" valueType="num">
                                      <p:cBhvr additive="base">
                                        <p:cTn id="42"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additive="base">
                                        <p:cTn id="47" dur="500" fill="hold"/>
                                        <p:tgtEl>
                                          <p:spTgt spid="26"/>
                                        </p:tgtEl>
                                        <p:attrNameLst>
                                          <p:attrName>ppt_x</p:attrName>
                                        </p:attrNameLst>
                                      </p:cBhvr>
                                      <p:tavLst>
                                        <p:tav tm="0">
                                          <p:val>
                                            <p:strVal val="#ppt_x"/>
                                          </p:val>
                                        </p:tav>
                                        <p:tav tm="100000">
                                          <p:val>
                                            <p:strVal val="#ppt_x"/>
                                          </p:val>
                                        </p:tav>
                                      </p:tavLst>
                                    </p:anim>
                                    <p:anim calcmode="lin" valueType="num">
                                      <p:cBhvr additive="base">
                                        <p:cTn id="4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p:bldP spid="15" grpId="0"/>
      <p:bldP spid="16" grpId="0"/>
      <p:bldP spid="22" grpId="0"/>
      <p:bldP spid="24" grpId="0"/>
      <p:bldP spid="2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95536" y="836712"/>
            <a:ext cx="8352928" cy="793487"/>
          </a:xfrm>
          <a:prstGeom prst="rect">
            <a:avLst/>
          </a:prstGeom>
          <a:solidFill>
            <a:schemeClr val="accent5">
              <a:lumMod val="40000"/>
              <a:lumOff val="60000"/>
            </a:schemeClr>
          </a:solidFill>
        </p:spPr>
        <p:txBody>
          <a:bodyPr wrap="square" rtlCol="0">
            <a:spAutoFit/>
          </a:bodyPr>
          <a:lstStyle/>
          <a:p>
            <a:pPr>
              <a:lnSpc>
                <a:spcPct val="150000"/>
              </a:lnSpc>
            </a:pPr>
            <a:r>
              <a:rPr lang="zh-CN" altLang="en-US" sz="3600" dirty="0" smtClean="0"/>
              <a:t>　</a:t>
            </a:r>
            <a:r>
              <a:rPr lang="zh-CN" altLang="en-US" sz="2400" dirty="0" smtClean="0"/>
              <a:t>３</a:t>
            </a:r>
            <a:r>
              <a:rPr lang="en-US" altLang="zh-CN" sz="2400" dirty="0" smtClean="0"/>
              <a:t>.</a:t>
            </a:r>
            <a:r>
              <a:rPr lang="zh-CN" altLang="en-US" sz="2400" dirty="0" smtClean="0"/>
              <a:t>读下面的古诗，说说这首诗告诉了我们什么道理。</a:t>
            </a:r>
            <a:endParaRPr lang="en-US" altLang="zh-CN" sz="2400" dirty="0" smtClean="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5326952" y="6040721"/>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132672" y="6205538"/>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519018" y="6257925"/>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6948297" y="6381573"/>
            <a:ext cx="720725" cy="477838"/>
          </a:xfrm>
          <a:prstGeom prst="rect">
            <a:avLst/>
          </a:prstGeom>
          <a:noFill/>
          <a:ln w="9525">
            <a:noFill/>
            <a:miter lim="800000"/>
            <a:headEnd/>
            <a:tailEnd/>
          </a:ln>
        </p:spPr>
      </p:pic>
      <p:sp>
        <p:nvSpPr>
          <p:cNvPr id="12" name="对角圆角矩形 11"/>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课堂作业</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3" name="图片 12"/>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11" name="TextBox 10"/>
          <p:cNvSpPr txBox="1"/>
          <p:nvPr/>
        </p:nvSpPr>
        <p:spPr>
          <a:xfrm>
            <a:off x="395536" y="3861048"/>
            <a:ext cx="7673391" cy="923330"/>
          </a:xfrm>
          <a:prstGeom prst="rect">
            <a:avLst/>
          </a:prstGeom>
          <a:noFill/>
        </p:spPr>
        <p:txBody>
          <a:bodyPr wrap="square" rtlCol="0">
            <a:spAutoFit/>
          </a:bodyPr>
          <a:lstStyle/>
          <a:p>
            <a:pPr>
              <a:lnSpc>
                <a:spcPct val="150000"/>
              </a:lnSpc>
            </a:pPr>
            <a:r>
              <a:rPr lang="zh-CN" altLang="en-US" sz="3600" dirty="0" smtClean="0"/>
              <a:t>　　</a:t>
            </a:r>
            <a:r>
              <a:rPr lang="zh-CN" altLang="en-US" sz="3200" b="1" dirty="0" smtClean="0">
                <a:solidFill>
                  <a:srgbClr val="FF0000"/>
                </a:solidFill>
                <a:latin typeface="楷体" panose="02010609060101010101" pitchFamily="49" charset="-122"/>
                <a:ea typeface="楷体" panose="02010609060101010101" pitchFamily="49" charset="-122"/>
              </a:rPr>
              <a:t>这首诗告诉我们要珍惜粮食的道理。</a:t>
            </a:r>
            <a:endParaRPr lang="zh-CN" altLang="en-US" sz="3600" dirty="0"/>
          </a:p>
        </p:txBody>
      </p:sp>
      <p:grpSp>
        <p:nvGrpSpPr>
          <p:cNvPr id="15" name="组合 14"/>
          <p:cNvGrpSpPr/>
          <p:nvPr/>
        </p:nvGrpSpPr>
        <p:grpSpPr>
          <a:xfrm>
            <a:off x="4009760" y="4965825"/>
            <a:ext cx="4583151" cy="1292100"/>
            <a:chOff x="4067944" y="5199835"/>
            <a:chExt cx="4583151" cy="1292100"/>
          </a:xfrm>
        </p:grpSpPr>
        <p:sp>
          <p:nvSpPr>
            <p:cNvPr id="10" name="云形标注 9"/>
            <p:cNvSpPr/>
            <p:nvPr/>
          </p:nvSpPr>
          <p:spPr>
            <a:xfrm>
              <a:off x="4067944" y="5247803"/>
              <a:ext cx="3601078" cy="1114996"/>
            </a:xfrm>
            <a:prstGeom prst="cloudCallout">
              <a:avLst>
                <a:gd name="adj1" fmla="val 60440"/>
                <a:gd name="adj2" fmla="val 32755"/>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400" dirty="0" smtClean="0">
                  <a:latin typeface="楷体" panose="02010609060101010101" pitchFamily="49" charset="-122"/>
                  <a:ea typeface="楷体" panose="02010609060101010101" pitchFamily="49" charset="-122"/>
                </a:rPr>
                <a:t>　　勤俭节约是美德。</a:t>
              </a:r>
              <a:endParaRPr lang="zh-CN" altLang="en-US" sz="2400" dirty="0">
                <a:latin typeface="楷体" panose="02010609060101010101" pitchFamily="49" charset="-122"/>
                <a:ea typeface="楷体" panose="02010609060101010101" pitchFamily="49" charset="-122"/>
              </a:endParaRPr>
            </a:p>
          </p:txBody>
        </p:sp>
        <p:pic>
          <p:nvPicPr>
            <p:cNvPr id="8194" name="Picture 2"/>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7927820" y="5199835"/>
              <a:ext cx="723275" cy="12921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
        <p:nvSpPr>
          <p:cNvPr id="14" name="TextBox 13"/>
          <p:cNvSpPr txBox="1"/>
          <p:nvPr/>
        </p:nvSpPr>
        <p:spPr>
          <a:xfrm>
            <a:off x="539552" y="1844824"/>
            <a:ext cx="7673391" cy="2132315"/>
          </a:xfrm>
          <a:prstGeom prst="rect">
            <a:avLst/>
          </a:prstGeom>
          <a:noFill/>
        </p:spPr>
        <p:txBody>
          <a:bodyPr wrap="square" rtlCol="0">
            <a:spAutoFit/>
          </a:bodyPr>
          <a:lstStyle/>
          <a:p>
            <a:pPr>
              <a:lnSpc>
                <a:spcPct val="150000"/>
              </a:lnSpc>
            </a:pPr>
            <a:r>
              <a:rPr lang="zh-CN" altLang="en-US" sz="3600" dirty="0" smtClean="0"/>
              <a:t>　　</a:t>
            </a:r>
            <a:r>
              <a:rPr lang="zh-CN" altLang="en-US" sz="2800" dirty="0" smtClean="0"/>
              <a:t>悯农</a:t>
            </a:r>
            <a:endParaRPr lang="en-US" altLang="zh-CN" sz="2800" dirty="0" smtClean="0"/>
          </a:p>
          <a:p>
            <a:pPr>
              <a:lnSpc>
                <a:spcPct val="150000"/>
              </a:lnSpc>
            </a:pPr>
            <a:r>
              <a:rPr lang="zh-CN" altLang="en-US" sz="2800" dirty="0" smtClean="0"/>
              <a:t>锄禾日当午，汗滴禾下土。</a:t>
            </a:r>
            <a:endParaRPr lang="en-US" altLang="zh-CN" sz="2800" dirty="0" smtClean="0"/>
          </a:p>
          <a:p>
            <a:pPr>
              <a:lnSpc>
                <a:spcPct val="150000"/>
              </a:lnSpc>
            </a:pPr>
            <a:r>
              <a:rPr lang="zh-CN" altLang="en-US" sz="2800" dirty="0" smtClean="0"/>
              <a:t>谁知盘中餐，粒粒皆辛苦。</a:t>
            </a:r>
            <a:endParaRPr lang="zh-CN" altLang="en-US" sz="2800" dirty="0"/>
          </a:p>
        </p:txBody>
      </p:sp>
      <p:pic>
        <p:nvPicPr>
          <p:cNvPr id="2050" name="Picture 2"/>
          <p:cNvPicPr>
            <a:picLocks noChangeAspect="1" noChangeArrowheads="1"/>
          </p:cNvPicPr>
          <p:nvPr/>
        </p:nvPicPr>
        <p:blipFill>
          <a:blip r:embed="rId8" cstate="print"/>
          <a:srcRect/>
          <a:stretch>
            <a:fillRect/>
          </a:stretch>
        </p:blipFill>
        <p:spPr bwMode="auto">
          <a:xfrm>
            <a:off x="5508104" y="1844824"/>
            <a:ext cx="2160000" cy="2263846"/>
          </a:xfrm>
          <a:prstGeom prst="rect">
            <a:avLst/>
          </a:prstGeom>
          <a:ln w="190500" cap="sq">
            <a:solidFill>
              <a:srgbClr val="C8C6BD"/>
            </a:solidFill>
            <a:prstDash val="solid"/>
            <a:miter lim="800000"/>
            <a:headEnd/>
            <a:tailEnd/>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circle(in)">
                                      <p:cBhvr>
                                        <p:cTn id="24"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9"/>
          <p:cNvPicPr>
            <a:picLocks noChangeAspect="1"/>
          </p:cNvPicPr>
          <p:nvPr/>
        </p:nvPicPr>
        <p:blipFill>
          <a:blip r:embed="rId2" cstate="print"/>
          <a:srcRect r="72971"/>
          <a:stretch>
            <a:fillRect/>
          </a:stretch>
        </p:blipFill>
        <p:spPr bwMode="auto">
          <a:xfrm>
            <a:off x="6138958" y="6040721"/>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407415" y="6257925"/>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325277" y="6365169"/>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7956376" y="6369050"/>
            <a:ext cx="720725" cy="477838"/>
          </a:xfrm>
          <a:prstGeom prst="rect">
            <a:avLst/>
          </a:prstGeom>
          <a:noFill/>
          <a:ln w="9525">
            <a:noFill/>
            <a:miter lim="800000"/>
            <a:headEnd/>
            <a:tailEnd/>
          </a:ln>
        </p:spPr>
      </p:pic>
      <p:sp>
        <p:nvSpPr>
          <p:cNvPr id="10" name="云形标注 9"/>
          <p:cNvSpPr/>
          <p:nvPr/>
        </p:nvSpPr>
        <p:spPr>
          <a:xfrm>
            <a:off x="3733690" y="1440908"/>
            <a:ext cx="3168351" cy="1114996"/>
          </a:xfrm>
          <a:prstGeom prst="cloudCallout">
            <a:avLst>
              <a:gd name="adj1" fmla="val 69074"/>
              <a:gd name="adj2" fmla="val 53005"/>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400" dirty="0" smtClean="0">
                <a:latin typeface="楷体" panose="02010609060101010101" pitchFamily="49" charset="-122"/>
                <a:ea typeface="楷体" panose="02010609060101010101" pitchFamily="49" charset="-122"/>
              </a:rPr>
              <a:t>　　</a:t>
            </a:r>
            <a:r>
              <a:rPr lang="zh-CN" altLang="en-US" sz="2400" dirty="0">
                <a:latin typeface="楷体" panose="02010609060101010101" pitchFamily="49" charset="-122"/>
                <a:ea typeface="楷体" panose="02010609060101010101" pitchFamily="49" charset="-122"/>
              </a:rPr>
              <a:t>学</a:t>
            </a:r>
            <a:r>
              <a:rPr lang="zh-CN" altLang="en-US" sz="2400" dirty="0" smtClean="0">
                <a:latin typeface="楷体" panose="02010609060101010101" pitchFamily="49" charset="-122"/>
                <a:ea typeface="楷体" panose="02010609060101010101" pitchFamily="49" charset="-122"/>
              </a:rPr>
              <a:t>完课文，一起来听写吧。</a:t>
            </a:r>
            <a:endParaRPr lang="zh-CN" altLang="en-US" sz="2400" dirty="0">
              <a:latin typeface="楷体" panose="02010609060101010101" pitchFamily="49" charset="-122"/>
              <a:ea typeface="楷体" panose="02010609060101010101" pitchFamily="49" charset="-122"/>
            </a:endParaRPr>
          </a:p>
        </p:txBody>
      </p:sp>
      <p:pic>
        <p:nvPicPr>
          <p:cNvPr id="1027" name="Picture 3">
            <a:hlinkClick r:id="rId6" action="ppaction://hlinkfile"/>
          </p:cNvPr>
          <p:cNvPicPr>
            <a:picLocks noChangeAspect="1" noChangeArrowheads="1"/>
          </p:cNvPicPr>
          <p:nvPr/>
        </p:nvPicPr>
        <p:blipFill rotWithShape="1">
          <a:blip r:embed="rId7" cstate="print">
            <a:extLst>
              <a:ext uri="{28A0092B-C50C-407E-A947-70E740481C1C}">
                <a14:useLocalDpi xmlns:a14="http://schemas.microsoft.com/office/drawing/2010/main" xmlns="" val="0"/>
              </a:ext>
            </a:extLst>
          </a:blip>
          <a:srcRect/>
          <a:stretch>
            <a:fillRect/>
          </a:stretch>
        </p:blipFill>
        <p:spPr bwMode="auto">
          <a:xfrm>
            <a:off x="1690533" y="2768352"/>
            <a:ext cx="3109092" cy="172819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4" name="云形标注 13"/>
          <p:cNvSpPr/>
          <p:nvPr/>
        </p:nvSpPr>
        <p:spPr>
          <a:xfrm>
            <a:off x="3923872" y="4509120"/>
            <a:ext cx="2787988" cy="795001"/>
          </a:xfrm>
          <a:prstGeom prst="cloudCallout">
            <a:avLst>
              <a:gd name="adj1" fmla="val -60247"/>
              <a:gd name="adj2" fmla="val -50292"/>
            </a:avLst>
          </a:prstGeom>
        </p:spPr>
        <p:style>
          <a:lnRef idx="1">
            <a:schemeClr val="accent5"/>
          </a:lnRef>
          <a:fillRef idx="2">
            <a:schemeClr val="accent5"/>
          </a:fillRef>
          <a:effectRef idx="1">
            <a:schemeClr val="accent5"/>
          </a:effectRef>
          <a:fontRef idx="minor">
            <a:schemeClr val="dk1"/>
          </a:fontRef>
        </p:style>
        <p:txBody>
          <a:bodyPr rtlCol="0" anchor="ctr"/>
          <a:lstStyle/>
          <a:p>
            <a:r>
              <a:rPr lang="zh-CN" altLang="en-US" sz="2400" dirty="0" smtClean="0">
                <a:latin typeface="楷体" panose="02010609060101010101" pitchFamily="49" charset="-122"/>
                <a:ea typeface="楷体" panose="02010609060101010101" pitchFamily="49" charset="-122"/>
              </a:rPr>
              <a:t>点我，点我！</a:t>
            </a:r>
            <a:endParaRPr lang="zh-CN" altLang="en-US" sz="2400" dirty="0">
              <a:latin typeface="楷体" panose="02010609060101010101" pitchFamily="49" charset="-122"/>
              <a:ea typeface="楷体" panose="02010609060101010101" pitchFamily="49" charset="-122"/>
            </a:endParaRPr>
          </a:p>
        </p:txBody>
      </p:sp>
      <p:sp>
        <p:nvSpPr>
          <p:cNvPr id="12" name="对角圆角矩形 11"/>
          <p:cNvSpPr/>
          <p:nvPr/>
        </p:nvSpPr>
        <p:spPr>
          <a:xfrm>
            <a:off x="1132672" y="205637"/>
            <a:ext cx="235920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点击报听写</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3" name="图片 12"/>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grpSp>
        <p:nvGrpSpPr>
          <p:cNvPr id="15" name="组合 14"/>
          <p:cNvGrpSpPr/>
          <p:nvPr/>
        </p:nvGrpSpPr>
        <p:grpSpPr>
          <a:xfrm>
            <a:off x="7349937" y="1934159"/>
            <a:ext cx="1113416" cy="1819834"/>
            <a:chOff x="5836357" y="4560894"/>
            <a:chExt cx="1327930" cy="2056092"/>
          </a:xfrm>
        </p:grpSpPr>
        <p:pic>
          <p:nvPicPr>
            <p:cNvPr id="16" name="图片 5"/>
            <p:cNvPicPr>
              <a:picLocks noChangeAspect="1"/>
            </p:cNvPicPr>
            <p:nvPr/>
          </p:nvPicPr>
          <p:blipFill rotWithShape="1">
            <a:blip r:embed="rId9" cstate="print">
              <a:clrChange>
                <a:clrFrom>
                  <a:srgbClr val="FDFDFD"/>
                </a:clrFrom>
                <a:clrTo>
                  <a:srgbClr val="FDFDFD">
                    <a:alpha val="0"/>
                  </a:srgbClr>
                </a:clrTo>
              </a:clrChange>
            </a:blip>
            <a:srcRect l="35500" r="32250" b="80044"/>
            <a:stretch>
              <a:fillRect/>
            </a:stretch>
          </p:blipFill>
          <p:spPr bwMode="auto">
            <a:xfrm>
              <a:off x="5836357" y="4560894"/>
              <a:ext cx="429028" cy="383639"/>
            </a:xfrm>
            <a:prstGeom prst="rect">
              <a:avLst/>
            </a:prstGeom>
            <a:noFill/>
            <a:ln w="9525">
              <a:noFill/>
              <a:miter lim="800000"/>
              <a:headEnd/>
              <a:tailEnd/>
            </a:ln>
          </p:spPr>
        </p:pic>
        <p:pic>
          <p:nvPicPr>
            <p:cNvPr id="17" name="Picture 2"/>
            <p:cNvPicPr>
              <a:picLocks noChangeAspect="1" noChangeArrowheads="1"/>
            </p:cNvPicPr>
            <p:nvPr/>
          </p:nvPicPr>
          <p:blipFill>
            <a:blip r:embed="rId10"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18" name="Picture 3"/>
          <p:cNvPicPr>
            <a:picLocks noChangeAspect="1" noChangeArrowheads="1"/>
          </p:cNvPicPr>
          <p:nvPr/>
        </p:nvPicPr>
        <p:blipFill>
          <a:blip r:embed="rId11"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flipH="1">
            <a:off x="467544" y="4255428"/>
            <a:ext cx="1717124" cy="19218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80">
                                          <p:stCondLst>
                                            <p:cond delay="0"/>
                                          </p:stCondLst>
                                        </p:cTn>
                                        <p:tgtEl>
                                          <p:spTgt spid="15"/>
                                        </p:tgtEl>
                                      </p:cBhvr>
                                    </p:animEffect>
                                    <p:anim calcmode="lin" valueType="num">
                                      <p:cBhvr>
                                        <p:cTn id="8"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13" dur="26">
                                          <p:stCondLst>
                                            <p:cond delay="650"/>
                                          </p:stCondLst>
                                        </p:cTn>
                                        <p:tgtEl>
                                          <p:spTgt spid="15"/>
                                        </p:tgtEl>
                                      </p:cBhvr>
                                      <p:to x="100000" y="60000"/>
                                    </p:animScale>
                                    <p:animScale>
                                      <p:cBhvr>
                                        <p:cTn id="14" dur="166" decel="50000">
                                          <p:stCondLst>
                                            <p:cond delay="676"/>
                                          </p:stCondLst>
                                        </p:cTn>
                                        <p:tgtEl>
                                          <p:spTgt spid="15"/>
                                        </p:tgtEl>
                                      </p:cBhvr>
                                      <p:to x="100000" y="100000"/>
                                    </p:animScale>
                                    <p:animScale>
                                      <p:cBhvr>
                                        <p:cTn id="15" dur="26">
                                          <p:stCondLst>
                                            <p:cond delay="1312"/>
                                          </p:stCondLst>
                                        </p:cTn>
                                        <p:tgtEl>
                                          <p:spTgt spid="15"/>
                                        </p:tgtEl>
                                      </p:cBhvr>
                                      <p:to x="100000" y="80000"/>
                                    </p:animScale>
                                    <p:animScale>
                                      <p:cBhvr>
                                        <p:cTn id="16" dur="166" decel="50000">
                                          <p:stCondLst>
                                            <p:cond delay="1338"/>
                                          </p:stCondLst>
                                        </p:cTn>
                                        <p:tgtEl>
                                          <p:spTgt spid="15"/>
                                        </p:tgtEl>
                                      </p:cBhvr>
                                      <p:to x="100000" y="100000"/>
                                    </p:animScale>
                                    <p:animScale>
                                      <p:cBhvr>
                                        <p:cTn id="17" dur="26">
                                          <p:stCondLst>
                                            <p:cond delay="1642"/>
                                          </p:stCondLst>
                                        </p:cTn>
                                        <p:tgtEl>
                                          <p:spTgt spid="15"/>
                                        </p:tgtEl>
                                      </p:cBhvr>
                                      <p:to x="100000" y="90000"/>
                                    </p:animScale>
                                    <p:animScale>
                                      <p:cBhvr>
                                        <p:cTn id="18" dur="166" decel="50000">
                                          <p:stCondLst>
                                            <p:cond delay="1668"/>
                                          </p:stCondLst>
                                        </p:cTn>
                                        <p:tgtEl>
                                          <p:spTgt spid="15"/>
                                        </p:tgtEl>
                                      </p:cBhvr>
                                      <p:to x="100000" y="100000"/>
                                    </p:animScale>
                                    <p:animScale>
                                      <p:cBhvr>
                                        <p:cTn id="19" dur="26">
                                          <p:stCondLst>
                                            <p:cond delay="1808"/>
                                          </p:stCondLst>
                                        </p:cTn>
                                        <p:tgtEl>
                                          <p:spTgt spid="15"/>
                                        </p:tgtEl>
                                      </p:cBhvr>
                                      <p:to x="100000" y="95000"/>
                                    </p:animScale>
                                    <p:animScale>
                                      <p:cBhvr>
                                        <p:cTn id="20" dur="166" decel="50000">
                                          <p:stCondLst>
                                            <p:cond delay="1834"/>
                                          </p:stCondLst>
                                        </p:cTn>
                                        <p:tgtEl>
                                          <p:spTgt spid="15"/>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80">
                                          <p:stCondLst>
                                            <p:cond delay="0"/>
                                          </p:stCondLst>
                                        </p:cTn>
                                        <p:tgtEl>
                                          <p:spTgt spid="10"/>
                                        </p:tgtEl>
                                      </p:cBhvr>
                                    </p:animEffect>
                                    <p:anim calcmode="lin" valueType="num">
                                      <p:cBhvr>
                                        <p:cTn id="24"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29" dur="26">
                                          <p:stCondLst>
                                            <p:cond delay="650"/>
                                          </p:stCondLst>
                                        </p:cTn>
                                        <p:tgtEl>
                                          <p:spTgt spid="10"/>
                                        </p:tgtEl>
                                      </p:cBhvr>
                                      <p:to x="100000" y="60000"/>
                                    </p:animScale>
                                    <p:animScale>
                                      <p:cBhvr>
                                        <p:cTn id="30" dur="166" decel="50000">
                                          <p:stCondLst>
                                            <p:cond delay="676"/>
                                          </p:stCondLst>
                                        </p:cTn>
                                        <p:tgtEl>
                                          <p:spTgt spid="10"/>
                                        </p:tgtEl>
                                      </p:cBhvr>
                                      <p:to x="100000" y="100000"/>
                                    </p:animScale>
                                    <p:animScale>
                                      <p:cBhvr>
                                        <p:cTn id="31" dur="26">
                                          <p:stCondLst>
                                            <p:cond delay="1312"/>
                                          </p:stCondLst>
                                        </p:cTn>
                                        <p:tgtEl>
                                          <p:spTgt spid="10"/>
                                        </p:tgtEl>
                                      </p:cBhvr>
                                      <p:to x="100000" y="80000"/>
                                    </p:animScale>
                                    <p:animScale>
                                      <p:cBhvr>
                                        <p:cTn id="32" dur="166" decel="50000">
                                          <p:stCondLst>
                                            <p:cond delay="1338"/>
                                          </p:stCondLst>
                                        </p:cTn>
                                        <p:tgtEl>
                                          <p:spTgt spid="10"/>
                                        </p:tgtEl>
                                      </p:cBhvr>
                                      <p:to x="100000" y="100000"/>
                                    </p:animScale>
                                    <p:animScale>
                                      <p:cBhvr>
                                        <p:cTn id="33" dur="26">
                                          <p:stCondLst>
                                            <p:cond delay="1642"/>
                                          </p:stCondLst>
                                        </p:cTn>
                                        <p:tgtEl>
                                          <p:spTgt spid="10"/>
                                        </p:tgtEl>
                                      </p:cBhvr>
                                      <p:to x="100000" y="90000"/>
                                    </p:animScale>
                                    <p:animScale>
                                      <p:cBhvr>
                                        <p:cTn id="34" dur="166" decel="50000">
                                          <p:stCondLst>
                                            <p:cond delay="1668"/>
                                          </p:stCondLst>
                                        </p:cTn>
                                        <p:tgtEl>
                                          <p:spTgt spid="10"/>
                                        </p:tgtEl>
                                      </p:cBhvr>
                                      <p:to x="100000" y="100000"/>
                                    </p:animScale>
                                    <p:animScale>
                                      <p:cBhvr>
                                        <p:cTn id="35" dur="26">
                                          <p:stCondLst>
                                            <p:cond delay="1808"/>
                                          </p:stCondLst>
                                        </p:cTn>
                                        <p:tgtEl>
                                          <p:spTgt spid="10"/>
                                        </p:tgtEl>
                                      </p:cBhvr>
                                      <p:to x="100000" y="95000"/>
                                    </p:animScale>
                                    <p:animScale>
                                      <p:cBhvr>
                                        <p:cTn id="36" dur="166" decel="50000">
                                          <p:stCondLst>
                                            <p:cond delay="1834"/>
                                          </p:stCondLst>
                                        </p:cTn>
                                        <p:tgtEl>
                                          <p:spTgt spid="10"/>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26" presetClass="entr" presetSubtype="0" fill="hold" grpId="0" nodeType="click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down)">
                                      <p:cBhvr>
                                        <p:cTn id="41" dur="580">
                                          <p:stCondLst>
                                            <p:cond delay="0"/>
                                          </p:stCondLst>
                                        </p:cTn>
                                        <p:tgtEl>
                                          <p:spTgt spid="14"/>
                                        </p:tgtEl>
                                      </p:cBhvr>
                                    </p:animEffect>
                                    <p:anim calcmode="lin" valueType="num">
                                      <p:cBhvr>
                                        <p:cTn id="42"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47" dur="26">
                                          <p:stCondLst>
                                            <p:cond delay="650"/>
                                          </p:stCondLst>
                                        </p:cTn>
                                        <p:tgtEl>
                                          <p:spTgt spid="14"/>
                                        </p:tgtEl>
                                      </p:cBhvr>
                                      <p:to x="100000" y="60000"/>
                                    </p:animScale>
                                    <p:animScale>
                                      <p:cBhvr>
                                        <p:cTn id="48" dur="166" decel="50000">
                                          <p:stCondLst>
                                            <p:cond delay="676"/>
                                          </p:stCondLst>
                                        </p:cTn>
                                        <p:tgtEl>
                                          <p:spTgt spid="14"/>
                                        </p:tgtEl>
                                      </p:cBhvr>
                                      <p:to x="100000" y="100000"/>
                                    </p:animScale>
                                    <p:animScale>
                                      <p:cBhvr>
                                        <p:cTn id="49" dur="26">
                                          <p:stCondLst>
                                            <p:cond delay="1312"/>
                                          </p:stCondLst>
                                        </p:cTn>
                                        <p:tgtEl>
                                          <p:spTgt spid="14"/>
                                        </p:tgtEl>
                                      </p:cBhvr>
                                      <p:to x="100000" y="80000"/>
                                    </p:animScale>
                                    <p:animScale>
                                      <p:cBhvr>
                                        <p:cTn id="50" dur="166" decel="50000">
                                          <p:stCondLst>
                                            <p:cond delay="1338"/>
                                          </p:stCondLst>
                                        </p:cTn>
                                        <p:tgtEl>
                                          <p:spTgt spid="14"/>
                                        </p:tgtEl>
                                      </p:cBhvr>
                                      <p:to x="100000" y="100000"/>
                                    </p:animScale>
                                    <p:animScale>
                                      <p:cBhvr>
                                        <p:cTn id="51" dur="26">
                                          <p:stCondLst>
                                            <p:cond delay="1642"/>
                                          </p:stCondLst>
                                        </p:cTn>
                                        <p:tgtEl>
                                          <p:spTgt spid="14"/>
                                        </p:tgtEl>
                                      </p:cBhvr>
                                      <p:to x="100000" y="90000"/>
                                    </p:animScale>
                                    <p:animScale>
                                      <p:cBhvr>
                                        <p:cTn id="52" dur="166" decel="50000">
                                          <p:stCondLst>
                                            <p:cond delay="1668"/>
                                          </p:stCondLst>
                                        </p:cTn>
                                        <p:tgtEl>
                                          <p:spTgt spid="14"/>
                                        </p:tgtEl>
                                      </p:cBhvr>
                                      <p:to x="100000" y="100000"/>
                                    </p:animScale>
                                    <p:animScale>
                                      <p:cBhvr>
                                        <p:cTn id="53" dur="26">
                                          <p:stCondLst>
                                            <p:cond delay="1808"/>
                                          </p:stCondLst>
                                        </p:cTn>
                                        <p:tgtEl>
                                          <p:spTgt spid="14"/>
                                        </p:tgtEl>
                                      </p:cBhvr>
                                      <p:to x="100000" y="95000"/>
                                    </p:animScale>
                                    <p:animScale>
                                      <p:cBhvr>
                                        <p:cTn id="54" dur="166" decel="50000">
                                          <p:stCondLst>
                                            <p:cond delay="1834"/>
                                          </p:stCondLst>
                                        </p:cTn>
                                        <p:tgtEl>
                                          <p:spTgt spid="14"/>
                                        </p:tgtEl>
                                      </p:cBhvr>
                                      <p:to x="100000" y="100000"/>
                                    </p:animScale>
                                  </p:childTnLst>
                                </p:cTn>
                              </p:par>
                              <p:par>
                                <p:cTn id="55" presetID="26" presetClass="entr" presetSubtype="0" fill="hold" nodeType="withEffect">
                                  <p:stCondLst>
                                    <p:cond delay="0"/>
                                  </p:stCondLst>
                                  <p:childTnLst>
                                    <p:set>
                                      <p:cBhvr>
                                        <p:cTn id="56" dur="1" fill="hold">
                                          <p:stCondLst>
                                            <p:cond delay="0"/>
                                          </p:stCondLst>
                                        </p:cTn>
                                        <p:tgtEl>
                                          <p:spTgt spid="1027"/>
                                        </p:tgtEl>
                                        <p:attrNameLst>
                                          <p:attrName>style.visibility</p:attrName>
                                        </p:attrNameLst>
                                      </p:cBhvr>
                                      <p:to>
                                        <p:strVal val="visible"/>
                                      </p:to>
                                    </p:set>
                                    <p:animEffect transition="in" filter="wipe(down)">
                                      <p:cBhvr>
                                        <p:cTn id="57" dur="580">
                                          <p:stCondLst>
                                            <p:cond delay="0"/>
                                          </p:stCondLst>
                                        </p:cTn>
                                        <p:tgtEl>
                                          <p:spTgt spid="1027"/>
                                        </p:tgtEl>
                                      </p:cBhvr>
                                    </p:animEffect>
                                    <p:anim calcmode="lin" valueType="num">
                                      <p:cBhvr>
                                        <p:cTn id="58" dur="1822" tmFilter="0,0; 0.14,0.36; 0.43,0.73; 0.71,0.91; 1.0,1.0">
                                          <p:stCondLst>
                                            <p:cond delay="0"/>
                                          </p:stCondLst>
                                        </p:cTn>
                                        <p:tgtEl>
                                          <p:spTgt spid="1027"/>
                                        </p:tgtEl>
                                        <p:attrNameLst>
                                          <p:attrName>ppt_x</p:attrName>
                                        </p:attrNameLst>
                                      </p:cBhvr>
                                      <p:tavLst>
                                        <p:tav tm="0">
                                          <p:val>
                                            <p:strVal val="#ppt_x-0.25"/>
                                          </p:val>
                                        </p:tav>
                                        <p:tav tm="100000">
                                          <p:val>
                                            <p:strVal val="#ppt_x"/>
                                          </p:val>
                                        </p:tav>
                                      </p:tavLst>
                                    </p:anim>
                                    <p:anim calcmode="lin" valueType="num">
                                      <p:cBhvr>
                                        <p:cTn id="59" dur="664" tmFilter="0.0,0.0; 0.25,0.07; 0.50,0.2; 0.75,0.467; 1.0,1.0">
                                          <p:stCondLst>
                                            <p:cond delay="0"/>
                                          </p:stCondLst>
                                        </p:cTn>
                                        <p:tgtEl>
                                          <p:spTgt spid="1027"/>
                                        </p:tgtEl>
                                        <p:attrNameLst>
                                          <p:attrName>ppt_y</p:attrName>
                                        </p:attrNameLst>
                                      </p:cBhvr>
                                      <p:tavLst>
                                        <p:tav tm="0" fmla="#ppt_y-sin(pi*$)/3">
                                          <p:val>
                                            <p:fltVal val="0.5"/>
                                          </p:val>
                                        </p:tav>
                                        <p:tav tm="100000">
                                          <p:val>
                                            <p:fltVal val="1"/>
                                          </p:val>
                                        </p:tav>
                                      </p:tavLst>
                                    </p:anim>
                                    <p:anim calcmode="lin" valueType="num">
                                      <p:cBhvr>
                                        <p:cTn id="60" dur="664" tmFilter="0, 0; 0.125,0.2665; 0.25,0.4; 0.375,0.465; 0.5,0.5;  0.625,0.535; 0.75,0.6; 0.875,0.7335; 1,1">
                                          <p:stCondLst>
                                            <p:cond delay="664"/>
                                          </p:stCondLst>
                                        </p:cTn>
                                        <p:tgtEl>
                                          <p:spTgt spid="1027"/>
                                        </p:tgtEl>
                                        <p:attrNameLst>
                                          <p:attrName>ppt_y</p:attrName>
                                        </p:attrNameLst>
                                      </p:cBhvr>
                                      <p:tavLst>
                                        <p:tav tm="0" fmla="#ppt_y-sin(pi*$)/9">
                                          <p:val>
                                            <p:fltVal val="0"/>
                                          </p:val>
                                        </p:tav>
                                        <p:tav tm="100000">
                                          <p:val>
                                            <p:fltVal val="1"/>
                                          </p:val>
                                        </p:tav>
                                      </p:tavLst>
                                    </p:anim>
                                    <p:anim calcmode="lin" valueType="num">
                                      <p:cBhvr>
                                        <p:cTn id="61" dur="332" tmFilter="0, 0; 0.125,0.2665; 0.25,0.4; 0.375,0.465; 0.5,0.5;  0.625,0.535; 0.75,0.6; 0.875,0.7335; 1,1">
                                          <p:stCondLst>
                                            <p:cond delay="1324"/>
                                          </p:stCondLst>
                                        </p:cTn>
                                        <p:tgtEl>
                                          <p:spTgt spid="1027"/>
                                        </p:tgtEl>
                                        <p:attrNameLst>
                                          <p:attrName>ppt_y</p:attrName>
                                        </p:attrNameLst>
                                      </p:cBhvr>
                                      <p:tavLst>
                                        <p:tav tm="0" fmla="#ppt_y-sin(pi*$)/27">
                                          <p:val>
                                            <p:fltVal val="0"/>
                                          </p:val>
                                        </p:tav>
                                        <p:tav tm="100000">
                                          <p:val>
                                            <p:fltVal val="1"/>
                                          </p:val>
                                        </p:tav>
                                      </p:tavLst>
                                    </p:anim>
                                    <p:anim calcmode="lin" valueType="num">
                                      <p:cBhvr>
                                        <p:cTn id="62" dur="164" tmFilter="0, 0; 0.125,0.2665; 0.25,0.4; 0.375,0.465; 0.5,0.5;  0.625,0.535; 0.75,0.6; 0.875,0.7335; 1,1">
                                          <p:stCondLst>
                                            <p:cond delay="1656"/>
                                          </p:stCondLst>
                                        </p:cTn>
                                        <p:tgtEl>
                                          <p:spTgt spid="1027"/>
                                        </p:tgtEl>
                                        <p:attrNameLst>
                                          <p:attrName>ppt_y</p:attrName>
                                        </p:attrNameLst>
                                      </p:cBhvr>
                                      <p:tavLst>
                                        <p:tav tm="0" fmla="#ppt_y-sin(pi*$)/81">
                                          <p:val>
                                            <p:fltVal val="0"/>
                                          </p:val>
                                        </p:tav>
                                        <p:tav tm="100000">
                                          <p:val>
                                            <p:fltVal val="1"/>
                                          </p:val>
                                        </p:tav>
                                      </p:tavLst>
                                    </p:anim>
                                    <p:animScale>
                                      <p:cBhvr>
                                        <p:cTn id="63" dur="26">
                                          <p:stCondLst>
                                            <p:cond delay="650"/>
                                          </p:stCondLst>
                                        </p:cTn>
                                        <p:tgtEl>
                                          <p:spTgt spid="1027"/>
                                        </p:tgtEl>
                                      </p:cBhvr>
                                      <p:to x="100000" y="60000"/>
                                    </p:animScale>
                                    <p:animScale>
                                      <p:cBhvr>
                                        <p:cTn id="64" dur="166" decel="50000">
                                          <p:stCondLst>
                                            <p:cond delay="676"/>
                                          </p:stCondLst>
                                        </p:cTn>
                                        <p:tgtEl>
                                          <p:spTgt spid="1027"/>
                                        </p:tgtEl>
                                      </p:cBhvr>
                                      <p:to x="100000" y="100000"/>
                                    </p:animScale>
                                    <p:animScale>
                                      <p:cBhvr>
                                        <p:cTn id="65" dur="26">
                                          <p:stCondLst>
                                            <p:cond delay="1312"/>
                                          </p:stCondLst>
                                        </p:cTn>
                                        <p:tgtEl>
                                          <p:spTgt spid="1027"/>
                                        </p:tgtEl>
                                      </p:cBhvr>
                                      <p:to x="100000" y="80000"/>
                                    </p:animScale>
                                    <p:animScale>
                                      <p:cBhvr>
                                        <p:cTn id="66" dur="166" decel="50000">
                                          <p:stCondLst>
                                            <p:cond delay="1338"/>
                                          </p:stCondLst>
                                        </p:cTn>
                                        <p:tgtEl>
                                          <p:spTgt spid="1027"/>
                                        </p:tgtEl>
                                      </p:cBhvr>
                                      <p:to x="100000" y="100000"/>
                                    </p:animScale>
                                    <p:animScale>
                                      <p:cBhvr>
                                        <p:cTn id="67" dur="26">
                                          <p:stCondLst>
                                            <p:cond delay="1642"/>
                                          </p:stCondLst>
                                        </p:cTn>
                                        <p:tgtEl>
                                          <p:spTgt spid="1027"/>
                                        </p:tgtEl>
                                      </p:cBhvr>
                                      <p:to x="100000" y="90000"/>
                                    </p:animScale>
                                    <p:animScale>
                                      <p:cBhvr>
                                        <p:cTn id="68" dur="166" decel="50000">
                                          <p:stCondLst>
                                            <p:cond delay="1668"/>
                                          </p:stCondLst>
                                        </p:cTn>
                                        <p:tgtEl>
                                          <p:spTgt spid="1027"/>
                                        </p:tgtEl>
                                      </p:cBhvr>
                                      <p:to x="100000" y="100000"/>
                                    </p:animScale>
                                    <p:animScale>
                                      <p:cBhvr>
                                        <p:cTn id="69" dur="26">
                                          <p:stCondLst>
                                            <p:cond delay="1808"/>
                                          </p:stCondLst>
                                        </p:cTn>
                                        <p:tgtEl>
                                          <p:spTgt spid="1027"/>
                                        </p:tgtEl>
                                      </p:cBhvr>
                                      <p:to x="100000" y="95000"/>
                                    </p:animScale>
                                    <p:animScale>
                                      <p:cBhvr>
                                        <p:cTn id="70" dur="166" decel="50000">
                                          <p:stCondLst>
                                            <p:cond delay="1834"/>
                                          </p:stCondLst>
                                        </p:cTn>
                                        <p:tgtEl>
                                          <p:spTgt spid="1027"/>
                                        </p:tgtEl>
                                      </p:cBhvr>
                                      <p:to x="100000" y="100000"/>
                                    </p:animScale>
                                  </p:childTnLst>
                                </p:cTn>
                              </p:par>
                              <p:par>
                                <p:cTn id="71" presetID="26" presetClass="entr" presetSubtype="0" fill="hold" nodeType="with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wipe(down)">
                                      <p:cBhvr>
                                        <p:cTn id="73" dur="580">
                                          <p:stCondLst>
                                            <p:cond delay="0"/>
                                          </p:stCondLst>
                                        </p:cTn>
                                        <p:tgtEl>
                                          <p:spTgt spid="18"/>
                                        </p:tgtEl>
                                      </p:cBhvr>
                                    </p:animEffect>
                                    <p:anim calcmode="lin" valueType="num">
                                      <p:cBhvr>
                                        <p:cTn id="74"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75"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76"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77"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78"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79" dur="26">
                                          <p:stCondLst>
                                            <p:cond delay="650"/>
                                          </p:stCondLst>
                                        </p:cTn>
                                        <p:tgtEl>
                                          <p:spTgt spid="18"/>
                                        </p:tgtEl>
                                      </p:cBhvr>
                                      <p:to x="100000" y="60000"/>
                                    </p:animScale>
                                    <p:animScale>
                                      <p:cBhvr>
                                        <p:cTn id="80" dur="166" decel="50000">
                                          <p:stCondLst>
                                            <p:cond delay="676"/>
                                          </p:stCondLst>
                                        </p:cTn>
                                        <p:tgtEl>
                                          <p:spTgt spid="18"/>
                                        </p:tgtEl>
                                      </p:cBhvr>
                                      <p:to x="100000" y="100000"/>
                                    </p:animScale>
                                    <p:animScale>
                                      <p:cBhvr>
                                        <p:cTn id="81" dur="26">
                                          <p:stCondLst>
                                            <p:cond delay="1312"/>
                                          </p:stCondLst>
                                        </p:cTn>
                                        <p:tgtEl>
                                          <p:spTgt spid="18"/>
                                        </p:tgtEl>
                                      </p:cBhvr>
                                      <p:to x="100000" y="80000"/>
                                    </p:animScale>
                                    <p:animScale>
                                      <p:cBhvr>
                                        <p:cTn id="82" dur="166" decel="50000">
                                          <p:stCondLst>
                                            <p:cond delay="1338"/>
                                          </p:stCondLst>
                                        </p:cTn>
                                        <p:tgtEl>
                                          <p:spTgt spid="18"/>
                                        </p:tgtEl>
                                      </p:cBhvr>
                                      <p:to x="100000" y="100000"/>
                                    </p:animScale>
                                    <p:animScale>
                                      <p:cBhvr>
                                        <p:cTn id="83" dur="26">
                                          <p:stCondLst>
                                            <p:cond delay="1642"/>
                                          </p:stCondLst>
                                        </p:cTn>
                                        <p:tgtEl>
                                          <p:spTgt spid="18"/>
                                        </p:tgtEl>
                                      </p:cBhvr>
                                      <p:to x="100000" y="90000"/>
                                    </p:animScale>
                                    <p:animScale>
                                      <p:cBhvr>
                                        <p:cTn id="84" dur="166" decel="50000">
                                          <p:stCondLst>
                                            <p:cond delay="1668"/>
                                          </p:stCondLst>
                                        </p:cTn>
                                        <p:tgtEl>
                                          <p:spTgt spid="18"/>
                                        </p:tgtEl>
                                      </p:cBhvr>
                                      <p:to x="100000" y="100000"/>
                                    </p:animScale>
                                    <p:animScale>
                                      <p:cBhvr>
                                        <p:cTn id="85" dur="26">
                                          <p:stCondLst>
                                            <p:cond delay="1808"/>
                                          </p:stCondLst>
                                        </p:cTn>
                                        <p:tgtEl>
                                          <p:spTgt spid="18"/>
                                        </p:tgtEl>
                                      </p:cBhvr>
                                      <p:to x="100000" y="95000"/>
                                    </p:animScale>
                                    <p:animScale>
                                      <p:cBhvr>
                                        <p:cTn id="86" dur="166" decel="50000">
                                          <p:stCondLst>
                                            <p:cond delay="1834"/>
                                          </p:stCondLst>
                                        </p:cTn>
                                        <p:tgtEl>
                                          <p:spTgt spid="1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图片 9"/>
          <p:cNvPicPr>
            <a:picLocks noChangeAspect="1"/>
          </p:cNvPicPr>
          <p:nvPr/>
        </p:nvPicPr>
        <p:blipFill>
          <a:blip r:embed="rId2" cstate="print"/>
          <a:srcRect r="72971"/>
          <a:stretch>
            <a:fillRect/>
          </a:stretch>
        </p:blipFill>
        <p:spPr bwMode="auto">
          <a:xfrm>
            <a:off x="5292725" y="6096000"/>
            <a:ext cx="1624013" cy="1543050"/>
          </a:xfrm>
          <a:prstGeom prst="rect">
            <a:avLst/>
          </a:prstGeom>
          <a:noFill/>
          <a:ln w="9525">
            <a:noFill/>
            <a:miter lim="800000"/>
            <a:headEnd/>
            <a:tailEnd/>
          </a:ln>
        </p:spPr>
      </p:pic>
      <p:pic>
        <p:nvPicPr>
          <p:cNvPr id="22531" name="图片 12"/>
          <p:cNvPicPr>
            <a:picLocks noChangeAspect="1"/>
          </p:cNvPicPr>
          <p:nvPr/>
        </p:nvPicPr>
        <p:blipFill>
          <a:blip r:embed="rId3" cstate="print"/>
          <a:srcRect r="72971"/>
          <a:stretch>
            <a:fillRect/>
          </a:stretch>
        </p:blipFill>
        <p:spPr bwMode="auto">
          <a:xfrm>
            <a:off x="896376" y="6096000"/>
            <a:ext cx="1265237" cy="1200150"/>
          </a:xfrm>
          <a:prstGeom prst="rect">
            <a:avLst/>
          </a:prstGeom>
          <a:noFill/>
          <a:ln w="9525">
            <a:noFill/>
            <a:miter lim="800000"/>
            <a:headEnd/>
            <a:tailEnd/>
          </a:ln>
        </p:spPr>
      </p:pic>
      <p:pic>
        <p:nvPicPr>
          <p:cNvPr id="22533" name="图片 7"/>
          <p:cNvPicPr>
            <a:picLocks noChangeAspect="1"/>
          </p:cNvPicPr>
          <p:nvPr/>
        </p:nvPicPr>
        <p:blipFill>
          <a:blip r:embed="rId4" cstate="print"/>
          <a:srcRect/>
          <a:stretch>
            <a:fillRect/>
          </a:stretch>
        </p:blipFill>
        <p:spPr bwMode="auto">
          <a:xfrm>
            <a:off x="563563" y="6096000"/>
            <a:ext cx="539750" cy="460375"/>
          </a:xfrm>
          <a:prstGeom prst="rect">
            <a:avLst/>
          </a:prstGeom>
          <a:noFill/>
          <a:ln w="9525">
            <a:noFill/>
            <a:miter lim="800000"/>
            <a:headEnd/>
            <a:tailEnd/>
          </a:ln>
        </p:spPr>
      </p:pic>
      <p:pic>
        <p:nvPicPr>
          <p:cNvPr id="22535" name="图片 8"/>
          <p:cNvPicPr>
            <a:picLocks noChangeAspect="1"/>
          </p:cNvPicPr>
          <p:nvPr/>
        </p:nvPicPr>
        <p:blipFill>
          <a:blip r:embed="rId5" cstate="print"/>
          <a:srcRect/>
          <a:stretch>
            <a:fillRect/>
          </a:stretch>
        </p:blipFill>
        <p:spPr bwMode="auto">
          <a:xfrm>
            <a:off x="6831013" y="6365875"/>
            <a:ext cx="720725" cy="477838"/>
          </a:xfrm>
          <a:prstGeom prst="rect">
            <a:avLst/>
          </a:prstGeom>
          <a:noFill/>
          <a:ln w="9525">
            <a:noFill/>
            <a:miter lim="800000"/>
            <a:headEnd/>
            <a:tailEnd/>
          </a:ln>
        </p:spPr>
      </p:pic>
      <p:sp>
        <p:nvSpPr>
          <p:cNvPr id="356" name="矩形 355"/>
          <p:cNvSpPr/>
          <p:nvPr/>
        </p:nvSpPr>
        <p:spPr>
          <a:xfrm>
            <a:off x="1528995" y="2005279"/>
            <a:ext cx="5388479" cy="769441"/>
          </a:xfrm>
          <a:prstGeom prst="rect">
            <a:avLst/>
          </a:prstGeom>
          <a:noFill/>
        </p:spPr>
        <p:txBody>
          <a:bodyPr>
            <a:spAutoFit/>
          </a:bodyPr>
          <a:lstStyle/>
          <a:p>
            <a:pPr algn="r" fontAlgn="auto">
              <a:spcBef>
                <a:spcPts val="0"/>
              </a:spcBef>
              <a:spcAft>
                <a:spcPts val="0"/>
              </a:spcAft>
              <a:defRPr/>
            </a:pPr>
            <a:r>
              <a:rPr lang="zh-CN" altLang="en-US"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谢谢您的观看和支持</a:t>
            </a:r>
            <a:endParaRPr lang="en-US" altLang="zh-CN"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357" name="图片 356"/>
          <p:cNvPicPr>
            <a:picLocks noChangeAspect="1"/>
          </p:cNvPicPr>
          <p:nvPr/>
        </p:nvPicPr>
        <p:blipFill>
          <a:blip r:embed="rId6" cstate="print"/>
          <a:srcRect/>
          <a:stretch>
            <a:fillRect/>
          </a:stretch>
        </p:blipFill>
        <p:spPr bwMode="auto">
          <a:xfrm>
            <a:off x="2447925" y="2909888"/>
            <a:ext cx="4195763" cy="623887"/>
          </a:xfrm>
          <a:prstGeom prst="rect">
            <a:avLst/>
          </a:prstGeom>
          <a:noFill/>
          <a:ln w="9525">
            <a:noFill/>
            <a:miter lim="800000"/>
            <a:headEnd/>
            <a:tailEnd/>
          </a:ln>
        </p:spPr>
      </p:pic>
      <p:grpSp>
        <p:nvGrpSpPr>
          <p:cNvPr id="11" name="组合 10"/>
          <p:cNvGrpSpPr/>
          <p:nvPr/>
        </p:nvGrpSpPr>
        <p:grpSpPr>
          <a:xfrm>
            <a:off x="7601039" y="5023879"/>
            <a:ext cx="1113416" cy="1819834"/>
            <a:chOff x="5836357" y="4560894"/>
            <a:chExt cx="1327930" cy="2056092"/>
          </a:xfrm>
        </p:grpSpPr>
        <p:pic>
          <p:nvPicPr>
            <p:cNvPr id="12" name="图片 5"/>
            <p:cNvPicPr>
              <a:picLocks noChangeAspect="1"/>
            </p:cNvPicPr>
            <p:nvPr/>
          </p:nvPicPr>
          <p:blipFill rotWithShape="1">
            <a:blip r:embed="rId7" cstate="print">
              <a:clrChange>
                <a:clrFrom>
                  <a:srgbClr val="FDFDFD"/>
                </a:clrFrom>
                <a:clrTo>
                  <a:srgbClr val="FDFDFD">
                    <a:alpha val="0"/>
                  </a:srgbClr>
                </a:clrTo>
              </a:clrChange>
            </a:blip>
            <a:srcRect l="35500" r="32250" b="80044"/>
            <a:stretch>
              <a:fillRect/>
            </a:stretch>
          </p:blipFill>
          <p:spPr bwMode="auto">
            <a:xfrm>
              <a:off x="5836357" y="4560894"/>
              <a:ext cx="429028" cy="383639"/>
            </a:xfrm>
            <a:prstGeom prst="rect">
              <a:avLst/>
            </a:prstGeom>
            <a:noFill/>
            <a:ln w="9525">
              <a:noFill/>
              <a:miter lim="800000"/>
              <a:headEnd/>
              <a:tailEnd/>
            </a:ln>
          </p:spPr>
        </p:pic>
        <p:pic>
          <p:nvPicPr>
            <p:cNvPr id="13" name="Picture 2"/>
            <p:cNvPicPr>
              <a:picLocks noChangeAspect="1" noChangeArrowheads="1"/>
            </p:cNvPicPr>
            <p:nvPr/>
          </p:nvPicPr>
          <p:blipFill>
            <a:blip r:embed="rId8"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14" name="Picture 3"/>
          <p:cNvPicPr>
            <a:picLocks noChangeAspect="1" noChangeArrowheads="1"/>
          </p:cNvPicPr>
          <p:nvPr/>
        </p:nvPicPr>
        <p:blipFill>
          <a:blip r:embed="rId9"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flipH="1">
            <a:off x="1765289" y="5277941"/>
            <a:ext cx="1365272" cy="152801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57"/>
                                        </p:tgtEl>
                                        <p:attrNameLst>
                                          <p:attrName>style.visibility</p:attrName>
                                        </p:attrNameLst>
                                      </p:cBhvr>
                                      <p:to>
                                        <p:strVal val="visible"/>
                                      </p:to>
                                    </p:set>
                                    <p:animEffect transition="in" filter="wipe(left)">
                                      <p:cBhvr>
                                        <p:cTn id="7" dur="500"/>
                                        <p:tgtEl>
                                          <p:spTgt spid="357"/>
                                        </p:tgtEl>
                                      </p:cBhvr>
                                    </p:animEffect>
                                  </p:childTnLst>
                                </p:cTn>
                              </p:par>
                            </p:childTnLst>
                          </p:cTn>
                        </p:par>
                        <p:par>
                          <p:cTn id="8" fill="hold">
                            <p:stCondLst>
                              <p:cond delay="500"/>
                            </p:stCondLst>
                            <p:childTnLst>
                              <p:par>
                                <p:cTn id="9" presetID="56" presetClass="entr" presetSubtype="0" fill="hold" nodeType="afterEffect">
                                  <p:stCondLst>
                                    <p:cond delay="0"/>
                                  </p:stCondLst>
                                  <p:iterate type="lt">
                                    <p:tmPct val="10000"/>
                                  </p:iterate>
                                  <p:childTnLst>
                                    <p:set>
                                      <p:cBhvr>
                                        <p:cTn id="10" dur="1" fill="hold">
                                          <p:stCondLst>
                                            <p:cond delay="0"/>
                                          </p:stCondLst>
                                        </p:cTn>
                                        <p:tgtEl>
                                          <p:spTgt spid="356"/>
                                        </p:tgtEl>
                                        <p:attrNameLst>
                                          <p:attrName>style.visibility</p:attrName>
                                        </p:attrNameLst>
                                      </p:cBhvr>
                                      <p:to>
                                        <p:strVal val="visible"/>
                                      </p:to>
                                    </p:set>
                                    <p:anim by="(-#ppt_w*2)" calcmode="lin" valueType="num">
                                      <p:cBhvr rctx="PPT">
                                        <p:cTn id="11" dur="500" autoRev="1" fill="hold">
                                          <p:stCondLst>
                                            <p:cond delay="0"/>
                                          </p:stCondLst>
                                        </p:cTn>
                                        <p:tgtEl>
                                          <p:spTgt spid="356"/>
                                        </p:tgtEl>
                                        <p:attrNameLst>
                                          <p:attrName>ppt_w</p:attrName>
                                        </p:attrNameLst>
                                      </p:cBhvr>
                                    </p:anim>
                                    <p:anim by="(#ppt_w*0.50)" calcmode="lin" valueType="num">
                                      <p:cBhvr>
                                        <p:cTn id="12" dur="500" decel="50000" autoRev="1" fill="hold">
                                          <p:stCondLst>
                                            <p:cond delay="0"/>
                                          </p:stCondLst>
                                        </p:cTn>
                                        <p:tgtEl>
                                          <p:spTgt spid="356"/>
                                        </p:tgtEl>
                                        <p:attrNameLst>
                                          <p:attrName>ppt_x</p:attrName>
                                        </p:attrNameLst>
                                      </p:cBhvr>
                                    </p:anim>
                                    <p:anim from="(-#ppt_h/2)" to="(#ppt_y)" calcmode="lin" valueType="num">
                                      <p:cBhvr>
                                        <p:cTn id="13" dur="1000" fill="hold">
                                          <p:stCondLst>
                                            <p:cond delay="0"/>
                                          </p:stCondLst>
                                        </p:cTn>
                                        <p:tgtEl>
                                          <p:spTgt spid="356"/>
                                        </p:tgtEl>
                                        <p:attrNameLst>
                                          <p:attrName>ppt_y</p:attrName>
                                        </p:attrNameLst>
                                      </p:cBhvr>
                                    </p:anim>
                                    <p:animRot by="21600000">
                                      <p:cBhvr>
                                        <p:cTn id="14" dur="1000" fill="hold">
                                          <p:stCondLst>
                                            <p:cond delay="0"/>
                                          </p:stCondLst>
                                        </p:cTn>
                                        <p:tgtEl>
                                          <p:spTgt spid="356"/>
                                        </p:tgtEl>
                                        <p:attrNameLst>
                                          <p:attrName>r</p:attrName>
                                        </p:attrNameLst>
                                      </p:cBhvr>
                                    </p:animRot>
                                  </p:childTnLst>
                                </p:cTn>
                              </p:par>
                              <p:par>
                                <p:cTn id="15" presetID="26"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80">
                                          <p:stCondLst>
                                            <p:cond delay="0"/>
                                          </p:stCondLst>
                                        </p:cTn>
                                        <p:tgtEl>
                                          <p:spTgt spid="14"/>
                                        </p:tgtEl>
                                      </p:cBhvr>
                                    </p:animEffect>
                                    <p:anim calcmode="lin" valueType="num">
                                      <p:cBhvr>
                                        <p:cTn id="18"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23" dur="26">
                                          <p:stCondLst>
                                            <p:cond delay="650"/>
                                          </p:stCondLst>
                                        </p:cTn>
                                        <p:tgtEl>
                                          <p:spTgt spid="14"/>
                                        </p:tgtEl>
                                      </p:cBhvr>
                                      <p:to x="100000" y="60000"/>
                                    </p:animScale>
                                    <p:animScale>
                                      <p:cBhvr>
                                        <p:cTn id="24" dur="166" decel="50000">
                                          <p:stCondLst>
                                            <p:cond delay="676"/>
                                          </p:stCondLst>
                                        </p:cTn>
                                        <p:tgtEl>
                                          <p:spTgt spid="14"/>
                                        </p:tgtEl>
                                      </p:cBhvr>
                                      <p:to x="100000" y="100000"/>
                                    </p:animScale>
                                    <p:animScale>
                                      <p:cBhvr>
                                        <p:cTn id="25" dur="26">
                                          <p:stCondLst>
                                            <p:cond delay="1312"/>
                                          </p:stCondLst>
                                        </p:cTn>
                                        <p:tgtEl>
                                          <p:spTgt spid="14"/>
                                        </p:tgtEl>
                                      </p:cBhvr>
                                      <p:to x="100000" y="80000"/>
                                    </p:animScale>
                                    <p:animScale>
                                      <p:cBhvr>
                                        <p:cTn id="26" dur="166" decel="50000">
                                          <p:stCondLst>
                                            <p:cond delay="1338"/>
                                          </p:stCondLst>
                                        </p:cTn>
                                        <p:tgtEl>
                                          <p:spTgt spid="14"/>
                                        </p:tgtEl>
                                      </p:cBhvr>
                                      <p:to x="100000" y="100000"/>
                                    </p:animScale>
                                    <p:animScale>
                                      <p:cBhvr>
                                        <p:cTn id="27" dur="26">
                                          <p:stCondLst>
                                            <p:cond delay="1642"/>
                                          </p:stCondLst>
                                        </p:cTn>
                                        <p:tgtEl>
                                          <p:spTgt spid="14"/>
                                        </p:tgtEl>
                                      </p:cBhvr>
                                      <p:to x="100000" y="90000"/>
                                    </p:animScale>
                                    <p:animScale>
                                      <p:cBhvr>
                                        <p:cTn id="28" dur="166" decel="50000">
                                          <p:stCondLst>
                                            <p:cond delay="1668"/>
                                          </p:stCondLst>
                                        </p:cTn>
                                        <p:tgtEl>
                                          <p:spTgt spid="14"/>
                                        </p:tgtEl>
                                      </p:cBhvr>
                                      <p:to x="100000" y="100000"/>
                                    </p:animScale>
                                    <p:animScale>
                                      <p:cBhvr>
                                        <p:cTn id="29" dur="26">
                                          <p:stCondLst>
                                            <p:cond delay="1808"/>
                                          </p:stCondLst>
                                        </p:cTn>
                                        <p:tgtEl>
                                          <p:spTgt spid="14"/>
                                        </p:tgtEl>
                                      </p:cBhvr>
                                      <p:to x="100000" y="95000"/>
                                    </p:animScale>
                                    <p:animScale>
                                      <p:cBhvr>
                                        <p:cTn id="30" dur="166" decel="50000">
                                          <p:stCondLst>
                                            <p:cond delay="1834"/>
                                          </p:stCondLst>
                                        </p:cTn>
                                        <p:tgtEl>
                                          <p:spTgt spid="14"/>
                                        </p:tgtEl>
                                      </p:cBhvr>
                                      <p:to x="100000" y="100000"/>
                                    </p:animScale>
                                  </p:childTnLst>
                                </p:cTn>
                              </p:par>
                              <p:par>
                                <p:cTn id="31" presetID="26" presetClass="entr" presetSubtype="0"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down)">
                                      <p:cBhvr>
                                        <p:cTn id="33" dur="580">
                                          <p:stCondLst>
                                            <p:cond delay="0"/>
                                          </p:stCondLst>
                                        </p:cTn>
                                        <p:tgtEl>
                                          <p:spTgt spid="11"/>
                                        </p:tgtEl>
                                      </p:cBhvr>
                                    </p:animEffect>
                                    <p:anim calcmode="lin" valueType="num">
                                      <p:cBhvr>
                                        <p:cTn id="34"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39" dur="26">
                                          <p:stCondLst>
                                            <p:cond delay="650"/>
                                          </p:stCondLst>
                                        </p:cTn>
                                        <p:tgtEl>
                                          <p:spTgt spid="11"/>
                                        </p:tgtEl>
                                      </p:cBhvr>
                                      <p:to x="100000" y="60000"/>
                                    </p:animScale>
                                    <p:animScale>
                                      <p:cBhvr>
                                        <p:cTn id="40" dur="166" decel="50000">
                                          <p:stCondLst>
                                            <p:cond delay="676"/>
                                          </p:stCondLst>
                                        </p:cTn>
                                        <p:tgtEl>
                                          <p:spTgt spid="11"/>
                                        </p:tgtEl>
                                      </p:cBhvr>
                                      <p:to x="100000" y="100000"/>
                                    </p:animScale>
                                    <p:animScale>
                                      <p:cBhvr>
                                        <p:cTn id="41" dur="26">
                                          <p:stCondLst>
                                            <p:cond delay="1312"/>
                                          </p:stCondLst>
                                        </p:cTn>
                                        <p:tgtEl>
                                          <p:spTgt spid="11"/>
                                        </p:tgtEl>
                                      </p:cBhvr>
                                      <p:to x="100000" y="80000"/>
                                    </p:animScale>
                                    <p:animScale>
                                      <p:cBhvr>
                                        <p:cTn id="42" dur="166" decel="50000">
                                          <p:stCondLst>
                                            <p:cond delay="1338"/>
                                          </p:stCondLst>
                                        </p:cTn>
                                        <p:tgtEl>
                                          <p:spTgt spid="11"/>
                                        </p:tgtEl>
                                      </p:cBhvr>
                                      <p:to x="100000" y="100000"/>
                                    </p:animScale>
                                    <p:animScale>
                                      <p:cBhvr>
                                        <p:cTn id="43" dur="26">
                                          <p:stCondLst>
                                            <p:cond delay="1642"/>
                                          </p:stCondLst>
                                        </p:cTn>
                                        <p:tgtEl>
                                          <p:spTgt spid="11"/>
                                        </p:tgtEl>
                                      </p:cBhvr>
                                      <p:to x="100000" y="90000"/>
                                    </p:animScale>
                                    <p:animScale>
                                      <p:cBhvr>
                                        <p:cTn id="44" dur="166" decel="50000">
                                          <p:stCondLst>
                                            <p:cond delay="1668"/>
                                          </p:stCondLst>
                                        </p:cTn>
                                        <p:tgtEl>
                                          <p:spTgt spid="11"/>
                                        </p:tgtEl>
                                      </p:cBhvr>
                                      <p:to x="100000" y="100000"/>
                                    </p:animScale>
                                    <p:animScale>
                                      <p:cBhvr>
                                        <p:cTn id="45" dur="26">
                                          <p:stCondLst>
                                            <p:cond delay="1808"/>
                                          </p:stCondLst>
                                        </p:cTn>
                                        <p:tgtEl>
                                          <p:spTgt spid="11"/>
                                        </p:tgtEl>
                                      </p:cBhvr>
                                      <p:to x="100000" y="95000"/>
                                    </p:animScale>
                                    <p:animScale>
                                      <p:cBhvr>
                                        <p:cTn id="46" dur="166" decel="50000">
                                          <p:stCondLst>
                                            <p:cond delay="1834"/>
                                          </p:stCondLst>
                                        </p:cTn>
                                        <p:tgtEl>
                                          <p:spTgt spid="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83324" y="6041420"/>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3" name="TextBox 2"/>
          <p:cNvSpPr txBox="1"/>
          <p:nvPr/>
        </p:nvSpPr>
        <p:spPr>
          <a:xfrm>
            <a:off x="1139331" y="1581538"/>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吃</a:t>
            </a:r>
            <a:endParaRPr lang="zh-CN" altLang="en-US" sz="6600" dirty="0">
              <a:latin typeface="楷体" panose="02010609060101010101" pitchFamily="49" charset="-122"/>
              <a:ea typeface="楷体" panose="02010609060101010101" pitchFamily="49" charset="-122"/>
            </a:endParaRPr>
          </a:p>
        </p:txBody>
      </p:sp>
      <p:sp>
        <p:nvSpPr>
          <p:cNvPr id="4" name="TextBox 3"/>
          <p:cNvSpPr txBox="1"/>
          <p:nvPr/>
        </p:nvSpPr>
        <p:spPr>
          <a:xfrm>
            <a:off x="1275043" y="795811"/>
            <a:ext cx="1210588" cy="707886"/>
          </a:xfrm>
          <a:prstGeom prst="rect">
            <a:avLst/>
          </a:prstGeom>
          <a:noFill/>
        </p:spPr>
        <p:txBody>
          <a:bodyPr wrap="none" rtlCol="0">
            <a:spAutoFit/>
          </a:bodyPr>
          <a:lstStyle/>
          <a:p>
            <a:r>
              <a:rPr lang="en-US" altLang="zh-CN" sz="4000" dirty="0" smtClean="0">
                <a:latin typeface="+mn-ea"/>
                <a:ea typeface="+mn-ea"/>
              </a:rPr>
              <a:t>néng</a:t>
            </a:r>
            <a:endParaRPr lang="zh-CN" altLang="en-US" sz="4000" dirty="0">
              <a:latin typeface="+mn-ea"/>
              <a:ea typeface="+mn-ea"/>
            </a:endParaRPr>
          </a:p>
        </p:txBody>
      </p:sp>
      <p:sp>
        <p:nvSpPr>
          <p:cNvPr id="6" name="TextBox 5"/>
          <p:cNvSpPr txBox="1"/>
          <p:nvPr/>
        </p:nvSpPr>
        <p:spPr>
          <a:xfrm>
            <a:off x="2955178" y="2137811"/>
            <a:ext cx="3010761"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才能  能够  能力</a:t>
            </a:r>
            <a:endParaRPr lang="zh-CN" altLang="en-US" sz="2000" dirty="0">
              <a:latin typeface="楷体" panose="02010609060101010101" pitchFamily="49" charset="-122"/>
              <a:ea typeface="楷体" panose="02010609060101010101" pitchFamily="49" charset="-122"/>
            </a:endParaRPr>
          </a:p>
        </p:txBody>
      </p:sp>
      <p:sp>
        <p:nvSpPr>
          <p:cNvPr id="14" name="TextBox 13"/>
          <p:cNvSpPr txBox="1"/>
          <p:nvPr/>
        </p:nvSpPr>
        <p:spPr>
          <a:xfrm>
            <a:off x="2955178" y="2537921"/>
            <a:ext cx="4641158"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熊奶奶丢了四个点</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2902230" y="1429925"/>
            <a:ext cx="597666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左右等宽，左部笔画紧凑，右部笔画舒展，第一个竖弯钩稍小，第二个竖弯钩圆润有力。</a:t>
            </a:r>
            <a:endParaRPr lang="zh-CN" altLang="en-US" sz="2000" dirty="0">
              <a:latin typeface="楷体" panose="02010609060101010101" pitchFamily="49" charset="-122"/>
              <a:ea typeface="楷体" panose="02010609060101010101" pitchFamily="49" charset="-122"/>
            </a:endParaRPr>
          </a:p>
        </p:txBody>
      </p:sp>
      <p:sp>
        <p:nvSpPr>
          <p:cNvPr id="17" name="TextBox 16"/>
          <p:cNvSpPr txBox="1"/>
          <p:nvPr/>
        </p:nvSpPr>
        <p:spPr>
          <a:xfrm>
            <a:off x="1115003" y="4015899"/>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叫</a:t>
            </a:r>
            <a:endParaRPr lang="zh-CN" altLang="en-US" sz="6600" dirty="0">
              <a:latin typeface="楷体" panose="02010609060101010101" pitchFamily="49" charset="-122"/>
              <a:ea typeface="楷体" panose="02010609060101010101" pitchFamily="49" charset="-122"/>
            </a:endParaRPr>
          </a:p>
        </p:txBody>
      </p:sp>
      <p:sp>
        <p:nvSpPr>
          <p:cNvPr id="18" name="TextBox 17"/>
          <p:cNvSpPr txBox="1"/>
          <p:nvPr/>
        </p:nvSpPr>
        <p:spPr>
          <a:xfrm>
            <a:off x="1230402" y="3230199"/>
            <a:ext cx="954107" cy="707886"/>
          </a:xfrm>
          <a:prstGeom prst="rect">
            <a:avLst/>
          </a:prstGeom>
          <a:noFill/>
        </p:spPr>
        <p:txBody>
          <a:bodyPr wrap="none" rtlCol="0">
            <a:spAutoFit/>
          </a:bodyPr>
          <a:lstStyle/>
          <a:p>
            <a:r>
              <a:rPr lang="en-US" altLang="zh-CN" sz="4000" dirty="0" smtClean="0">
                <a:latin typeface="+mn-ea"/>
                <a:ea typeface="+mn-ea"/>
              </a:rPr>
              <a:t>wèi</a:t>
            </a:r>
            <a:endParaRPr lang="zh-CN" altLang="en-US" sz="4000" dirty="0">
              <a:latin typeface="+mn-ea"/>
              <a:ea typeface="+mn-ea"/>
            </a:endParaRPr>
          </a:p>
        </p:txBody>
      </p:sp>
      <p:sp>
        <p:nvSpPr>
          <p:cNvPr id="21" name="TextBox 20"/>
          <p:cNvSpPr txBox="1"/>
          <p:nvPr/>
        </p:nvSpPr>
        <p:spPr>
          <a:xfrm>
            <a:off x="2955178" y="4503093"/>
            <a:ext cx="3010761"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美味  味道  滋味</a:t>
            </a:r>
            <a:endParaRPr lang="zh-CN" altLang="en-US" sz="2000" dirty="0">
              <a:latin typeface="楷体" panose="02010609060101010101" pitchFamily="49" charset="-122"/>
              <a:ea typeface="楷体" panose="02010609060101010101" pitchFamily="49" charset="-122"/>
            </a:endParaRPr>
          </a:p>
        </p:txBody>
      </p:sp>
      <p:sp>
        <p:nvSpPr>
          <p:cNvPr id="22" name="TextBox 21"/>
          <p:cNvSpPr txBox="1"/>
          <p:nvPr/>
        </p:nvSpPr>
        <p:spPr>
          <a:xfrm>
            <a:off x="2937432" y="4903203"/>
            <a:ext cx="4874928"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“口”在“未”左尝味道。</a:t>
            </a:r>
            <a:endParaRPr lang="zh-CN" altLang="en-US" sz="2000" dirty="0">
              <a:latin typeface="楷体" panose="02010609060101010101" pitchFamily="49" charset="-122"/>
              <a:ea typeface="楷体" panose="02010609060101010101" pitchFamily="49" charset="-122"/>
            </a:endParaRPr>
          </a:p>
        </p:txBody>
      </p:sp>
      <p:sp>
        <p:nvSpPr>
          <p:cNvPr id="24" name="TextBox 23"/>
          <p:cNvSpPr txBox="1"/>
          <p:nvPr/>
        </p:nvSpPr>
        <p:spPr>
          <a:xfrm>
            <a:off x="2861552" y="3862011"/>
            <a:ext cx="597666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“口”小而居中，“未”第二横长，竖是垂露竖，撇捺舒展。</a:t>
            </a:r>
            <a:endParaRPr lang="zh-CN" altLang="en-US" sz="2000" dirty="0">
              <a:latin typeface="楷体" panose="02010609060101010101" pitchFamily="49" charset="-122"/>
              <a:ea typeface="楷体" panose="02010609060101010101" pitchFamily="49" charset="-122"/>
            </a:endParaRPr>
          </a:p>
        </p:txBody>
      </p:sp>
      <p:cxnSp>
        <p:nvCxnSpPr>
          <p:cNvPr id="29" name="直接连接符 6"/>
          <p:cNvCxnSpPr/>
          <p:nvPr/>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1129072" y="3958918"/>
            <a:ext cx="1511802" cy="1486306"/>
            <a:chOff x="-2214610" y="714356"/>
            <a:chExt cx="1785950" cy="1643868"/>
          </a:xfrm>
          <a:solidFill>
            <a:schemeClr val="accent5">
              <a:lumMod val="40000"/>
              <a:lumOff val="60000"/>
            </a:schemeClr>
          </a:solidFill>
        </p:grpSpPr>
        <p:sp>
          <p:nvSpPr>
            <p:cNvPr id="32" name="矩形 31"/>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a:stCxn id="32" idx="1"/>
              <a:endCxn id="32"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5" name="TextBox 23"/>
          <p:cNvSpPr txBox="1">
            <a:spLocks noChangeArrowheads="1"/>
          </p:cNvSpPr>
          <p:nvPr/>
        </p:nvSpPr>
        <p:spPr bwMode="auto">
          <a:xfrm>
            <a:off x="1169677" y="3846748"/>
            <a:ext cx="1271313"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味</a:t>
            </a:r>
            <a:endParaRPr lang="zh-CN" altLang="en-US" sz="9600" b="1" dirty="0">
              <a:latin typeface="楷体" panose="02010609060101010101" pitchFamily="49" charset="-122"/>
              <a:ea typeface="楷体" panose="02010609060101010101" pitchFamily="49" charset="-122"/>
            </a:endParaRPr>
          </a:p>
        </p:txBody>
      </p:sp>
      <p:grpSp>
        <p:nvGrpSpPr>
          <p:cNvPr id="36" name="组合 35"/>
          <p:cNvGrpSpPr/>
          <p:nvPr/>
        </p:nvGrpSpPr>
        <p:grpSpPr>
          <a:xfrm>
            <a:off x="1096630" y="1565267"/>
            <a:ext cx="1544244" cy="1428268"/>
            <a:chOff x="-2214610" y="714356"/>
            <a:chExt cx="1785950" cy="1643868"/>
          </a:xfrm>
          <a:solidFill>
            <a:schemeClr val="accent5">
              <a:lumMod val="40000"/>
              <a:lumOff val="60000"/>
            </a:schemeClr>
          </a:solidFill>
        </p:grpSpPr>
        <p:sp>
          <p:nvSpPr>
            <p:cNvPr id="37" name="矩形 36"/>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1213048" y="1455789"/>
            <a:ext cx="1227942"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能</a:t>
            </a:r>
            <a:endParaRPr lang="zh-CN" altLang="en-US" sz="9600" b="1" dirty="0">
              <a:latin typeface="楷体" panose="02010609060101010101" pitchFamily="49" charset="-122"/>
              <a:ea typeface="楷体" panose="02010609060101010101" pitchFamily="49" charset="-122"/>
            </a:endParaRPr>
          </a:p>
        </p:txBody>
      </p:sp>
      <p:grpSp>
        <p:nvGrpSpPr>
          <p:cNvPr id="41" name="组合 40"/>
          <p:cNvGrpSpPr/>
          <p:nvPr/>
        </p:nvGrpSpPr>
        <p:grpSpPr>
          <a:xfrm>
            <a:off x="1835696" y="5616071"/>
            <a:ext cx="5330062" cy="1227642"/>
            <a:chOff x="1835696" y="5616071"/>
            <a:chExt cx="5330062" cy="1227642"/>
          </a:xfrm>
        </p:grpSpPr>
        <p:sp>
          <p:nvSpPr>
            <p:cNvPr id="42" name="云形 41"/>
            <p:cNvSpPr/>
            <p:nvPr/>
          </p:nvSpPr>
          <p:spPr>
            <a:xfrm>
              <a:off x="3705235" y="5702300"/>
              <a:ext cx="3387045" cy="880269"/>
            </a:xfrm>
            <a:prstGeom prst="cloud">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3631756" y="5819268"/>
              <a:ext cx="3534002" cy="369332"/>
            </a:xfrm>
            <a:prstGeom prst="rect">
              <a:avLst/>
            </a:prstGeom>
            <a:noFill/>
          </p:spPr>
          <p:txBody>
            <a:bodyPr wrap="square" rtlCol="0">
              <a:spAutoFit/>
            </a:bodyPr>
            <a:lstStyle/>
            <a:p>
              <a:r>
                <a:rPr lang="zh-CN" altLang="en-US" dirty="0" smtClean="0"/>
                <a:t>　　</a:t>
              </a:r>
              <a:r>
                <a:rPr lang="zh-CN" altLang="en-US" b="1" dirty="0" smtClean="0"/>
                <a:t>减一减识记：</a:t>
              </a:r>
              <a:r>
                <a:rPr lang="zh-CN" altLang="en-US" b="1" dirty="0" smtClean="0">
                  <a:solidFill>
                    <a:srgbClr val="FF0000"/>
                  </a:solidFill>
                  <a:latin typeface="楷体" panose="02010609060101010101" pitchFamily="49" charset="-122"/>
                  <a:ea typeface="楷体" panose="02010609060101010101" pitchFamily="49" charset="-122"/>
                </a:rPr>
                <a:t>熊</a:t>
              </a:r>
              <a:r>
                <a:rPr lang="en-US" altLang="zh-CN" b="1" dirty="0" smtClean="0">
                  <a:solidFill>
                    <a:srgbClr val="FF0000"/>
                  </a:solidFill>
                  <a:latin typeface="楷体" panose="02010609060101010101" pitchFamily="49" charset="-122"/>
                  <a:ea typeface="楷体" panose="02010609060101010101" pitchFamily="49" charset="-122"/>
                </a:rPr>
                <a:t>—</a:t>
              </a:r>
              <a:r>
                <a:rPr lang="zh-CN" altLang="en-US" b="1" dirty="0" smtClean="0">
                  <a:solidFill>
                    <a:srgbClr val="FF0000"/>
                  </a:solidFill>
                  <a:latin typeface="楷体" panose="02010609060101010101" pitchFamily="49" charset="-122"/>
                  <a:ea typeface="楷体" panose="02010609060101010101" pitchFamily="49" charset="-122"/>
                </a:rPr>
                <a:t>灬＝能。</a:t>
              </a:r>
              <a:endParaRPr lang="zh-CN" altLang="en-US" b="1" dirty="0">
                <a:solidFill>
                  <a:srgbClr val="FF0000"/>
                </a:solidFill>
                <a:latin typeface="楷体" panose="02010609060101010101" pitchFamily="49" charset="-122"/>
                <a:ea typeface="楷体" panose="02010609060101010101" pitchFamily="49" charset="-122"/>
              </a:endParaRPr>
            </a:p>
          </p:txBody>
        </p:sp>
        <p:grpSp>
          <p:nvGrpSpPr>
            <p:cNvPr id="44" name="组合 43"/>
            <p:cNvGrpSpPr/>
            <p:nvPr/>
          </p:nvGrpSpPr>
          <p:grpSpPr>
            <a:xfrm>
              <a:off x="1835696" y="5616071"/>
              <a:ext cx="1665879" cy="1227642"/>
              <a:chOff x="1835696" y="5616071"/>
              <a:chExt cx="1665879" cy="1227642"/>
            </a:xfrm>
          </p:grpSpPr>
          <p:pic>
            <p:nvPicPr>
              <p:cNvPr id="45" name="Picture 4"/>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6" name="TextBox 45"/>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sp>
        <p:nvSpPr>
          <p:cNvPr id="48" name="对角圆角矩形 47"/>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会写字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49" name="图片 48"/>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50" name="TextBox 49"/>
          <p:cNvSpPr txBox="1"/>
          <p:nvPr/>
        </p:nvSpPr>
        <p:spPr>
          <a:xfrm>
            <a:off x="2960346" y="2938031"/>
            <a:ext cx="4924021"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我能够把这件事做好。</a:t>
            </a:r>
            <a:endParaRPr lang="zh-CN" altLang="en-US" sz="2000" dirty="0">
              <a:latin typeface="楷体" panose="02010609060101010101" pitchFamily="49" charset="-122"/>
              <a:ea typeface="楷体" panose="02010609060101010101" pitchFamily="49" charset="-122"/>
            </a:endParaRPr>
          </a:p>
        </p:txBody>
      </p:sp>
      <p:sp>
        <p:nvSpPr>
          <p:cNvPr id="51" name="TextBox 50"/>
          <p:cNvSpPr txBox="1"/>
          <p:nvPr/>
        </p:nvSpPr>
        <p:spPr>
          <a:xfrm>
            <a:off x="3002599" y="5302190"/>
            <a:ext cx="495377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鲈鱼味道鲜美，是人们的最爱。</a:t>
            </a:r>
            <a:endParaRPr lang="zh-CN" altLang="en-US" sz="20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580">
                                          <p:stCondLst>
                                            <p:cond delay="0"/>
                                          </p:stCondLst>
                                        </p:cTn>
                                        <p:tgtEl>
                                          <p:spTgt spid="40"/>
                                        </p:tgtEl>
                                      </p:cBhvr>
                                    </p:animEffect>
                                    <p:anim calcmode="lin" valueType="num">
                                      <p:cBhvr>
                                        <p:cTn id="8" dur="1822" tmFilter="0,0; 0.14,0.36; 0.43,0.73; 0.71,0.91; 1.0,1.0">
                                          <p:stCondLst>
                                            <p:cond delay="0"/>
                                          </p:stCondLst>
                                        </p:cTn>
                                        <p:tgtEl>
                                          <p:spTgt spid="4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0"/>
                                        </p:tgtEl>
                                        <p:attrNameLst>
                                          <p:attrName>ppt_y</p:attrName>
                                        </p:attrNameLst>
                                      </p:cBhvr>
                                      <p:tavLst>
                                        <p:tav tm="0" fmla="#ppt_y-sin(pi*$)/81">
                                          <p:val>
                                            <p:fltVal val="0"/>
                                          </p:val>
                                        </p:tav>
                                        <p:tav tm="100000">
                                          <p:val>
                                            <p:fltVal val="1"/>
                                          </p:val>
                                        </p:tav>
                                      </p:tavLst>
                                    </p:anim>
                                    <p:animScale>
                                      <p:cBhvr>
                                        <p:cTn id="13" dur="26">
                                          <p:stCondLst>
                                            <p:cond delay="650"/>
                                          </p:stCondLst>
                                        </p:cTn>
                                        <p:tgtEl>
                                          <p:spTgt spid="40"/>
                                        </p:tgtEl>
                                      </p:cBhvr>
                                      <p:to x="100000" y="60000"/>
                                    </p:animScale>
                                    <p:animScale>
                                      <p:cBhvr>
                                        <p:cTn id="14" dur="166" decel="50000">
                                          <p:stCondLst>
                                            <p:cond delay="676"/>
                                          </p:stCondLst>
                                        </p:cTn>
                                        <p:tgtEl>
                                          <p:spTgt spid="40"/>
                                        </p:tgtEl>
                                      </p:cBhvr>
                                      <p:to x="100000" y="100000"/>
                                    </p:animScale>
                                    <p:animScale>
                                      <p:cBhvr>
                                        <p:cTn id="15" dur="26">
                                          <p:stCondLst>
                                            <p:cond delay="1312"/>
                                          </p:stCondLst>
                                        </p:cTn>
                                        <p:tgtEl>
                                          <p:spTgt spid="40"/>
                                        </p:tgtEl>
                                      </p:cBhvr>
                                      <p:to x="100000" y="80000"/>
                                    </p:animScale>
                                    <p:animScale>
                                      <p:cBhvr>
                                        <p:cTn id="16" dur="166" decel="50000">
                                          <p:stCondLst>
                                            <p:cond delay="1338"/>
                                          </p:stCondLst>
                                        </p:cTn>
                                        <p:tgtEl>
                                          <p:spTgt spid="40"/>
                                        </p:tgtEl>
                                      </p:cBhvr>
                                      <p:to x="100000" y="100000"/>
                                    </p:animScale>
                                    <p:animScale>
                                      <p:cBhvr>
                                        <p:cTn id="17" dur="26">
                                          <p:stCondLst>
                                            <p:cond delay="1642"/>
                                          </p:stCondLst>
                                        </p:cTn>
                                        <p:tgtEl>
                                          <p:spTgt spid="40"/>
                                        </p:tgtEl>
                                      </p:cBhvr>
                                      <p:to x="100000" y="90000"/>
                                    </p:animScale>
                                    <p:animScale>
                                      <p:cBhvr>
                                        <p:cTn id="18" dur="166" decel="50000">
                                          <p:stCondLst>
                                            <p:cond delay="1668"/>
                                          </p:stCondLst>
                                        </p:cTn>
                                        <p:tgtEl>
                                          <p:spTgt spid="40"/>
                                        </p:tgtEl>
                                      </p:cBhvr>
                                      <p:to x="100000" y="100000"/>
                                    </p:animScale>
                                    <p:animScale>
                                      <p:cBhvr>
                                        <p:cTn id="19" dur="26">
                                          <p:stCondLst>
                                            <p:cond delay="1808"/>
                                          </p:stCondLst>
                                        </p:cTn>
                                        <p:tgtEl>
                                          <p:spTgt spid="40"/>
                                        </p:tgtEl>
                                      </p:cBhvr>
                                      <p:to x="100000" y="95000"/>
                                    </p:animScale>
                                    <p:animScale>
                                      <p:cBhvr>
                                        <p:cTn id="20" dur="166" decel="50000">
                                          <p:stCondLst>
                                            <p:cond delay="1834"/>
                                          </p:stCondLst>
                                        </p:cTn>
                                        <p:tgtEl>
                                          <p:spTgt spid="4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wipe(down)">
                                      <p:cBhvr>
                                        <p:cTn id="25" dur="580">
                                          <p:stCondLst>
                                            <p:cond delay="0"/>
                                          </p:stCondLst>
                                        </p:cTn>
                                        <p:tgtEl>
                                          <p:spTgt spid="35"/>
                                        </p:tgtEl>
                                      </p:cBhvr>
                                    </p:animEffect>
                                    <p:anim calcmode="lin" valueType="num">
                                      <p:cBhvr>
                                        <p:cTn id="26"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31" dur="26">
                                          <p:stCondLst>
                                            <p:cond delay="650"/>
                                          </p:stCondLst>
                                        </p:cTn>
                                        <p:tgtEl>
                                          <p:spTgt spid="35"/>
                                        </p:tgtEl>
                                      </p:cBhvr>
                                      <p:to x="100000" y="60000"/>
                                    </p:animScale>
                                    <p:animScale>
                                      <p:cBhvr>
                                        <p:cTn id="32" dur="166" decel="50000">
                                          <p:stCondLst>
                                            <p:cond delay="676"/>
                                          </p:stCondLst>
                                        </p:cTn>
                                        <p:tgtEl>
                                          <p:spTgt spid="35"/>
                                        </p:tgtEl>
                                      </p:cBhvr>
                                      <p:to x="100000" y="100000"/>
                                    </p:animScale>
                                    <p:animScale>
                                      <p:cBhvr>
                                        <p:cTn id="33" dur="26">
                                          <p:stCondLst>
                                            <p:cond delay="1312"/>
                                          </p:stCondLst>
                                        </p:cTn>
                                        <p:tgtEl>
                                          <p:spTgt spid="35"/>
                                        </p:tgtEl>
                                      </p:cBhvr>
                                      <p:to x="100000" y="80000"/>
                                    </p:animScale>
                                    <p:animScale>
                                      <p:cBhvr>
                                        <p:cTn id="34" dur="166" decel="50000">
                                          <p:stCondLst>
                                            <p:cond delay="1338"/>
                                          </p:stCondLst>
                                        </p:cTn>
                                        <p:tgtEl>
                                          <p:spTgt spid="35"/>
                                        </p:tgtEl>
                                      </p:cBhvr>
                                      <p:to x="100000" y="100000"/>
                                    </p:animScale>
                                    <p:animScale>
                                      <p:cBhvr>
                                        <p:cTn id="35" dur="26">
                                          <p:stCondLst>
                                            <p:cond delay="1642"/>
                                          </p:stCondLst>
                                        </p:cTn>
                                        <p:tgtEl>
                                          <p:spTgt spid="35"/>
                                        </p:tgtEl>
                                      </p:cBhvr>
                                      <p:to x="100000" y="90000"/>
                                    </p:animScale>
                                    <p:animScale>
                                      <p:cBhvr>
                                        <p:cTn id="36" dur="166" decel="50000">
                                          <p:stCondLst>
                                            <p:cond delay="1668"/>
                                          </p:stCondLst>
                                        </p:cTn>
                                        <p:tgtEl>
                                          <p:spTgt spid="35"/>
                                        </p:tgtEl>
                                      </p:cBhvr>
                                      <p:to x="100000" y="100000"/>
                                    </p:animScale>
                                    <p:animScale>
                                      <p:cBhvr>
                                        <p:cTn id="37" dur="26">
                                          <p:stCondLst>
                                            <p:cond delay="1808"/>
                                          </p:stCondLst>
                                        </p:cTn>
                                        <p:tgtEl>
                                          <p:spTgt spid="35"/>
                                        </p:tgtEl>
                                      </p:cBhvr>
                                      <p:to x="100000" y="95000"/>
                                    </p:animScale>
                                    <p:animScale>
                                      <p:cBhvr>
                                        <p:cTn id="38" dur="166" decel="50000">
                                          <p:stCondLst>
                                            <p:cond delay="1834"/>
                                          </p:stCondLst>
                                        </p:cTn>
                                        <p:tgtEl>
                                          <p:spTgt spid="35"/>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wipe(down)">
                                      <p:cBhvr>
                                        <p:cTn id="43" dur="580">
                                          <p:stCondLst>
                                            <p:cond delay="0"/>
                                          </p:stCondLst>
                                        </p:cTn>
                                        <p:tgtEl>
                                          <p:spTgt spid="41"/>
                                        </p:tgtEl>
                                      </p:cBhvr>
                                    </p:animEffect>
                                    <p:anim calcmode="lin" valueType="num">
                                      <p:cBhvr>
                                        <p:cTn id="44" dur="1822" tmFilter="0,0; 0.14,0.36; 0.43,0.73; 0.71,0.91; 1.0,1.0">
                                          <p:stCondLst>
                                            <p:cond delay="0"/>
                                          </p:stCondLst>
                                        </p:cTn>
                                        <p:tgtEl>
                                          <p:spTgt spid="41"/>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41"/>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41"/>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41"/>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41"/>
                                        </p:tgtEl>
                                        <p:attrNameLst>
                                          <p:attrName>ppt_y</p:attrName>
                                        </p:attrNameLst>
                                      </p:cBhvr>
                                      <p:tavLst>
                                        <p:tav tm="0" fmla="#ppt_y-sin(pi*$)/81">
                                          <p:val>
                                            <p:fltVal val="0"/>
                                          </p:val>
                                        </p:tav>
                                        <p:tav tm="100000">
                                          <p:val>
                                            <p:fltVal val="1"/>
                                          </p:val>
                                        </p:tav>
                                      </p:tavLst>
                                    </p:anim>
                                    <p:animScale>
                                      <p:cBhvr>
                                        <p:cTn id="49" dur="26">
                                          <p:stCondLst>
                                            <p:cond delay="650"/>
                                          </p:stCondLst>
                                        </p:cTn>
                                        <p:tgtEl>
                                          <p:spTgt spid="41"/>
                                        </p:tgtEl>
                                      </p:cBhvr>
                                      <p:to x="100000" y="60000"/>
                                    </p:animScale>
                                    <p:animScale>
                                      <p:cBhvr>
                                        <p:cTn id="50" dur="166" decel="50000">
                                          <p:stCondLst>
                                            <p:cond delay="676"/>
                                          </p:stCondLst>
                                        </p:cTn>
                                        <p:tgtEl>
                                          <p:spTgt spid="41"/>
                                        </p:tgtEl>
                                      </p:cBhvr>
                                      <p:to x="100000" y="100000"/>
                                    </p:animScale>
                                    <p:animScale>
                                      <p:cBhvr>
                                        <p:cTn id="51" dur="26">
                                          <p:stCondLst>
                                            <p:cond delay="1312"/>
                                          </p:stCondLst>
                                        </p:cTn>
                                        <p:tgtEl>
                                          <p:spTgt spid="41"/>
                                        </p:tgtEl>
                                      </p:cBhvr>
                                      <p:to x="100000" y="80000"/>
                                    </p:animScale>
                                    <p:animScale>
                                      <p:cBhvr>
                                        <p:cTn id="52" dur="166" decel="50000">
                                          <p:stCondLst>
                                            <p:cond delay="1338"/>
                                          </p:stCondLst>
                                        </p:cTn>
                                        <p:tgtEl>
                                          <p:spTgt spid="41"/>
                                        </p:tgtEl>
                                      </p:cBhvr>
                                      <p:to x="100000" y="100000"/>
                                    </p:animScale>
                                    <p:animScale>
                                      <p:cBhvr>
                                        <p:cTn id="53" dur="26">
                                          <p:stCondLst>
                                            <p:cond delay="1642"/>
                                          </p:stCondLst>
                                        </p:cTn>
                                        <p:tgtEl>
                                          <p:spTgt spid="41"/>
                                        </p:tgtEl>
                                      </p:cBhvr>
                                      <p:to x="100000" y="90000"/>
                                    </p:animScale>
                                    <p:animScale>
                                      <p:cBhvr>
                                        <p:cTn id="54" dur="166" decel="50000">
                                          <p:stCondLst>
                                            <p:cond delay="1668"/>
                                          </p:stCondLst>
                                        </p:cTn>
                                        <p:tgtEl>
                                          <p:spTgt spid="41"/>
                                        </p:tgtEl>
                                      </p:cBhvr>
                                      <p:to x="100000" y="100000"/>
                                    </p:animScale>
                                    <p:animScale>
                                      <p:cBhvr>
                                        <p:cTn id="55" dur="26">
                                          <p:stCondLst>
                                            <p:cond delay="1808"/>
                                          </p:stCondLst>
                                        </p:cTn>
                                        <p:tgtEl>
                                          <p:spTgt spid="41"/>
                                        </p:tgtEl>
                                      </p:cBhvr>
                                      <p:to x="100000" y="95000"/>
                                    </p:animScale>
                                    <p:animScale>
                                      <p:cBhvr>
                                        <p:cTn id="56" dur="166" decel="50000">
                                          <p:stCondLst>
                                            <p:cond delay="1834"/>
                                          </p:stCondLst>
                                        </p:cTn>
                                        <p:tgtEl>
                                          <p:spTgt spid="4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4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57598" y="6049963"/>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3" name="TextBox 2"/>
          <p:cNvSpPr txBox="1"/>
          <p:nvPr/>
        </p:nvSpPr>
        <p:spPr>
          <a:xfrm>
            <a:off x="1139331" y="1581538"/>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吃</a:t>
            </a:r>
            <a:endParaRPr lang="zh-CN" altLang="en-US" sz="6600" dirty="0">
              <a:latin typeface="楷体" panose="02010609060101010101" pitchFamily="49" charset="-122"/>
              <a:ea typeface="楷体" panose="02010609060101010101" pitchFamily="49" charset="-122"/>
            </a:endParaRPr>
          </a:p>
        </p:txBody>
      </p:sp>
      <p:sp>
        <p:nvSpPr>
          <p:cNvPr id="4" name="TextBox 3"/>
          <p:cNvSpPr txBox="1"/>
          <p:nvPr/>
        </p:nvSpPr>
        <p:spPr>
          <a:xfrm>
            <a:off x="1275043" y="795811"/>
            <a:ext cx="954107" cy="707886"/>
          </a:xfrm>
          <a:prstGeom prst="rect">
            <a:avLst/>
          </a:prstGeom>
          <a:noFill/>
        </p:spPr>
        <p:txBody>
          <a:bodyPr wrap="none" rtlCol="0">
            <a:spAutoFit/>
          </a:bodyPr>
          <a:lstStyle/>
          <a:p>
            <a:r>
              <a:rPr lang="en-US" altLang="zh-CN" sz="4000" dirty="0" smtClean="0">
                <a:latin typeface="+mn-ea"/>
                <a:ea typeface="+mn-ea"/>
              </a:rPr>
              <a:t>mǎi</a:t>
            </a:r>
            <a:endParaRPr lang="zh-CN" altLang="en-US" sz="4000" dirty="0">
              <a:latin typeface="+mn-ea"/>
              <a:ea typeface="+mn-ea"/>
            </a:endParaRPr>
          </a:p>
        </p:txBody>
      </p:sp>
      <p:sp>
        <p:nvSpPr>
          <p:cNvPr id="6" name="TextBox 5"/>
          <p:cNvSpPr txBox="1"/>
          <p:nvPr/>
        </p:nvSpPr>
        <p:spPr>
          <a:xfrm>
            <a:off x="2955178" y="2080382"/>
            <a:ext cx="4055919"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买过  买来  买东西  买菜</a:t>
            </a:r>
            <a:endParaRPr lang="zh-CN" altLang="en-US" sz="2000" dirty="0">
              <a:latin typeface="楷体" panose="02010609060101010101" pitchFamily="49" charset="-122"/>
              <a:ea typeface="楷体" panose="02010609060101010101" pitchFamily="49" charset="-122"/>
            </a:endParaRPr>
          </a:p>
        </p:txBody>
      </p:sp>
      <p:sp>
        <p:nvSpPr>
          <p:cNvPr id="14" name="TextBox 13"/>
          <p:cNvSpPr txBox="1"/>
          <p:nvPr/>
        </p:nvSpPr>
        <p:spPr>
          <a:xfrm>
            <a:off x="2926215" y="2502093"/>
            <a:ext cx="4414426"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卖了头上的十。</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2903686" y="1312622"/>
            <a:ext cx="597666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横钩的横稍长，“头”的撇舒展，末笔是点。</a:t>
            </a:r>
            <a:endParaRPr lang="zh-CN" altLang="en-US" sz="2000" dirty="0">
              <a:latin typeface="楷体" panose="02010609060101010101" pitchFamily="49" charset="-122"/>
              <a:ea typeface="楷体" panose="02010609060101010101" pitchFamily="49" charset="-122"/>
            </a:endParaRPr>
          </a:p>
        </p:txBody>
      </p:sp>
      <p:sp>
        <p:nvSpPr>
          <p:cNvPr id="17" name="TextBox 16"/>
          <p:cNvSpPr txBox="1"/>
          <p:nvPr/>
        </p:nvSpPr>
        <p:spPr>
          <a:xfrm>
            <a:off x="1115003" y="4015899"/>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叫</a:t>
            </a:r>
            <a:endParaRPr lang="zh-CN" altLang="en-US" sz="6600" dirty="0">
              <a:latin typeface="楷体" panose="02010609060101010101" pitchFamily="49" charset="-122"/>
              <a:ea typeface="楷体" panose="02010609060101010101" pitchFamily="49" charset="-122"/>
            </a:endParaRPr>
          </a:p>
        </p:txBody>
      </p:sp>
      <p:sp>
        <p:nvSpPr>
          <p:cNvPr id="18" name="TextBox 17"/>
          <p:cNvSpPr txBox="1"/>
          <p:nvPr/>
        </p:nvSpPr>
        <p:spPr>
          <a:xfrm>
            <a:off x="1230402" y="3230199"/>
            <a:ext cx="697627" cy="707886"/>
          </a:xfrm>
          <a:prstGeom prst="rect">
            <a:avLst/>
          </a:prstGeom>
          <a:noFill/>
        </p:spPr>
        <p:txBody>
          <a:bodyPr wrap="none" rtlCol="0">
            <a:spAutoFit/>
          </a:bodyPr>
          <a:lstStyle/>
          <a:p>
            <a:r>
              <a:rPr lang="en-US" altLang="zh-CN" sz="4000" dirty="0" smtClean="0">
                <a:latin typeface="+mn-ea"/>
                <a:ea typeface="+mn-ea"/>
              </a:rPr>
              <a:t>jù</a:t>
            </a:r>
            <a:endParaRPr lang="zh-CN" altLang="en-US" sz="4000" dirty="0">
              <a:latin typeface="+mn-ea"/>
              <a:ea typeface="+mn-ea"/>
            </a:endParaRPr>
          </a:p>
        </p:txBody>
      </p:sp>
      <p:sp>
        <p:nvSpPr>
          <p:cNvPr id="21" name="TextBox 20"/>
          <p:cNvSpPr txBox="1"/>
          <p:nvPr/>
        </p:nvSpPr>
        <p:spPr>
          <a:xfrm>
            <a:off x="3008877" y="4325599"/>
            <a:ext cx="3780202"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农具  工具  具体  具备</a:t>
            </a:r>
            <a:endParaRPr lang="zh-CN" altLang="en-US" sz="2000" dirty="0">
              <a:latin typeface="楷体" panose="02010609060101010101" pitchFamily="49" charset="-122"/>
              <a:ea typeface="楷体" panose="02010609060101010101" pitchFamily="49" charset="-122"/>
            </a:endParaRPr>
          </a:p>
        </p:txBody>
      </p:sp>
      <p:sp>
        <p:nvSpPr>
          <p:cNvPr id="22" name="TextBox 21"/>
          <p:cNvSpPr txBox="1"/>
          <p:nvPr/>
        </p:nvSpPr>
        <p:spPr>
          <a:xfrm>
            <a:off x="2960346" y="4789719"/>
            <a:ext cx="4701244"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俱乐部旁丢了人。</a:t>
            </a:r>
            <a:endParaRPr lang="zh-CN" altLang="en-US" sz="2000" dirty="0">
              <a:latin typeface="楷体" panose="02010609060101010101" pitchFamily="49" charset="-122"/>
              <a:ea typeface="楷体" panose="02010609060101010101" pitchFamily="49" charset="-122"/>
            </a:endParaRPr>
          </a:p>
        </p:txBody>
      </p:sp>
      <p:sp>
        <p:nvSpPr>
          <p:cNvPr id="24" name="TextBox 23"/>
          <p:cNvSpPr txBox="1"/>
          <p:nvPr/>
        </p:nvSpPr>
        <p:spPr>
          <a:xfrm>
            <a:off x="2877744" y="3857170"/>
            <a:ext cx="5976664"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：里面三横分布均匀，第六笔横长。</a:t>
            </a:r>
            <a:endParaRPr lang="zh-CN" altLang="en-US" sz="2000" dirty="0">
              <a:latin typeface="楷体" panose="02010609060101010101" pitchFamily="49" charset="-122"/>
              <a:ea typeface="楷体" panose="02010609060101010101" pitchFamily="49" charset="-122"/>
            </a:endParaRPr>
          </a:p>
        </p:txBody>
      </p:sp>
      <p:grpSp>
        <p:nvGrpSpPr>
          <p:cNvPr id="9" name="组合 8"/>
          <p:cNvGrpSpPr/>
          <p:nvPr/>
        </p:nvGrpSpPr>
        <p:grpSpPr>
          <a:xfrm>
            <a:off x="1835696" y="5616071"/>
            <a:ext cx="5330062" cy="1227642"/>
            <a:chOff x="1835696" y="5616071"/>
            <a:chExt cx="5330062" cy="1227642"/>
          </a:xfrm>
        </p:grpSpPr>
        <p:sp>
          <p:nvSpPr>
            <p:cNvPr id="7" name="云形 6"/>
            <p:cNvSpPr/>
            <p:nvPr/>
          </p:nvSpPr>
          <p:spPr>
            <a:xfrm>
              <a:off x="3705235" y="5702300"/>
              <a:ext cx="3387045" cy="880269"/>
            </a:xfrm>
            <a:prstGeom prst="cloud">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3631756" y="5819268"/>
              <a:ext cx="3534002" cy="646331"/>
            </a:xfrm>
            <a:prstGeom prst="rect">
              <a:avLst/>
            </a:prstGeom>
            <a:noFill/>
          </p:spPr>
          <p:txBody>
            <a:bodyPr wrap="square" rtlCol="0">
              <a:spAutoFit/>
            </a:bodyPr>
            <a:lstStyle/>
            <a:p>
              <a:r>
                <a:rPr lang="zh-CN" altLang="en-US" dirty="0" smtClean="0"/>
                <a:t>　　</a:t>
              </a:r>
              <a:r>
                <a:rPr lang="zh-CN" altLang="en-US" b="1" dirty="0" smtClean="0"/>
                <a:t>减一减识记：</a:t>
              </a:r>
              <a:r>
                <a:rPr lang="zh-CN" altLang="en-US" b="1" dirty="0" smtClean="0">
                  <a:solidFill>
                    <a:srgbClr val="FF0000"/>
                  </a:solidFill>
                </a:rPr>
                <a:t>“卖</a:t>
              </a:r>
              <a:r>
                <a:rPr lang="en-US" altLang="zh-CN" b="1" dirty="0" smtClean="0">
                  <a:solidFill>
                    <a:srgbClr val="FF0000"/>
                  </a:solidFill>
                </a:rPr>
                <a:t>—</a:t>
              </a:r>
              <a:r>
                <a:rPr lang="zh-CN" altLang="en-US" b="1" dirty="0" smtClean="0">
                  <a:solidFill>
                    <a:srgbClr val="FF0000"/>
                  </a:solidFill>
                </a:rPr>
                <a:t>十＝买” </a:t>
              </a:r>
              <a:r>
                <a:rPr lang="zh-CN" altLang="en-US" b="1" dirty="0" smtClean="0">
                  <a:solidFill>
                    <a:srgbClr val="FF0000"/>
                  </a:solidFill>
                  <a:latin typeface="楷体" panose="02010609060101010101" pitchFamily="49" charset="-122"/>
                  <a:ea typeface="楷体" panose="02010609060101010101" pitchFamily="49" charset="-122"/>
                </a:rPr>
                <a:t>。</a:t>
              </a:r>
              <a:endParaRPr lang="zh-CN" altLang="en-US" b="1" dirty="0">
                <a:solidFill>
                  <a:srgbClr val="FF0000"/>
                </a:solidFill>
                <a:latin typeface="楷体" panose="02010609060101010101" pitchFamily="49" charset="-122"/>
                <a:ea typeface="楷体" panose="02010609060101010101" pitchFamily="49" charset="-122"/>
              </a:endParaRPr>
            </a:p>
          </p:txBody>
        </p:sp>
        <p:grpSp>
          <p:nvGrpSpPr>
            <p:cNvPr id="2" name="组合 1"/>
            <p:cNvGrpSpPr/>
            <p:nvPr/>
          </p:nvGrpSpPr>
          <p:grpSpPr>
            <a:xfrm>
              <a:off x="1835696" y="5616071"/>
              <a:ext cx="1665879" cy="1227642"/>
              <a:chOff x="1835696" y="5616071"/>
              <a:chExt cx="1665879" cy="1227642"/>
            </a:xfrm>
          </p:grpSpPr>
          <p:pic>
            <p:nvPicPr>
              <p:cNvPr id="1028" name="Picture 4"/>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0" name="TextBox 9"/>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grpSp>
        <p:nvGrpSpPr>
          <p:cNvPr id="31" name="组合 30"/>
          <p:cNvGrpSpPr/>
          <p:nvPr/>
        </p:nvGrpSpPr>
        <p:grpSpPr>
          <a:xfrm>
            <a:off x="1129072" y="3958918"/>
            <a:ext cx="1511802" cy="1486306"/>
            <a:chOff x="-2214610" y="714356"/>
            <a:chExt cx="1785950" cy="1643868"/>
          </a:xfrm>
          <a:solidFill>
            <a:schemeClr val="accent5">
              <a:lumMod val="40000"/>
              <a:lumOff val="60000"/>
            </a:schemeClr>
          </a:solidFill>
        </p:grpSpPr>
        <p:sp>
          <p:nvSpPr>
            <p:cNvPr id="32" name="矩形 31"/>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a:stCxn id="32" idx="1"/>
              <a:endCxn id="32"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5" name="TextBox 23"/>
          <p:cNvSpPr txBox="1">
            <a:spLocks noChangeArrowheads="1"/>
          </p:cNvSpPr>
          <p:nvPr/>
        </p:nvSpPr>
        <p:spPr bwMode="auto">
          <a:xfrm>
            <a:off x="1230402" y="3846748"/>
            <a:ext cx="1271313"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具</a:t>
            </a:r>
            <a:endParaRPr lang="zh-CN" altLang="en-US" sz="9600" b="1" dirty="0">
              <a:latin typeface="楷体" panose="02010609060101010101" pitchFamily="49" charset="-122"/>
              <a:ea typeface="楷体" panose="02010609060101010101" pitchFamily="49" charset="-122"/>
            </a:endParaRPr>
          </a:p>
        </p:txBody>
      </p:sp>
      <p:grpSp>
        <p:nvGrpSpPr>
          <p:cNvPr id="36" name="组合 35"/>
          <p:cNvGrpSpPr/>
          <p:nvPr/>
        </p:nvGrpSpPr>
        <p:grpSpPr>
          <a:xfrm>
            <a:off x="1096630" y="1565267"/>
            <a:ext cx="1544244" cy="1428268"/>
            <a:chOff x="-2214610" y="714356"/>
            <a:chExt cx="1785950" cy="1643868"/>
          </a:xfrm>
          <a:solidFill>
            <a:schemeClr val="accent5">
              <a:lumMod val="40000"/>
              <a:lumOff val="60000"/>
            </a:schemeClr>
          </a:solidFill>
        </p:grpSpPr>
        <p:sp>
          <p:nvSpPr>
            <p:cNvPr id="37" name="矩形 36"/>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1169677" y="1397343"/>
            <a:ext cx="1227942"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买</a:t>
            </a:r>
            <a:endParaRPr lang="zh-CN" altLang="en-US" sz="9600" b="1" dirty="0">
              <a:latin typeface="楷体" panose="02010609060101010101" pitchFamily="49" charset="-122"/>
              <a:ea typeface="楷体" panose="02010609060101010101" pitchFamily="49" charset="-122"/>
            </a:endParaRPr>
          </a:p>
        </p:txBody>
      </p:sp>
      <p:sp>
        <p:nvSpPr>
          <p:cNvPr id="41" name="对角圆角矩形 40"/>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会写字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42" name="图片 41"/>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43" name="TextBox 42"/>
          <p:cNvSpPr txBox="1"/>
          <p:nvPr/>
        </p:nvSpPr>
        <p:spPr>
          <a:xfrm>
            <a:off x="2960346" y="2938031"/>
            <a:ext cx="4924021"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今天中午我帮妈妈买菜。</a:t>
            </a:r>
            <a:endParaRPr lang="zh-CN" altLang="en-US" sz="2000" dirty="0">
              <a:latin typeface="楷体" panose="02010609060101010101" pitchFamily="49" charset="-122"/>
              <a:ea typeface="楷体" panose="02010609060101010101" pitchFamily="49" charset="-122"/>
            </a:endParaRPr>
          </a:p>
        </p:txBody>
      </p:sp>
      <p:sp>
        <p:nvSpPr>
          <p:cNvPr id="44" name="TextBox 43"/>
          <p:cNvSpPr txBox="1"/>
          <p:nvPr/>
        </p:nvSpPr>
        <p:spPr>
          <a:xfrm>
            <a:off x="2870383" y="5362208"/>
            <a:ext cx="4924021"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爸爸买了一件新农具。</a:t>
            </a:r>
            <a:endParaRPr lang="zh-CN" altLang="en-US" sz="20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strVal val="#ppt_w*0.05"/>
                                          </p:val>
                                        </p:tav>
                                        <p:tav tm="100000">
                                          <p:val>
                                            <p:strVal val="#ppt_w"/>
                                          </p:val>
                                        </p:tav>
                                      </p:tavLst>
                                    </p:anim>
                                    <p:anim calcmode="lin" valueType="num">
                                      <p:cBhvr>
                                        <p:cTn id="8" dur="500" fill="hold"/>
                                        <p:tgtEl>
                                          <p:spTgt spid="40"/>
                                        </p:tgtEl>
                                        <p:attrNameLst>
                                          <p:attrName>ppt_h</p:attrName>
                                        </p:attrNameLst>
                                      </p:cBhvr>
                                      <p:tavLst>
                                        <p:tav tm="0">
                                          <p:val>
                                            <p:strVal val="#ppt_h"/>
                                          </p:val>
                                        </p:tav>
                                        <p:tav tm="100000">
                                          <p:val>
                                            <p:strVal val="#ppt_h"/>
                                          </p:val>
                                        </p:tav>
                                      </p:tavLst>
                                    </p:anim>
                                    <p:anim calcmode="lin" valueType="num">
                                      <p:cBhvr>
                                        <p:cTn id="9" dur="500" fill="hold"/>
                                        <p:tgtEl>
                                          <p:spTgt spid="40"/>
                                        </p:tgtEl>
                                        <p:attrNameLst>
                                          <p:attrName>ppt_x</p:attrName>
                                        </p:attrNameLst>
                                      </p:cBhvr>
                                      <p:tavLst>
                                        <p:tav tm="0">
                                          <p:val>
                                            <p:strVal val="#ppt_x-.2"/>
                                          </p:val>
                                        </p:tav>
                                        <p:tav tm="100000">
                                          <p:val>
                                            <p:strVal val="#ppt_x"/>
                                          </p:val>
                                        </p:tav>
                                      </p:tavLst>
                                    </p:anim>
                                    <p:anim calcmode="lin" valueType="num">
                                      <p:cBhvr>
                                        <p:cTn id="10" dur="500" fill="hold"/>
                                        <p:tgtEl>
                                          <p:spTgt spid="40"/>
                                        </p:tgtEl>
                                        <p:attrNameLst>
                                          <p:attrName>ppt_y</p:attrName>
                                        </p:attrNameLst>
                                      </p:cBhvr>
                                      <p:tavLst>
                                        <p:tav tm="0">
                                          <p:val>
                                            <p:strVal val="#ppt_y"/>
                                          </p:val>
                                        </p:tav>
                                        <p:tav tm="100000">
                                          <p:val>
                                            <p:strVal val="#ppt_y"/>
                                          </p:val>
                                        </p:tav>
                                      </p:tavLst>
                                    </p:anim>
                                    <p:animEffect transition="in" filter="fade">
                                      <p:cBhvr>
                                        <p:cTn id="11" dur="500"/>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p:cTn id="16" dur="500" fill="hold"/>
                                        <p:tgtEl>
                                          <p:spTgt spid="35"/>
                                        </p:tgtEl>
                                        <p:attrNameLst>
                                          <p:attrName>ppt_w</p:attrName>
                                        </p:attrNameLst>
                                      </p:cBhvr>
                                      <p:tavLst>
                                        <p:tav tm="0">
                                          <p:val>
                                            <p:strVal val="#ppt_w*0.05"/>
                                          </p:val>
                                        </p:tav>
                                        <p:tav tm="100000">
                                          <p:val>
                                            <p:strVal val="#ppt_w"/>
                                          </p:val>
                                        </p:tav>
                                      </p:tavLst>
                                    </p:anim>
                                    <p:anim calcmode="lin" valueType="num">
                                      <p:cBhvr>
                                        <p:cTn id="17" dur="500" fill="hold"/>
                                        <p:tgtEl>
                                          <p:spTgt spid="35"/>
                                        </p:tgtEl>
                                        <p:attrNameLst>
                                          <p:attrName>ppt_h</p:attrName>
                                        </p:attrNameLst>
                                      </p:cBhvr>
                                      <p:tavLst>
                                        <p:tav tm="0">
                                          <p:val>
                                            <p:strVal val="#ppt_h"/>
                                          </p:val>
                                        </p:tav>
                                        <p:tav tm="100000">
                                          <p:val>
                                            <p:strVal val="#ppt_h"/>
                                          </p:val>
                                        </p:tav>
                                      </p:tavLst>
                                    </p:anim>
                                    <p:anim calcmode="lin" valueType="num">
                                      <p:cBhvr>
                                        <p:cTn id="18" dur="500" fill="hold"/>
                                        <p:tgtEl>
                                          <p:spTgt spid="35"/>
                                        </p:tgtEl>
                                        <p:attrNameLst>
                                          <p:attrName>ppt_x</p:attrName>
                                        </p:attrNameLst>
                                      </p:cBhvr>
                                      <p:tavLst>
                                        <p:tav tm="0">
                                          <p:val>
                                            <p:strVal val="#ppt_x-.2"/>
                                          </p:val>
                                        </p:tav>
                                        <p:tav tm="100000">
                                          <p:val>
                                            <p:strVal val="#ppt_x"/>
                                          </p:val>
                                        </p:tav>
                                      </p:tavLst>
                                    </p:anim>
                                    <p:anim calcmode="lin" valueType="num">
                                      <p:cBhvr>
                                        <p:cTn id="19" dur="500" fill="hold"/>
                                        <p:tgtEl>
                                          <p:spTgt spid="35"/>
                                        </p:tgtEl>
                                        <p:attrNameLst>
                                          <p:attrName>ppt_y</p:attrName>
                                        </p:attrNameLst>
                                      </p:cBhvr>
                                      <p:tavLst>
                                        <p:tav tm="0">
                                          <p:val>
                                            <p:strVal val="#ppt_y"/>
                                          </p:val>
                                        </p:tav>
                                        <p:tav tm="100000">
                                          <p:val>
                                            <p:strVal val="#ppt_y"/>
                                          </p:val>
                                        </p:tav>
                                      </p:tavLst>
                                    </p:anim>
                                    <p:animEffect transition="in" filter="fade">
                                      <p:cBhvr>
                                        <p:cTn id="20" dur="500"/>
                                        <p:tgtEl>
                                          <p:spTgt spid="35"/>
                                        </p:tgtEl>
                                      </p:cBhvr>
                                    </p:animEffect>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80">
                                          <p:stCondLst>
                                            <p:cond delay="0"/>
                                          </p:stCondLst>
                                        </p:cTn>
                                        <p:tgtEl>
                                          <p:spTgt spid="9"/>
                                        </p:tgtEl>
                                      </p:cBhvr>
                                    </p:animEffect>
                                    <p:anim calcmode="lin" valueType="num">
                                      <p:cBhvr>
                                        <p:cTn id="26"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31" dur="26">
                                          <p:stCondLst>
                                            <p:cond delay="650"/>
                                          </p:stCondLst>
                                        </p:cTn>
                                        <p:tgtEl>
                                          <p:spTgt spid="9"/>
                                        </p:tgtEl>
                                      </p:cBhvr>
                                      <p:to x="100000" y="60000"/>
                                    </p:animScale>
                                    <p:animScale>
                                      <p:cBhvr>
                                        <p:cTn id="32" dur="166" decel="50000">
                                          <p:stCondLst>
                                            <p:cond delay="676"/>
                                          </p:stCondLst>
                                        </p:cTn>
                                        <p:tgtEl>
                                          <p:spTgt spid="9"/>
                                        </p:tgtEl>
                                      </p:cBhvr>
                                      <p:to x="100000" y="100000"/>
                                    </p:animScale>
                                    <p:animScale>
                                      <p:cBhvr>
                                        <p:cTn id="33" dur="26">
                                          <p:stCondLst>
                                            <p:cond delay="1312"/>
                                          </p:stCondLst>
                                        </p:cTn>
                                        <p:tgtEl>
                                          <p:spTgt spid="9"/>
                                        </p:tgtEl>
                                      </p:cBhvr>
                                      <p:to x="100000" y="80000"/>
                                    </p:animScale>
                                    <p:animScale>
                                      <p:cBhvr>
                                        <p:cTn id="34" dur="166" decel="50000">
                                          <p:stCondLst>
                                            <p:cond delay="1338"/>
                                          </p:stCondLst>
                                        </p:cTn>
                                        <p:tgtEl>
                                          <p:spTgt spid="9"/>
                                        </p:tgtEl>
                                      </p:cBhvr>
                                      <p:to x="100000" y="100000"/>
                                    </p:animScale>
                                    <p:animScale>
                                      <p:cBhvr>
                                        <p:cTn id="35" dur="26">
                                          <p:stCondLst>
                                            <p:cond delay="1642"/>
                                          </p:stCondLst>
                                        </p:cTn>
                                        <p:tgtEl>
                                          <p:spTgt spid="9"/>
                                        </p:tgtEl>
                                      </p:cBhvr>
                                      <p:to x="100000" y="90000"/>
                                    </p:animScale>
                                    <p:animScale>
                                      <p:cBhvr>
                                        <p:cTn id="36" dur="166" decel="50000">
                                          <p:stCondLst>
                                            <p:cond delay="1668"/>
                                          </p:stCondLst>
                                        </p:cTn>
                                        <p:tgtEl>
                                          <p:spTgt spid="9"/>
                                        </p:tgtEl>
                                      </p:cBhvr>
                                      <p:to x="100000" y="100000"/>
                                    </p:animScale>
                                    <p:animScale>
                                      <p:cBhvr>
                                        <p:cTn id="37" dur="26">
                                          <p:stCondLst>
                                            <p:cond delay="1808"/>
                                          </p:stCondLst>
                                        </p:cTn>
                                        <p:tgtEl>
                                          <p:spTgt spid="9"/>
                                        </p:tgtEl>
                                      </p:cBhvr>
                                      <p:to x="100000" y="95000"/>
                                    </p:animScale>
                                    <p:animScale>
                                      <p:cBhvr>
                                        <p:cTn id="38" dur="166" decel="50000">
                                          <p:stCondLst>
                                            <p:cond delay="1834"/>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4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83324" y="6041420"/>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3" name="TextBox 2"/>
          <p:cNvSpPr txBox="1"/>
          <p:nvPr/>
        </p:nvSpPr>
        <p:spPr>
          <a:xfrm>
            <a:off x="1139331" y="1581538"/>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吃</a:t>
            </a:r>
            <a:endParaRPr lang="zh-CN" altLang="en-US" sz="6600" dirty="0">
              <a:latin typeface="楷体" panose="02010609060101010101" pitchFamily="49" charset="-122"/>
              <a:ea typeface="楷体" panose="02010609060101010101" pitchFamily="49" charset="-122"/>
            </a:endParaRPr>
          </a:p>
        </p:txBody>
      </p:sp>
      <p:sp>
        <p:nvSpPr>
          <p:cNvPr id="4" name="TextBox 3"/>
          <p:cNvSpPr txBox="1"/>
          <p:nvPr/>
        </p:nvSpPr>
        <p:spPr>
          <a:xfrm>
            <a:off x="1275043" y="795811"/>
            <a:ext cx="954107" cy="707886"/>
          </a:xfrm>
          <a:prstGeom prst="rect">
            <a:avLst/>
          </a:prstGeom>
          <a:noFill/>
        </p:spPr>
        <p:txBody>
          <a:bodyPr wrap="none" rtlCol="0">
            <a:spAutoFit/>
          </a:bodyPr>
          <a:lstStyle/>
          <a:p>
            <a:r>
              <a:rPr lang="en-US" altLang="zh-CN" sz="4000" dirty="0" smtClean="0">
                <a:latin typeface="+mn-ea"/>
                <a:ea typeface="+mn-ea"/>
              </a:rPr>
              <a:t>gān</a:t>
            </a:r>
            <a:endParaRPr lang="zh-CN" altLang="en-US" sz="4000" dirty="0">
              <a:latin typeface="+mn-ea"/>
              <a:ea typeface="+mn-ea"/>
            </a:endParaRPr>
          </a:p>
        </p:txBody>
      </p:sp>
      <p:sp>
        <p:nvSpPr>
          <p:cNvPr id="6" name="TextBox 5"/>
          <p:cNvSpPr txBox="1"/>
          <p:nvPr/>
        </p:nvSpPr>
        <p:spPr>
          <a:xfrm>
            <a:off x="2955178" y="2137811"/>
            <a:ext cx="3010761"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甘蔗  甘甜  甘苦</a:t>
            </a:r>
            <a:endParaRPr lang="zh-CN" altLang="en-US" sz="2000" dirty="0">
              <a:latin typeface="楷体" panose="02010609060101010101" pitchFamily="49" charset="-122"/>
              <a:ea typeface="楷体" panose="02010609060101010101" pitchFamily="49" charset="-122"/>
            </a:endParaRPr>
          </a:p>
        </p:txBody>
      </p:sp>
      <p:sp>
        <p:nvSpPr>
          <p:cNvPr id="14" name="TextBox 13"/>
          <p:cNvSpPr txBox="1"/>
          <p:nvPr/>
        </p:nvSpPr>
        <p:spPr>
          <a:xfrm>
            <a:off x="2955178" y="2537921"/>
            <a:ext cx="3246896"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甜掉了舌头。</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2902230" y="1429925"/>
            <a:ext cx="597666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第一笔横长，稍向右上方倾斜，第一竖短，第二竖长。</a:t>
            </a:r>
            <a:endParaRPr lang="zh-CN" altLang="en-US" sz="2000" dirty="0">
              <a:latin typeface="楷体" panose="02010609060101010101" pitchFamily="49" charset="-122"/>
              <a:ea typeface="楷体" panose="02010609060101010101" pitchFamily="49" charset="-122"/>
            </a:endParaRPr>
          </a:p>
        </p:txBody>
      </p:sp>
      <p:sp>
        <p:nvSpPr>
          <p:cNvPr id="17" name="TextBox 16"/>
          <p:cNvSpPr txBox="1"/>
          <p:nvPr/>
        </p:nvSpPr>
        <p:spPr>
          <a:xfrm>
            <a:off x="1115003" y="4015899"/>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叫</a:t>
            </a:r>
            <a:endParaRPr lang="zh-CN" altLang="en-US" sz="6600" dirty="0">
              <a:latin typeface="楷体" panose="02010609060101010101" pitchFamily="49" charset="-122"/>
              <a:ea typeface="楷体" panose="02010609060101010101" pitchFamily="49" charset="-122"/>
            </a:endParaRPr>
          </a:p>
        </p:txBody>
      </p:sp>
      <p:sp>
        <p:nvSpPr>
          <p:cNvPr id="18" name="TextBox 17"/>
          <p:cNvSpPr txBox="1"/>
          <p:nvPr/>
        </p:nvSpPr>
        <p:spPr>
          <a:xfrm>
            <a:off x="1230402" y="3230199"/>
            <a:ext cx="1210588" cy="707886"/>
          </a:xfrm>
          <a:prstGeom prst="rect">
            <a:avLst/>
          </a:prstGeom>
          <a:noFill/>
        </p:spPr>
        <p:txBody>
          <a:bodyPr wrap="none" rtlCol="0">
            <a:spAutoFit/>
          </a:bodyPr>
          <a:lstStyle/>
          <a:p>
            <a:r>
              <a:rPr lang="en-US" altLang="zh-CN" sz="4000" dirty="0" err="1" smtClean="0">
                <a:latin typeface="+mn-ea"/>
                <a:ea typeface="+mn-ea"/>
              </a:rPr>
              <a:t>Zhuō</a:t>
            </a:r>
            <a:endParaRPr lang="zh-CN" altLang="en-US" sz="4000" dirty="0">
              <a:latin typeface="+mn-ea"/>
              <a:ea typeface="+mn-ea"/>
            </a:endParaRPr>
          </a:p>
        </p:txBody>
      </p:sp>
      <p:sp>
        <p:nvSpPr>
          <p:cNvPr id="21" name="TextBox 20"/>
          <p:cNvSpPr txBox="1"/>
          <p:nvPr/>
        </p:nvSpPr>
        <p:spPr>
          <a:xfrm>
            <a:off x="2955178" y="4503093"/>
            <a:ext cx="3026791"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桌椅  桌子  课桌</a:t>
            </a:r>
            <a:endParaRPr lang="zh-CN" altLang="en-US" sz="2000" dirty="0">
              <a:latin typeface="楷体" panose="02010609060101010101" pitchFamily="49" charset="-122"/>
              <a:ea typeface="楷体" panose="02010609060101010101" pitchFamily="49" charset="-122"/>
            </a:endParaRPr>
          </a:p>
        </p:txBody>
      </p:sp>
      <p:sp>
        <p:nvSpPr>
          <p:cNvPr id="22" name="TextBox 21"/>
          <p:cNvSpPr txBox="1"/>
          <p:nvPr/>
        </p:nvSpPr>
        <p:spPr>
          <a:xfrm>
            <a:off x="2937432" y="4903203"/>
            <a:ext cx="5900784"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“上”字无底接“日”连“木”。</a:t>
            </a:r>
            <a:endParaRPr lang="zh-CN" altLang="en-US" sz="2000" dirty="0">
              <a:latin typeface="楷体" panose="02010609060101010101" pitchFamily="49" charset="-122"/>
              <a:ea typeface="楷体" panose="02010609060101010101" pitchFamily="49" charset="-122"/>
            </a:endParaRPr>
          </a:p>
        </p:txBody>
      </p:sp>
      <p:sp>
        <p:nvSpPr>
          <p:cNvPr id="24" name="TextBox 23"/>
          <p:cNvSpPr txBox="1"/>
          <p:nvPr/>
        </p:nvSpPr>
        <p:spPr>
          <a:xfrm>
            <a:off x="2861552" y="3862011"/>
            <a:ext cx="5976664"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“木”撇、捺要舒展有力。</a:t>
            </a:r>
            <a:endParaRPr lang="zh-CN" altLang="en-US" sz="2000" dirty="0">
              <a:latin typeface="楷体" panose="02010609060101010101" pitchFamily="49" charset="-122"/>
              <a:ea typeface="楷体" panose="02010609060101010101" pitchFamily="49" charset="-122"/>
            </a:endParaRPr>
          </a:p>
        </p:txBody>
      </p:sp>
      <p:cxnSp>
        <p:nvCxnSpPr>
          <p:cNvPr id="29" name="直接连接符 6"/>
          <p:cNvCxnSpPr/>
          <p:nvPr/>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grpSp>
        <p:nvGrpSpPr>
          <p:cNvPr id="2" name="组合 30"/>
          <p:cNvGrpSpPr/>
          <p:nvPr/>
        </p:nvGrpSpPr>
        <p:grpSpPr>
          <a:xfrm>
            <a:off x="1129072" y="3958918"/>
            <a:ext cx="1511802" cy="1486306"/>
            <a:chOff x="-2214610" y="714356"/>
            <a:chExt cx="1785950" cy="1643868"/>
          </a:xfrm>
          <a:solidFill>
            <a:schemeClr val="accent5">
              <a:lumMod val="40000"/>
              <a:lumOff val="60000"/>
            </a:schemeClr>
          </a:solidFill>
        </p:grpSpPr>
        <p:sp>
          <p:nvSpPr>
            <p:cNvPr id="32" name="矩形 31"/>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a:stCxn id="32" idx="1"/>
              <a:endCxn id="32"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5" name="TextBox 23"/>
          <p:cNvSpPr txBox="1">
            <a:spLocks noChangeArrowheads="1"/>
          </p:cNvSpPr>
          <p:nvPr/>
        </p:nvSpPr>
        <p:spPr bwMode="auto">
          <a:xfrm>
            <a:off x="1169677" y="3846748"/>
            <a:ext cx="1271313"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桌</a:t>
            </a:r>
            <a:endParaRPr lang="zh-CN" altLang="en-US" sz="9600" b="1" dirty="0">
              <a:latin typeface="楷体" panose="02010609060101010101" pitchFamily="49" charset="-122"/>
              <a:ea typeface="楷体" panose="02010609060101010101" pitchFamily="49" charset="-122"/>
            </a:endParaRPr>
          </a:p>
        </p:txBody>
      </p:sp>
      <p:grpSp>
        <p:nvGrpSpPr>
          <p:cNvPr id="7" name="组合 35"/>
          <p:cNvGrpSpPr/>
          <p:nvPr/>
        </p:nvGrpSpPr>
        <p:grpSpPr>
          <a:xfrm>
            <a:off x="1096630" y="1565267"/>
            <a:ext cx="1544244" cy="1428268"/>
            <a:chOff x="-2214610" y="714356"/>
            <a:chExt cx="1785950" cy="1643868"/>
          </a:xfrm>
          <a:solidFill>
            <a:schemeClr val="accent5">
              <a:lumMod val="40000"/>
              <a:lumOff val="60000"/>
            </a:schemeClr>
          </a:solidFill>
        </p:grpSpPr>
        <p:sp>
          <p:nvSpPr>
            <p:cNvPr id="37" name="矩形 36"/>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1213048" y="1455789"/>
            <a:ext cx="1227942"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甘</a:t>
            </a:r>
            <a:endParaRPr lang="zh-CN" altLang="en-US" sz="9600" b="1" dirty="0">
              <a:latin typeface="楷体" panose="02010609060101010101" pitchFamily="49" charset="-122"/>
              <a:ea typeface="楷体" panose="02010609060101010101" pitchFamily="49" charset="-122"/>
            </a:endParaRPr>
          </a:p>
        </p:txBody>
      </p:sp>
      <p:grpSp>
        <p:nvGrpSpPr>
          <p:cNvPr id="8" name="组合 40"/>
          <p:cNvGrpSpPr/>
          <p:nvPr/>
        </p:nvGrpSpPr>
        <p:grpSpPr>
          <a:xfrm>
            <a:off x="1835696" y="5616071"/>
            <a:ext cx="5330062" cy="1227642"/>
            <a:chOff x="1835696" y="5616071"/>
            <a:chExt cx="5330062" cy="1227642"/>
          </a:xfrm>
        </p:grpSpPr>
        <p:sp>
          <p:nvSpPr>
            <p:cNvPr id="42" name="云形 41"/>
            <p:cNvSpPr/>
            <p:nvPr/>
          </p:nvSpPr>
          <p:spPr>
            <a:xfrm>
              <a:off x="3705235" y="5702300"/>
              <a:ext cx="3387045" cy="880269"/>
            </a:xfrm>
            <a:prstGeom prst="cloud">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3631756" y="5819268"/>
              <a:ext cx="3534002" cy="923330"/>
            </a:xfrm>
            <a:prstGeom prst="rect">
              <a:avLst/>
            </a:prstGeom>
            <a:noFill/>
          </p:spPr>
          <p:txBody>
            <a:bodyPr wrap="square" rtlCol="0">
              <a:spAutoFit/>
            </a:bodyPr>
            <a:lstStyle/>
            <a:p>
              <a:r>
                <a:rPr lang="zh-CN" altLang="en-US" dirty="0" smtClean="0"/>
                <a:t>　　</a:t>
              </a:r>
              <a:r>
                <a:rPr lang="zh-CN" altLang="en-US" b="1" dirty="0" smtClean="0"/>
                <a:t>字源识记：</a:t>
              </a:r>
              <a:r>
                <a:rPr lang="zh-CN" altLang="en-US" b="1" dirty="0" smtClean="0">
                  <a:solidFill>
                    <a:srgbClr val="FF0000"/>
                  </a:solidFill>
                  <a:latin typeface="楷体" panose="02010609060101010101" pitchFamily="49" charset="-122"/>
                  <a:ea typeface="楷体" panose="02010609060101010101" pitchFamily="49" charset="-122"/>
                </a:rPr>
                <a:t>“甘”的外形表示一个“口”，里面的“一”表示对事物有甜的感觉。</a:t>
              </a:r>
              <a:endParaRPr lang="zh-CN" altLang="en-US" b="1" dirty="0">
                <a:solidFill>
                  <a:srgbClr val="FF0000"/>
                </a:solidFill>
                <a:latin typeface="楷体" panose="02010609060101010101" pitchFamily="49" charset="-122"/>
                <a:ea typeface="楷体" panose="02010609060101010101" pitchFamily="49" charset="-122"/>
              </a:endParaRPr>
            </a:p>
          </p:txBody>
        </p:sp>
        <p:grpSp>
          <p:nvGrpSpPr>
            <p:cNvPr id="9" name="组合 43"/>
            <p:cNvGrpSpPr/>
            <p:nvPr/>
          </p:nvGrpSpPr>
          <p:grpSpPr>
            <a:xfrm>
              <a:off x="1835696" y="5616071"/>
              <a:ext cx="1665879" cy="1227642"/>
              <a:chOff x="1835696" y="5616071"/>
              <a:chExt cx="1665879" cy="1227642"/>
            </a:xfrm>
          </p:grpSpPr>
          <p:pic>
            <p:nvPicPr>
              <p:cNvPr id="45" name="Picture 4"/>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6" name="TextBox 45"/>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sp>
        <p:nvSpPr>
          <p:cNvPr id="48" name="对角圆角矩形 47"/>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会写字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49" name="图片 48"/>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50" name="TextBox 49"/>
          <p:cNvSpPr txBox="1"/>
          <p:nvPr/>
        </p:nvSpPr>
        <p:spPr>
          <a:xfrm>
            <a:off x="2960346" y="2938031"/>
            <a:ext cx="4924021"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姐姐最爱吃甘蔗啦。</a:t>
            </a:r>
            <a:endParaRPr lang="zh-CN" altLang="en-US" sz="2000" dirty="0">
              <a:latin typeface="楷体" panose="02010609060101010101" pitchFamily="49" charset="-122"/>
              <a:ea typeface="楷体" panose="02010609060101010101" pitchFamily="49" charset="-122"/>
            </a:endParaRPr>
          </a:p>
        </p:txBody>
      </p:sp>
      <p:sp>
        <p:nvSpPr>
          <p:cNvPr id="51" name="TextBox 50"/>
          <p:cNvSpPr txBox="1"/>
          <p:nvPr/>
        </p:nvSpPr>
        <p:spPr>
          <a:xfrm>
            <a:off x="3002599" y="5302190"/>
            <a:ext cx="4106449"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a:latin typeface="楷体" panose="02010609060101010101" pitchFamily="49" charset="-122"/>
                <a:ea typeface="楷体" panose="02010609060101010101" pitchFamily="49" charset="-122"/>
                <a:sym typeface="Wingdings" panose="05000000000000000000" pitchFamily="2" charset="2"/>
              </a:rPr>
              <a:t>值日的</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时候要将桌椅对整齐。</a:t>
            </a:r>
            <a:endParaRPr lang="zh-CN" altLang="en-US" sz="20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580">
                                          <p:stCondLst>
                                            <p:cond delay="0"/>
                                          </p:stCondLst>
                                        </p:cTn>
                                        <p:tgtEl>
                                          <p:spTgt spid="40"/>
                                        </p:tgtEl>
                                      </p:cBhvr>
                                    </p:animEffect>
                                    <p:anim calcmode="lin" valueType="num">
                                      <p:cBhvr>
                                        <p:cTn id="8" dur="1822" tmFilter="0,0; 0.14,0.36; 0.43,0.73; 0.71,0.91; 1.0,1.0">
                                          <p:stCondLst>
                                            <p:cond delay="0"/>
                                          </p:stCondLst>
                                        </p:cTn>
                                        <p:tgtEl>
                                          <p:spTgt spid="4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0"/>
                                        </p:tgtEl>
                                        <p:attrNameLst>
                                          <p:attrName>ppt_y</p:attrName>
                                        </p:attrNameLst>
                                      </p:cBhvr>
                                      <p:tavLst>
                                        <p:tav tm="0" fmla="#ppt_y-sin(pi*$)/81">
                                          <p:val>
                                            <p:fltVal val="0"/>
                                          </p:val>
                                        </p:tav>
                                        <p:tav tm="100000">
                                          <p:val>
                                            <p:fltVal val="1"/>
                                          </p:val>
                                        </p:tav>
                                      </p:tavLst>
                                    </p:anim>
                                    <p:animScale>
                                      <p:cBhvr>
                                        <p:cTn id="13" dur="26">
                                          <p:stCondLst>
                                            <p:cond delay="650"/>
                                          </p:stCondLst>
                                        </p:cTn>
                                        <p:tgtEl>
                                          <p:spTgt spid="40"/>
                                        </p:tgtEl>
                                      </p:cBhvr>
                                      <p:to x="100000" y="60000"/>
                                    </p:animScale>
                                    <p:animScale>
                                      <p:cBhvr>
                                        <p:cTn id="14" dur="166" decel="50000">
                                          <p:stCondLst>
                                            <p:cond delay="676"/>
                                          </p:stCondLst>
                                        </p:cTn>
                                        <p:tgtEl>
                                          <p:spTgt spid="40"/>
                                        </p:tgtEl>
                                      </p:cBhvr>
                                      <p:to x="100000" y="100000"/>
                                    </p:animScale>
                                    <p:animScale>
                                      <p:cBhvr>
                                        <p:cTn id="15" dur="26">
                                          <p:stCondLst>
                                            <p:cond delay="1312"/>
                                          </p:stCondLst>
                                        </p:cTn>
                                        <p:tgtEl>
                                          <p:spTgt spid="40"/>
                                        </p:tgtEl>
                                      </p:cBhvr>
                                      <p:to x="100000" y="80000"/>
                                    </p:animScale>
                                    <p:animScale>
                                      <p:cBhvr>
                                        <p:cTn id="16" dur="166" decel="50000">
                                          <p:stCondLst>
                                            <p:cond delay="1338"/>
                                          </p:stCondLst>
                                        </p:cTn>
                                        <p:tgtEl>
                                          <p:spTgt spid="40"/>
                                        </p:tgtEl>
                                      </p:cBhvr>
                                      <p:to x="100000" y="100000"/>
                                    </p:animScale>
                                    <p:animScale>
                                      <p:cBhvr>
                                        <p:cTn id="17" dur="26">
                                          <p:stCondLst>
                                            <p:cond delay="1642"/>
                                          </p:stCondLst>
                                        </p:cTn>
                                        <p:tgtEl>
                                          <p:spTgt spid="40"/>
                                        </p:tgtEl>
                                      </p:cBhvr>
                                      <p:to x="100000" y="90000"/>
                                    </p:animScale>
                                    <p:animScale>
                                      <p:cBhvr>
                                        <p:cTn id="18" dur="166" decel="50000">
                                          <p:stCondLst>
                                            <p:cond delay="1668"/>
                                          </p:stCondLst>
                                        </p:cTn>
                                        <p:tgtEl>
                                          <p:spTgt spid="40"/>
                                        </p:tgtEl>
                                      </p:cBhvr>
                                      <p:to x="100000" y="100000"/>
                                    </p:animScale>
                                    <p:animScale>
                                      <p:cBhvr>
                                        <p:cTn id="19" dur="26">
                                          <p:stCondLst>
                                            <p:cond delay="1808"/>
                                          </p:stCondLst>
                                        </p:cTn>
                                        <p:tgtEl>
                                          <p:spTgt spid="40"/>
                                        </p:tgtEl>
                                      </p:cBhvr>
                                      <p:to x="100000" y="95000"/>
                                    </p:animScale>
                                    <p:animScale>
                                      <p:cBhvr>
                                        <p:cTn id="20" dur="166" decel="50000">
                                          <p:stCondLst>
                                            <p:cond delay="1834"/>
                                          </p:stCondLst>
                                        </p:cTn>
                                        <p:tgtEl>
                                          <p:spTgt spid="4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wipe(down)">
                                      <p:cBhvr>
                                        <p:cTn id="25" dur="580">
                                          <p:stCondLst>
                                            <p:cond delay="0"/>
                                          </p:stCondLst>
                                        </p:cTn>
                                        <p:tgtEl>
                                          <p:spTgt spid="35"/>
                                        </p:tgtEl>
                                      </p:cBhvr>
                                    </p:animEffect>
                                    <p:anim calcmode="lin" valueType="num">
                                      <p:cBhvr>
                                        <p:cTn id="26"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31" dur="26">
                                          <p:stCondLst>
                                            <p:cond delay="650"/>
                                          </p:stCondLst>
                                        </p:cTn>
                                        <p:tgtEl>
                                          <p:spTgt spid="35"/>
                                        </p:tgtEl>
                                      </p:cBhvr>
                                      <p:to x="100000" y="60000"/>
                                    </p:animScale>
                                    <p:animScale>
                                      <p:cBhvr>
                                        <p:cTn id="32" dur="166" decel="50000">
                                          <p:stCondLst>
                                            <p:cond delay="676"/>
                                          </p:stCondLst>
                                        </p:cTn>
                                        <p:tgtEl>
                                          <p:spTgt spid="35"/>
                                        </p:tgtEl>
                                      </p:cBhvr>
                                      <p:to x="100000" y="100000"/>
                                    </p:animScale>
                                    <p:animScale>
                                      <p:cBhvr>
                                        <p:cTn id="33" dur="26">
                                          <p:stCondLst>
                                            <p:cond delay="1312"/>
                                          </p:stCondLst>
                                        </p:cTn>
                                        <p:tgtEl>
                                          <p:spTgt spid="35"/>
                                        </p:tgtEl>
                                      </p:cBhvr>
                                      <p:to x="100000" y="80000"/>
                                    </p:animScale>
                                    <p:animScale>
                                      <p:cBhvr>
                                        <p:cTn id="34" dur="166" decel="50000">
                                          <p:stCondLst>
                                            <p:cond delay="1338"/>
                                          </p:stCondLst>
                                        </p:cTn>
                                        <p:tgtEl>
                                          <p:spTgt spid="35"/>
                                        </p:tgtEl>
                                      </p:cBhvr>
                                      <p:to x="100000" y="100000"/>
                                    </p:animScale>
                                    <p:animScale>
                                      <p:cBhvr>
                                        <p:cTn id="35" dur="26">
                                          <p:stCondLst>
                                            <p:cond delay="1642"/>
                                          </p:stCondLst>
                                        </p:cTn>
                                        <p:tgtEl>
                                          <p:spTgt spid="35"/>
                                        </p:tgtEl>
                                      </p:cBhvr>
                                      <p:to x="100000" y="90000"/>
                                    </p:animScale>
                                    <p:animScale>
                                      <p:cBhvr>
                                        <p:cTn id="36" dur="166" decel="50000">
                                          <p:stCondLst>
                                            <p:cond delay="1668"/>
                                          </p:stCondLst>
                                        </p:cTn>
                                        <p:tgtEl>
                                          <p:spTgt spid="35"/>
                                        </p:tgtEl>
                                      </p:cBhvr>
                                      <p:to x="100000" y="100000"/>
                                    </p:animScale>
                                    <p:animScale>
                                      <p:cBhvr>
                                        <p:cTn id="37" dur="26">
                                          <p:stCondLst>
                                            <p:cond delay="1808"/>
                                          </p:stCondLst>
                                        </p:cTn>
                                        <p:tgtEl>
                                          <p:spTgt spid="35"/>
                                        </p:tgtEl>
                                      </p:cBhvr>
                                      <p:to x="100000" y="95000"/>
                                    </p:animScale>
                                    <p:animScale>
                                      <p:cBhvr>
                                        <p:cTn id="38" dur="166" decel="50000">
                                          <p:stCondLst>
                                            <p:cond delay="1834"/>
                                          </p:stCondLst>
                                        </p:cTn>
                                        <p:tgtEl>
                                          <p:spTgt spid="35"/>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down)">
                                      <p:cBhvr>
                                        <p:cTn id="43" dur="580">
                                          <p:stCondLst>
                                            <p:cond delay="0"/>
                                          </p:stCondLst>
                                        </p:cTn>
                                        <p:tgtEl>
                                          <p:spTgt spid="8"/>
                                        </p:tgtEl>
                                      </p:cBhvr>
                                    </p:animEffect>
                                    <p:anim calcmode="lin" valueType="num">
                                      <p:cBhvr>
                                        <p:cTn id="44"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49" dur="26">
                                          <p:stCondLst>
                                            <p:cond delay="650"/>
                                          </p:stCondLst>
                                        </p:cTn>
                                        <p:tgtEl>
                                          <p:spTgt spid="8"/>
                                        </p:tgtEl>
                                      </p:cBhvr>
                                      <p:to x="100000" y="60000"/>
                                    </p:animScale>
                                    <p:animScale>
                                      <p:cBhvr>
                                        <p:cTn id="50" dur="166" decel="50000">
                                          <p:stCondLst>
                                            <p:cond delay="676"/>
                                          </p:stCondLst>
                                        </p:cTn>
                                        <p:tgtEl>
                                          <p:spTgt spid="8"/>
                                        </p:tgtEl>
                                      </p:cBhvr>
                                      <p:to x="100000" y="100000"/>
                                    </p:animScale>
                                    <p:animScale>
                                      <p:cBhvr>
                                        <p:cTn id="51" dur="26">
                                          <p:stCondLst>
                                            <p:cond delay="1312"/>
                                          </p:stCondLst>
                                        </p:cTn>
                                        <p:tgtEl>
                                          <p:spTgt spid="8"/>
                                        </p:tgtEl>
                                      </p:cBhvr>
                                      <p:to x="100000" y="80000"/>
                                    </p:animScale>
                                    <p:animScale>
                                      <p:cBhvr>
                                        <p:cTn id="52" dur="166" decel="50000">
                                          <p:stCondLst>
                                            <p:cond delay="1338"/>
                                          </p:stCondLst>
                                        </p:cTn>
                                        <p:tgtEl>
                                          <p:spTgt spid="8"/>
                                        </p:tgtEl>
                                      </p:cBhvr>
                                      <p:to x="100000" y="100000"/>
                                    </p:animScale>
                                    <p:animScale>
                                      <p:cBhvr>
                                        <p:cTn id="53" dur="26">
                                          <p:stCondLst>
                                            <p:cond delay="1642"/>
                                          </p:stCondLst>
                                        </p:cTn>
                                        <p:tgtEl>
                                          <p:spTgt spid="8"/>
                                        </p:tgtEl>
                                      </p:cBhvr>
                                      <p:to x="100000" y="90000"/>
                                    </p:animScale>
                                    <p:animScale>
                                      <p:cBhvr>
                                        <p:cTn id="54" dur="166" decel="50000">
                                          <p:stCondLst>
                                            <p:cond delay="1668"/>
                                          </p:stCondLst>
                                        </p:cTn>
                                        <p:tgtEl>
                                          <p:spTgt spid="8"/>
                                        </p:tgtEl>
                                      </p:cBhvr>
                                      <p:to x="100000" y="100000"/>
                                    </p:animScale>
                                    <p:animScale>
                                      <p:cBhvr>
                                        <p:cTn id="55" dur="26">
                                          <p:stCondLst>
                                            <p:cond delay="1808"/>
                                          </p:stCondLst>
                                        </p:cTn>
                                        <p:tgtEl>
                                          <p:spTgt spid="8"/>
                                        </p:tgtEl>
                                      </p:cBhvr>
                                      <p:to x="100000" y="95000"/>
                                    </p:animScale>
                                    <p:animScale>
                                      <p:cBhvr>
                                        <p:cTn id="56"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4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83324" y="6041420"/>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3" name="TextBox 2"/>
          <p:cNvSpPr txBox="1"/>
          <p:nvPr/>
        </p:nvSpPr>
        <p:spPr>
          <a:xfrm>
            <a:off x="1139331" y="1581538"/>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吃</a:t>
            </a:r>
            <a:endParaRPr lang="zh-CN" altLang="en-US" sz="6600" dirty="0">
              <a:latin typeface="楷体" panose="02010609060101010101" pitchFamily="49" charset="-122"/>
              <a:ea typeface="楷体" panose="02010609060101010101" pitchFamily="49" charset="-122"/>
            </a:endParaRPr>
          </a:p>
        </p:txBody>
      </p:sp>
      <p:sp>
        <p:nvSpPr>
          <p:cNvPr id="4" name="TextBox 3"/>
          <p:cNvSpPr txBox="1"/>
          <p:nvPr/>
        </p:nvSpPr>
        <p:spPr>
          <a:xfrm>
            <a:off x="1275043" y="795811"/>
            <a:ext cx="1210588" cy="707886"/>
          </a:xfrm>
          <a:prstGeom prst="rect">
            <a:avLst/>
          </a:prstGeom>
          <a:noFill/>
        </p:spPr>
        <p:txBody>
          <a:bodyPr wrap="none" rtlCol="0">
            <a:spAutoFit/>
          </a:bodyPr>
          <a:lstStyle/>
          <a:p>
            <a:r>
              <a:rPr lang="en-US" altLang="zh-CN" sz="4000" dirty="0" smtClean="0">
                <a:latin typeface="+mn-ea"/>
                <a:ea typeface="+mn-ea"/>
              </a:rPr>
              <a:t>tián</a:t>
            </a:r>
            <a:endParaRPr lang="zh-CN" altLang="en-US" sz="4000" dirty="0">
              <a:latin typeface="+mn-ea"/>
              <a:ea typeface="+mn-ea"/>
            </a:endParaRPr>
          </a:p>
        </p:txBody>
      </p:sp>
      <p:sp>
        <p:nvSpPr>
          <p:cNvPr id="6" name="TextBox 5"/>
          <p:cNvSpPr txBox="1"/>
          <p:nvPr/>
        </p:nvSpPr>
        <p:spPr>
          <a:xfrm>
            <a:off x="2955178" y="2137811"/>
            <a:ext cx="3780202"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甜菜  甜蜜  甘甜  香甜</a:t>
            </a:r>
            <a:endParaRPr lang="zh-CN" altLang="en-US" sz="2000" dirty="0">
              <a:latin typeface="楷体" panose="02010609060101010101" pitchFamily="49" charset="-122"/>
              <a:ea typeface="楷体" panose="02010609060101010101" pitchFamily="49" charset="-122"/>
            </a:endParaRPr>
          </a:p>
        </p:txBody>
      </p:sp>
      <p:sp>
        <p:nvSpPr>
          <p:cNvPr id="14" name="TextBox 13"/>
          <p:cNvSpPr txBox="1"/>
          <p:nvPr/>
        </p:nvSpPr>
        <p:spPr>
          <a:xfrm>
            <a:off x="2955178" y="2537921"/>
            <a:ext cx="3246896"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舌甘甜。</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2902230" y="1429925"/>
            <a:ext cx="597666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“舌”的横稍短，整体靠上，“甘”的横稍向右上方倾斜。</a:t>
            </a:r>
            <a:endParaRPr lang="zh-CN" altLang="en-US" sz="2000" dirty="0">
              <a:latin typeface="楷体" panose="02010609060101010101" pitchFamily="49" charset="-122"/>
              <a:ea typeface="楷体" panose="02010609060101010101" pitchFamily="49" charset="-122"/>
            </a:endParaRPr>
          </a:p>
        </p:txBody>
      </p:sp>
      <p:sp>
        <p:nvSpPr>
          <p:cNvPr id="17" name="TextBox 16"/>
          <p:cNvSpPr txBox="1"/>
          <p:nvPr/>
        </p:nvSpPr>
        <p:spPr>
          <a:xfrm>
            <a:off x="1115003" y="4015899"/>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叫</a:t>
            </a:r>
            <a:endParaRPr lang="zh-CN" altLang="en-US" sz="6600" dirty="0">
              <a:latin typeface="楷体" panose="02010609060101010101" pitchFamily="49" charset="-122"/>
              <a:ea typeface="楷体" panose="02010609060101010101" pitchFamily="49" charset="-122"/>
            </a:endParaRPr>
          </a:p>
        </p:txBody>
      </p:sp>
      <p:sp>
        <p:nvSpPr>
          <p:cNvPr id="18" name="TextBox 17"/>
          <p:cNvSpPr txBox="1"/>
          <p:nvPr/>
        </p:nvSpPr>
        <p:spPr>
          <a:xfrm>
            <a:off x="1230402" y="3230199"/>
            <a:ext cx="954107" cy="707886"/>
          </a:xfrm>
          <a:prstGeom prst="rect">
            <a:avLst/>
          </a:prstGeom>
          <a:noFill/>
        </p:spPr>
        <p:txBody>
          <a:bodyPr wrap="none" rtlCol="0">
            <a:spAutoFit/>
          </a:bodyPr>
          <a:lstStyle/>
          <a:p>
            <a:r>
              <a:rPr lang="en-US" altLang="zh-CN" sz="4000" dirty="0" smtClean="0">
                <a:latin typeface="+mn-ea"/>
                <a:ea typeface="+mn-ea"/>
              </a:rPr>
              <a:t>cài</a:t>
            </a:r>
            <a:endParaRPr lang="zh-CN" altLang="en-US" sz="4000" dirty="0">
              <a:latin typeface="+mn-ea"/>
              <a:ea typeface="+mn-ea"/>
            </a:endParaRPr>
          </a:p>
        </p:txBody>
      </p:sp>
      <p:sp>
        <p:nvSpPr>
          <p:cNvPr id="21" name="TextBox 20"/>
          <p:cNvSpPr txBox="1"/>
          <p:nvPr/>
        </p:nvSpPr>
        <p:spPr>
          <a:xfrm>
            <a:off x="2955178" y="4503093"/>
            <a:ext cx="4036682"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甜菜  白菜  菜花  买菜  </a:t>
            </a:r>
            <a:endParaRPr lang="zh-CN" altLang="en-US" sz="2000" dirty="0">
              <a:latin typeface="楷体" panose="02010609060101010101" pitchFamily="49" charset="-122"/>
              <a:ea typeface="楷体" panose="02010609060101010101" pitchFamily="49" charset="-122"/>
            </a:endParaRPr>
          </a:p>
        </p:txBody>
      </p:sp>
      <p:sp>
        <p:nvSpPr>
          <p:cNvPr id="22" name="TextBox 21"/>
          <p:cNvSpPr txBox="1"/>
          <p:nvPr/>
        </p:nvSpPr>
        <p:spPr>
          <a:xfrm>
            <a:off x="2937432" y="4903203"/>
            <a:ext cx="3959795"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“采”字头长草（艹）。</a:t>
            </a:r>
            <a:endParaRPr lang="zh-CN" altLang="en-US" sz="2000" dirty="0">
              <a:latin typeface="楷体" panose="02010609060101010101" pitchFamily="49" charset="-122"/>
              <a:ea typeface="楷体" panose="02010609060101010101" pitchFamily="49" charset="-122"/>
            </a:endParaRPr>
          </a:p>
        </p:txBody>
      </p:sp>
      <p:sp>
        <p:nvSpPr>
          <p:cNvPr id="24" name="TextBox 23"/>
          <p:cNvSpPr txBox="1"/>
          <p:nvPr/>
        </p:nvSpPr>
        <p:spPr>
          <a:xfrm>
            <a:off x="2861552" y="3862011"/>
            <a:ext cx="597666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“艹”的横要长，“采”的竖在竖中线上，撇捺舒展。</a:t>
            </a:r>
            <a:endParaRPr lang="zh-CN" altLang="en-US" sz="2000" dirty="0">
              <a:latin typeface="楷体" panose="02010609060101010101" pitchFamily="49" charset="-122"/>
              <a:ea typeface="楷体" panose="02010609060101010101" pitchFamily="49" charset="-122"/>
            </a:endParaRPr>
          </a:p>
        </p:txBody>
      </p:sp>
      <p:cxnSp>
        <p:nvCxnSpPr>
          <p:cNvPr id="29" name="直接连接符 6"/>
          <p:cNvCxnSpPr/>
          <p:nvPr/>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grpSp>
        <p:nvGrpSpPr>
          <p:cNvPr id="2" name="组合 30"/>
          <p:cNvGrpSpPr/>
          <p:nvPr/>
        </p:nvGrpSpPr>
        <p:grpSpPr>
          <a:xfrm>
            <a:off x="1129072" y="3958918"/>
            <a:ext cx="1511802" cy="1486306"/>
            <a:chOff x="-2214610" y="714356"/>
            <a:chExt cx="1785950" cy="1643868"/>
          </a:xfrm>
          <a:solidFill>
            <a:schemeClr val="accent5">
              <a:lumMod val="40000"/>
              <a:lumOff val="60000"/>
            </a:schemeClr>
          </a:solidFill>
        </p:grpSpPr>
        <p:sp>
          <p:nvSpPr>
            <p:cNvPr id="32" name="矩形 31"/>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a:stCxn id="32" idx="1"/>
              <a:endCxn id="32"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5" name="TextBox 23"/>
          <p:cNvSpPr txBox="1">
            <a:spLocks noChangeArrowheads="1"/>
          </p:cNvSpPr>
          <p:nvPr/>
        </p:nvSpPr>
        <p:spPr bwMode="auto">
          <a:xfrm>
            <a:off x="1169677" y="3846748"/>
            <a:ext cx="1271313"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菜</a:t>
            </a:r>
            <a:endParaRPr lang="zh-CN" altLang="en-US" sz="9600" b="1" dirty="0">
              <a:latin typeface="楷体" panose="02010609060101010101" pitchFamily="49" charset="-122"/>
              <a:ea typeface="楷体" panose="02010609060101010101" pitchFamily="49" charset="-122"/>
            </a:endParaRPr>
          </a:p>
        </p:txBody>
      </p:sp>
      <p:grpSp>
        <p:nvGrpSpPr>
          <p:cNvPr id="7" name="组合 35"/>
          <p:cNvGrpSpPr/>
          <p:nvPr/>
        </p:nvGrpSpPr>
        <p:grpSpPr>
          <a:xfrm>
            <a:off x="1096630" y="1565267"/>
            <a:ext cx="1544244" cy="1428268"/>
            <a:chOff x="-2214610" y="714356"/>
            <a:chExt cx="1785950" cy="1643868"/>
          </a:xfrm>
          <a:solidFill>
            <a:schemeClr val="accent5">
              <a:lumMod val="40000"/>
              <a:lumOff val="60000"/>
            </a:schemeClr>
          </a:solidFill>
        </p:grpSpPr>
        <p:sp>
          <p:nvSpPr>
            <p:cNvPr id="37" name="矩形 36"/>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1213048" y="1455789"/>
            <a:ext cx="1227942"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甜</a:t>
            </a:r>
            <a:endParaRPr lang="zh-CN" altLang="en-US" sz="9600" b="1" dirty="0">
              <a:latin typeface="楷体" panose="02010609060101010101" pitchFamily="49" charset="-122"/>
              <a:ea typeface="楷体" panose="02010609060101010101" pitchFamily="49" charset="-122"/>
            </a:endParaRPr>
          </a:p>
        </p:txBody>
      </p:sp>
      <p:grpSp>
        <p:nvGrpSpPr>
          <p:cNvPr id="8" name="组合 40"/>
          <p:cNvGrpSpPr/>
          <p:nvPr/>
        </p:nvGrpSpPr>
        <p:grpSpPr>
          <a:xfrm>
            <a:off x="1835696" y="5616071"/>
            <a:ext cx="5330062" cy="1227642"/>
            <a:chOff x="1835696" y="5616071"/>
            <a:chExt cx="5330062" cy="1227642"/>
          </a:xfrm>
        </p:grpSpPr>
        <p:sp>
          <p:nvSpPr>
            <p:cNvPr id="42" name="云形 41"/>
            <p:cNvSpPr/>
            <p:nvPr/>
          </p:nvSpPr>
          <p:spPr>
            <a:xfrm>
              <a:off x="3705235" y="5702300"/>
              <a:ext cx="3387045" cy="880269"/>
            </a:xfrm>
            <a:prstGeom prst="cloud">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3631756" y="5819268"/>
              <a:ext cx="3534002" cy="646331"/>
            </a:xfrm>
            <a:prstGeom prst="rect">
              <a:avLst/>
            </a:prstGeom>
            <a:noFill/>
          </p:spPr>
          <p:txBody>
            <a:bodyPr wrap="square" rtlCol="0">
              <a:spAutoFit/>
            </a:bodyPr>
            <a:lstStyle/>
            <a:p>
              <a:r>
                <a:rPr lang="zh-CN" altLang="en-US" dirty="0" smtClean="0"/>
                <a:t>　　</a:t>
              </a:r>
              <a:r>
                <a:rPr lang="zh-CN" altLang="en-US" b="1" dirty="0" smtClean="0"/>
                <a:t>口诀识记：</a:t>
              </a:r>
              <a:r>
                <a:rPr lang="zh-CN" altLang="en-US" b="1" dirty="0" smtClean="0">
                  <a:solidFill>
                    <a:srgbClr val="FF0000"/>
                  </a:solidFill>
                  <a:latin typeface="楷体" panose="02010609060101010101" pitchFamily="49" charset="-122"/>
                  <a:ea typeface="楷体" panose="02010609060101010101" pitchFamily="49" charset="-122"/>
                </a:rPr>
                <a:t>舌甘甜，再如人木休。</a:t>
              </a:r>
              <a:endParaRPr lang="zh-CN" altLang="en-US" b="1" dirty="0">
                <a:solidFill>
                  <a:srgbClr val="FF0000"/>
                </a:solidFill>
                <a:latin typeface="楷体" panose="02010609060101010101" pitchFamily="49" charset="-122"/>
                <a:ea typeface="楷体" panose="02010609060101010101" pitchFamily="49" charset="-122"/>
              </a:endParaRPr>
            </a:p>
          </p:txBody>
        </p:sp>
        <p:grpSp>
          <p:nvGrpSpPr>
            <p:cNvPr id="9" name="组合 43"/>
            <p:cNvGrpSpPr/>
            <p:nvPr/>
          </p:nvGrpSpPr>
          <p:grpSpPr>
            <a:xfrm>
              <a:off x="1835696" y="5616071"/>
              <a:ext cx="1665879" cy="1227642"/>
              <a:chOff x="1835696" y="5616071"/>
              <a:chExt cx="1665879" cy="1227642"/>
            </a:xfrm>
          </p:grpSpPr>
          <p:pic>
            <p:nvPicPr>
              <p:cNvPr id="45" name="Picture 4"/>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6" name="TextBox 45"/>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sp>
        <p:nvSpPr>
          <p:cNvPr id="48" name="对角圆角矩形 47"/>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会写字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49" name="图片 48"/>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50" name="TextBox 49"/>
          <p:cNvSpPr txBox="1"/>
          <p:nvPr/>
        </p:nvSpPr>
        <p:spPr>
          <a:xfrm>
            <a:off x="2960346" y="2938031"/>
            <a:ext cx="4924021"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妈妈做</a:t>
            </a:r>
            <a:r>
              <a:rPr lang="zh-CN" altLang="en-US" sz="2000" dirty="0">
                <a:latin typeface="楷体" panose="02010609060101010101" pitchFamily="49" charset="-122"/>
                <a:ea typeface="楷体" panose="02010609060101010101" pitchFamily="49" charset="-122"/>
                <a:sym typeface="Wingdings" panose="05000000000000000000" pitchFamily="2" charset="2"/>
              </a:rPr>
              <a:t>的饭菜</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香甜可口。</a:t>
            </a:r>
            <a:endParaRPr lang="zh-CN" altLang="en-US" sz="2000" dirty="0">
              <a:latin typeface="楷体" panose="02010609060101010101" pitchFamily="49" charset="-122"/>
              <a:ea typeface="楷体" panose="02010609060101010101" pitchFamily="49" charset="-122"/>
            </a:endParaRPr>
          </a:p>
        </p:txBody>
      </p:sp>
      <p:sp>
        <p:nvSpPr>
          <p:cNvPr id="51" name="TextBox 50"/>
          <p:cNvSpPr txBox="1"/>
          <p:nvPr/>
        </p:nvSpPr>
        <p:spPr>
          <a:xfrm>
            <a:off x="3002599" y="5302190"/>
            <a:ext cx="531381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冬天我最喜欢吃大白菜了。</a:t>
            </a:r>
            <a:endParaRPr lang="zh-CN" altLang="en-US" sz="20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580">
                                          <p:stCondLst>
                                            <p:cond delay="0"/>
                                          </p:stCondLst>
                                        </p:cTn>
                                        <p:tgtEl>
                                          <p:spTgt spid="40"/>
                                        </p:tgtEl>
                                      </p:cBhvr>
                                    </p:animEffect>
                                    <p:anim calcmode="lin" valueType="num">
                                      <p:cBhvr>
                                        <p:cTn id="8" dur="1822" tmFilter="0,0; 0.14,0.36; 0.43,0.73; 0.71,0.91; 1.0,1.0">
                                          <p:stCondLst>
                                            <p:cond delay="0"/>
                                          </p:stCondLst>
                                        </p:cTn>
                                        <p:tgtEl>
                                          <p:spTgt spid="4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0"/>
                                        </p:tgtEl>
                                        <p:attrNameLst>
                                          <p:attrName>ppt_y</p:attrName>
                                        </p:attrNameLst>
                                      </p:cBhvr>
                                      <p:tavLst>
                                        <p:tav tm="0" fmla="#ppt_y-sin(pi*$)/81">
                                          <p:val>
                                            <p:fltVal val="0"/>
                                          </p:val>
                                        </p:tav>
                                        <p:tav tm="100000">
                                          <p:val>
                                            <p:fltVal val="1"/>
                                          </p:val>
                                        </p:tav>
                                      </p:tavLst>
                                    </p:anim>
                                    <p:animScale>
                                      <p:cBhvr>
                                        <p:cTn id="13" dur="26">
                                          <p:stCondLst>
                                            <p:cond delay="650"/>
                                          </p:stCondLst>
                                        </p:cTn>
                                        <p:tgtEl>
                                          <p:spTgt spid="40"/>
                                        </p:tgtEl>
                                      </p:cBhvr>
                                      <p:to x="100000" y="60000"/>
                                    </p:animScale>
                                    <p:animScale>
                                      <p:cBhvr>
                                        <p:cTn id="14" dur="166" decel="50000">
                                          <p:stCondLst>
                                            <p:cond delay="676"/>
                                          </p:stCondLst>
                                        </p:cTn>
                                        <p:tgtEl>
                                          <p:spTgt spid="40"/>
                                        </p:tgtEl>
                                      </p:cBhvr>
                                      <p:to x="100000" y="100000"/>
                                    </p:animScale>
                                    <p:animScale>
                                      <p:cBhvr>
                                        <p:cTn id="15" dur="26">
                                          <p:stCondLst>
                                            <p:cond delay="1312"/>
                                          </p:stCondLst>
                                        </p:cTn>
                                        <p:tgtEl>
                                          <p:spTgt spid="40"/>
                                        </p:tgtEl>
                                      </p:cBhvr>
                                      <p:to x="100000" y="80000"/>
                                    </p:animScale>
                                    <p:animScale>
                                      <p:cBhvr>
                                        <p:cTn id="16" dur="166" decel="50000">
                                          <p:stCondLst>
                                            <p:cond delay="1338"/>
                                          </p:stCondLst>
                                        </p:cTn>
                                        <p:tgtEl>
                                          <p:spTgt spid="40"/>
                                        </p:tgtEl>
                                      </p:cBhvr>
                                      <p:to x="100000" y="100000"/>
                                    </p:animScale>
                                    <p:animScale>
                                      <p:cBhvr>
                                        <p:cTn id="17" dur="26">
                                          <p:stCondLst>
                                            <p:cond delay="1642"/>
                                          </p:stCondLst>
                                        </p:cTn>
                                        <p:tgtEl>
                                          <p:spTgt spid="40"/>
                                        </p:tgtEl>
                                      </p:cBhvr>
                                      <p:to x="100000" y="90000"/>
                                    </p:animScale>
                                    <p:animScale>
                                      <p:cBhvr>
                                        <p:cTn id="18" dur="166" decel="50000">
                                          <p:stCondLst>
                                            <p:cond delay="1668"/>
                                          </p:stCondLst>
                                        </p:cTn>
                                        <p:tgtEl>
                                          <p:spTgt spid="40"/>
                                        </p:tgtEl>
                                      </p:cBhvr>
                                      <p:to x="100000" y="100000"/>
                                    </p:animScale>
                                    <p:animScale>
                                      <p:cBhvr>
                                        <p:cTn id="19" dur="26">
                                          <p:stCondLst>
                                            <p:cond delay="1808"/>
                                          </p:stCondLst>
                                        </p:cTn>
                                        <p:tgtEl>
                                          <p:spTgt spid="40"/>
                                        </p:tgtEl>
                                      </p:cBhvr>
                                      <p:to x="100000" y="95000"/>
                                    </p:animScale>
                                    <p:animScale>
                                      <p:cBhvr>
                                        <p:cTn id="20" dur="166" decel="50000">
                                          <p:stCondLst>
                                            <p:cond delay="1834"/>
                                          </p:stCondLst>
                                        </p:cTn>
                                        <p:tgtEl>
                                          <p:spTgt spid="4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wipe(down)">
                                      <p:cBhvr>
                                        <p:cTn id="25" dur="580">
                                          <p:stCondLst>
                                            <p:cond delay="0"/>
                                          </p:stCondLst>
                                        </p:cTn>
                                        <p:tgtEl>
                                          <p:spTgt spid="35"/>
                                        </p:tgtEl>
                                      </p:cBhvr>
                                    </p:animEffect>
                                    <p:anim calcmode="lin" valueType="num">
                                      <p:cBhvr>
                                        <p:cTn id="26"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31" dur="26">
                                          <p:stCondLst>
                                            <p:cond delay="650"/>
                                          </p:stCondLst>
                                        </p:cTn>
                                        <p:tgtEl>
                                          <p:spTgt spid="35"/>
                                        </p:tgtEl>
                                      </p:cBhvr>
                                      <p:to x="100000" y="60000"/>
                                    </p:animScale>
                                    <p:animScale>
                                      <p:cBhvr>
                                        <p:cTn id="32" dur="166" decel="50000">
                                          <p:stCondLst>
                                            <p:cond delay="676"/>
                                          </p:stCondLst>
                                        </p:cTn>
                                        <p:tgtEl>
                                          <p:spTgt spid="35"/>
                                        </p:tgtEl>
                                      </p:cBhvr>
                                      <p:to x="100000" y="100000"/>
                                    </p:animScale>
                                    <p:animScale>
                                      <p:cBhvr>
                                        <p:cTn id="33" dur="26">
                                          <p:stCondLst>
                                            <p:cond delay="1312"/>
                                          </p:stCondLst>
                                        </p:cTn>
                                        <p:tgtEl>
                                          <p:spTgt spid="35"/>
                                        </p:tgtEl>
                                      </p:cBhvr>
                                      <p:to x="100000" y="80000"/>
                                    </p:animScale>
                                    <p:animScale>
                                      <p:cBhvr>
                                        <p:cTn id="34" dur="166" decel="50000">
                                          <p:stCondLst>
                                            <p:cond delay="1338"/>
                                          </p:stCondLst>
                                        </p:cTn>
                                        <p:tgtEl>
                                          <p:spTgt spid="35"/>
                                        </p:tgtEl>
                                      </p:cBhvr>
                                      <p:to x="100000" y="100000"/>
                                    </p:animScale>
                                    <p:animScale>
                                      <p:cBhvr>
                                        <p:cTn id="35" dur="26">
                                          <p:stCondLst>
                                            <p:cond delay="1642"/>
                                          </p:stCondLst>
                                        </p:cTn>
                                        <p:tgtEl>
                                          <p:spTgt spid="35"/>
                                        </p:tgtEl>
                                      </p:cBhvr>
                                      <p:to x="100000" y="90000"/>
                                    </p:animScale>
                                    <p:animScale>
                                      <p:cBhvr>
                                        <p:cTn id="36" dur="166" decel="50000">
                                          <p:stCondLst>
                                            <p:cond delay="1668"/>
                                          </p:stCondLst>
                                        </p:cTn>
                                        <p:tgtEl>
                                          <p:spTgt spid="35"/>
                                        </p:tgtEl>
                                      </p:cBhvr>
                                      <p:to x="100000" y="100000"/>
                                    </p:animScale>
                                    <p:animScale>
                                      <p:cBhvr>
                                        <p:cTn id="37" dur="26">
                                          <p:stCondLst>
                                            <p:cond delay="1808"/>
                                          </p:stCondLst>
                                        </p:cTn>
                                        <p:tgtEl>
                                          <p:spTgt spid="35"/>
                                        </p:tgtEl>
                                      </p:cBhvr>
                                      <p:to x="100000" y="95000"/>
                                    </p:animScale>
                                    <p:animScale>
                                      <p:cBhvr>
                                        <p:cTn id="38" dur="166" decel="50000">
                                          <p:stCondLst>
                                            <p:cond delay="1834"/>
                                          </p:stCondLst>
                                        </p:cTn>
                                        <p:tgtEl>
                                          <p:spTgt spid="35"/>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down)">
                                      <p:cBhvr>
                                        <p:cTn id="43" dur="580">
                                          <p:stCondLst>
                                            <p:cond delay="0"/>
                                          </p:stCondLst>
                                        </p:cTn>
                                        <p:tgtEl>
                                          <p:spTgt spid="8"/>
                                        </p:tgtEl>
                                      </p:cBhvr>
                                    </p:animEffect>
                                    <p:anim calcmode="lin" valueType="num">
                                      <p:cBhvr>
                                        <p:cTn id="44"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49" dur="26">
                                          <p:stCondLst>
                                            <p:cond delay="650"/>
                                          </p:stCondLst>
                                        </p:cTn>
                                        <p:tgtEl>
                                          <p:spTgt spid="8"/>
                                        </p:tgtEl>
                                      </p:cBhvr>
                                      <p:to x="100000" y="60000"/>
                                    </p:animScale>
                                    <p:animScale>
                                      <p:cBhvr>
                                        <p:cTn id="50" dur="166" decel="50000">
                                          <p:stCondLst>
                                            <p:cond delay="676"/>
                                          </p:stCondLst>
                                        </p:cTn>
                                        <p:tgtEl>
                                          <p:spTgt spid="8"/>
                                        </p:tgtEl>
                                      </p:cBhvr>
                                      <p:to x="100000" y="100000"/>
                                    </p:animScale>
                                    <p:animScale>
                                      <p:cBhvr>
                                        <p:cTn id="51" dur="26">
                                          <p:stCondLst>
                                            <p:cond delay="1312"/>
                                          </p:stCondLst>
                                        </p:cTn>
                                        <p:tgtEl>
                                          <p:spTgt spid="8"/>
                                        </p:tgtEl>
                                      </p:cBhvr>
                                      <p:to x="100000" y="80000"/>
                                    </p:animScale>
                                    <p:animScale>
                                      <p:cBhvr>
                                        <p:cTn id="52" dur="166" decel="50000">
                                          <p:stCondLst>
                                            <p:cond delay="1338"/>
                                          </p:stCondLst>
                                        </p:cTn>
                                        <p:tgtEl>
                                          <p:spTgt spid="8"/>
                                        </p:tgtEl>
                                      </p:cBhvr>
                                      <p:to x="100000" y="100000"/>
                                    </p:animScale>
                                    <p:animScale>
                                      <p:cBhvr>
                                        <p:cTn id="53" dur="26">
                                          <p:stCondLst>
                                            <p:cond delay="1642"/>
                                          </p:stCondLst>
                                        </p:cTn>
                                        <p:tgtEl>
                                          <p:spTgt spid="8"/>
                                        </p:tgtEl>
                                      </p:cBhvr>
                                      <p:to x="100000" y="90000"/>
                                    </p:animScale>
                                    <p:animScale>
                                      <p:cBhvr>
                                        <p:cTn id="54" dur="166" decel="50000">
                                          <p:stCondLst>
                                            <p:cond delay="1668"/>
                                          </p:stCondLst>
                                        </p:cTn>
                                        <p:tgtEl>
                                          <p:spTgt spid="8"/>
                                        </p:tgtEl>
                                      </p:cBhvr>
                                      <p:to x="100000" y="100000"/>
                                    </p:animScale>
                                    <p:animScale>
                                      <p:cBhvr>
                                        <p:cTn id="55" dur="26">
                                          <p:stCondLst>
                                            <p:cond delay="1808"/>
                                          </p:stCondLst>
                                        </p:cTn>
                                        <p:tgtEl>
                                          <p:spTgt spid="8"/>
                                        </p:tgtEl>
                                      </p:cBhvr>
                                      <p:to x="100000" y="95000"/>
                                    </p:animScale>
                                    <p:animScale>
                                      <p:cBhvr>
                                        <p:cTn id="56"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4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83324" y="6041420"/>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3" name="TextBox 2"/>
          <p:cNvSpPr txBox="1"/>
          <p:nvPr/>
        </p:nvSpPr>
        <p:spPr>
          <a:xfrm>
            <a:off x="1139331" y="1581538"/>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吃</a:t>
            </a:r>
            <a:endParaRPr lang="zh-CN" altLang="en-US" sz="6600" dirty="0">
              <a:latin typeface="楷体" panose="02010609060101010101" pitchFamily="49" charset="-122"/>
              <a:ea typeface="楷体" panose="02010609060101010101" pitchFamily="49" charset="-122"/>
            </a:endParaRPr>
          </a:p>
        </p:txBody>
      </p:sp>
      <p:sp>
        <p:nvSpPr>
          <p:cNvPr id="4" name="TextBox 3"/>
          <p:cNvSpPr txBox="1"/>
          <p:nvPr/>
        </p:nvSpPr>
        <p:spPr>
          <a:xfrm>
            <a:off x="1275043" y="795811"/>
            <a:ext cx="954107" cy="707886"/>
          </a:xfrm>
          <a:prstGeom prst="rect">
            <a:avLst/>
          </a:prstGeom>
          <a:noFill/>
        </p:spPr>
        <p:txBody>
          <a:bodyPr wrap="none" rtlCol="0">
            <a:spAutoFit/>
          </a:bodyPr>
          <a:lstStyle/>
          <a:p>
            <a:r>
              <a:rPr lang="en-US" altLang="zh-CN" sz="4000" dirty="0" smtClean="0">
                <a:latin typeface="+mn-ea"/>
                <a:ea typeface="+mn-ea"/>
              </a:rPr>
              <a:t>láo</a:t>
            </a:r>
            <a:endParaRPr lang="zh-CN" altLang="en-US" sz="4000" dirty="0">
              <a:latin typeface="+mn-ea"/>
              <a:ea typeface="+mn-ea"/>
            </a:endParaRPr>
          </a:p>
        </p:txBody>
      </p:sp>
      <p:sp>
        <p:nvSpPr>
          <p:cNvPr id="6" name="TextBox 5"/>
          <p:cNvSpPr txBox="1"/>
          <p:nvPr/>
        </p:nvSpPr>
        <p:spPr>
          <a:xfrm>
            <a:off x="2955178" y="2137811"/>
            <a:ext cx="3010761"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劳动  劳作  功劳</a:t>
            </a:r>
            <a:endParaRPr lang="zh-CN" altLang="en-US" sz="2000" dirty="0">
              <a:latin typeface="楷体" panose="02010609060101010101" pitchFamily="49" charset="-122"/>
              <a:ea typeface="楷体" panose="02010609060101010101" pitchFamily="49" charset="-122"/>
            </a:endParaRPr>
          </a:p>
        </p:txBody>
      </p:sp>
      <p:sp>
        <p:nvSpPr>
          <p:cNvPr id="14" name="TextBox 13"/>
          <p:cNvSpPr txBox="1"/>
          <p:nvPr/>
        </p:nvSpPr>
        <p:spPr>
          <a:xfrm>
            <a:off x="2955178" y="2537921"/>
            <a:ext cx="3849070"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草桥叠拥飞云动。（字谜）</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2902230" y="1429925"/>
            <a:ext cx="597666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“冖”宽而窄，托上盖下，“力”的撇在横竖中线交点上起笔，笔画舒展。</a:t>
            </a:r>
            <a:endParaRPr lang="zh-CN" altLang="en-US" sz="2000" dirty="0">
              <a:latin typeface="楷体" panose="02010609060101010101" pitchFamily="49" charset="-122"/>
              <a:ea typeface="楷体" panose="02010609060101010101" pitchFamily="49" charset="-122"/>
            </a:endParaRPr>
          </a:p>
        </p:txBody>
      </p:sp>
      <p:cxnSp>
        <p:nvCxnSpPr>
          <p:cNvPr id="29" name="直接连接符 6"/>
          <p:cNvCxnSpPr/>
          <p:nvPr/>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grpSp>
        <p:nvGrpSpPr>
          <p:cNvPr id="7" name="组合 35"/>
          <p:cNvGrpSpPr/>
          <p:nvPr/>
        </p:nvGrpSpPr>
        <p:grpSpPr>
          <a:xfrm>
            <a:off x="1096630" y="1565267"/>
            <a:ext cx="1544244" cy="1428268"/>
            <a:chOff x="-2214610" y="714356"/>
            <a:chExt cx="1785950" cy="1643868"/>
          </a:xfrm>
          <a:solidFill>
            <a:schemeClr val="accent5">
              <a:lumMod val="40000"/>
              <a:lumOff val="60000"/>
            </a:schemeClr>
          </a:solidFill>
        </p:grpSpPr>
        <p:sp>
          <p:nvSpPr>
            <p:cNvPr id="37" name="矩形 36"/>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1213048" y="1455789"/>
            <a:ext cx="1227942"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劳</a:t>
            </a:r>
            <a:endParaRPr lang="zh-CN" altLang="en-US" sz="9600" b="1" dirty="0">
              <a:latin typeface="楷体" panose="02010609060101010101" pitchFamily="49" charset="-122"/>
              <a:ea typeface="楷体" panose="02010609060101010101" pitchFamily="49" charset="-122"/>
            </a:endParaRPr>
          </a:p>
        </p:txBody>
      </p:sp>
      <p:grpSp>
        <p:nvGrpSpPr>
          <p:cNvPr id="8" name="组合 40"/>
          <p:cNvGrpSpPr/>
          <p:nvPr/>
        </p:nvGrpSpPr>
        <p:grpSpPr>
          <a:xfrm>
            <a:off x="1763688" y="4365104"/>
            <a:ext cx="5330062" cy="1227642"/>
            <a:chOff x="1835696" y="5616071"/>
            <a:chExt cx="5330062" cy="1227642"/>
          </a:xfrm>
        </p:grpSpPr>
        <p:sp>
          <p:nvSpPr>
            <p:cNvPr id="42" name="云形 41"/>
            <p:cNvSpPr/>
            <p:nvPr/>
          </p:nvSpPr>
          <p:spPr>
            <a:xfrm>
              <a:off x="3705235" y="5702300"/>
              <a:ext cx="3387045" cy="880269"/>
            </a:xfrm>
            <a:prstGeom prst="cloud">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3631756" y="5819268"/>
              <a:ext cx="3534002" cy="830997"/>
            </a:xfrm>
            <a:prstGeom prst="rect">
              <a:avLst/>
            </a:prstGeom>
            <a:noFill/>
          </p:spPr>
          <p:txBody>
            <a:bodyPr wrap="square" rtlCol="0">
              <a:spAutoFit/>
            </a:bodyPr>
            <a:lstStyle/>
            <a:p>
              <a:r>
                <a:rPr lang="zh-CN" altLang="en-US" dirty="0" smtClean="0"/>
                <a:t>　　</a:t>
              </a:r>
              <a:r>
                <a:rPr lang="zh-CN" altLang="en-US" b="1" dirty="0" smtClean="0"/>
                <a:t>语境识记：</a:t>
              </a:r>
              <a:r>
                <a:rPr lang="zh-CN" altLang="en-US" b="1" dirty="0" smtClean="0">
                  <a:solidFill>
                    <a:srgbClr val="FF0000"/>
                  </a:solidFill>
                  <a:latin typeface="楷体" panose="02010609060101010101" pitchFamily="49" charset="-122"/>
                  <a:ea typeface="楷体" panose="02010609060101010101" pitchFamily="49" charset="-122"/>
                </a:rPr>
                <a:t>我们爱</a:t>
              </a:r>
              <a:r>
                <a:rPr lang="zh-CN" altLang="en-US" sz="2400" dirty="0" smtClean="0">
                  <a:solidFill>
                    <a:srgbClr val="FF0000"/>
                  </a:solidFill>
                  <a:latin typeface="楷体" panose="02010609060101010101" pitchFamily="49" charset="-122"/>
                  <a:ea typeface="楷体" panose="02010609060101010101" pitchFamily="49" charset="-122"/>
                </a:rPr>
                <a:t>劳</a:t>
              </a:r>
              <a:r>
                <a:rPr lang="zh-CN" altLang="en-US" b="1" dirty="0" smtClean="0">
                  <a:solidFill>
                    <a:srgbClr val="FF0000"/>
                  </a:solidFill>
                  <a:latin typeface="楷体" panose="02010609060101010101" pitchFamily="49" charset="-122"/>
                  <a:ea typeface="楷体" panose="02010609060101010101" pitchFamily="49" charset="-122"/>
                </a:rPr>
                <a:t>动 。勤</a:t>
              </a:r>
              <a:r>
                <a:rPr lang="zh-CN" altLang="en-US" sz="2400" dirty="0" smtClean="0">
                  <a:solidFill>
                    <a:srgbClr val="FF0000"/>
                  </a:solidFill>
                  <a:latin typeface="楷体" panose="02010609060101010101" pitchFamily="49" charset="-122"/>
                  <a:ea typeface="楷体" panose="02010609060101010101" pitchFamily="49" charset="-122"/>
                </a:rPr>
                <a:t>劳</a:t>
              </a:r>
              <a:r>
                <a:rPr lang="zh-CN" altLang="en-US" b="1" dirty="0" smtClean="0">
                  <a:solidFill>
                    <a:srgbClr val="FF0000"/>
                  </a:solidFill>
                  <a:latin typeface="楷体" panose="02010609060101010101" pitchFamily="49" charset="-122"/>
                  <a:ea typeface="楷体" panose="02010609060101010101" pitchFamily="49" charset="-122"/>
                </a:rPr>
                <a:t>的小蜜蜂。</a:t>
              </a:r>
              <a:endParaRPr lang="zh-CN" altLang="en-US" b="1" dirty="0">
                <a:solidFill>
                  <a:srgbClr val="FF0000"/>
                </a:solidFill>
                <a:latin typeface="楷体" panose="02010609060101010101" pitchFamily="49" charset="-122"/>
                <a:ea typeface="楷体" panose="02010609060101010101" pitchFamily="49" charset="-122"/>
              </a:endParaRPr>
            </a:p>
          </p:txBody>
        </p:sp>
        <p:grpSp>
          <p:nvGrpSpPr>
            <p:cNvPr id="9" name="组合 43"/>
            <p:cNvGrpSpPr/>
            <p:nvPr/>
          </p:nvGrpSpPr>
          <p:grpSpPr>
            <a:xfrm>
              <a:off x="1835696" y="5616071"/>
              <a:ext cx="1665879" cy="1227642"/>
              <a:chOff x="1835696" y="5616071"/>
              <a:chExt cx="1665879" cy="1227642"/>
            </a:xfrm>
          </p:grpSpPr>
          <p:pic>
            <p:nvPicPr>
              <p:cNvPr id="45" name="Picture 4"/>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6" name="TextBox 45"/>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sp>
        <p:nvSpPr>
          <p:cNvPr id="48" name="对角圆角矩形 47"/>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会写字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49" name="图片 48"/>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50" name="TextBox 49"/>
          <p:cNvSpPr txBox="1"/>
          <p:nvPr/>
        </p:nvSpPr>
        <p:spPr>
          <a:xfrm>
            <a:off x="2960346" y="2938031"/>
            <a:ext cx="4924021"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热爱劳动是中华传统美德。</a:t>
            </a:r>
            <a:endParaRPr lang="zh-CN" altLang="en-US" sz="20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580">
                                          <p:stCondLst>
                                            <p:cond delay="0"/>
                                          </p:stCondLst>
                                        </p:cTn>
                                        <p:tgtEl>
                                          <p:spTgt spid="40"/>
                                        </p:tgtEl>
                                      </p:cBhvr>
                                    </p:animEffect>
                                    <p:anim calcmode="lin" valueType="num">
                                      <p:cBhvr>
                                        <p:cTn id="8" dur="1822" tmFilter="0,0; 0.14,0.36; 0.43,0.73; 0.71,0.91; 1.0,1.0">
                                          <p:stCondLst>
                                            <p:cond delay="0"/>
                                          </p:stCondLst>
                                        </p:cTn>
                                        <p:tgtEl>
                                          <p:spTgt spid="4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0"/>
                                        </p:tgtEl>
                                        <p:attrNameLst>
                                          <p:attrName>ppt_y</p:attrName>
                                        </p:attrNameLst>
                                      </p:cBhvr>
                                      <p:tavLst>
                                        <p:tav tm="0" fmla="#ppt_y-sin(pi*$)/81">
                                          <p:val>
                                            <p:fltVal val="0"/>
                                          </p:val>
                                        </p:tav>
                                        <p:tav tm="100000">
                                          <p:val>
                                            <p:fltVal val="1"/>
                                          </p:val>
                                        </p:tav>
                                      </p:tavLst>
                                    </p:anim>
                                    <p:animScale>
                                      <p:cBhvr>
                                        <p:cTn id="13" dur="26">
                                          <p:stCondLst>
                                            <p:cond delay="650"/>
                                          </p:stCondLst>
                                        </p:cTn>
                                        <p:tgtEl>
                                          <p:spTgt spid="40"/>
                                        </p:tgtEl>
                                      </p:cBhvr>
                                      <p:to x="100000" y="60000"/>
                                    </p:animScale>
                                    <p:animScale>
                                      <p:cBhvr>
                                        <p:cTn id="14" dur="166" decel="50000">
                                          <p:stCondLst>
                                            <p:cond delay="676"/>
                                          </p:stCondLst>
                                        </p:cTn>
                                        <p:tgtEl>
                                          <p:spTgt spid="40"/>
                                        </p:tgtEl>
                                      </p:cBhvr>
                                      <p:to x="100000" y="100000"/>
                                    </p:animScale>
                                    <p:animScale>
                                      <p:cBhvr>
                                        <p:cTn id="15" dur="26">
                                          <p:stCondLst>
                                            <p:cond delay="1312"/>
                                          </p:stCondLst>
                                        </p:cTn>
                                        <p:tgtEl>
                                          <p:spTgt spid="40"/>
                                        </p:tgtEl>
                                      </p:cBhvr>
                                      <p:to x="100000" y="80000"/>
                                    </p:animScale>
                                    <p:animScale>
                                      <p:cBhvr>
                                        <p:cTn id="16" dur="166" decel="50000">
                                          <p:stCondLst>
                                            <p:cond delay="1338"/>
                                          </p:stCondLst>
                                        </p:cTn>
                                        <p:tgtEl>
                                          <p:spTgt spid="40"/>
                                        </p:tgtEl>
                                      </p:cBhvr>
                                      <p:to x="100000" y="100000"/>
                                    </p:animScale>
                                    <p:animScale>
                                      <p:cBhvr>
                                        <p:cTn id="17" dur="26">
                                          <p:stCondLst>
                                            <p:cond delay="1642"/>
                                          </p:stCondLst>
                                        </p:cTn>
                                        <p:tgtEl>
                                          <p:spTgt spid="40"/>
                                        </p:tgtEl>
                                      </p:cBhvr>
                                      <p:to x="100000" y="90000"/>
                                    </p:animScale>
                                    <p:animScale>
                                      <p:cBhvr>
                                        <p:cTn id="18" dur="166" decel="50000">
                                          <p:stCondLst>
                                            <p:cond delay="1668"/>
                                          </p:stCondLst>
                                        </p:cTn>
                                        <p:tgtEl>
                                          <p:spTgt spid="40"/>
                                        </p:tgtEl>
                                      </p:cBhvr>
                                      <p:to x="100000" y="100000"/>
                                    </p:animScale>
                                    <p:animScale>
                                      <p:cBhvr>
                                        <p:cTn id="19" dur="26">
                                          <p:stCondLst>
                                            <p:cond delay="1808"/>
                                          </p:stCondLst>
                                        </p:cTn>
                                        <p:tgtEl>
                                          <p:spTgt spid="40"/>
                                        </p:tgtEl>
                                      </p:cBhvr>
                                      <p:to x="100000" y="95000"/>
                                    </p:animScale>
                                    <p:animScale>
                                      <p:cBhvr>
                                        <p:cTn id="20" dur="166" decel="50000">
                                          <p:stCondLst>
                                            <p:cond delay="1834"/>
                                          </p:stCondLst>
                                        </p:cTn>
                                        <p:tgtEl>
                                          <p:spTgt spid="4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80">
                                          <p:stCondLst>
                                            <p:cond delay="0"/>
                                          </p:stCondLst>
                                        </p:cTn>
                                        <p:tgtEl>
                                          <p:spTgt spid="8"/>
                                        </p:tgtEl>
                                      </p:cBhvr>
                                    </p:animEffect>
                                    <p:anim calcmode="lin" valueType="num">
                                      <p:cBhvr>
                                        <p:cTn id="26"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1" dur="26">
                                          <p:stCondLst>
                                            <p:cond delay="650"/>
                                          </p:stCondLst>
                                        </p:cTn>
                                        <p:tgtEl>
                                          <p:spTgt spid="8"/>
                                        </p:tgtEl>
                                      </p:cBhvr>
                                      <p:to x="100000" y="60000"/>
                                    </p:animScale>
                                    <p:animScale>
                                      <p:cBhvr>
                                        <p:cTn id="32" dur="166" decel="50000">
                                          <p:stCondLst>
                                            <p:cond delay="676"/>
                                          </p:stCondLst>
                                        </p:cTn>
                                        <p:tgtEl>
                                          <p:spTgt spid="8"/>
                                        </p:tgtEl>
                                      </p:cBhvr>
                                      <p:to x="100000" y="100000"/>
                                    </p:animScale>
                                    <p:animScale>
                                      <p:cBhvr>
                                        <p:cTn id="33" dur="26">
                                          <p:stCondLst>
                                            <p:cond delay="1312"/>
                                          </p:stCondLst>
                                        </p:cTn>
                                        <p:tgtEl>
                                          <p:spTgt spid="8"/>
                                        </p:tgtEl>
                                      </p:cBhvr>
                                      <p:to x="100000" y="80000"/>
                                    </p:animScale>
                                    <p:animScale>
                                      <p:cBhvr>
                                        <p:cTn id="34" dur="166" decel="50000">
                                          <p:stCondLst>
                                            <p:cond delay="1338"/>
                                          </p:stCondLst>
                                        </p:cTn>
                                        <p:tgtEl>
                                          <p:spTgt spid="8"/>
                                        </p:tgtEl>
                                      </p:cBhvr>
                                      <p:to x="100000" y="100000"/>
                                    </p:animScale>
                                    <p:animScale>
                                      <p:cBhvr>
                                        <p:cTn id="35" dur="26">
                                          <p:stCondLst>
                                            <p:cond delay="1642"/>
                                          </p:stCondLst>
                                        </p:cTn>
                                        <p:tgtEl>
                                          <p:spTgt spid="8"/>
                                        </p:tgtEl>
                                      </p:cBhvr>
                                      <p:to x="100000" y="90000"/>
                                    </p:animScale>
                                    <p:animScale>
                                      <p:cBhvr>
                                        <p:cTn id="36" dur="166" decel="50000">
                                          <p:stCondLst>
                                            <p:cond delay="1668"/>
                                          </p:stCondLst>
                                        </p:cTn>
                                        <p:tgtEl>
                                          <p:spTgt spid="8"/>
                                        </p:tgtEl>
                                      </p:cBhvr>
                                      <p:to x="100000" y="100000"/>
                                    </p:animScale>
                                    <p:animScale>
                                      <p:cBhvr>
                                        <p:cTn id="37" dur="26">
                                          <p:stCondLst>
                                            <p:cond delay="1808"/>
                                          </p:stCondLst>
                                        </p:cTn>
                                        <p:tgtEl>
                                          <p:spTgt spid="8"/>
                                        </p:tgtEl>
                                      </p:cBhvr>
                                      <p:to x="100000" y="95000"/>
                                    </p:animScale>
                                    <p:animScale>
                                      <p:cBhvr>
                                        <p:cTn id="38"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57598" y="6049963"/>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4" name="TextBox 3"/>
          <p:cNvSpPr txBox="1"/>
          <p:nvPr/>
        </p:nvSpPr>
        <p:spPr>
          <a:xfrm>
            <a:off x="753348" y="671795"/>
            <a:ext cx="954107" cy="707886"/>
          </a:xfrm>
          <a:prstGeom prst="rect">
            <a:avLst/>
          </a:prstGeom>
          <a:noFill/>
        </p:spPr>
        <p:txBody>
          <a:bodyPr wrap="none" rtlCol="0">
            <a:spAutoFit/>
          </a:bodyPr>
          <a:lstStyle/>
          <a:p>
            <a:r>
              <a:rPr lang="en-US" altLang="zh-CN" sz="4000" dirty="0" smtClean="0">
                <a:latin typeface="+mn-ea"/>
                <a:ea typeface="+mn-ea"/>
              </a:rPr>
              <a:t>gāo</a:t>
            </a:r>
            <a:endParaRPr lang="zh-CN" altLang="en-US" sz="4000" dirty="0">
              <a:latin typeface="+mn-ea"/>
              <a:ea typeface="+mn-ea"/>
            </a:endParaRPr>
          </a:p>
        </p:txBody>
      </p:sp>
      <p:sp>
        <p:nvSpPr>
          <p:cNvPr id="6" name="TextBox 5"/>
          <p:cNvSpPr txBox="1"/>
          <p:nvPr/>
        </p:nvSpPr>
        <p:spPr>
          <a:xfrm>
            <a:off x="1911399" y="1972508"/>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：千人糕  蛋糕</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1882350" y="1196404"/>
            <a:ext cx="3145199" cy="677108"/>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1600" b="1" dirty="0" smtClean="0">
                <a:latin typeface="楷体" panose="02010609060101010101" pitchFamily="49" charset="-122"/>
                <a:ea typeface="楷体" panose="02010609060101010101" pitchFamily="49" charset="-122"/>
                <a:sym typeface="Wingdings" panose="05000000000000000000" pitchFamily="2" charset="2"/>
              </a:rPr>
              <a:t>　</a:t>
            </a:r>
            <a:r>
              <a:rPr lang="zh-CN" altLang="en-US" b="1" dirty="0" smtClean="0">
                <a:latin typeface="楷体" panose="02010609060101010101" pitchFamily="49" charset="-122"/>
                <a:ea typeface="楷体" panose="02010609060101010101" pitchFamily="49" charset="-122"/>
                <a:sym typeface="Wingdings" panose="05000000000000000000" pitchFamily="2" charset="2"/>
              </a:rPr>
              <a:t>一声。</a:t>
            </a:r>
            <a:endParaRPr lang="zh-CN" altLang="en-US" dirty="0">
              <a:latin typeface="楷体" panose="02010609060101010101" pitchFamily="49" charset="-122"/>
              <a:ea typeface="楷体" panose="02010609060101010101" pitchFamily="49" charset="-122"/>
            </a:endParaRPr>
          </a:p>
        </p:txBody>
      </p:sp>
      <p:grpSp>
        <p:nvGrpSpPr>
          <p:cNvPr id="36" name="组合 35"/>
          <p:cNvGrpSpPr/>
          <p:nvPr/>
        </p:nvGrpSpPr>
        <p:grpSpPr>
          <a:xfrm>
            <a:off x="669043" y="1407959"/>
            <a:ext cx="1265926" cy="1189713"/>
            <a:chOff x="-2771523" y="594818"/>
            <a:chExt cx="1785950" cy="1643074"/>
          </a:xfrm>
          <a:solidFill>
            <a:schemeClr val="accent3">
              <a:lumMod val="60000"/>
              <a:lumOff val="40000"/>
            </a:schemeClr>
          </a:solidFill>
        </p:grpSpPr>
        <p:sp>
          <p:nvSpPr>
            <p:cNvPr id="37" name="矩形 36"/>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774923" y="1310788"/>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糕</a:t>
            </a:r>
            <a:endParaRPr lang="zh-CN" altLang="en-US" sz="7200" b="1" dirty="0">
              <a:latin typeface="楷体" panose="02010609060101010101" pitchFamily="49" charset="-122"/>
              <a:ea typeface="楷体" panose="02010609060101010101" pitchFamily="49" charset="-122"/>
            </a:endParaRPr>
          </a:p>
        </p:txBody>
      </p:sp>
      <p:sp>
        <p:nvSpPr>
          <p:cNvPr id="41" name="TextBox 40"/>
          <p:cNvSpPr txBox="1"/>
          <p:nvPr/>
        </p:nvSpPr>
        <p:spPr>
          <a:xfrm>
            <a:off x="4623787" y="774920"/>
            <a:ext cx="697627" cy="707886"/>
          </a:xfrm>
          <a:prstGeom prst="rect">
            <a:avLst/>
          </a:prstGeom>
          <a:noFill/>
        </p:spPr>
        <p:txBody>
          <a:bodyPr wrap="none" rtlCol="0">
            <a:spAutoFit/>
          </a:bodyPr>
          <a:lstStyle/>
          <a:p>
            <a:r>
              <a:rPr lang="en-US" altLang="zh-CN" sz="4000" dirty="0" smtClean="0">
                <a:latin typeface="+mn-ea"/>
                <a:ea typeface="+mn-ea"/>
              </a:rPr>
              <a:t>tè</a:t>
            </a:r>
            <a:endParaRPr lang="zh-CN" altLang="en-US" sz="4000" dirty="0">
              <a:latin typeface="+mn-ea"/>
              <a:ea typeface="+mn-ea"/>
            </a:endParaRPr>
          </a:p>
        </p:txBody>
      </p:sp>
      <p:sp>
        <p:nvSpPr>
          <p:cNvPr id="42" name="TextBox 41"/>
          <p:cNvSpPr txBox="1"/>
          <p:nvPr/>
        </p:nvSpPr>
        <p:spPr>
          <a:xfrm>
            <a:off x="6058248" y="1889786"/>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：特别  特殊</a:t>
            </a:r>
            <a:endParaRPr lang="zh-CN" altLang="en-US" sz="2000" dirty="0">
              <a:latin typeface="楷体" panose="02010609060101010101" pitchFamily="49" charset="-122"/>
              <a:ea typeface="楷体" panose="02010609060101010101" pitchFamily="49" charset="-122"/>
            </a:endParaRPr>
          </a:p>
        </p:txBody>
      </p:sp>
      <p:sp>
        <p:nvSpPr>
          <p:cNvPr id="43" name="TextBox 42"/>
          <p:cNvSpPr txBox="1"/>
          <p:nvPr/>
        </p:nvSpPr>
        <p:spPr>
          <a:xfrm>
            <a:off x="5988898" y="1310788"/>
            <a:ext cx="3477334"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易错提示：四声。</a:t>
            </a:r>
            <a:endParaRPr lang="zh-CN" altLang="en-US" sz="2000" dirty="0">
              <a:latin typeface="楷体" panose="02010609060101010101" pitchFamily="49" charset="-122"/>
              <a:ea typeface="楷体" panose="02010609060101010101" pitchFamily="49" charset="-122"/>
            </a:endParaRPr>
          </a:p>
        </p:txBody>
      </p:sp>
      <p:grpSp>
        <p:nvGrpSpPr>
          <p:cNvPr id="51" name="组合 50"/>
          <p:cNvGrpSpPr/>
          <p:nvPr/>
        </p:nvGrpSpPr>
        <p:grpSpPr>
          <a:xfrm>
            <a:off x="4655076" y="1422399"/>
            <a:ext cx="1333822" cy="1286884"/>
            <a:chOff x="4655076" y="1422399"/>
            <a:chExt cx="1333822" cy="1286884"/>
          </a:xfrm>
        </p:grpSpPr>
        <p:grpSp>
          <p:nvGrpSpPr>
            <p:cNvPr id="45" name="组合 44"/>
            <p:cNvGrpSpPr/>
            <p:nvPr/>
          </p:nvGrpSpPr>
          <p:grpSpPr>
            <a:xfrm>
              <a:off x="4655076" y="1519570"/>
              <a:ext cx="1265926" cy="1189713"/>
              <a:chOff x="-2505974" y="355288"/>
              <a:chExt cx="1785950" cy="1643074"/>
            </a:xfrm>
            <a:solidFill>
              <a:schemeClr val="accent3">
                <a:lumMod val="60000"/>
                <a:lumOff val="40000"/>
              </a:schemeClr>
            </a:solidFill>
          </p:grpSpPr>
          <p:sp>
            <p:nvSpPr>
              <p:cNvPr id="47" name="矩形 46"/>
              <p:cNvSpPr/>
              <p:nvPr/>
            </p:nvSpPr>
            <p:spPr>
              <a:xfrm>
                <a:off x="-2505974" y="35528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p:cNvCxnSpPr>
                <a:stCxn id="47" idx="1"/>
                <a:endCxn id="47" idx="3"/>
              </p:cNvCxnSpPr>
              <p:nvPr/>
            </p:nvCxnSpPr>
            <p:spPr>
              <a:xfrm>
                <a:off x="-2505974" y="1176826"/>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47" idx="0"/>
                <a:endCxn id="47" idx="2"/>
              </p:cNvCxnSpPr>
              <p:nvPr/>
            </p:nvCxnSpPr>
            <p:spPr>
              <a:xfrm>
                <a:off x="-1612999" y="35528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6" name="TextBox 23"/>
            <p:cNvSpPr txBox="1">
              <a:spLocks noChangeArrowheads="1"/>
            </p:cNvSpPr>
            <p:nvPr/>
          </p:nvSpPr>
          <p:spPr bwMode="auto">
            <a:xfrm>
              <a:off x="4760956" y="1422399"/>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特</a:t>
              </a:r>
              <a:endParaRPr lang="zh-CN" altLang="en-US" sz="7200" b="1" dirty="0">
                <a:latin typeface="楷体" panose="02010609060101010101" pitchFamily="49" charset="-122"/>
                <a:ea typeface="楷体" panose="02010609060101010101" pitchFamily="49" charset="-122"/>
              </a:endParaRPr>
            </a:p>
          </p:txBody>
        </p:sp>
      </p:grpSp>
      <p:sp>
        <p:nvSpPr>
          <p:cNvPr id="56" name="TextBox 55"/>
          <p:cNvSpPr txBox="1"/>
          <p:nvPr/>
        </p:nvSpPr>
        <p:spPr>
          <a:xfrm>
            <a:off x="806594" y="2507066"/>
            <a:ext cx="697627" cy="707886"/>
          </a:xfrm>
          <a:prstGeom prst="rect">
            <a:avLst/>
          </a:prstGeom>
          <a:noFill/>
        </p:spPr>
        <p:txBody>
          <a:bodyPr wrap="none" rtlCol="0">
            <a:spAutoFit/>
          </a:bodyPr>
          <a:lstStyle/>
          <a:p>
            <a:r>
              <a:rPr lang="en-US" altLang="zh-CN" sz="4000" dirty="0" smtClean="0">
                <a:latin typeface="+mn-ea"/>
                <a:ea typeface="+mn-ea"/>
              </a:rPr>
              <a:t>ma</a:t>
            </a:r>
            <a:endParaRPr lang="zh-CN" altLang="en-US" sz="4000" dirty="0">
              <a:latin typeface="+mn-ea"/>
              <a:ea typeface="+mn-ea"/>
            </a:endParaRPr>
          </a:p>
        </p:txBody>
      </p:sp>
      <p:sp>
        <p:nvSpPr>
          <p:cNvPr id="57" name="TextBox 56"/>
          <p:cNvSpPr txBox="1"/>
          <p:nvPr/>
        </p:nvSpPr>
        <p:spPr>
          <a:xfrm>
            <a:off x="2086917" y="3868881"/>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：来嘛</a:t>
            </a:r>
            <a:endParaRPr lang="zh-CN" altLang="en-US" sz="2000" dirty="0">
              <a:latin typeface="楷体" panose="02010609060101010101" pitchFamily="49" charset="-122"/>
              <a:ea typeface="楷体" panose="02010609060101010101" pitchFamily="49" charset="-122"/>
            </a:endParaRPr>
          </a:p>
        </p:txBody>
      </p:sp>
      <p:sp>
        <p:nvSpPr>
          <p:cNvPr id="58" name="TextBox 57"/>
          <p:cNvSpPr txBox="1"/>
          <p:nvPr/>
        </p:nvSpPr>
        <p:spPr>
          <a:xfrm>
            <a:off x="2039417" y="3038337"/>
            <a:ext cx="2793631"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　　轻声。</a:t>
            </a:r>
            <a:endParaRPr lang="zh-CN" altLang="en-US" sz="2000" dirty="0">
              <a:latin typeface="楷体" panose="02010609060101010101" pitchFamily="49" charset="-122"/>
              <a:ea typeface="楷体" panose="02010609060101010101" pitchFamily="49" charset="-122"/>
            </a:endParaRPr>
          </a:p>
        </p:txBody>
      </p:sp>
      <p:sp>
        <p:nvSpPr>
          <p:cNvPr id="65" name="TextBox 64"/>
          <p:cNvSpPr txBox="1"/>
          <p:nvPr/>
        </p:nvSpPr>
        <p:spPr>
          <a:xfrm>
            <a:off x="5034791" y="2635244"/>
            <a:ext cx="1210588" cy="707886"/>
          </a:xfrm>
          <a:prstGeom prst="rect">
            <a:avLst/>
          </a:prstGeom>
          <a:noFill/>
        </p:spPr>
        <p:txBody>
          <a:bodyPr wrap="none" rtlCol="0">
            <a:spAutoFit/>
          </a:bodyPr>
          <a:lstStyle/>
          <a:p>
            <a:r>
              <a:rPr lang="en-US" altLang="zh-CN" sz="4000" dirty="0" smtClean="0">
                <a:latin typeface="+mn-ea"/>
                <a:ea typeface="+mn-ea"/>
              </a:rPr>
              <a:t>táng</a:t>
            </a:r>
            <a:endParaRPr lang="zh-CN" altLang="en-US" sz="4000" dirty="0">
              <a:latin typeface="+mn-ea"/>
              <a:ea typeface="+mn-ea"/>
            </a:endParaRPr>
          </a:p>
        </p:txBody>
      </p:sp>
      <p:sp>
        <p:nvSpPr>
          <p:cNvPr id="72" name="TextBox 71"/>
          <p:cNvSpPr txBox="1"/>
          <p:nvPr/>
        </p:nvSpPr>
        <p:spPr>
          <a:xfrm>
            <a:off x="6135391" y="3958021"/>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：蔗糖  红糖</a:t>
            </a:r>
            <a:endParaRPr lang="zh-CN" altLang="en-US" sz="2000" dirty="0">
              <a:latin typeface="楷体" panose="02010609060101010101" pitchFamily="49" charset="-122"/>
              <a:ea typeface="楷体" panose="02010609060101010101" pitchFamily="49" charset="-122"/>
            </a:endParaRPr>
          </a:p>
        </p:txBody>
      </p:sp>
      <p:sp>
        <p:nvSpPr>
          <p:cNvPr id="73" name="TextBox 72"/>
          <p:cNvSpPr txBox="1"/>
          <p:nvPr/>
        </p:nvSpPr>
        <p:spPr>
          <a:xfrm>
            <a:off x="6065060" y="3220460"/>
            <a:ext cx="299573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　　后鼻音，二声。</a:t>
            </a:r>
            <a:endParaRPr lang="zh-CN" altLang="en-US" sz="2000" dirty="0">
              <a:latin typeface="楷体" panose="02010609060101010101" pitchFamily="49" charset="-122"/>
              <a:ea typeface="楷体" panose="02010609060101010101" pitchFamily="49" charset="-122"/>
            </a:endParaRPr>
          </a:p>
        </p:txBody>
      </p:sp>
      <p:sp>
        <p:nvSpPr>
          <p:cNvPr id="74" name="TextBox 73"/>
          <p:cNvSpPr txBox="1"/>
          <p:nvPr/>
        </p:nvSpPr>
        <p:spPr>
          <a:xfrm>
            <a:off x="984925" y="4319188"/>
            <a:ext cx="954107" cy="707886"/>
          </a:xfrm>
          <a:prstGeom prst="rect">
            <a:avLst/>
          </a:prstGeom>
          <a:noFill/>
        </p:spPr>
        <p:txBody>
          <a:bodyPr wrap="none" rtlCol="0">
            <a:spAutoFit/>
          </a:bodyPr>
          <a:lstStyle/>
          <a:p>
            <a:r>
              <a:rPr lang="en-US" altLang="zh-CN" sz="4000" dirty="0" smtClean="0">
                <a:latin typeface="+mn-ea"/>
                <a:ea typeface="+mn-ea"/>
              </a:rPr>
              <a:t>zhè</a:t>
            </a:r>
            <a:endParaRPr lang="zh-CN" altLang="en-US" sz="4000" dirty="0">
              <a:latin typeface="+mn-ea"/>
              <a:ea typeface="+mn-ea"/>
            </a:endParaRPr>
          </a:p>
        </p:txBody>
      </p:sp>
      <p:sp>
        <p:nvSpPr>
          <p:cNvPr id="75" name="TextBox 74"/>
          <p:cNvSpPr txBox="1"/>
          <p:nvPr/>
        </p:nvSpPr>
        <p:spPr>
          <a:xfrm>
            <a:off x="2064275" y="5662411"/>
            <a:ext cx="2321441"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：蔗糖  甘蔗</a:t>
            </a:r>
            <a:endParaRPr lang="zh-CN" altLang="en-US" sz="2000" dirty="0">
              <a:latin typeface="楷体" panose="02010609060101010101" pitchFamily="49" charset="-122"/>
              <a:ea typeface="楷体" panose="02010609060101010101" pitchFamily="49" charset="-122"/>
            </a:endParaRPr>
          </a:p>
        </p:txBody>
      </p:sp>
      <p:sp>
        <p:nvSpPr>
          <p:cNvPr id="76" name="TextBox 75"/>
          <p:cNvSpPr txBox="1"/>
          <p:nvPr/>
        </p:nvSpPr>
        <p:spPr>
          <a:xfrm>
            <a:off x="2060992" y="4831867"/>
            <a:ext cx="2793631"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　　翘舌音，四声。</a:t>
            </a:r>
            <a:endParaRPr lang="zh-CN" altLang="en-US" sz="2000" dirty="0">
              <a:latin typeface="楷体" panose="02010609060101010101" pitchFamily="49" charset="-122"/>
              <a:ea typeface="楷体" panose="02010609060101010101" pitchFamily="49" charset="-122"/>
            </a:endParaRPr>
          </a:p>
        </p:txBody>
      </p:sp>
      <p:sp>
        <p:nvSpPr>
          <p:cNvPr id="83" name="TextBox 82"/>
          <p:cNvSpPr txBox="1"/>
          <p:nvPr/>
        </p:nvSpPr>
        <p:spPr>
          <a:xfrm>
            <a:off x="4698608" y="4403721"/>
            <a:ext cx="697627" cy="707886"/>
          </a:xfrm>
          <a:prstGeom prst="rect">
            <a:avLst/>
          </a:prstGeom>
          <a:noFill/>
        </p:spPr>
        <p:txBody>
          <a:bodyPr wrap="none" rtlCol="0">
            <a:spAutoFit/>
          </a:bodyPr>
          <a:lstStyle/>
          <a:p>
            <a:r>
              <a:rPr lang="en-US" altLang="zh-CN" sz="4000" dirty="0" smtClean="0">
                <a:latin typeface="+mn-ea"/>
                <a:ea typeface="+mn-ea"/>
              </a:rPr>
              <a:t>áo</a:t>
            </a:r>
            <a:endParaRPr lang="zh-CN" altLang="en-US" sz="4000" dirty="0">
              <a:latin typeface="+mn-ea"/>
              <a:ea typeface="+mn-ea"/>
            </a:endParaRPr>
          </a:p>
        </p:txBody>
      </p:sp>
      <p:sp>
        <p:nvSpPr>
          <p:cNvPr id="90" name="TextBox 89"/>
          <p:cNvSpPr txBox="1"/>
          <p:nvPr/>
        </p:nvSpPr>
        <p:spPr>
          <a:xfrm>
            <a:off x="6193467" y="5797489"/>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：熬糖  熬粥</a:t>
            </a:r>
            <a:endParaRPr lang="zh-CN" altLang="en-US" sz="2000" dirty="0">
              <a:latin typeface="楷体" panose="02010609060101010101" pitchFamily="49" charset="-122"/>
              <a:ea typeface="楷体" panose="02010609060101010101" pitchFamily="49" charset="-122"/>
            </a:endParaRPr>
          </a:p>
        </p:txBody>
      </p:sp>
      <p:sp>
        <p:nvSpPr>
          <p:cNvPr id="91" name="TextBox 90"/>
          <p:cNvSpPr txBox="1"/>
          <p:nvPr/>
        </p:nvSpPr>
        <p:spPr>
          <a:xfrm>
            <a:off x="6065104" y="4832150"/>
            <a:ext cx="344688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　零声母，二声</a:t>
            </a:r>
            <a:r>
              <a:rPr lang="zh-CN" altLang="en-US" sz="1600" b="1" dirty="0" smtClean="0">
                <a:latin typeface="楷体" panose="02010609060101010101" pitchFamily="49" charset="-122"/>
                <a:ea typeface="楷体" panose="02010609060101010101" pitchFamily="49" charset="-122"/>
                <a:sym typeface="Wingdings" panose="05000000000000000000" pitchFamily="2" charset="2"/>
              </a:rPr>
              <a:t>。</a:t>
            </a:r>
            <a:endParaRPr lang="zh-CN" altLang="en-US" sz="1600" dirty="0">
              <a:latin typeface="楷体" panose="02010609060101010101" pitchFamily="49" charset="-122"/>
              <a:ea typeface="楷体" panose="02010609060101010101" pitchFamily="49" charset="-122"/>
            </a:endParaRPr>
          </a:p>
        </p:txBody>
      </p:sp>
      <p:grpSp>
        <p:nvGrpSpPr>
          <p:cNvPr id="93" name="组合 92"/>
          <p:cNvGrpSpPr/>
          <p:nvPr/>
        </p:nvGrpSpPr>
        <p:grpSpPr>
          <a:xfrm>
            <a:off x="4799178" y="3220460"/>
            <a:ext cx="1353739" cy="1332417"/>
            <a:chOff x="3418472" y="1067242"/>
            <a:chExt cx="1353739" cy="1332417"/>
          </a:xfrm>
        </p:grpSpPr>
        <p:grpSp>
          <p:nvGrpSpPr>
            <p:cNvPr id="94" name="组合 93"/>
            <p:cNvGrpSpPr/>
            <p:nvPr/>
          </p:nvGrpSpPr>
          <p:grpSpPr>
            <a:xfrm>
              <a:off x="3418472" y="1209946"/>
              <a:ext cx="1265926" cy="1189713"/>
              <a:chOff x="-4250556" y="-72324"/>
              <a:chExt cx="1785950" cy="1643074"/>
            </a:xfrm>
            <a:solidFill>
              <a:schemeClr val="accent3">
                <a:lumMod val="60000"/>
                <a:lumOff val="40000"/>
              </a:schemeClr>
            </a:solidFill>
          </p:grpSpPr>
          <p:sp>
            <p:nvSpPr>
              <p:cNvPr id="96" name="矩形 95"/>
              <p:cNvSpPr/>
              <p:nvPr/>
            </p:nvSpPr>
            <p:spPr>
              <a:xfrm>
                <a:off x="-4250556" y="-72324"/>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7" name="直接连接符 96"/>
              <p:cNvCxnSpPr>
                <a:stCxn id="96" idx="1"/>
                <a:endCxn id="96" idx="3"/>
              </p:cNvCxnSpPr>
              <p:nvPr/>
            </p:nvCxnSpPr>
            <p:spPr>
              <a:xfrm>
                <a:off x="-4250556" y="749214"/>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96" idx="0"/>
                <a:endCxn id="96" idx="2"/>
              </p:cNvCxnSpPr>
              <p:nvPr/>
            </p:nvCxnSpPr>
            <p:spPr>
              <a:xfrm>
                <a:off x="-3357581" y="-72324"/>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95" name="TextBox 23"/>
            <p:cNvSpPr txBox="1">
              <a:spLocks noChangeArrowheads="1"/>
            </p:cNvSpPr>
            <p:nvPr/>
          </p:nvSpPr>
          <p:spPr bwMode="auto">
            <a:xfrm>
              <a:off x="3544269" y="1067242"/>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糖</a:t>
              </a:r>
              <a:endParaRPr lang="zh-CN" altLang="en-US" sz="7200" b="1" dirty="0">
                <a:latin typeface="楷体" panose="02010609060101010101" pitchFamily="49" charset="-122"/>
                <a:ea typeface="楷体" panose="02010609060101010101" pitchFamily="49" charset="-122"/>
              </a:endParaRPr>
            </a:p>
          </p:txBody>
        </p:sp>
      </p:grpSp>
      <p:grpSp>
        <p:nvGrpSpPr>
          <p:cNvPr id="101" name="组合 100"/>
          <p:cNvGrpSpPr/>
          <p:nvPr/>
        </p:nvGrpSpPr>
        <p:grpSpPr>
          <a:xfrm>
            <a:off x="716783" y="3214008"/>
            <a:ext cx="1265926" cy="1189713"/>
            <a:chOff x="-2771523" y="594818"/>
            <a:chExt cx="1785950" cy="1643074"/>
          </a:xfrm>
          <a:solidFill>
            <a:schemeClr val="accent3">
              <a:lumMod val="60000"/>
              <a:lumOff val="40000"/>
            </a:schemeClr>
          </a:solidFill>
        </p:grpSpPr>
        <p:sp>
          <p:nvSpPr>
            <p:cNvPr id="102" name="矩形 101"/>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3" name="直接连接符 102"/>
            <p:cNvCxnSpPr>
              <a:stCxn id="102" idx="1"/>
              <a:endCxn id="102"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102" idx="0"/>
              <a:endCxn id="102"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05" name="TextBox 23"/>
          <p:cNvSpPr txBox="1">
            <a:spLocks noChangeArrowheads="1"/>
          </p:cNvSpPr>
          <p:nvPr/>
        </p:nvSpPr>
        <p:spPr bwMode="auto">
          <a:xfrm>
            <a:off x="806594" y="3119938"/>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嘛</a:t>
            </a:r>
            <a:endParaRPr lang="zh-CN" altLang="en-US" sz="7200" b="1" dirty="0">
              <a:latin typeface="楷体" panose="02010609060101010101" pitchFamily="49" charset="-122"/>
              <a:ea typeface="楷体" panose="02010609060101010101" pitchFamily="49" charset="-122"/>
            </a:endParaRPr>
          </a:p>
        </p:txBody>
      </p:sp>
      <p:grpSp>
        <p:nvGrpSpPr>
          <p:cNvPr id="106" name="组合 105"/>
          <p:cNvGrpSpPr/>
          <p:nvPr/>
        </p:nvGrpSpPr>
        <p:grpSpPr>
          <a:xfrm>
            <a:off x="653608" y="5084042"/>
            <a:ext cx="1265926" cy="1189713"/>
            <a:chOff x="-2771523" y="594818"/>
            <a:chExt cx="1785950" cy="1643074"/>
          </a:xfrm>
          <a:solidFill>
            <a:schemeClr val="accent3">
              <a:lumMod val="60000"/>
              <a:lumOff val="40000"/>
            </a:schemeClr>
          </a:solidFill>
        </p:grpSpPr>
        <p:sp>
          <p:nvSpPr>
            <p:cNvPr id="107" name="矩形 106"/>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p:cNvCxnSpPr>
              <a:stCxn id="107" idx="1"/>
              <a:endCxn id="107"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9" name="直接连接符 108"/>
            <p:cNvCxnSpPr>
              <a:stCxn id="107" idx="0"/>
              <a:endCxn id="107"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0" name="TextBox 23"/>
          <p:cNvSpPr txBox="1">
            <a:spLocks noChangeArrowheads="1"/>
          </p:cNvSpPr>
          <p:nvPr/>
        </p:nvSpPr>
        <p:spPr bwMode="auto">
          <a:xfrm>
            <a:off x="738416" y="4989972"/>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蔗</a:t>
            </a:r>
            <a:endParaRPr lang="zh-CN" altLang="en-US" sz="7200" b="1" dirty="0">
              <a:latin typeface="楷体" panose="02010609060101010101" pitchFamily="49" charset="-122"/>
              <a:ea typeface="楷体" panose="02010609060101010101" pitchFamily="49" charset="-122"/>
            </a:endParaRPr>
          </a:p>
        </p:txBody>
      </p:sp>
      <p:grpSp>
        <p:nvGrpSpPr>
          <p:cNvPr id="111" name="组合 110"/>
          <p:cNvGrpSpPr/>
          <p:nvPr/>
        </p:nvGrpSpPr>
        <p:grpSpPr>
          <a:xfrm>
            <a:off x="4844408" y="5237391"/>
            <a:ext cx="1265926" cy="1189713"/>
            <a:chOff x="-2771523" y="594818"/>
            <a:chExt cx="1785950" cy="1643074"/>
          </a:xfrm>
          <a:solidFill>
            <a:schemeClr val="accent3">
              <a:lumMod val="60000"/>
              <a:lumOff val="40000"/>
            </a:schemeClr>
          </a:solidFill>
        </p:grpSpPr>
        <p:sp>
          <p:nvSpPr>
            <p:cNvPr id="112" name="矩形 111"/>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3" name="直接连接符 112"/>
            <p:cNvCxnSpPr>
              <a:stCxn id="112" idx="1"/>
              <a:endCxn id="112"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112" idx="0"/>
              <a:endCxn id="112"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5" name="TextBox 23"/>
          <p:cNvSpPr txBox="1">
            <a:spLocks noChangeArrowheads="1"/>
          </p:cNvSpPr>
          <p:nvPr/>
        </p:nvSpPr>
        <p:spPr bwMode="auto">
          <a:xfrm>
            <a:off x="4920780" y="5150198"/>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熬</a:t>
            </a:r>
            <a:endParaRPr lang="zh-CN" altLang="en-US" sz="7200" b="1" dirty="0">
              <a:latin typeface="楷体" panose="02010609060101010101" pitchFamily="49" charset="-122"/>
              <a:ea typeface="楷体" panose="02010609060101010101" pitchFamily="49" charset="-122"/>
            </a:endParaRPr>
          </a:p>
        </p:txBody>
      </p:sp>
      <p:sp>
        <p:nvSpPr>
          <p:cNvPr id="59" name="TextBox 58"/>
          <p:cNvSpPr txBox="1"/>
          <p:nvPr/>
        </p:nvSpPr>
        <p:spPr>
          <a:xfrm>
            <a:off x="732988" y="676930"/>
            <a:ext cx="958917" cy="707886"/>
          </a:xfrm>
          <a:prstGeom prst="rect">
            <a:avLst/>
          </a:prstGeom>
          <a:noFill/>
        </p:spPr>
        <p:txBody>
          <a:bodyPr wrap="none" rtlCol="0">
            <a:spAutoFit/>
          </a:bodyPr>
          <a:lstStyle/>
          <a:p>
            <a:r>
              <a:rPr lang="en-US" altLang="zh-CN" sz="4000" b="1" dirty="0" smtClean="0">
                <a:solidFill>
                  <a:srgbClr val="FF0000"/>
                </a:solidFill>
                <a:latin typeface="+mn-ea"/>
                <a:ea typeface="+mn-ea"/>
              </a:rPr>
              <a:t>gāo</a:t>
            </a:r>
            <a:endParaRPr lang="zh-CN" altLang="en-US" sz="4000" b="1" dirty="0">
              <a:solidFill>
                <a:srgbClr val="FF0000"/>
              </a:solidFill>
              <a:latin typeface="+mn-ea"/>
              <a:ea typeface="+mn-ea"/>
            </a:endParaRPr>
          </a:p>
        </p:txBody>
      </p:sp>
      <p:sp>
        <p:nvSpPr>
          <p:cNvPr id="60" name="TextBox 59"/>
          <p:cNvSpPr txBox="1"/>
          <p:nvPr/>
        </p:nvSpPr>
        <p:spPr>
          <a:xfrm>
            <a:off x="4612476" y="780470"/>
            <a:ext cx="700833" cy="707886"/>
          </a:xfrm>
          <a:prstGeom prst="rect">
            <a:avLst/>
          </a:prstGeom>
          <a:noFill/>
        </p:spPr>
        <p:txBody>
          <a:bodyPr wrap="none" rtlCol="0">
            <a:spAutoFit/>
          </a:bodyPr>
          <a:lstStyle/>
          <a:p>
            <a:r>
              <a:rPr lang="en-US" altLang="zh-CN" sz="4000" b="1" dirty="0" smtClean="0">
                <a:solidFill>
                  <a:srgbClr val="FF0000"/>
                </a:solidFill>
                <a:latin typeface="+mn-ea"/>
                <a:ea typeface="+mn-ea"/>
              </a:rPr>
              <a:t>tè</a:t>
            </a:r>
            <a:endParaRPr lang="zh-CN" altLang="en-US" sz="4000" b="1" dirty="0">
              <a:solidFill>
                <a:srgbClr val="FF0000"/>
              </a:solidFill>
              <a:latin typeface="+mn-ea"/>
              <a:ea typeface="+mn-ea"/>
            </a:endParaRPr>
          </a:p>
        </p:txBody>
      </p:sp>
      <p:sp>
        <p:nvSpPr>
          <p:cNvPr id="61" name="TextBox 60"/>
          <p:cNvSpPr txBox="1"/>
          <p:nvPr/>
        </p:nvSpPr>
        <p:spPr>
          <a:xfrm>
            <a:off x="806594" y="2506122"/>
            <a:ext cx="700833" cy="707886"/>
          </a:xfrm>
          <a:prstGeom prst="rect">
            <a:avLst/>
          </a:prstGeom>
          <a:noFill/>
        </p:spPr>
        <p:txBody>
          <a:bodyPr wrap="none" rtlCol="0">
            <a:spAutoFit/>
          </a:bodyPr>
          <a:lstStyle/>
          <a:p>
            <a:r>
              <a:rPr lang="en-US" altLang="zh-CN" sz="4000" b="1" dirty="0" smtClean="0">
                <a:solidFill>
                  <a:srgbClr val="FF0000"/>
                </a:solidFill>
                <a:latin typeface="+mn-ea"/>
                <a:ea typeface="+mn-ea"/>
              </a:rPr>
              <a:t>ma</a:t>
            </a:r>
            <a:endParaRPr lang="zh-CN" altLang="en-US" sz="4000" b="1" dirty="0">
              <a:solidFill>
                <a:srgbClr val="FF0000"/>
              </a:solidFill>
              <a:latin typeface="+mn-ea"/>
              <a:ea typeface="+mn-ea"/>
            </a:endParaRPr>
          </a:p>
        </p:txBody>
      </p:sp>
      <p:sp>
        <p:nvSpPr>
          <p:cNvPr id="62" name="TextBox 61"/>
          <p:cNvSpPr txBox="1"/>
          <p:nvPr/>
        </p:nvSpPr>
        <p:spPr>
          <a:xfrm>
            <a:off x="5004048" y="2627968"/>
            <a:ext cx="1217000" cy="707886"/>
          </a:xfrm>
          <a:prstGeom prst="rect">
            <a:avLst/>
          </a:prstGeom>
          <a:noFill/>
        </p:spPr>
        <p:txBody>
          <a:bodyPr wrap="none" rtlCol="0">
            <a:spAutoFit/>
          </a:bodyPr>
          <a:lstStyle/>
          <a:p>
            <a:r>
              <a:rPr lang="en-US" altLang="zh-CN" sz="4000" b="1" dirty="0" smtClean="0">
                <a:solidFill>
                  <a:srgbClr val="FF0000"/>
                </a:solidFill>
                <a:latin typeface="+mn-ea"/>
                <a:ea typeface="+mn-ea"/>
              </a:rPr>
              <a:t>táng</a:t>
            </a:r>
            <a:endParaRPr lang="zh-CN" altLang="en-US" sz="4000" b="1" dirty="0">
              <a:solidFill>
                <a:srgbClr val="FF0000"/>
              </a:solidFill>
              <a:latin typeface="+mn-ea"/>
              <a:ea typeface="+mn-ea"/>
            </a:endParaRPr>
          </a:p>
        </p:txBody>
      </p:sp>
      <p:sp>
        <p:nvSpPr>
          <p:cNvPr id="63" name="TextBox 62"/>
          <p:cNvSpPr txBox="1"/>
          <p:nvPr/>
        </p:nvSpPr>
        <p:spPr>
          <a:xfrm>
            <a:off x="955834" y="4317806"/>
            <a:ext cx="958917" cy="707886"/>
          </a:xfrm>
          <a:prstGeom prst="rect">
            <a:avLst/>
          </a:prstGeom>
          <a:noFill/>
        </p:spPr>
        <p:txBody>
          <a:bodyPr wrap="none" rtlCol="0">
            <a:spAutoFit/>
          </a:bodyPr>
          <a:lstStyle/>
          <a:p>
            <a:r>
              <a:rPr lang="en-US" altLang="zh-CN" sz="4000" b="1" dirty="0" smtClean="0">
                <a:solidFill>
                  <a:srgbClr val="FF0000"/>
                </a:solidFill>
                <a:latin typeface="+mn-ea"/>
                <a:ea typeface="+mn-ea"/>
              </a:rPr>
              <a:t>zhè</a:t>
            </a:r>
            <a:endParaRPr lang="zh-CN" altLang="en-US" sz="4000" b="1" dirty="0">
              <a:solidFill>
                <a:srgbClr val="FF0000"/>
              </a:solidFill>
              <a:latin typeface="+mn-ea"/>
              <a:ea typeface="+mn-ea"/>
            </a:endParaRPr>
          </a:p>
        </p:txBody>
      </p:sp>
      <p:sp>
        <p:nvSpPr>
          <p:cNvPr id="64" name="TextBox 63"/>
          <p:cNvSpPr txBox="1"/>
          <p:nvPr/>
        </p:nvSpPr>
        <p:spPr>
          <a:xfrm>
            <a:off x="4707072" y="4405580"/>
            <a:ext cx="700833" cy="707886"/>
          </a:xfrm>
          <a:prstGeom prst="rect">
            <a:avLst/>
          </a:prstGeom>
          <a:noFill/>
        </p:spPr>
        <p:txBody>
          <a:bodyPr wrap="none" rtlCol="0">
            <a:spAutoFit/>
          </a:bodyPr>
          <a:lstStyle/>
          <a:p>
            <a:r>
              <a:rPr lang="en-US" altLang="zh-CN" sz="4000" b="1" dirty="0" smtClean="0">
                <a:solidFill>
                  <a:srgbClr val="FF0000"/>
                </a:solidFill>
                <a:latin typeface="+mn-ea"/>
                <a:ea typeface="+mn-ea"/>
              </a:rPr>
              <a:t>áo</a:t>
            </a:r>
            <a:endParaRPr lang="zh-CN" altLang="en-US" sz="4000" b="1" dirty="0">
              <a:solidFill>
                <a:srgbClr val="FF0000"/>
              </a:solidFill>
              <a:latin typeface="+mn-ea"/>
              <a:ea typeface="+mn-ea"/>
            </a:endParaRPr>
          </a:p>
        </p:txBody>
      </p:sp>
      <p:sp>
        <p:nvSpPr>
          <p:cNvPr id="66" name="对角圆角矩形 65"/>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会认字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67" name="图片 6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ppt_x"/>
                                          </p:val>
                                        </p:tav>
                                        <p:tav tm="100000">
                                          <p:val>
                                            <p:strVal val="#ppt_x"/>
                                          </p:val>
                                        </p:tav>
                                      </p:tavLst>
                                    </p:anim>
                                    <p:anim calcmode="lin" valueType="num">
                                      <p:cBhvr additive="base">
                                        <p:cTn id="8"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0">
                                            <p:txEl>
                                              <p:pRg st="0" end="0"/>
                                            </p:txEl>
                                          </p:spTgt>
                                        </p:tgtEl>
                                        <p:attrNameLst>
                                          <p:attrName>style.visibility</p:attrName>
                                        </p:attrNameLst>
                                      </p:cBhvr>
                                      <p:to>
                                        <p:strVal val="visible"/>
                                      </p:to>
                                    </p:set>
                                    <p:anim calcmode="lin" valueType="num">
                                      <p:cBhvr additive="base">
                                        <p:cTn id="13" dur="500" fill="hold"/>
                                        <p:tgtEl>
                                          <p:spTgt spid="6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1">
                                            <p:txEl>
                                              <p:pRg st="0" end="0"/>
                                            </p:txEl>
                                          </p:spTgt>
                                        </p:tgtEl>
                                        <p:attrNameLst>
                                          <p:attrName>style.visibility</p:attrName>
                                        </p:attrNameLst>
                                      </p:cBhvr>
                                      <p:to>
                                        <p:strVal val="visible"/>
                                      </p:to>
                                    </p:set>
                                    <p:anim calcmode="lin" valueType="num">
                                      <p:cBhvr additive="base">
                                        <p:cTn id="19" dur="500" fill="hold"/>
                                        <p:tgtEl>
                                          <p:spTgt spid="61">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2">
                                            <p:txEl>
                                              <p:pRg st="0" end="0"/>
                                            </p:txEl>
                                          </p:spTgt>
                                        </p:tgtEl>
                                        <p:attrNameLst>
                                          <p:attrName>style.visibility</p:attrName>
                                        </p:attrNameLst>
                                      </p:cBhvr>
                                      <p:to>
                                        <p:strVal val="visible"/>
                                      </p:to>
                                    </p:set>
                                    <p:anim calcmode="lin" valueType="num">
                                      <p:cBhvr additive="base">
                                        <p:cTn id="25" dur="500" fill="hold"/>
                                        <p:tgtEl>
                                          <p:spTgt spid="62">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3">
                                            <p:txEl>
                                              <p:pRg st="0" end="0"/>
                                            </p:txEl>
                                          </p:spTgt>
                                        </p:tgtEl>
                                        <p:attrNameLst>
                                          <p:attrName>style.visibility</p:attrName>
                                        </p:attrNameLst>
                                      </p:cBhvr>
                                      <p:to>
                                        <p:strVal val="visible"/>
                                      </p:to>
                                    </p:set>
                                    <p:anim calcmode="lin" valueType="num">
                                      <p:cBhvr additive="base">
                                        <p:cTn id="31" dur="500" fill="hold"/>
                                        <p:tgtEl>
                                          <p:spTgt spid="63">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4"/>
                                        </p:tgtEl>
                                        <p:attrNameLst>
                                          <p:attrName>style.visibility</p:attrName>
                                        </p:attrNameLst>
                                      </p:cBhvr>
                                      <p:to>
                                        <p:strVal val="visible"/>
                                      </p:to>
                                    </p:set>
                                    <p:anim calcmode="lin" valueType="num">
                                      <p:cBhvr additive="base">
                                        <p:cTn id="37" dur="500" fill="hold"/>
                                        <p:tgtEl>
                                          <p:spTgt spid="64"/>
                                        </p:tgtEl>
                                        <p:attrNameLst>
                                          <p:attrName>ppt_x</p:attrName>
                                        </p:attrNameLst>
                                      </p:cBhvr>
                                      <p:tavLst>
                                        <p:tav tm="0">
                                          <p:val>
                                            <p:strVal val="#ppt_x"/>
                                          </p:val>
                                        </p:tav>
                                        <p:tav tm="100000">
                                          <p:val>
                                            <p:strVal val="#ppt_x"/>
                                          </p:val>
                                        </p:tav>
                                      </p:tavLst>
                                    </p:anim>
                                    <p:anim calcmode="lin" valueType="num">
                                      <p:cBhvr additive="base">
                                        <p:cTn id="38"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4" grpId="0"/>
    </p:bldLst>
  </p:timing>
</p:sld>
</file>

<file path=ppt/theme/theme1.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1136</Words>
  <Application>Microsoft Office PowerPoint</Application>
  <PresentationFormat>全屏显示(4:3)</PresentationFormat>
  <Paragraphs>310</Paragraphs>
  <Slides>34</Slides>
  <Notes>1</Notes>
  <HiddenSlides>0</HiddenSlides>
  <MMClips>0</MMClips>
  <ScaleCrop>false</ScaleCrop>
  <HeadingPairs>
    <vt:vector size="4" baseType="variant">
      <vt:variant>
        <vt:lpstr>主题</vt:lpstr>
      </vt:variant>
      <vt:variant>
        <vt:i4>1</vt:i4>
      </vt:variant>
      <vt:variant>
        <vt:lpstr>幻灯片标题</vt:lpstr>
      </vt:variant>
      <vt:variant>
        <vt:i4>34</vt:i4>
      </vt:variant>
    </vt:vector>
  </HeadingPairs>
  <TitlesOfParts>
    <vt:vector size="35" baseType="lpstr">
      <vt:lpstr>1_自定义设计方案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jxzy888666</dc:title>
  <dc:creator>jxzy888666; lcj</dc:creator>
  <cp:lastModifiedBy>whjy</cp:lastModifiedBy>
  <cp:revision>606</cp:revision>
  <dcterms:created xsi:type="dcterms:W3CDTF">2017-05-17T10:13:00Z</dcterms:created>
  <dcterms:modified xsi:type="dcterms:W3CDTF">2018-02-18T04:54:59Z</dcterms:modified>
  <cp:category>jxzy888666</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