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62" r:id="rId2"/>
    <p:sldId id="293" r:id="rId3"/>
    <p:sldId id="294" r:id="rId4"/>
    <p:sldId id="337" r:id="rId5"/>
    <p:sldId id="292" r:id="rId6"/>
    <p:sldId id="301" r:id="rId7"/>
    <p:sldId id="324" r:id="rId8"/>
    <p:sldId id="325" r:id="rId9"/>
    <p:sldId id="338" r:id="rId10"/>
    <p:sldId id="302" r:id="rId11"/>
    <p:sldId id="322" r:id="rId12"/>
    <p:sldId id="333" r:id="rId13"/>
    <p:sldId id="336" r:id="rId14"/>
    <p:sldId id="303" r:id="rId15"/>
    <p:sldId id="304" r:id="rId16"/>
    <p:sldId id="306" r:id="rId17"/>
    <p:sldId id="305" r:id="rId18"/>
    <p:sldId id="309" r:id="rId19"/>
    <p:sldId id="310" r:id="rId20"/>
    <p:sldId id="311" r:id="rId21"/>
    <p:sldId id="316" r:id="rId22"/>
    <p:sldId id="307" r:id="rId23"/>
    <p:sldId id="312" r:id="rId24"/>
    <p:sldId id="315" r:id="rId25"/>
    <p:sldId id="317" r:id="rId26"/>
    <p:sldId id="314" r:id="rId27"/>
    <p:sldId id="335" r:id="rId28"/>
    <p:sldId id="332" r:id="rId29"/>
    <p:sldId id="319" r:id="rId30"/>
    <p:sldId id="320" r:id="rId31"/>
    <p:sldId id="291" r:id="rId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60" d="100"/>
          <a:sy n="60" d="100"/>
        </p:scale>
        <p:origin x="-1848" y="-5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27.png"/><Relationship Id="rId12"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6.png"/><Relationship Id="rId11" Type="http://schemas.openxmlformats.org/officeDocument/2006/relationships/image" Target="../media/image7.emf"/><Relationship Id="rId5" Type="http://schemas.openxmlformats.org/officeDocument/2006/relationships/image" Target="../media/image15.emf"/><Relationship Id="rId10" Type="http://schemas.openxmlformats.org/officeDocument/2006/relationships/image" Target="../media/image13.png"/><Relationship Id="rId4" Type="http://schemas.openxmlformats.org/officeDocument/2006/relationships/image" Target="../media/image6.emf"/><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9.png"/><Relationship Id="rId5" Type="http://schemas.openxmlformats.org/officeDocument/2006/relationships/image" Target="../media/image15.emf"/><Relationship Id="rId10" Type="http://schemas.openxmlformats.org/officeDocument/2006/relationships/image" Target="../media/image8.png"/><Relationship Id="rId4" Type="http://schemas.openxmlformats.org/officeDocument/2006/relationships/image" Target="../media/image6.emf"/><Relationship Id="rId9" Type="http://schemas.openxmlformats.org/officeDocument/2006/relationships/image" Target="../media/image7.emf"/></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14.png"/><Relationship Id="rId7"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0.jpe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hyperlink" Target="9%20&#26391;&#35835;&#38899;&#35270;&#39057;.mp4" TargetMode="Externa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14.pn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14.png"/><Relationship Id="rId7"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13.png"/><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4.png"/><Relationship Id="rId7" Type="http://schemas.openxmlformats.org/officeDocument/2006/relationships/image" Target="../media/image44.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11" Type="http://schemas.openxmlformats.org/officeDocument/2006/relationships/image" Target="../media/image18.png"/><Relationship Id="rId5" Type="http://schemas.openxmlformats.org/officeDocument/2006/relationships/image" Target="../media/image15.emf"/><Relationship Id="rId10" Type="http://schemas.openxmlformats.org/officeDocument/2006/relationships/image" Target="../media/image17.png"/><Relationship Id="rId4" Type="http://schemas.openxmlformats.org/officeDocument/2006/relationships/image" Target="../media/image6.emf"/><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8.png"/><Relationship Id="rId12"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11" Type="http://schemas.openxmlformats.org/officeDocument/2006/relationships/image" Target="../media/image21.png"/><Relationship Id="rId5" Type="http://schemas.openxmlformats.org/officeDocument/2006/relationships/image" Target="../media/image15.emf"/><Relationship Id="rId10" Type="http://schemas.openxmlformats.org/officeDocument/2006/relationships/image" Target="../media/image20.png"/><Relationship Id="rId4" Type="http://schemas.openxmlformats.org/officeDocument/2006/relationships/image" Target="../media/image6.emf"/><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9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枫树上的喜鹊</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7385" y="741119"/>
            <a:ext cx="1475084" cy="707886"/>
          </a:xfrm>
          <a:prstGeom prst="rect">
            <a:avLst/>
          </a:prstGeom>
        </p:spPr>
        <p:txBody>
          <a:bodyPr wrap="none">
            <a:spAutoFit/>
          </a:bodyPr>
          <a:lstStyle/>
          <a:p>
            <a:r>
              <a:rPr lang="en-US" altLang="zh-CN" sz="4000" b="1" dirty="0" err="1">
                <a:latin typeface="+mn-ea"/>
              </a:rPr>
              <a:t>chēng</a:t>
            </a:r>
            <a:endParaRPr lang="zh-CN" altLang="en-US" sz="4000" b="1" dirty="0">
              <a:latin typeface="+mn-ea"/>
            </a:endParaRPr>
          </a:p>
        </p:txBody>
      </p:sp>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806594" y="660273"/>
            <a:ext cx="1080120" cy="707886"/>
          </a:xfrm>
          <a:prstGeom prst="rect">
            <a:avLst/>
          </a:prstGeom>
          <a:noFill/>
        </p:spPr>
        <p:txBody>
          <a:bodyPr wrap="square" rtlCol="0">
            <a:spAutoFit/>
          </a:bodyPr>
          <a:lstStyle/>
          <a:p>
            <a:r>
              <a:rPr lang="en-US" altLang="zh-CN" sz="4000" b="1" dirty="0" err="1" smtClean="0">
                <a:latin typeface="+mn-ea"/>
              </a:rPr>
              <a:t>yīn</a:t>
            </a:r>
            <a:endParaRPr lang="zh-CN" altLang="en-US" sz="4000" b="1" dirty="0">
              <a:latin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：绿树成荫</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一声。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荫</a:t>
            </a: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：支撑  撑开</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易错提示：一声。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撑</a:t>
              </a:r>
            </a:p>
          </p:txBody>
        </p:sp>
      </p:grpSp>
      <p:sp>
        <p:nvSpPr>
          <p:cNvPr id="59" name="TextBox 58"/>
          <p:cNvSpPr txBox="1"/>
          <p:nvPr/>
        </p:nvSpPr>
        <p:spPr>
          <a:xfrm>
            <a:off x="822547" y="660273"/>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yīn</a:t>
            </a:r>
            <a:endParaRPr lang="zh-CN" altLang="en-US" sz="4000" b="1" dirty="0">
              <a:solidFill>
                <a:srgbClr val="FF0000"/>
              </a:solidFill>
              <a:latin typeface="+mn-ea"/>
              <a:ea typeface="+mn-ea"/>
            </a:endParaRPr>
          </a:p>
        </p:txBody>
      </p:sp>
      <p:sp>
        <p:nvSpPr>
          <p:cNvPr id="60" name="TextBox 59"/>
          <p:cNvSpPr txBox="1"/>
          <p:nvPr/>
        </p:nvSpPr>
        <p:spPr>
          <a:xfrm>
            <a:off x="4657566" y="758755"/>
            <a:ext cx="1475084" cy="707886"/>
          </a:xfrm>
          <a:prstGeom prst="rect">
            <a:avLst/>
          </a:prstGeom>
          <a:noFill/>
        </p:spPr>
        <p:txBody>
          <a:bodyPr wrap="none" rtlCol="0">
            <a:spAutoFit/>
          </a:bodyPr>
          <a:lstStyle/>
          <a:p>
            <a:r>
              <a:rPr lang="en-US" altLang="zh-CN" sz="4000" b="1" dirty="0" err="1" smtClean="0">
                <a:solidFill>
                  <a:srgbClr val="FF0000"/>
                </a:solidFill>
                <a:latin typeface="+mn-ea"/>
                <a:ea typeface="+mn-ea"/>
              </a:rPr>
              <a:t>chēng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0">
                                            <p:txEl>
                                              <p:pRg st="0" end="0"/>
                                            </p:txEl>
                                          </p:spTgt>
                                        </p:tgtEl>
                                        <p:attrNameLst>
                                          <p:attrName>style.visibility</p:attrName>
                                        </p:attrNameLst>
                                      </p:cBhvr>
                                      <p:to>
                                        <p:strVal val="visible"/>
                                      </p:to>
                                    </p:set>
                                    <p:anim calcmode="lin" valueType="num">
                                      <p:cBhvr additive="base">
                                        <p:cTn id="14"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冈</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拼</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渡</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蔽</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1"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317213">
            <a:off x="7139124" y="103464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 name="TextBox 23"/>
          <p:cNvSpPr txBox="1">
            <a:spLocks noChangeArrowheads="1"/>
          </p:cNvSpPr>
          <p:nvPr/>
        </p:nvSpPr>
        <p:spPr bwMode="auto">
          <a:xfrm rot="716257">
            <a:off x="7104158" y="1045328"/>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荫</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6"/>
          <p:cNvGrpSpPr/>
          <p:nvPr/>
        </p:nvGrpSpPr>
        <p:grpSpPr>
          <a:xfrm rot="21266584">
            <a:off x="6293210" y="1134421"/>
            <a:ext cx="1125802" cy="2517702"/>
            <a:chOff x="4881262" y="887076"/>
            <a:chExt cx="1125802" cy="2517702"/>
          </a:xfrm>
        </p:grpSpPr>
        <p:pic>
          <p:nvPicPr>
            <p:cNvPr id="1030" name="Picture 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案</a:t>
              </a:r>
              <a:endParaRPr lang="zh-CN" altLang="en-US" sz="7200" b="1" dirty="0">
                <a:latin typeface="楷体" panose="02010609060101010101" pitchFamily="49" charset="-122"/>
                <a:ea typeface="楷体" panose="02010609060101010101" pitchFamily="49" charset="-122"/>
              </a:endParaRPr>
            </a:p>
          </p:txBody>
        </p:sp>
      </p:grpSp>
      <p:grpSp>
        <p:nvGrpSpPr>
          <p:cNvPr id="5" name="组合 9"/>
          <p:cNvGrpSpPr/>
          <p:nvPr/>
        </p:nvGrpSpPr>
        <p:grpSpPr>
          <a:xfrm rot="349235">
            <a:off x="4306813" y="1282657"/>
            <a:ext cx="1227942" cy="2221227"/>
            <a:chOff x="3947302"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2"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懂</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6"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9"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1"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1" name="组合 6"/>
          <p:cNvGrpSpPr/>
          <p:nvPr/>
        </p:nvGrpSpPr>
        <p:grpSpPr>
          <a:xfrm rot="21266584">
            <a:off x="2531015" y="1002555"/>
            <a:ext cx="1125802" cy="2517702"/>
            <a:chOff x="4881262" y="887076"/>
            <a:chExt cx="1125802" cy="2517702"/>
          </a:xfrm>
        </p:grpSpPr>
        <p:pic>
          <p:nvPicPr>
            <p:cNvPr id="22" name="Picture 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撑</a:t>
              </a:r>
            </a:p>
          </p:txBody>
        </p:sp>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0" fill="hold"/>
                                        <p:tgtEl>
                                          <p:spTgt spid="21"/>
                                        </p:tgtEl>
                                        <p:attrNameLst>
                                          <p:attrName>ppt_x</p:attrName>
                                        </p:attrNameLst>
                                      </p:cBhvr>
                                      <p:tavLst>
                                        <p:tav tm="0">
                                          <p:val>
                                            <p:strVal val="#ppt_x"/>
                                          </p:val>
                                        </p:tav>
                                        <p:tav tm="100000">
                                          <p:val>
                                            <p:strVal val="#ppt_x"/>
                                          </p:val>
                                        </p:tav>
                                      </p:tavLst>
                                    </p:anim>
                                    <p:anim calcmode="lin" valueType="num">
                                      <p:cBhvr additive="base">
                                        <p:cTn id="19" dur="5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2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7" name="TextBox 16"/>
          <p:cNvSpPr txBox="1"/>
          <p:nvPr/>
        </p:nvSpPr>
        <p:spPr>
          <a:xfrm>
            <a:off x="2987824" y="1412776"/>
            <a:ext cx="5328592" cy="369332"/>
          </a:xfrm>
          <a:prstGeom prst="rect">
            <a:avLst/>
          </a:prstGeom>
          <a:noFill/>
        </p:spPr>
        <p:txBody>
          <a:bodyPr wrap="square" rtlCol="0">
            <a:spAutoFit/>
          </a:bodyPr>
          <a:lstStyle/>
          <a:p>
            <a:r>
              <a:rPr lang="zh-CN" altLang="en-US" dirty="0" smtClean="0"/>
              <a:t>喜欢</a:t>
            </a:r>
            <a:r>
              <a:rPr lang="en-US" altLang="zh-CN" dirty="0" smtClean="0"/>
              <a:t>——</a:t>
            </a:r>
            <a:r>
              <a:rPr lang="zh-CN" altLang="en-US" dirty="0" smtClean="0"/>
              <a:t>喜爱   遮蔽</a:t>
            </a:r>
            <a:r>
              <a:rPr lang="en-US" altLang="zh-CN" dirty="0" smtClean="0"/>
              <a:t>——</a:t>
            </a:r>
            <a:r>
              <a:rPr lang="zh-CN" altLang="en-US" dirty="0" smtClean="0"/>
              <a:t>遮盖        </a:t>
            </a:r>
            <a:endParaRPr lang="zh-CN" altLang="en-US" dirty="0"/>
          </a:p>
        </p:txBody>
      </p:sp>
      <p:sp>
        <p:nvSpPr>
          <p:cNvPr id="24" name="TextBox 23"/>
          <p:cNvSpPr txBox="1"/>
          <p:nvPr/>
        </p:nvSpPr>
        <p:spPr>
          <a:xfrm>
            <a:off x="2915816" y="2420888"/>
            <a:ext cx="4896544" cy="369332"/>
          </a:xfrm>
          <a:prstGeom prst="rect">
            <a:avLst/>
          </a:prstGeom>
          <a:noFill/>
        </p:spPr>
        <p:txBody>
          <a:bodyPr wrap="square" rtlCol="0">
            <a:spAutoFit/>
          </a:bodyPr>
          <a:lstStyle/>
          <a:p>
            <a:r>
              <a:rPr lang="zh-CN" altLang="en-US" dirty="0" smtClean="0"/>
              <a:t>喜欢</a:t>
            </a:r>
            <a:r>
              <a:rPr lang="en-US" altLang="zh-CN" dirty="0" smtClean="0"/>
              <a:t>——</a:t>
            </a:r>
            <a:r>
              <a:rPr lang="zh-CN" altLang="en-US" dirty="0" smtClean="0"/>
              <a:t>讨厌   </a:t>
            </a:r>
            <a:endParaRPr lang="zh-CN" altLang="en-US" dirty="0"/>
          </a:p>
        </p:txBody>
      </p:sp>
      <p:sp>
        <p:nvSpPr>
          <p:cNvPr id="26" name="TextBox 25"/>
          <p:cNvSpPr txBox="1"/>
          <p:nvPr/>
        </p:nvSpPr>
        <p:spPr>
          <a:xfrm>
            <a:off x="467544" y="4293096"/>
            <a:ext cx="8424936" cy="923330"/>
          </a:xfrm>
          <a:prstGeom prst="rect">
            <a:avLst/>
          </a:prstGeom>
          <a:noFill/>
        </p:spPr>
        <p:txBody>
          <a:bodyPr wrap="square" rtlCol="0">
            <a:spAutoFit/>
          </a:bodyPr>
          <a:lstStyle/>
          <a:p>
            <a:r>
              <a:rPr lang="en-US" altLang="zh-CN" dirty="0" smtClean="0"/>
              <a:t>        biàn</a:t>
            </a:r>
            <a:r>
              <a:rPr lang="zh-CN" altLang="en-US" dirty="0" smtClean="0"/>
              <a:t>（方便）</a:t>
            </a:r>
            <a:endParaRPr lang="en-US" altLang="zh-CN" dirty="0" smtClean="0"/>
          </a:p>
          <a:p>
            <a:r>
              <a:rPr lang="zh-CN" altLang="en-US" dirty="0" smtClean="0"/>
              <a:t>便             这家店既方</a:t>
            </a:r>
            <a:r>
              <a:rPr lang="zh-CN" altLang="en-US" dirty="0" smtClean="0">
                <a:solidFill>
                  <a:srgbClr val="FF0000"/>
                </a:solidFill>
              </a:rPr>
              <a:t>便（</a:t>
            </a:r>
            <a:r>
              <a:rPr lang="en-US" altLang="zh-CN" dirty="0" smtClean="0">
                <a:solidFill>
                  <a:srgbClr val="FF0000"/>
                </a:solidFill>
              </a:rPr>
              <a:t> biàn</a:t>
            </a:r>
            <a:r>
              <a:rPr lang="zh-CN" altLang="en-US" dirty="0" smtClean="0">
                <a:solidFill>
                  <a:srgbClr val="FF0000"/>
                </a:solidFill>
              </a:rPr>
              <a:t>）</a:t>
            </a:r>
            <a:r>
              <a:rPr lang="zh-CN" altLang="en-US" dirty="0" smtClean="0"/>
              <a:t>了人们购买东西，价格又</a:t>
            </a:r>
            <a:r>
              <a:rPr lang="zh-CN" altLang="en-US" dirty="0" smtClean="0">
                <a:solidFill>
                  <a:srgbClr val="FF0000"/>
                </a:solidFill>
              </a:rPr>
              <a:t>便（</a:t>
            </a:r>
            <a:r>
              <a:rPr lang="en-US" altLang="zh-CN" dirty="0" smtClean="0">
                <a:solidFill>
                  <a:srgbClr val="FF0000"/>
                </a:solidFill>
              </a:rPr>
              <a:t> pián </a:t>
            </a:r>
            <a:r>
              <a:rPr lang="zh-CN" altLang="en-US" dirty="0" smtClean="0">
                <a:solidFill>
                  <a:srgbClr val="FF0000"/>
                </a:solidFill>
              </a:rPr>
              <a:t>）</a:t>
            </a:r>
            <a:r>
              <a:rPr lang="zh-CN" altLang="en-US" dirty="0" smtClean="0"/>
              <a:t>宜。 </a:t>
            </a:r>
            <a:endParaRPr lang="en-US" altLang="zh-CN" dirty="0" smtClean="0"/>
          </a:p>
          <a:p>
            <a:r>
              <a:rPr lang="zh-CN" altLang="en-US" dirty="0" smtClean="0"/>
              <a:t>       </a:t>
            </a:r>
            <a:r>
              <a:rPr lang="en-US" altLang="zh-CN" dirty="0" smtClean="0"/>
              <a:t>pián </a:t>
            </a:r>
            <a:r>
              <a:rPr lang="zh-CN" altLang="en-US" dirty="0" smtClean="0"/>
              <a:t>（便宜）</a:t>
            </a:r>
            <a:endParaRPr lang="zh-CN" altLang="en-US" dirty="0"/>
          </a:p>
        </p:txBody>
      </p:sp>
      <p:sp>
        <p:nvSpPr>
          <p:cNvPr id="28" name="左大括号 27"/>
          <p:cNvSpPr/>
          <p:nvPr/>
        </p:nvSpPr>
        <p:spPr>
          <a:xfrm>
            <a:off x="899592" y="4437112"/>
            <a:ext cx="72008" cy="504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915934"/>
            <a:ext cx="7488832" cy="4462760"/>
          </a:xfrm>
          <a:prstGeom prst="rect">
            <a:avLst/>
          </a:prstGeom>
          <a:noFill/>
        </p:spPr>
        <p:txBody>
          <a:bodyPr wrap="square" rtlCol="0">
            <a:spAutoFit/>
          </a:bodyPr>
          <a:lstStyle/>
          <a:p>
            <a:r>
              <a:rPr lang="zh-CN" altLang="en-US" sz="3600" b="1" dirty="0" smtClean="0">
                <a:solidFill>
                  <a:srgbClr val="1597E0"/>
                </a:solidFill>
                <a:latin typeface="楷体" panose="02010609060101010101" pitchFamily="49" charset="-122"/>
                <a:ea typeface="楷体" panose="02010609060101010101" pitchFamily="49" charset="-122"/>
              </a:rPr>
              <a:t>喜欢</a:t>
            </a:r>
            <a:r>
              <a:rPr lang="zh-CN" altLang="en-US" sz="24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对人或事物有好感或感兴趣。</a:t>
            </a:r>
            <a:endParaRPr lang="en-US" altLang="zh-CN" sz="2800" dirty="0" smtClean="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造句：我喜欢读书。</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看望：</a:t>
            </a:r>
            <a:r>
              <a:rPr lang="zh-CN" altLang="en-US" sz="2800" dirty="0" smtClean="0">
                <a:latin typeface="楷体" panose="02010609060101010101" pitchFamily="49" charset="-122"/>
                <a:ea typeface="楷体" panose="02010609060101010101" pitchFamily="49" charset="-122"/>
              </a:rPr>
              <a:t>到长辈或亲友等处问候。</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造句：每个星期天，我都会和妈妈一起回家看望奶奶。</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发明：</a:t>
            </a:r>
            <a:r>
              <a:rPr lang="zh-CN" altLang="en-US" sz="2800" dirty="0" smtClean="0">
                <a:latin typeface="楷体" panose="02010609060101010101" pitchFamily="49" charset="-122"/>
                <a:ea typeface="楷体" panose="02010609060101010101" pitchFamily="49" charset="-122"/>
              </a:rPr>
              <a:t>创造（新的事物或方法）。</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造句：爱迪生发明了电灯。</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对岸：</a:t>
            </a:r>
            <a:r>
              <a:rPr lang="zh-CN" altLang="en-US" sz="2800" dirty="0" smtClean="0">
                <a:latin typeface="楷体" panose="02010609060101010101" pitchFamily="49" charset="-122"/>
                <a:ea typeface="楷体" panose="02010609060101010101" pitchFamily="49" charset="-122"/>
              </a:rPr>
              <a:t>一定水域互相对着的两岸互称对岸。</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造句：我们家住在这条小河的对岸。</a:t>
            </a:r>
            <a:endParaRPr lang="zh-CN" altLang="en-US" sz="2800" dirty="0">
              <a:latin typeface="楷体" panose="02010609060101010101" pitchFamily="49" charset="-122"/>
              <a:ea typeface="楷体" panose="02010609060101010101"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边听边想：课文讲了一件什么事？</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52233" y="1942961"/>
            <a:ext cx="4452215" cy="206210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课文用浅显易懂的语言，加上丰富的想象为我们描绘了喜鹊一家其乐融融的画卷。</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8" cstate="print"/>
          <a:srcRect/>
          <a:stretch>
            <a:fillRect/>
          </a:stretch>
        </p:blipFill>
        <p:spPr bwMode="auto">
          <a:xfrm>
            <a:off x="971600" y="836712"/>
            <a:ext cx="2628900" cy="503872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196752"/>
            <a:ext cx="8494633" cy="1200329"/>
          </a:xfrm>
          <a:prstGeom prst="rect">
            <a:avLst/>
          </a:prstGeom>
          <a:noFill/>
        </p:spPr>
        <p:txBody>
          <a:bodyPr wrap="none" rtlCol="0">
            <a:spAutoFit/>
          </a:bodyPr>
          <a:lstStyle/>
          <a:p>
            <a:r>
              <a:rPr lang="zh-CN" altLang="en-US" sz="3600" dirty="0" smtClean="0">
                <a:solidFill>
                  <a:srgbClr val="0000FF"/>
                </a:solidFill>
              </a:rPr>
              <a:t>我真是</a:t>
            </a:r>
            <a:r>
              <a:rPr lang="zh-CN" altLang="en-US" sz="3600" dirty="0" smtClean="0">
                <a:solidFill>
                  <a:srgbClr val="FF0000"/>
                </a:solidFill>
              </a:rPr>
              <a:t>像</a:t>
            </a:r>
            <a:r>
              <a:rPr lang="zh-CN" altLang="en-US" sz="3600" dirty="0" smtClean="0">
                <a:solidFill>
                  <a:srgbClr val="0000FF"/>
                </a:solidFill>
              </a:rPr>
              <a:t>童话书里</a:t>
            </a:r>
            <a:r>
              <a:rPr lang="zh-CN" altLang="en-US" sz="3600" dirty="0" smtClean="0">
                <a:solidFill>
                  <a:srgbClr val="FF0000"/>
                </a:solidFill>
              </a:rPr>
              <a:t>那样</a:t>
            </a:r>
            <a:r>
              <a:rPr lang="zh-CN" altLang="en-US" sz="3600" dirty="0" smtClean="0">
                <a:solidFill>
                  <a:srgbClr val="0000FF"/>
                </a:solidFill>
              </a:rPr>
              <a:t>，在心中称呼他们</a:t>
            </a:r>
            <a:endParaRPr lang="en-US" altLang="zh-CN" sz="3600" dirty="0" smtClean="0">
              <a:solidFill>
                <a:srgbClr val="0000FF"/>
              </a:solidFill>
            </a:endParaRPr>
          </a:p>
          <a:p>
            <a:r>
              <a:rPr lang="zh-CN" altLang="en-US" sz="3600" dirty="0" smtClean="0">
                <a:solidFill>
                  <a:srgbClr val="0000FF"/>
                </a:solidFill>
              </a:rPr>
              <a:t>喜鹊弟弟。</a:t>
            </a:r>
            <a:endParaRPr lang="zh-CN" altLang="en-US" sz="3600" dirty="0">
              <a:solidFill>
                <a:srgbClr val="0000FF"/>
              </a:solidFill>
            </a:endParaRPr>
          </a:p>
        </p:txBody>
      </p:sp>
      <p:sp>
        <p:nvSpPr>
          <p:cNvPr id="5" name="云形标注 4"/>
          <p:cNvSpPr/>
          <p:nvPr/>
        </p:nvSpPr>
        <p:spPr>
          <a:xfrm>
            <a:off x="2828310" y="2276872"/>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1979712" y="2280205"/>
            <a:ext cx="5256584"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用轻松愉快的语调来读，重读“像、那样”，读出自己心中的快乐。</a:t>
            </a:r>
            <a:endParaRPr lang="zh-CN" altLang="en-US" sz="2400" dirty="0">
              <a:latin typeface="楷体" panose="02010609060101010101" pitchFamily="49" charset="-122"/>
              <a:ea typeface="楷体" panose="02010609060101010101" pitchFamily="49" charset="-122"/>
            </a:endParaRPr>
          </a:p>
        </p:txBody>
      </p:sp>
      <p:sp>
        <p:nvSpPr>
          <p:cNvPr id="19" name="TextBox 18"/>
          <p:cNvSpPr txBox="1"/>
          <p:nvPr/>
        </p:nvSpPr>
        <p:spPr>
          <a:xfrm>
            <a:off x="683568" y="3501008"/>
            <a:ext cx="7994484" cy="1754326"/>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我看见喜鹊阿姨站在窝边，</a:t>
            </a:r>
            <a:r>
              <a:rPr lang="zh-CN" altLang="en-US" sz="3600" dirty="0" smtClean="0">
                <a:solidFill>
                  <a:srgbClr val="FF0000"/>
                </a:solidFill>
                <a:latin typeface="楷体" panose="02010609060101010101" pitchFamily="49" charset="-122"/>
                <a:ea typeface="楷体" panose="02010609060101010101" pitchFamily="49" charset="-122"/>
              </a:rPr>
              <a:t>一会儿</a:t>
            </a:r>
            <a:r>
              <a:rPr lang="zh-CN" altLang="en-US" sz="3600" dirty="0" smtClean="0">
                <a:solidFill>
                  <a:srgbClr val="0000FF"/>
                </a:solidFill>
                <a:latin typeface="楷体" panose="02010609060101010101" pitchFamily="49" charset="-122"/>
                <a:ea typeface="楷体" panose="02010609060101010101" pitchFamily="49" charset="-122"/>
              </a:rPr>
              <a:t>教喜鹊弟弟唱歌，</a:t>
            </a:r>
            <a:r>
              <a:rPr lang="zh-CN" altLang="en-US" sz="3600" dirty="0" smtClean="0">
                <a:solidFill>
                  <a:srgbClr val="FF0000"/>
                </a:solidFill>
                <a:latin typeface="楷体" panose="02010609060101010101" pitchFamily="49" charset="-122"/>
                <a:ea typeface="楷体" panose="02010609060101010101" pitchFamily="49" charset="-122"/>
              </a:rPr>
              <a:t>一会儿</a:t>
            </a:r>
            <a:r>
              <a:rPr lang="zh-CN" altLang="en-US" sz="3600" dirty="0" smtClean="0">
                <a:solidFill>
                  <a:srgbClr val="0000FF"/>
                </a:solidFill>
                <a:latin typeface="楷体" panose="02010609060101010101" pitchFamily="49" charset="-122"/>
                <a:ea typeface="楷体" panose="02010609060101010101" pitchFamily="49" charset="-122"/>
              </a:rPr>
              <a:t>教他们做游戏，</a:t>
            </a:r>
            <a:r>
              <a:rPr lang="zh-CN" altLang="en-US" sz="3600" dirty="0" smtClean="0">
                <a:solidFill>
                  <a:srgbClr val="FF0000"/>
                </a:solidFill>
                <a:latin typeface="楷体" panose="02010609060101010101" pitchFamily="49" charset="-122"/>
                <a:ea typeface="楷体" panose="02010609060101010101" pitchFamily="49" charset="-122"/>
              </a:rPr>
              <a:t>一会儿</a:t>
            </a:r>
            <a:r>
              <a:rPr lang="zh-CN" altLang="en-US" sz="3600" dirty="0" smtClean="0">
                <a:solidFill>
                  <a:srgbClr val="0000FF"/>
                </a:solidFill>
                <a:latin typeface="楷体" panose="02010609060101010101" pitchFamily="49" charset="-122"/>
                <a:ea typeface="楷体" panose="02010609060101010101" pitchFamily="49" charset="-122"/>
              </a:rPr>
              <a:t>教他们学自己发明的拼音字母</a:t>
            </a:r>
            <a:r>
              <a:rPr lang="en-US" altLang="zh-CN" sz="3600" dirty="0" smtClean="0">
                <a:solidFill>
                  <a:srgbClr val="0000FF"/>
                </a:solidFill>
                <a:latin typeface="楷体" panose="02010609060101010101" pitchFamily="49" charset="-122"/>
                <a:ea typeface="楷体" panose="02010609060101010101" pitchFamily="49" charset="-122"/>
              </a:rPr>
              <a:t>……</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5616" y="2569349"/>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7" name="组合 6"/>
          <p:cNvGrpSpPr/>
          <p:nvPr/>
        </p:nvGrpSpPr>
        <p:grpSpPr>
          <a:xfrm>
            <a:off x="1835696" y="5248631"/>
            <a:ext cx="6912769" cy="1204705"/>
            <a:chOff x="4503562" y="3748420"/>
            <a:chExt cx="3033994" cy="1204705"/>
          </a:xfrm>
        </p:grpSpPr>
        <p:sp>
          <p:nvSpPr>
            <p:cNvPr id="16" name="六角星 15"/>
            <p:cNvSpPr/>
            <p:nvPr/>
          </p:nvSpPr>
          <p:spPr>
            <a:xfrm>
              <a:off x="4503562" y="4051015"/>
              <a:ext cx="2388375"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重读“一会儿、一会儿、一会儿”这几个词，读出喜鹊阿姨一家的幸福。</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500" fill="hold"/>
                                        <p:tgtEl>
                                          <p:spTgt spid="4098"/>
                                        </p:tgtEl>
                                        <p:attrNameLst>
                                          <p:attrName>ppt_x</p:attrName>
                                        </p:attrNameLst>
                                      </p:cBhvr>
                                      <p:tavLst>
                                        <p:tav tm="0">
                                          <p:val>
                                            <p:strVal val="#ppt_x"/>
                                          </p:val>
                                        </p:tav>
                                        <p:tav tm="100000">
                                          <p:val>
                                            <p:strVal val="#ppt_x"/>
                                          </p:val>
                                        </p:tav>
                                      </p:tavLst>
                                    </p:anim>
                                    <p:anim calcmode="lin" valueType="num">
                                      <p:cBhvr additive="base">
                                        <p:cTn id="13"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1720" y="980728"/>
            <a:ext cx="7366119" cy="707886"/>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文中的“我”喜欢的是什么呢？</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755576" y="2276872"/>
            <a:ext cx="7992888" cy="2016224"/>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solidFill>
                <a:latin typeface="楷体" panose="02010609060101010101" pitchFamily="49" charset="-122"/>
                <a:ea typeface="楷体" panose="02010609060101010101" pitchFamily="49" charset="-122"/>
              </a:rPr>
              <a:t>我</a:t>
            </a:r>
            <a:r>
              <a:rPr lang="zh-CN" altLang="en-US" sz="3600" dirty="0" smtClean="0">
                <a:solidFill>
                  <a:srgbClr val="FF0000"/>
                </a:solidFill>
                <a:latin typeface="楷体" panose="02010609060101010101" pitchFamily="49" charset="-122"/>
                <a:ea typeface="楷体" panose="02010609060101010101" pitchFamily="49" charset="-122"/>
              </a:rPr>
              <a:t>像</a:t>
            </a:r>
            <a:r>
              <a:rPr lang="zh-CN" altLang="en-US" sz="3600" dirty="0" smtClean="0">
                <a:solidFill>
                  <a:schemeClr val="tx1"/>
                </a:solidFill>
                <a:latin typeface="楷体" panose="02010609060101010101" pitchFamily="49" charset="-122"/>
                <a:ea typeface="楷体" panose="02010609060101010101" pitchFamily="49" charset="-122"/>
              </a:rPr>
              <a:t>童话书里</a:t>
            </a:r>
            <a:r>
              <a:rPr lang="zh-CN" altLang="en-US" sz="3600" dirty="0" smtClean="0">
                <a:solidFill>
                  <a:srgbClr val="FF0000"/>
                </a:solidFill>
                <a:latin typeface="楷体" panose="02010609060101010101" pitchFamily="49" charset="-122"/>
                <a:ea typeface="楷体" panose="02010609060101010101" pitchFamily="49" charset="-122"/>
              </a:rPr>
              <a:t>那样</a:t>
            </a:r>
            <a:r>
              <a:rPr lang="zh-CN" altLang="en-US" sz="3600" dirty="0" smtClean="0">
                <a:solidFill>
                  <a:schemeClr val="tx1"/>
                </a:solidFill>
                <a:latin typeface="楷体" panose="02010609060101010101" pitchFamily="49" charset="-122"/>
                <a:ea typeface="楷体" panose="02010609060101010101" pitchFamily="49" charset="-122"/>
              </a:rPr>
              <a:t>，在心中称呼她喜鹊阿姨。</a:t>
            </a:r>
            <a:endParaRPr lang="en-US" altLang="zh-CN" sz="3600" dirty="0" smtClean="0">
              <a:solidFill>
                <a:schemeClr val="tx1"/>
              </a:solidFill>
              <a:latin typeface="楷体" panose="02010609060101010101" pitchFamily="49" charset="-122"/>
              <a:ea typeface="楷体" panose="02010609060101010101" pitchFamily="49" charset="-122"/>
            </a:endParaRPr>
          </a:p>
          <a:p>
            <a:r>
              <a:rPr lang="zh-CN" altLang="en-US" sz="3600" dirty="0" smtClean="0">
                <a:solidFill>
                  <a:schemeClr val="tx1"/>
                </a:solidFill>
                <a:latin typeface="楷体" panose="02010609060101010101" pitchFamily="49" charset="-122"/>
                <a:ea typeface="楷体" panose="02010609060101010101" pitchFamily="49" charset="-122"/>
              </a:rPr>
              <a:t>我真是</a:t>
            </a:r>
            <a:r>
              <a:rPr lang="zh-CN" altLang="en-US" sz="3600" dirty="0" smtClean="0">
                <a:solidFill>
                  <a:srgbClr val="FF0000"/>
                </a:solidFill>
                <a:latin typeface="楷体" panose="02010609060101010101" pitchFamily="49" charset="-122"/>
                <a:ea typeface="楷体" panose="02010609060101010101" pitchFamily="49" charset="-122"/>
              </a:rPr>
              <a:t>像</a:t>
            </a:r>
            <a:r>
              <a:rPr lang="zh-CN" altLang="en-US" sz="3600" dirty="0" smtClean="0">
                <a:solidFill>
                  <a:schemeClr val="tx1"/>
                </a:solidFill>
                <a:latin typeface="楷体" panose="02010609060101010101" pitchFamily="49" charset="-122"/>
                <a:ea typeface="楷体" panose="02010609060101010101" pitchFamily="49" charset="-122"/>
              </a:rPr>
              <a:t>童话书里</a:t>
            </a:r>
            <a:r>
              <a:rPr lang="zh-CN" altLang="en-US" sz="3600" dirty="0" smtClean="0">
                <a:solidFill>
                  <a:srgbClr val="FF0000"/>
                </a:solidFill>
                <a:latin typeface="楷体" panose="02010609060101010101" pitchFamily="49" charset="-122"/>
                <a:ea typeface="楷体" panose="02010609060101010101" pitchFamily="49" charset="-122"/>
              </a:rPr>
              <a:t>那样</a:t>
            </a:r>
            <a:r>
              <a:rPr lang="zh-CN" altLang="en-US" sz="3600" dirty="0" smtClean="0">
                <a:solidFill>
                  <a:schemeClr val="tx1"/>
                </a:solidFill>
                <a:latin typeface="楷体" panose="02010609060101010101" pitchFamily="49" charset="-122"/>
                <a:ea typeface="楷体" panose="02010609060101010101" pitchFamily="49" charset="-122"/>
              </a:rPr>
              <a:t>，在心中称呼他们喜鹊弟弟。</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899592" y="4653136"/>
            <a:ext cx="6768752" cy="1584176"/>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smtClean="0">
                <a:solidFill>
                  <a:srgbClr val="FF0000"/>
                </a:solidFill>
                <a:latin typeface="楷体" panose="02010609060101010101" pitchFamily="49" charset="-122"/>
                <a:ea typeface="楷体" panose="02010609060101010101" pitchFamily="49" charset="-122"/>
              </a:rPr>
              <a:t>“像</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那样”表达了作者对喜鹊的喜爱之情，所以文中的“我”喜欢的是喜鹊。</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899592" y="1196752"/>
            <a:ext cx="668466" cy="7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3692577" cy="1485717"/>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518249" y="1124744"/>
            <a:ext cx="8648521" cy="3785652"/>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从文中“我”对喜鹊的称呼中可以体</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会到“我”要表达的情感是（   ）之</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情。</a:t>
            </a:r>
            <a:endParaRPr lang="en-US" altLang="zh-CN" sz="4000"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A.</a:t>
            </a:r>
            <a:r>
              <a:rPr lang="zh-CN" altLang="en-US" sz="4000" dirty="0" smtClean="0">
                <a:solidFill>
                  <a:srgbClr val="0000FF"/>
                </a:solidFill>
                <a:latin typeface="楷体" panose="02010609060101010101" pitchFamily="49" charset="-122"/>
                <a:ea typeface="楷体" panose="02010609060101010101" pitchFamily="49" charset="-122"/>
              </a:rPr>
              <a:t>对喜鹊的讨厌</a:t>
            </a:r>
            <a:endParaRPr lang="en-US" altLang="zh-CN" sz="4000"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B.</a:t>
            </a:r>
            <a:r>
              <a:rPr lang="zh-CN" altLang="en-US" sz="4000" dirty="0" smtClean="0">
                <a:solidFill>
                  <a:srgbClr val="0000FF"/>
                </a:solidFill>
                <a:latin typeface="楷体" panose="02010609060101010101" pitchFamily="49" charset="-122"/>
                <a:ea typeface="楷体" panose="02010609060101010101" pitchFamily="49" charset="-122"/>
              </a:rPr>
              <a:t>对喜鹊的爱怜</a:t>
            </a:r>
            <a:endParaRPr lang="en-US" altLang="zh-CN" sz="4000"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C.</a:t>
            </a:r>
            <a:r>
              <a:rPr lang="zh-CN" altLang="en-US" sz="4000" dirty="0" smtClean="0">
                <a:solidFill>
                  <a:srgbClr val="0000FF"/>
                </a:solidFill>
                <a:latin typeface="楷体" panose="02010609060101010101" pitchFamily="49" charset="-122"/>
                <a:ea typeface="楷体" panose="02010609060101010101" pitchFamily="49" charset="-122"/>
              </a:rPr>
              <a:t>对喜鹊的喜欢</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4" name="TextBox 13"/>
          <p:cNvSpPr txBox="1"/>
          <p:nvPr/>
        </p:nvSpPr>
        <p:spPr>
          <a:xfrm>
            <a:off x="7308304" y="1844824"/>
            <a:ext cx="648072" cy="523220"/>
          </a:xfrm>
          <a:prstGeom prst="rect">
            <a:avLst/>
          </a:prstGeom>
          <a:noFill/>
        </p:spPr>
        <p:txBody>
          <a:bodyPr wrap="square" rtlCol="0">
            <a:spAutoFit/>
          </a:bodyPr>
          <a:lstStyle/>
          <a:p>
            <a:r>
              <a:rPr lang="en-US" altLang="zh-CN" sz="2800" b="1" dirty="0" smtClean="0">
                <a:solidFill>
                  <a:srgbClr val="FF0000"/>
                </a:solidFill>
              </a:rPr>
              <a:t>C</a:t>
            </a:r>
            <a:endParaRPr lang="zh-CN" altLang="en-US" sz="2800" b="1"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4644008" y="1556792"/>
            <a:ext cx="3925134" cy="2677656"/>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“小喜鹊</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尾巴长</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黑脑袋</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白胸膛。 尖尖嘴巴爱说话</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常在枝头把歌唱。”</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　　今天就让我们伴随着这首优美动听的儿歌走进课文看一看课文中讲了一个什么样的故事吧！</a:t>
            </a:r>
            <a:endParaRPr lang="zh-CN" altLang="en-US" sz="24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04074" y="1016741"/>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998" y="980728"/>
            <a:ext cx="8905002"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品读课文，说说从哪些地方可以体会到</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童真、童趣呢？</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2040034" y="5935064"/>
            <a:ext cx="1265237" cy="1200150"/>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683568" y="2492896"/>
            <a:ext cx="7978906" cy="267765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FF0000"/>
                </a:solidFill>
                <a:latin typeface="楷体" panose="02010609060101010101" pitchFamily="49" charset="-122"/>
                <a:ea typeface="楷体" panose="02010609060101010101" pitchFamily="49" charset="-122"/>
              </a:rPr>
              <a:t>把喜鹊叫作“阿姨”，把小喜鹊叫作“弟弟”；看到大喜鹊和小喜鹊在窝里互动，想象成是喜鹊妈妈教给孩子生存的本领；听到喜鹊的叫声翻译成人的语言等描写让我们感受到了童真童趣。</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4" name="组合 13"/>
          <p:cNvGrpSpPr/>
          <p:nvPr/>
        </p:nvGrpSpPr>
        <p:grpSpPr>
          <a:xfrm>
            <a:off x="323528" y="5229200"/>
            <a:ext cx="8038966" cy="1414154"/>
            <a:chOff x="323528" y="5229200"/>
            <a:chExt cx="8038966" cy="1414154"/>
          </a:xfrm>
        </p:grpSpPr>
        <p:sp>
          <p:nvSpPr>
            <p:cNvPr id="20" name="云形标注 19"/>
            <p:cNvSpPr/>
            <p:nvPr/>
          </p:nvSpPr>
          <p:spPr>
            <a:xfrm>
              <a:off x="2843808" y="5229200"/>
              <a:ext cx="5518686"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3131840" y="5229200"/>
              <a:ext cx="4871228" cy="461665"/>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童真童趣。</a:t>
              </a:r>
              <a:endParaRPr lang="zh-CN" altLang="en-US" sz="2000" dirty="0">
                <a:latin typeface="楷体" panose="02010609060101010101" pitchFamily="49" charset="-122"/>
                <a:ea typeface="楷体" panose="02010609060101010101" pitchFamily="49" charset="-122"/>
              </a:endParaRPr>
            </a:p>
          </p:txBody>
        </p:sp>
        <p:pic>
          <p:nvPicPr>
            <p:cNvPr id="27"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323528" y="5339546"/>
              <a:ext cx="2128391" cy="1303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772816"/>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4" name="TextBox 3"/>
          <p:cNvSpPr txBox="1"/>
          <p:nvPr/>
        </p:nvSpPr>
        <p:spPr>
          <a:xfrm>
            <a:off x="539552" y="1157263"/>
            <a:ext cx="7978906"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修饰性词语：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绿色太阳伞</a:t>
            </a:r>
            <a:endParaRPr lang="zh-CN" altLang="en-US" sz="4000" dirty="0">
              <a:latin typeface="楷体" panose="02010609060101010101" pitchFamily="49" charset="-122"/>
              <a:ea typeface="楷体" panose="02010609060101010101" pitchFamily="49" charset="-122"/>
            </a:endParaRPr>
          </a:p>
        </p:txBody>
      </p:sp>
      <p:sp>
        <p:nvSpPr>
          <p:cNvPr id="6" name="TextBox 5"/>
          <p:cNvSpPr txBox="1"/>
          <p:nvPr/>
        </p:nvSpPr>
        <p:spPr>
          <a:xfrm>
            <a:off x="683568" y="4653136"/>
            <a:ext cx="734481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蓝色海洋　白色幔帐</a:t>
            </a:r>
            <a:r>
              <a:rPr lang="zh-CN" altLang="en-US" sz="4000" dirty="0" smtClean="0">
                <a:latin typeface="楷体" panose="02010609060101010101" pitchFamily="49" charset="-122"/>
                <a:ea typeface="楷体" panose="02010609060101010101" pitchFamily="49" charset="-122"/>
              </a:rPr>
              <a:t>　</a:t>
            </a:r>
            <a:r>
              <a:rPr lang="zh-CN" altLang="en-US" sz="4000" dirty="0" smtClean="0">
                <a:solidFill>
                  <a:schemeClr val="accent1"/>
                </a:solidFill>
                <a:latin typeface="楷体" panose="02010609060101010101" pitchFamily="49" charset="-122"/>
                <a:ea typeface="楷体" panose="02010609060101010101" pitchFamily="49" charset="-122"/>
              </a:rPr>
              <a:t>红色火焰</a:t>
            </a:r>
            <a:endParaRPr lang="zh-CN" altLang="en-US" sz="4000"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1115616" y="2492896"/>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1026" name="Picture 2"/>
          <p:cNvPicPr>
            <a:picLocks noChangeAspect="1" noChangeArrowheads="1"/>
          </p:cNvPicPr>
          <p:nvPr/>
        </p:nvPicPr>
        <p:blipFill>
          <a:blip r:embed="rId7" cstate="print"/>
          <a:srcRect/>
          <a:stretch>
            <a:fillRect/>
          </a:stretch>
        </p:blipFill>
        <p:spPr bwMode="auto">
          <a:xfrm>
            <a:off x="683568" y="3212976"/>
            <a:ext cx="2160000" cy="14385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p:cNvPicPr>
            <a:picLocks noChangeAspect="1" noChangeArrowheads="1"/>
          </p:cNvPicPr>
          <p:nvPr/>
        </p:nvPicPr>
        <p:blipFill>
          <a:blip r:embed="rId8" cstate="print"/>
          <a:srcRect/>
          <a:stretch>
            <a:fillRect/>
          </a:stretch>
        </p:blipFill>
        <p:spPr bwMode="auto">
          <a:xfrm>
            <a:off x="3419872" y="2924944"/>
            <a:ext cx="1800000" cy="172019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8" name="Picture 4"/>
          <p:cNvPicPr>
            <a:picLocks noChangeAspect="1" noChangeArrowheads="1"/>
          </p:cNvPicPr>
          <p:nvPr/>
        </p:nvPicPr>
        <p:blipFill>
          <a:blip r:embed="rId9" cstate="print"/>
          <a:srcRect/>
          <a:stretch>
            <a:fillRect/>
          </a:stretch>
        </p:blipFill>
        <p:spPr bwMode="auto">
          <a:xfrm>
            <a:off x="5940152" y="2204864"/>
            <a:ext cx="1800000" cy="24352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TextBox 14"/>
          <p:cNvSpPr txBox="1"/>
          <p:nvPr/>
        </p:nvSpPr>
        <p:spPr>
          <a:xfrm>
            <a:off x="4644008" y="6858000"/>
            <a:ext cx="3198311" cy="369332"/>
          </a:xfrm>
          <a:prstGeom prst="rect">
            <a:avLst/>
          </a:prstGeom>
          <a:noFill/>
        </p:spPr>
        <p:txBody>
          <a:bodyPr wrap="none" rtlCol="0">
            <a:spAutoFit/>
          </a:bodyPr>
          <a:lstStyle/>
          <a:p>
            <a:r>
              <a:rPr lang="zh-CN" altLang="en-US" dirty="0" smtClean="0"/>
              <a:t>更多教学资源微信</a:t>
            </a:r>
            <a:r>
              <a:rPr lang="en-US" altLang="zh-CN" dirty="0" smtClean="0"/>
              <a:t>jxzy888666</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956" y="1174304"/>
            <a:ext cx="7978906" cy="4401205"/>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太阳伞  抬头  阿姨  方便  教给  游戏  字母  　</a:t>
            </a:r>
            <a:endParaRPr lang="en-US" altLang="zh-CN" sz="4000"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它好像一把很大又很高的绿色太阳伞。</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439080" y="596423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58768" y="613568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43387" y="6213388"/>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63093" y="6257925"/>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2000"/>
                                        <p:tgtEl>
                                          <p:spTgt spid="3">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1857364"/>
            <a:ext cx="8496944" cy="2677656"/>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通过朗读，我们仿佛看到了一幅和谐的幸福家庭的画面，让我感受到了作者美好的心灵和童年的天真与乐趣。</a:t>
            </a:r>
            <a:endParaRPr lang="zh-CN" altLang="en-US" sz="36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411760" y="908720"/>
            <a:ext cx="396044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枫树上有一个喜鹊窝</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2339752" y="1844824"/>
            <a:ext cx="3096344"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喜鹊常常和我说话</a:t>
            </a:r>
            <a:endParaRPr lang="zh-CN" altLang="en-US" sz="2800" b="1" dirty="0">
              <a:latin typeface="楷体" panose="02010609060101010101" pitchFamily="49" charset="-122"/>
              <a:ea typeface="楷体" panose="02010609060101010101" pitchFamily="49" charset="-122"/>
            </a:endParaRPr>
          </a:p>
        </p:txBody>
      </p:sp>
      <p:sp>
        <p:nvSpPr>
          <p:cNvPr id="18" name="TextBox 17"/>
          <p:cNvSpPr txBox="1"/>
          <p:nvPr/>
        </p:nvSpPr>
        <p:spPr>
          <a:xfrm>
            <a:off x="2339752" y="2708920"/>
            <a:ext cx="4392488"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喜鹊窝里添了几只小喜鹊</a:t>
            </a:r>
            <a:endParaRPr lang="zh-CN" altLang="en-US" sz="2800" b="1"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1" name="TextBox 20"/>
          <p:cNvSpPr txBox="1"/>
          <p:nvPr/>
        </p:nvSpPr>
        <p:spPr>
          <a:xfrm>
            <a:off x="683568" y="1484784"/>
            <a:ext cx="1224136" cy="5078313"/>
          </a:xfrm>
          <a:prstGeom prst="rect">
            <a:avLst/>
          </a:prstGeom>
          <a:noFill/>
        </p:spPr>
        <p:txBody>
          <a:bodyPr wrap="square" rtlCol="0">
            <a:spAutoFit/>
          </a:bodyPr>
          <a:lstStyle/>
          <a:p>
            <a:r>
              <a:rPr lang="zh-CN" altLang="en-US" sz="5400" dirty="0" smtClean="0">
                <a:solidFill>
                  <a:srgbClr val="FF0000"/>
                </a:solidFill>
              </a:rPr>
              <a:t>枫树上的喜鹊</a:t>
            </a:r>
            <a:endParaRPr lang="zh-CN" altLang="en-US" sz="5400" dirty="0">
              <a:solidFill>
                <a:srgbClr val="FF0000"/>
              </a:solidFill>
            </a:endParaRPr>
          </a:p>
        </p:txBody>
      </p:sp>
      <p:sp>
        <p:nvSpPr>
          <p:cNvPr id="22" name="TextBox 21"/>
          <p:cNvSpPr txBox="1"/>
          <p:nvPr/>
        </p:nvSpPr>
        <p:spPr>
          <a:xfrm>
            <a:off x="2411760" y="3645024"/>
            <a:ext cx="381642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喜鹊妈妈教给孩子唱歌、游戏、学拼音</a:t>
            </a:r>
            <a:endParaRPr lang="zh-CN" altLang="en-US" sz="2800" b="1" dirty="0">
              <a:latin typeface="楷体" panose="02010609060101010101" pitchFamily="49" charset="-122"/>
              <a:ea typeface="楷体" panose="02010609060101010101" pitchFamily="49" charset="-122"/>
            </a:endParaRPr>
          </a:p>
        </p:txBody>
      </p:sp>
      <p:sp>
        <p:nvSpPr>
          <p:cNvPr id="23" name="右大括号 22"/>
          <p:cNvSpPr/>
          <p:nvPr/>
        </p:nvSpPr>
        <p:spPr>
          <a:xfrm rot="10800000" flipH="1">
            <a:off x="6804248" y="1052736"/>
            <a:ext cx="288033" cy="4536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左大括号 23"/>
          <p:cNvSpPr/>
          <p:nvPr/>
        </p:nvSpPr>
        <p:spPr>
          <a:xfrm>
            <a:off x="1763688" y="1268760"/>
            <a:ext cx="216024" cy="43924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TextBox 24"/>
          <p:cNvSpPr txBox="1"/>
          <p:nvPr/>
        </p:nvSpPr>
        <p:spPr>
          <a:xfrm>
            <a:off x="7236296" y="2492896"/>
            <a:ext cx="576064" cy="1815882"/>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童真童趣</a:t>
            </a:r>
            <a:endParaRPr lang="zh-CN" altLang="en-US" sz="2800" b="1" dirty="0">
              <a:latin typeface="楷体" panose="02010609060101010101" pitchFamily="49" charset="-122"/>
              <a:ea typeface="楷体" panose="02010609060101010101" pitchFamily="49" charset="-122"/>
            </a:endParaRPr>
          </a:p>
        </p:txBody>
      </p:sp>
      <p:sp>
        <p:nvSpPr>
          <p:cNvPr id="26" name="TextBox 25"/>
          <p:cNvSpPr txBox="1"/>
          <p:nvPr/>
        </p:nvSpPr>
        <p:spPr>
          <a:xfrm>
            <a:off x="2339752" y="5157192"/>
            <a:ext cx="417646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我听懂了喜鹊说的话，真高兴</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8" grpId="0"/>
      <p:bldP spid="22" grpId="0"/>
      <p:bldP spid="23" grpId="0" animBg="1"/>
      <p:bldP spid="24" grpId="0" animBg="1"/>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1268760"/>
            <a:ext cx="7978906" cy="4247317"/>
          </a:xfrm>
          <a:prstGeom prst="rect">
            <a:avLst/>
          </a:prstGeom>
          <a:noFill/>
        </p:spPr>
        <p:txBody>
          <a:bodyPr wrap="square" rtlCol="0">
            <a:spAutoFit/>
          </a:bodyPr>
          <a:lstStyle/>
          <a:p>
            <a:pPr algn="ctr">
              <a:lnSpc>
                <a:spcPct val="150000"/>
              </a:lnSpc>
            </a:pPr>
            <a:r>
              <a:rPr lang="zh-CN" altLang="en-US" sz="3600" dirty="0" smtClean="0"/>
              <a:t>　　</a:t>
            </a:r>
            <a:r>
              <a:rPr lang="zh-CN" altLang="en-US" sz="3600" b="1" dirty="0" smtClean="0">
                <a:latin typeface="楷体" panose="02010609060101010101" pitchFamily="49" charset="-122"/>
                <a:ea typeface="楷体" panose="02010609060101010101" pitchFamily="49" charset="-122"/>
              </a:rPr>
              <a:t>描写童真童趣的成语</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天真烂漫  童言无忌  天真活泼</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热情爽朗  生气勃勃  善良纯朴</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嬉戏玩乐  开怀大笑  童真无邪</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天真烂漫  活蹦乱跳  追逐打闹</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6372200" y="5277017"/>
            <a:ext cx="1532087" cy="15809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434236" cy="5262979"/>
          </a:xfrm>
          <a:prstGeom prst="rect">
            <a:avLst/>
          </a:prstGeom>
          <a:noFill/>
        </p:spPr>
        <p:txBody>
          <a:bodyPr wrap="square" rtlCol="0">
            <a:spAutoFit/>
          </a:bodyPr>
          <a:lstStyle/>
          <a:p>
            <a:pPr algn="ct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描写童真童趣的古诗</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池上</a:t>
            </a:r>
            <a:r>
              <a:rPr lang="en-US" altLang="zh-CN" sz="3200" dirty="0" smtClean="0">
                <a:latin typeface="楷体" panose="02010609060101010101" pitchFamily="49" charset="-122"/>
                <a:ea typeface="楷体" panose="02010609060101010101" pitchFamily="49" charset="-122"/>
              </a:rPr>
              <a:t>》</a:t>
            </a:r>
          </a:p>
          <a:p>
            <a:pPr algn="ctr">
              <a:lnSpc>
                <a:spcPct val="150000"/>
              </a:lnSpc>
            </a:pPr>
            <a:r>
              <a:rPr lang="zh-CN" altLang="en-US" sz="3200" dirty="0" smtClean="0">
                <a:latin typeface="楷体" panose="02010609060101010101" pitchFamily="49" charset="-122"/>
                <a:ea typeface="楷体" panose="02010609060101010101" pitchFamily="49" charset="-122"/>
              </a:rPr>
              <a:t>唐</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白居易</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小娃撑小艇，</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偷采白莲回。</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不解藏踪迹，</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浮萍一道开。</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434236" cy="5262979"/>
          </a:xfrm>
          <a:prstGeom prst="rect">
            <a:avLst/>
          </a:prstGeom>
          <a:noFill/>
        </p:spPr>
        <p:txBody>
          <a:bodyPr wrap="square" rtlCol="0">
            <a:spAutoFit/>
          </a:bodyPr>
          <a:lstStyle/>
          <a:p>
            <a:pPr algn="ct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描写童真童趣的古诗</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舟过仁安</a:t>
            </a:r>
            <a:r>
              <a:rPr lang="en-US" altLang="zh-CN" sz="3200" dirty="0" smtClean="0">
                <a:latin typeface="楷体" panose="02010609060101010101" pitchFamily="49" charset="-122"/>
                <a:ea typeface="楷体" panose="02010609060101010101" pitchFamily="49" charset="-122"/>
              </a:rPr>
              <a:t>》</a:t>
            </a:r>
          </a:p>
          <a:p>
            <a:pPr algn="ctr">
              <a:lnSpc>
                <a:spcPct val="150000"/>
              </a:lnSpc>
            </a:pPr>
            <a:r>
              <a:rPr lang="zh-CN" altLang="en-US" sz="3200" dirty="0" smtClean="0">
                <a:latin typeface="楷体" panose="02010609060101010101" pitchFamily="49" charset="-122"/>
                <a:ea typeface="楷体" panose="02010609060101010101" pitchFamily="49" charset="-122"/>
              </a:rPr>
              <a:t>宋</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杨万里</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一叶渔船两小童，</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收篙停棹坐船中。</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怪生无雨都张伞，</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不是遮头是使风。</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7915" y="1233333"/>
            <a:ext cx="8293466" cy="4247317"/>
          </a:xfrm>
          <a:prstGeom prst="rect">
            <a:avLst/>
          </a:prstGeom>
          <a:noFill/>
        </p:spPr>
        <p:txBody>
          <a:bodyPr wrap="square" rtlCol="0">
            <a:spAutoFit/>
          </a:bodyPr>
          <a:lstStyle/>
          <a:p>
            <a:pPr>
              <a:lnSpc>
                <a:spcPct val="150000"/>
              </a:lnSpc>
            </a:pPr>
            <a:r>
              <a:rPr lang="zh-CN" altLang="en-US" sz="3600" dirty="0" smtClean="0"/>
              <a:t>　</a:t>
            </a:r>
            <a:r>
              <a:rPr lang="en-US" altLang="zh-CN" sz="3600" dirty="0" smtClean="0"/>
              <a:t>1.</a:t>
            </a:r>
            <a:r>
              <a:rPr lang="zh-CN" altLang="en-US" sz="3600" dirty="0" smtClean="0"/>
              <a:t>比一比，再组词。</a:t>
            </a:r>
            <a:endParaRPr lang="en-US" altLang="zh-CN" sz="3600" dirty="0" smtClean="0"/>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伞（    ）便（    ）</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命（　　）使（</a:t>
            </a:r>
            <a:r>
              <a:rPr lang="zh-CN" altLang="en-US" sz="3600" b="1" dirty="0">
                <a:latin typeface="楷体" panose="02010609060101010101" pitchFamily="49" charset="-122"/>
                <a:ea typeface="楷体" panose="02010609060101010101" pitchFamily="49" charset="-122"/>
              </a:rPr>
              <a:t>　　）</a:t>
            </a: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母（</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）抬（</a:t>
            </a:r>
            <a:r>
              <a:rPr lang="zh-CN" altLang="en-US" sz="3600" b="1" dirty="0">
                <a:latin typeface="楷体" panose="02010609060101010101" pitchFamily="49" charset="-122"/>
                <a:ea typeface="楷体" panose="02010609060101010101" pitchFamily="49" charset="-122"/>
              </a:rPr>
              <a:t>　　）</a:t>
            </a: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每（</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）治（</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172400" y="6381573"/>
            <a:ext cx="720725" cy="477838"/>
          </a:xfrm>
          <a:prstGeom prst="rect">
            <a:avLst/>
          </a:prstGeom>
          <a:noFill/>
          <a:ln w="9525">
            <a:noFill/>
            <a:miter lim="800000"/>
            <a:headEnd/>
            <a:tailEnd/>
          </a:ln>
        </p:spPr>
      </p:pic>
      <p:sp>
        <p:nvSpPr>
          <p:cNvPr id="10" name="云形标注 9"/>
          <p:cNvSpPr/>
          <p:nvPr/>
        </p:nvSpPr>
        <p:spPr>
          <a:xfrm>
            <a:off x="5331676" y="3356992"/>
            <a:ext cx="3325337"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对比形近字的方法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2" name="组合 13"/>
          <p:cNvGrpSpPr/>
          <p:nvPr/>
        </p:nvGrpSpPr>
        <p:grpSpPr>
          <a:xfrm>
            <a:off x="6109154" y="2206653"/>
            <a:ext cx="1665879" cy="1227642"/>
            <a:chOff x="1835696" y="5616071"/>
            <a:chExt cx="1665879" cy="1227642"/>
          </a:xfrm>
        </p:grpSpPr>
        <p:pic>
          <p:nvPicPr>
            <p:cNvPr id="1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TextBox 10"/>
          <p:cNvSpPr txBox="1"/>
          <p:nvPr/>
        </p:nvSpPr>
        <p:spPr>
          <a:xfrm>
            <a:off x="1735596" y="299695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生命</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067944" y="296686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使劲</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1691680" y="386293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字母</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4067944" y="3861047"/>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抬头</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1691680" y="461251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每天</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4103723" y="4640623"/>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治理</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8"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19806" r="7809" b="7265"/>
          <a:stretch>
            <a:fillRect/>
          </a:stretch>
        </p:blipFill>
        <p:spPr bwMode="auto">
          <a:xfrm>
            <a:off x="5037656" y="4939097"/>
            <a:ext cx="1692174" cy="1516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24"/>
          <p:cNvSpPr txBox="1"/>
          <p:nvPr/>
        </p:nvSpPr>
        <p:spPr>
          <a:xfrm>
            <a:off x="1735596" y="220509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雨伞</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6" name="TextBox 25"/>
          <p:cNvSpPr txBox="1"/>
          <p:nvPr/>
        </p:nvSpPr>
        <p:spPr>
          <a:xfrm>
            <a:off x="4067944" y="2151553"/>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方便</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80">
                                          <p:stCondLst>
                                            <p:cond delay="0"/>
                                          </p:stCondLst>
                                        </p:cTn>
                                        <p:tgtEl>
                                          <p:spTgt spid="10"/>
                                        </p:tgtEl>
                                      </p:cBhvr>
                                    </p:animEffect>
                                    <p:anim calcmode="lin" valueType="num">
                                      <p:cBhvr>
                                        <p:cTn id="1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0" dur="26">
                                          <p:stCondLst>
                                            <p:cond delay="650"/>
                                          </p:stCondLst>
                                        </p:cTn>
                                        <p:tgtEl>
                                          <p:spTgt spid="10"/>
                                        </p:tgtEl>
                                      </p:cBhvr>
                                      <p:to x="100000" y="60000"/>
                                    </p:animScale>
                                    <p:animScale>
                                      <p:cBhvr>
                                        <p:cTn id="21" dur="166" decel="50000">
                                          <p:stCondLst>
                                            <p:cond delay="67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7" grpId="0"/>
      <p:bldP spid="18" grpId="0"/>
      <p:bldP spid="19" grpId="0"/>
      <p:bldP spid="20" grpId="0"/>
      <p:bldP spid="21"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997099"/>
            <a:ext cx="7290993" cy="923330"/>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读一读，完成练习。</a:t>
            </a:r>
            <a:endParaRPr lang="en-US" altLang="zh-CN" sz="3200" dirty="0" smtClean="0"/>
          </a:p>
        </p:txBody>
      </p:sp>
      <p:pic>
        <p:nvPicPr>
          <p:cNvPr id="4" name="图片 9"/>
          <p:cNvPicPr>
            <a:picLocks noChangeAspect="1"/>
          </p:cNvPicPr>
          <p:nvPr/>
        </p:nvPicPr>
        <p:blipFill>
          <a:blip r:embed="rId2" cstate="print"/>
          <a:srcRect r="72971"/>
          <a:stretch>
            <a:fillRect/>
          </a:stretch>
        </p:blipFill>
        <p:spPr bwMode="auto">
          <a:xfrm>
            <a:off x="6596928" y="600826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973507" y="6259336"/>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33757"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7993046" y="6259336"/>
            <a:ext cx="720725" cy="477838"/>
          </a:xfrm>
          <a:prstGeom prst="rect">
            <a:avLst/>
          </a:prstGeom>
          <a:noFill/>
          <a:ln w="9525">
            <a:noFill/>
            <a:miter lim="800000"/>
            <a:headEnd/>
            <a:tailEnd/>
          </a:ln>
        </p:spPr>
      </p:pic>
      <p:sp>
        <p:nvSpPr>
          <p:cNvPr id="13" name="对角圆角矩形 12"/>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2" name="TextBox 11"/>
          <p:cNvSpPr txBox="1"/>
          <p:nvPr/>
        </p:nvSpPr>
        <p:spPr>
          <a:xfrm>
            <a:off x="539552" y="1844824"/>
            <a:ext cx="8352928" cy="2308324"/>
          </a:xfrm>
          <a:prstGeom prst="rect">
            <a:avLst/>
          </a:prstGeom>
          <a:noFill/>
        </p:spPr>
        <p:txBody>
          <a:bodyPr wrap="square" rtlCol="0">
            <a:spAutoFit/>
          </a:bodyPr>
          <a:lstStyle/>
          <a:p>
            <a:pPr>
              <a:lnSpc>
                <a:spcPct val="150000"/>
              </a:lnSpc>
            </a:pPr>
            <a:r>
              <a:rPr lang="zh-CN" altLang="en-US" sz="2400" dirty="0" smtClean="0"/>
              <a:t>        喜鹊弟弟一齐快乐地回答：“鹊！鹊鹊！鹊鹊鹊！”</a:t>
            </a:r>
            <a:endParaRPr lang="en-US" altLang="zh-CN" sz="2400" dirty="0" smtClean="0"/>
          </a:p>
          <a:p>
            <a:pPr>
              <a:lnSpc>
                <a:spcPct val="150000"/>
              </a:lnSpc>
            </a:pPr>
            <a:r>
              <a:rPr lang="zh-CN" altLang="en-US" sz="2400" dirty="0" smtClean="0"/>
              <a:t>        我懂得，喜鹊弟弟很快给出了答案：“妈妈，那是太阳！太阳升上来了！”</a:t>
            </a:r>
            <a:endParaRPr lang="en-US" altLang="zh-CN" sz="2400" dirty="0" smtClean="0"/>
          </a:p>
          <a:p>
            <a:pPr>
              <a:lnSpc>
                <a:spcPct val="150000"/>
              </a:lnSpc>
            </a:pPr>
            <a:r>
              <a:rPr lang="zh-CN" altLang="en-US" sz="2400" dirty="0" smtClean="0"/>
              <a:t>        我真高兴啊！</a:t>
            </a:r>
            <a:endParaRPr lang="en-US" altLang="zh-CN" sz="2400" dirty="0" smtClean="0"/>
          </a:p>
        </p:txBody>
      </p:sp>
      <p:sp>
        <p:nvSpPr>
          <p:cNvPr id="16" name="TextBox 15"/>
          <p:cNvSpPr txBox="1"/>
          <p:nvPr/>
        </p:nvSpPr>
        <p:spPr>
          <a:xfrm>
            <a:off x="395536" y="4221088"/>
            <a:ext cx="8280920" cy="830997"/>
          </a:xfrm>
          <a:prstGeom prst="rect">
            <a:avLst/>
          </a:prstGeom>
          <a:noFill/>
        </p:spPr>
        <p:txBody>
          <a:bodyPr wrap="square" rtlCol="0">
            <a:spAutoFit/>
          </a:bodyPr>
          <a:lstStyle/>
          <a:p>
            <a:pPr>
              <a:lnSpc>
                <a:spcPct val="150000"/>
              </a:lnSpc>
            </a:pPr>
            <a:r>
              <a:rPr lang="zh-CN" altLang="en-US" sz="3200" dirty="0" smtClean="0"/>
              <a:t>我真高兴是因为：</a:t>
            </a:r>
            <a:r>
              <a:rPr lang="en-US" altLang="zh-CN" sz="3200" dirty="0" smtClean="0"/>
              <a:t>____________________</a:t>
            </a:r>
            <a:r>
              <a:rPr lang="zh-CN" altLang="en-US" sz="3200" dirty="0" smtClean="0"/>
              <a:t>  。                                      </a:t>
            </a:r>
            <a:r>
              <a:rPr lang="zh-CN" altLang="en-US" sz="3200" u="sng" dirty="0" smtClean="0"/>
              <a:t>   </a:t>
            </a:r>
            <a:r>
              <a:rPr lang="zh-CN" altLang="en-US" sz="3200" dirty="0" smtClean="0"/>
              <a:t>                        </a:t>
            </a:r>
            <a:endParaRPr lang="en-US" altLang="zh-CN" sz="3200" dirty="0" smtClean="0"/>
          </a:p>
        </p:txBody>
      </p:sp>
      <p:sp>
        <p:nvSpPr>
          <p:cNvPr id="26" name="TextBox 25"/>
          <p:cNvSpPr txBox="1"/>
          <p:nvPr/>
        </p:nvSpPr>
        <p:spPr>
          <a:xfrm>
            <a:off x="3635896" y="4077072"/>
            <a:ext cx="4680520" cy="830997"/>
          </a:xfrm>
          <a:prstGeom prst="rect">
            <a:avLst/>
          </a:prstGeom>
          <a:noFill/>
        </p:spPr>
        <p:txBody>
          <a:bodyPr wrap="square" rtlCol="0">
            <a:spAutoFit/>
          </a:bodyPr>
          <a:lstStyle/>
          <a:p>
            <a:r>
              <a:rPr lang="zh-CN" altLang="en-US" sz="2400" dirty="0" smtClean="0">
                <a:solidFill>
                  <a:srgbClr val="FF0000"/>
                </a:solidFill>
              </a:rPr>
              <a:t>我能够听懂喜鹊的语言，我们成为了好朋友</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6"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120032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飞行的喜鹊</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20"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26" name="Picture 2"/>
          <p:cNvPicPr>
            <a:picLocks noChangeAspect="1" noChangeArrowheads="1"/>
          </p:cNvPicPr>
          <p:nvPr/>
        </p:nvPicPr>
        <p:blipFill>
          <a:blip r:embed="rId9" cstate="print"/>
          <a:srcRect/>
          <a:stretch>
            <a:fillRect/>
          </a:stretch>
        </p:blipFill>
        <p:spPr bwMode="auto">
          <a:xfrm>
            <a:off x="683568" y="2852936"/>
            <a:ext cx="2160000" cy="1313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p:cNvPicPr>
            <a:picLocks noChangeAspect="1" noChangeArrowheads="1"/>
          </p:cNvPicPr>
          <p:nvPr/>
        </p:nvPicPr>
        <p:blipFill>
          <a:blip r:embed="rId10" cstate="print"/>
          <a:srcRect/>
          <a:stretch>
            <a:fillRect/>
          </a:stretch>
        </p:blipFill>
        <p:spPr bwMode="auto">
          <a:xfrm>
            <a:off x="3419872" y="2708920"/>
            <a:ext cx="2160000" cy="14428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9" name="矩形 18"/>
          <p:cNvSpPr/>
          <p:nvPr/>
        </p:nvSpPr>
        <p:spPr>
          <a:xfrm>
            <a:off x="3491880" y="4365104"/>
            <a:ext cx="2160240" cy="120032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树枝上站着的喜鹊</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pic>
        <p:nvPicPr>
          <p:cNvPr id="1028" name="Picture 4"/>
          <p:cNvPicPr>
            <a:picLocks noChangeAspect="1" noChangeArrowheads="1"/>
          </p:cNvPicPr>
          <p:nvPr/>
        </p:nvPicPr>
        <p:blipFill>
          <a:blip r:embed="rId11" cstate="print"/>
          <a:srcRect/>
          <a:stretch>
            <a:fillRect/>
          </a:stretch>
        </p:blipFill>
        <p:spPr bwMode="auto">
          <a:xfrm>
            <a:off x="6372200" y="2708920"/>
            <a:ext cx="2160000" cy="1476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3" name="矩形 22"/>
          <p:cNvSpPr/>
          <p:nvPr/>
        </p:nvSpPr>
        <p:spPr>
          <a:xfrm>
            <a:off x="6516216" y="1052736"/>
            <a:ext cx="2160240" cy="120032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喜鹊的一家</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500" fill="hold"/>
                                        <p:tgtEl>
                                          <p:spTgt spid="1027"/>
                                        </p:tgtEl>
                                        <p:attrNameLst>
                                          <p:attrName>ppt_x</p:attrName>
                                        </p:attrNameLst>
                                      </p:cBhvr>
                                      <p:tavLst>
                                        <p:tav tm="0">
                                          <p:val>
                                            <p:strVal val="#ppt_x"/>
                                          </p:val>
                                        </p:tav>
                                        <p:tav tm="100000">
                                          <p:val>
                                            <p:strVal val="#ppt_x"/>
                                          </p:val>
                                        </p:tav>
                                      </p:tavLst>
                                    </p:anim>
                                    <p:anim calcmode="lin" valueType="num">
                                      <p:cBhvr additive="base">
                                        <p:cTn id="1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ppt_x"/>
                                          </p:val>
                                        </p:tav>
                                        <p:tav tm="100000">
                                          <p:val>
                                            <p:strVal val="#ppt_x"/>
                                          </p:val>
                                        </p:tav>
                                      </p:tavLst>
                                    </p:anim>
                                    <p:anim calcmode="lin" valueType="num">
                                      <p:cBhvr additive="base">
                                        <p:cTn id="3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linds(horizontal)">
                                      <p:cBhvr>
                                        <p:cTn id="35" dur="500"/>
                                        <p:tgtEl>
                                          <p:spTgt spid="23"/>
                                        </p:tgtEl>
                                      </p:cBhvr>
                                    </p:animEffect>
                                  </p:childTnLst>
                                </p:cTn>
                              </p:par>
                              <p:par>
                                <p:cTn id="36" presetID="42"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836712"/>
            <a:ext cx="8352928" cy="923330"/>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zh-CN" altLang="en-US" sz="2400" dirty="0" smtClean="0"/>
              <a:t>３</a:t>
            </a:r>
            <a:r>
              <a:rPr lang="en-US" altLang="zh-CN" sz="2400" dirty="0" smtClean="0"/>
              <a:t>.</a:t>
            </a:r>
            <a:r>
              <a:rPr lang="zh-CN" altLang="en-US" sz="2400" dirty="0" smtClean="0"/>
              <a:t>读下面的古诗，说说你从这首诗中体会到了什么。</a:t>
            </a:r>
            <a:endParaRPr lang="en-US" altLang="zh-CN" sz="24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395536" y="4293096"/>
            <a:ext cx="7673391" cy="806439"/>
          </a:xfrm>
          <a:prstGeom prst="rect">
            <a:avLst/>
          </a:prstGeom>
          <a:noFill/>
        </p:spPr>
        <p:txBody>
          <a:bodyPr wrap="square" rtlCol="0">
            <a:spAutoFit/>
          </a:bodyPr>
          <a:lstStyle/>
          <a:p>
            <a:pPr>
              <a:lnSpc>
                <a:spcPct val="150000"/>
              </a:lnSpc>
            </a:pPr>
            <a:r>
              <a:rPr lang="zh-CN" altLang="en-US" sz="3600" dirty="0" smtClean="0"/>
              <a:t>　</a:t>
            </a:r>
            <a:r>
              <a:rPr lang="zh-CN" altLang="en-US" sz="3600" smtClean="0"/>
              <a:t>　</a:t>
            </a:r>
            <a:r>
              <a:rPr lang="zh-CN" altLang="en-US" sz="3200" b="1" smtClean="0">
                <a:solidFill>
                  <a:srgbClr val="FF0000"/>
                </a:solidFill>
                <a:latin typeface="楷体" panose="02010609060101010101" pitchFamily="49" charset="-122"/>
                <a:ea typeface="楷体" panose="02010609060101010101" pitchFamily="49" charset="-122"/>
              </a:rPr>
              <a:t>我</a:t>
            </a:r>
            <a:r>
              <a:rPr lang="zh-CN" altLang="en-US" sz="3200" b="1" dirty="0" smtClean="0">
                <a:solidFill>
                  <a:srgbClr val="FF0000"/>
                </a:solidFill>
                <a:latin typeface="楷体" panose="02010609060101010101" pitchFamily="49" charset="-122"/>
                <a:ea typeface="楷体" panose="02010609060101010101" pitchFamily="49" charset="-122"/>
              </a:rPr>
              <a:t>体会到了小孩子的天真与快乐。</a:t>
            </a:r>
            <a:endParaRPr lang="zh-CN" altLang="en-US" sz="3600" dirty="0"/>
          </a:p>
        </p:txBody>
      </p:sp>
      <p:grpSp>
        <p:nvGrpSpPr>
          <p:cNvPr id="15" name="组合 14"/>
          <p:cNvGrpSpPr/>
          <p:nvPr/>
        </p:nvGrpSpPr>
        <p:grpSpPr>
          <a:xfrm>
            <a:off x="3995936" y="5301208"/>
            <a:ext cx="4583151" cy="1292100"/>
            <a:chOff x="4067944" y="5199835"/>
            <a:chExt cx="4583151" cy="1292100"/>
          </a:xfrm>
        </p:grpSpPr>
        <p:sp>
          <p:nvSpPr>
            <p:cNvPr id="10" name="云形标注 9"/>
            <p:cNvSpPr/>
            <p:nvPr/>
          </p:nvSpPr>
          <p:spPr>
            <a:xfrm>
              <a:off x="4067944" y="5247803"/>
              <a:ext cx="3601078" cy="1114996"/>
            </a:xfrm>
            <a:prstGeom prst="cloudCallout">
              <a:avLst>
                <a:gd name="adj1" fmla="val 60440"/>
                <a:gd name="adj2" fmla="val 3275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童真童趣。</a:t>
              </a:r>
              <a:endParaRPr lang="zh-CN" altLang="en-US" sz="2400" dirty="0">
                <a:latin typeface="楷体" panose="02010609060101010101" pitchFamily="49" charset="-122"/>
                <a:ea typeface="楷体" panose="02010609060101010101" pitchFamily="49" charset="-122"/>
              </a:endParaRPr>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927820" y="5199835"/>
              <a:ext cx="723275" cy="1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4" name="TextBox 13"/>
          <p:cNvSpPr txBox="1"/>
          <p:nvPr/>
        </p:nvSpPr>
        <p:spPr>
          <a:xfrm>
            <a:off x="539552" y="1556792"/>
            <a:ext cx="7673391" cy="2862322"/>
          </a:xfrm>
          <a:prstGeom prst="rect">
            <a:avLst/>
          </a:prstGeom>
          <a:noFill/>
        </p:spPr>
        <p:txBody>
          <a:bodyPr wrap="square" rtlCol="0">
            <a:spAutoFit/>
          </a:bodyPr>
          <a:lstStyle/>
          <a:p>
            <a:pPr algn="ctr">
              <a:lnSpc>
                <a:spcPct val="150000"/>
              </a:lnSpc>
            </a:pPr>
            <a:r>
              <a:rPr lang="zh-CN" altLang="en-US" sz="3600" dirty="0" smtClean="0"/>
              <a:t>　　</a:t>
            </a:r>
            <a:r>
              <a:rPr lang="zh-CN" altLang="en-US" sz="2800" dirty="0" smtClean="0"/>
              <a:t>小儿垂钓</a:t>
            </a:r>
            <a:endParaRPr lang="en-US" altLang="zh-CN" sz="2800" dirty="0" smtClean="0"/>
          </a:p>
          <a:p>
            <a:pPr algn="ctr">
              <a:lnSpc>
                <a:spcPct val="150000"/>
              </a:lnSpc>
            </a:pPr>
            <a:r>
              <a:rPr lang="zh-CN" altLang="en-US" sz="2800" dirty="0" smtClean="0"/>
              <a:t>唐</a:t>
            </a:r>
            <a:r>
              <a:rPr lang="en-US" altLang="zh-CN" sz="2800" dirty="0" smtClean="0"/>
              <a:t>·</a:t>
            </a:r>
            <a:r>
              <a:rPr lang="zh-CN" altLang="en-US" sz="2800" dirty="0" smtClean="0"/>
              <a:t>胡令能</a:t>
            </a:r>
            <a:endParaRPr lang="en-US" altLang="zh-CN" sz="2800" dirty="0" smtClean="0"/>
          </a:p>
          <a:p>
            <a:pPr algn="ctr">
              <a:lnSpc>
                <a:spcPct val="150000"/>
              </a:lnSpc>
            </a:pPr>
            <a:r>
              <a:rPr lang="zh-CN" altLang="en-US" sz="2800" dirty="0" smtClean="0"/>
              <a:t>蓬头稚子学垂纶，侧坐莓苔草映身。</a:t>
            </a:r>
            <a:endParaRPr lang="en-US" altLang="zh-CN" sz="2800" dirty="0" smtClean="0"/>
          </a:p>
          <a:p>
            <a:pPr algn="ctr">
              <a:lnSpc>
                <a:spcPct val="150000"/>
              </a:lnSpc>
            </a:pPr>
            <a:r>
              <a:rPr lang="zh-CN" altLang="en-US" sz="2800" dirty="0" smtClean="0"/>
              <a:t>路人借问遥招手，怕得鱼惊不应人。</a:t>
            </a:r>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渡口</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4"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2050" name="Picture 2"/>
          <p:cNvPicPr>
            <a:picLocks noChangeAspect="1" noChangeArrowheads="1"/>
          </p:cNvPicPr>
          <p:nvPr/>
        </p:nvPicPr>
        <p:blipFill>
          <a:blip r:embed="rId9" cstate="print"/>
          <a:srcRect/>
          <a:stretch>
            <a:fillRect/>
          </a:stretch>
        </p:blipFill>
        <p:spPr bwMode="auto">
          <a:xfrm>
            <a:off x="755576" y="2636912"/>
            <a:ext cx="2095500" cy="1476375"/>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10" cstate="print"/>
          <a:srcRect/>
          <a:stretch>
            <a:fillRect/>
          </a:stretch>
        </p:blipFill>
        <p:spPr bwMode="auto">
          <a:xfrm>
            <a:off x="3419872" y="2492896"/>
            <a:ext cx="2160000" cy="1576800"/>
          </a:xfrm>
          <a:prstGeom prst="rect">
            <a:avLst/>
          </a:prstGeom>
          <a:ln>
            <a:noFill/>
          </a:ln>
          <a:effectLst>
            <a:outerShdw blurRad="292100" dist="139700" dir="2700000" algn="tl" rotWithShape="0">
              <a:srgbClr val="333333">
                <a:alpha val="65000"/>
              </a:srgbClr>
            </a:outerShdw>
          </a:effectLst>
        </p:spPr>
      </p:pic>
      <p:pic>
        <p:nvPicPr>
          <p:cNvPr id="2052" name="Picture 4"/>
          <p:cNvPicPr>
            <a:picLocks noChangeAspect="1" noChangeArrowheads="1"/>
          </p:cNvPicPr>
          <p:nvPr/>
        </p:nvPicPr>
        <p:blipFill>
          <a:blip r:embed="rId11" cstate="print"/>
          <a:srcRect/>
          <a:stretch>
            <a:fillRect/>
          </a:stretch>
        </p:blipFill>
        <p:spPr bwMode="auto">
          <a:xfrm>
            <a:off x="6084168" y="2564904"/>
            <a:ext cx="2160000" cy="1438560"/>
          </a:xfrm>
          <a:prstGeom prst="rect">
            <a:avLst/>
          </a:prstGeom>
          <a:ln>
            <a:noFill/>
          </a:ln>
          <a:effectLst>
            <a:outerShdw blurRad="292100" dist="139700" dir="2700000" algn="tl" rotWithShape="0">
              <a:srgbClr val="333333">
                <a:alpha val="65000"/>
              </a:srgbClr>
            </a:outerShdw>
          </a:effectLst>
        </p:spPr>
      </p:pic>
      <p:pic>
        <p:nvPicPr>
          <p:cNvPr id="2053" name="Picture 5"/>
          <p:cNvPicPr>
            <a:picLocks noChangeAspect="1" noChangeArrowheads="1"/>
          </p:cNvPicPr>
          <p:nvPr/>
        </p:nvPicPr>
        <p:blipFill>
          <a:blip r:embed="rId12" cstate="print"/>
          <a:srcRect/>
          <a:stretch>
            <a:fillRect/>
          </a:stretch>
        </p:blipFill>
        <p:spPr bwMode="auto">
          <a:xfrm>
            <a:off x="1763688" y="4437112"/>
            <a:ext cx="2160000" cy="1442880"/>
          </a:xfrm>
          <a:prstGeom prst="rect">
            <a:avLst/>
          </a:prstGeom>
          <a:ln>
            <a:noFill/>
          </a:ln>
          <a:effectLst>
            <a:outerShdw blurRad="292100" dist="139700" dir="2700000" algn="tl" rotWithShape="0">
              <a:srgbClr val="333333">
                <a:alpha val="65000"/>
              </a:srgbClr>
            </a:outerShdw>
          </a:effectLst>
        </p:spPr>
      </p:pic>
      <p:pic>
        <p:nvPicPr>
          <p:cNvPr id="2054" name="Picture 6"/>
          <p:cNvPicPr>
            <a:picLocks noChangeAspect="1" noChangeArrowheads="1"/>
          </p:cNvPicPr>
          <p:nvPr/>
        </p:nvPicPr>
        <p:blipFill>
          <a:blip r:embed="rId13" cstate="print"/>
          <a:srcRect/>
          <a:stretch>
            <a:fillRect/>
          </a:stretch>
        </p:blipFill>
        <p:spPr bwMode="auto">
          <a:xfrm>
            <a:off x="4716016" y="4509120"/>
            <a:ext cx="2160000" cy="143856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ppt_x"/>
                                          </p:val>
                                        </p:tav>
                                        <p:tav tm="100000">
                                          <p:val>
                                            <p:strVal val="#ppt_x"/>
                                          </p:val>
                                        </p:tav>
                                      </p:tavLst>
                                    </p:anim>
                                    <p:anim calcmode="lin" valueType="num">
                                      <p:cBhvr additive="base">
                                        <p:cTn id="1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anim calcmode="lin" valueType="num">
                                      <p:cBhvr additive="base">
                                        <p:cTn id="23" dur="500" fill="hold"/>
                                        <p:tgtEl>
                                          <p:spTgt spid="2051"/>
                                        </p:tgtEl>
                                        <p:attrNameLst>
                                          <p:attrName>ppt_x</p:attrName>
                                        </p:attrNameLst>
                                      </p:cBhvr>
                                      <p:tavLst>
                                        <p:tav tm="0">
                                          <p:val>
                                            <p:strVal val="#ppt_x"/>
                                          </p:val>
                                        </p:tav>
                                        <p:tav tm="100000">
                                          <p:val>
                                            <p:strVal val="#ppt_x"/>
                                          </p:val>
                                        </p:tav>
                                      </p:tavLst>
                                    </p:anim>
                                    <p:anim calcmode="lin" valueType="num">
                                      <p:cBhvr additive="base">
                                        <p:cTn id="2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052"/>
                                        </p:tgtEl>
                                        <p:attrNameLst>
                                          <p:attrName>style.visibility</p:attrName>
                                        </p:attrNameLst>
                                      </p:cBhvr>
                                      <p:to>
                                        <p:strVal val="visible"/>
                                      </p:to>
                                    </p:set>
                                    <p:anim calcmode="lin" valueType="num">
                                      <p:cBhvr additive="base">
                                        <p:cTn id="29" dur="500" fill="hold"/>
                                        <p:tgtEl>
                                          <p:spTgt spid="2052"/>
                                        </p:tgtEl>
                                        <p:attrNameLst>
                                          <p:attrName>ppt_x</p:attrName>
                                        </p:attrNameLst>
                                      </p:cBhvr>
                                      <p:tavLst>
                                        <p:tav tm="0">
                                          <p:val>
                                            <p:strVal val="#ppt_x"/>
                                          </p:val>
                                        </p:tav>
                                        <p:tav tm="100000">
                                          <p:val>
                                            <p:strVal val="#ppt_x"/>
                                          </p:val>
                                        </p:tav>
                                      </p:tavLst>
                                    </p:anim>
                                    <p:anim calcmode="lin" valueType="num">
                                      <p:cBhvr additive="base">
                                        <p:cTn id="3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054"/>
                                        </p:tgtEl>
                                        <p:attrNameLst>
                                          <p:attrName>style.visibility</p:attrName>
                                        </p:attrNameLst>
                                      </p:cBhvr>
                                      <p:to>
                                        <p:strVal val="visible"/>
                                      </p:to>
                                    </p:set>
                                    <p:anim calcmode="lin" valueType="num">
                                      <p:cBhvr additive="base">
                                        <p:cTn id="35" dur="500" fill="hold"/>
                                        <p:tgtEl>
                                          <p:spTgt spid="2054"/>
                                        </p:tgtEl>
                                        <p:attrNameLst>
                                          <p:attrName>ppt_x</p:attrName>
                                        </p:attrNameLst>
                                      </p:cBhvr>
                                      <p:tavLst>
                                        <p:tav tm="0">
                                          <p:val>
                                            <p:strVal val="#ppt_x"/>
                                          </p:val>
                                        </p:tav>
                                        <p:tav tm="100000">
                                          <p:val>
                                            <p:strVal val="#ppt_x"/>
                                          </p:val>
                                        </p:tav>
                                      </p:tavLst>
                                    </p:anim>
                                    <p:anim calcmode="lin" valueType="num">
                                      <p:cBhvr additive="base">
                                        <p:cTn id="36"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err="1" smtClean="0">
                <a:latin typeface="+mn-ea"/>
                <a:ea typeface="+mn-ea"/>
              </a:rPr>
              <a:t>sǎn</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1916832"/>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大伞  花伞  雨伞</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348880"/>
            <a:ext cx="5793286"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远看像座亭，柱子立当中，上边直流水，下边有人行。</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“人”撇捺舒展，第六笔竖在竖中线上。</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697627" cy="707886"/>
          </a:xfrm>
          <a:prstGeom prst="rect">
            <a:avLst/>
          </a:prstGeom>
          <a:noFill/>
        </p:spPr>
        <p:txBody>
          <a:bodyPr wrap="none" rtlCol="0">
            <a:spAutoFit/>
          </a:bodyPr>
          <a:lstStyle/>
          <a:p>
            <a:r>
              <a:rPr lang="en-US" altLang="zh-CN" sz="4000" dirty="0" err="1" smtClean="0">
                <a:latin typeface="+mn-ea"/>
                <a:ea typeface="+mn-ea"/>
              </a:rPr>
              <a:t>dì</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5093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弟弟  兄弟</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552300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剃刀丢了。</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竖为垂露竖，末笔撇宜舒展。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弟</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伞</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图片识记：</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我有一把小花伞。</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8582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他没有兄弟，只有一个姐姐。</a:t>
            </a:r>
            <a:endParaRPr lang="zh-CN" altLang="en-US" sz="2000" dirty="0">
              <a:latin typeface="楷体" panose="02010609060101010101" pitchFamily="49" charset="-122"/>
              <a:ea typeface="楷体" panose="02010609060101010101" pitchFamily="49" charset="-122"/>
            </a:endParaRPr>
          </a:p>
        </p:txBody>
      </p:sp>
      <p:pic>
        <p:nvPicPr>
          <p:cNvPr id="3074" name="Picture 2"/>
          <p:cNvPicPr>
            <a:picLocks noChangeAspect="1" noChangeArrowheads="1"/>
          </p:cNvPicPr>
          <p:nvPr/>
        </p:nvPicPr>
        <p:blipFill>
          <a:blip r:embed="rId8" cstate="print"/>
          <a:srcRect/>
          <a:stretch>
            <a:fillRect/>
          </a:stretch>
        </p:blipFill>
        <p:spPr bwMode="auto">
          <a:xfrm>
            <a:off x="5364168" y="5661248"/>
            <a:ext cx="720000" cy="7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7" name="TextBox 46"/>
          <p:cNvSpPr txBox="1"/>
          <p:nvPr/>
        </p:nvSpPr>
        <p:spPr>
          <a:xfrm>
            <a:off x="6228184" y="5733256"/>
            <a:ext cx="720080" cy="707886"/>
          </a:xfrm>
          <a:prstGeom prst="rect">
            <a:avLst/>
          </a:prstGeom>
          <a:noFill/>
        </p:spPr>
        <p:txBody>
          <a:bodyPr wrap="square" rtlCol="0">
            <a:spAutoFit/>
          </a:bodyPr>
          <a:lstStyle/>
          <a:p>
            <a:r>
              <a:rPr lang="zh-CN" altLang="en-US" sz="4000" dirty="0" smtClean="0">
                <a:solidFill>
                  <a:srgbClr val="FF0000"/>
                </a:solidFill>
              </a:rPr>
              <a:t>伞</a:t>
            </a:r>
            <a:endParaRPr lang="zh-CN" altLang="en-US" sz="40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linds(horizont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80">
                                          <p:stCondLst>
                                            <p:cond delay="0"/>
                                          </p:stCondLst>
                                        </p:cTn>
                                        <p:tgtEl>
                                          <p:spTgt spid="41"/>
                                        </p:tgtEl>
                                      </p:cBhvr>
                                    </p:animEffect>
                                    <p:anim calcmode="lin" valueType="num">
                                      <p:cBhvr>
                                        <p:cTn id="5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59" dur="26">
                                          <p:stCondLst>
                                            <p:cond delay="650"/>
                                          </p:stCondLst>
                                        </p:cTn>
                                        <p:tgtEl>
                                          <p:spTgt spid="41"/>
                                        </p:tgtEl>
                                      </p:cBhvr>
                                      <p:to x="100000" y="60000"/>
                                    </p:animScale>
                                    <p:animScale>
                                      <p:cBhvr>
                                        <p:cTn id="60" dur="166" decel="50000">
                                          <p:stCondLst>
                                            <p:cond delay="676"/>
                                          </p:stCondLst>
                                        </p:cTn>
                                        <p:tgtEl>
                                          <p:spTgt spid="41"/>
                                        </p:tgtEl>
                                      </p:cBhvr>
                                      <p:to x="100000" y="100000"/>
                                    </p:animScale>
                                    <p:animScale>
                                      <p:cBhvr>
                                        <p:cTn id="61" dur="26">
                                          <p:stCondLst>
                                            <p:cond delay="1312"/>
                                          </p:stCondLst>
                                        </p:cTn>
                                        <p:tgtEl>
                                          <p:spTgt spid="41"/>
                                        </p:tgtEl>
                                      </p:cBhvr>
                                      <p:to x="100000" y="80000"/>
                                    </p:animScale>
                                    <p:animScale>
                                      <p:cBhvr>
                                        <p:cTn id="62" dur="166" decel="50000">
                                          <p:stCondLst>
                                            <p:cond delay="1338"/>
                                          </p:stCondLst>
                                        </p:cTn>
                                        <p:tgtEl>
                                          <p:spTgt spid="41"/>
                                        </p:tgtEl>
                                      </p:cBhvr>
                                      <p:to x="100000" y="100000"/>
                                    </p:animScale>
                                    <p:animScale>
                                      <p:cBhvr>
                                        <p:cTn id="63" dur="26">
                                          <p:stCondLst>
                                            <p:cond delay="1642"/>
                                          </p:stCondLst>
                                        </p:cTn>
                                        <p:tgtEl>
                                          <p:spTgt spid="41"/>
                                        </p:tgtEl>
                                      </p:cBhvr>
                                      <p:to x="100000" y="90000"/>
                                    </p:animScale>
                                    <p:animScale>
                                      <p:cBhvr>
                                        <p:cTn id="64" dur="166" decel="50000">
                                          <p:stCondLst>
                                            <p:cond delay="1668"/>
                                          </p:stCondLst>
                                        </p:cTn>
                                        <p:tgtEl>
                                          <p:spTgt spid="41"/>
                                        </p:tgtEl>
                                      </p:cBhvr>
                                      <p:to x="100000" y="100000"/>
                                    </p:animScale>
                                    <p:animScale>
                                      <p:cBhvr>
                                        <p:cTn id="65" dur="26">
                                          <p:stCondLst>
                                            <p:cond delay="1808"/>
                                          </p:stCondLst>
                                        </p:cTn>
                                        <p:tgtEl>
                                          <p:spTgt spid="41"/>
                                        </p:tgtEl>
                                      </p:cBhvr>
                                      <p:to x="100000" y="95000"/>
                                    </p:animScale>
                                    <p:animScale>
                                      <p:cBhvr>
                                        <p:cTn id="66" dur="166" decel="50000">
                                          <p:stCondLst>
                                            <p:cond delay="1834"/>
                                          </p:stCondLst>
                                        </p:cTn>
                                        <p:tgtEl>
                                          <p:spTgt spid="41"/>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3074"/>
                                        </p:tgtEl>
                                        <p:attrNameLst>
                                          <p:attrName>style.visibility</p:attrName>
                                        </p:attrNameLst>
                                      </p:cBhvr>
                                      <p:to>
                                        <p:strVal val="visible"/>
                                      </p:to>
                                    </p:set>
                                    <p:anim calcmode="lin" valueType="num">
                                      <p:cBhvr additive="base">
                                        <p:cTn id="71" dur="500" fill="hold"/>
                                        <p:tgtEl>
                                          <p:spTgt spid="3074"/>
                                        </p:tgtEl>
                                        <p:attrNameLst>
                                          <p:attrName>ppt_x</p:attrName>
                                        </p:attrNameLst>
                                      </p:cBhvr>
                                      <p:tavLst>
                                        <p:tav tm="0">
                                          <p:val>
                                            <p:strVal val="#ppt_x"/>
                                          </p:val>
                                        </p:tav>
                                        <p:tav tm="100000">
                                          <p:val>
                                            <p:strVal val="#ppt_x"/>
                                          </p:val>
                                        </p:tav>
                                      </p:tavLst>
                                    </p:anim>
                                    <p:anim calcmode="lin" valueType="num">
                                      <p:cBhvr additive="base">
                                        <p:cTn id="7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blinds(horizontal)">
                                      <p:cBhvr>
                                        <p:cTn id="7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err="1" smtClean="0">
                <a:latin typeface="+mn-ea"/>
                <a:ea typeface="+mn-ea"/>
              </a:rPr>
              <a:t>yí</a:t>
            </a:r>
            <a:endParaRPr lang="zh-CN" altLang="en-US" sz="4000" dirty="0">
              <a:latin typeface="+mn-ea"/>
              <a:ea typeface="+mn-ea"/>
            </a:endParaRPr>
          </a:p>
        </p:txBody>
      </p:sp>
      <p:sp>
        <p:nvSpPr>
          <p:cNvPr id="5" name="TextBox 4"/>
          <p:cNvSpPr txBox="1"/>
          <p:nvPr/>
        </p:nvSpPr>
        <p:spPr>
          <a:xfrm>
            <a:off x="2926215" y="844226"/>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877744" y="180329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阿姨  姨丈</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26215" y="2433352"/>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女＋夷＝姨。</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3686" y="1312622"/>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“女”的横不出头，“夷”的撇捺舒展。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err="1" smtClean="0">
                <a:latin typeface="+mn-ea"/>
                <a:ea typeface="+mn-ea"/>
              </a:rPr>
              <a:t>biàn</a:t>
            </a:r>
            <a:endParaRPr lang="zh-CN" altLang="en-US" sz="4000" dirty="0">
              <a:latin typeface="+mn-ea"/>
              <a:ea typeface="+mn-ea"/>
            </a:endParaRPr>
          </a:p>
        </p:txBody>
      </p:sp>
      <p:sp>
        <p:nvSpPr>
          <p:cNvPr id="19" name="TextBox 18"/>
          <p:cNvSpPr txBox="1"/>
          <p:nvPr/>
        </p:nvSpPr>
        <p:spPr>
          <a:xfrm>
            <a:off x="2902230" y="338508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11709" y="4557058"/>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方便  顺便</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895092" y="4989774"/>
            <a:ext cx="470124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亻更方便。</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857170"/>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a:t>
            </a:r>
            <a:r>
              <a:rPr lang="zh-CN" altLang="en-US" sz="2000" dirty="0">
                <a:latin typeface="楷体" panose="02010609060101010101" pitchFamily="49" charset="-122"/>
                <a:ea typeface="楷体" panose="02010609060101010101" pitchFamily="49" charset="-122"/>
                <a:sym typeface="Wingdings" panose="05000000000000000000" pitchFamily="2" charset="2"/>
              </a:rPr>
              <a:t>，“亻”</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撇画舒展，“更”的“日”宽而扁，撇捺舒展。</a:t>
            </a:r>
            <a:endParaRPr lang="zh-CN" altLang="en-US" sz="2000" dirty="0">
              <a:latin typeface="楷体" panose="02010609060101010101" pitchFamily="49" charset="-122"/>
              <a:ea typeface="楷体" panose="02010609060101010101" pitchFamily="49" charset="-122"/>
            </a:endParaRPr>
          </a:p>
        </p:txBody>
      </p:sp>
      <p:grpSp>
        <p:nvGrpSpPr>
          <p:cNvPr id="9" name="组合 8"/>
          <p:cNvGrpSpPr/>
          <p:nvPr/>
        </p:nvGrpSpPr>
        <p:grpSpPr>
          <a:xfrm>
            <a:off x="1835696" y="5616071"/>
            <a:ext cx="5330062" cy="1227642"/>
            <a:chOff x="1835696" y="5616071"/>
            <a:chExt cx="5330062" cy="1227642"/>
          </a:xfrm>
        </p:grpSpPr>
        <p:sp>
          <p:nvSpPr>
            <p:cNvPr id="7" name="云形 6"/>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rPr>
                <a:t>姨是女的，所以是女字旁 </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835696" y="5616071"/>
              <a:ext cx="1665879" cy="1227642"/>
              <a:chOff x="1835696" y="5616071"/>
              <a:chExt cx="1665879" cy="1227642"/>
            </a:xfrm>
          </p:grpSpPr>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230402"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便</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69677" y="1397343"/>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姨</a:t>
            </a:r>
            <a:endParaRPr lang="zh-CN" altLang="en-US" sz="9600" b="1" dirty="0">
              <a:latin typeface="楷体" panose="02010609060101010101" pitchFamily="49" charset="-122"/>
              <a:ea typeface="楷体" panose="02010609060101010101" pitchFamily="49" charset="-122"/>
            </a:endParaRPr>
          </a:p>
        </p:txBody>
      </p:sp>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43" name="TextBox 42"/>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我的小阿姨是一名解放军战士。</a:t>
            </a:r>
            <a:endParaRPr lang="zh-CN" altLang="en-US" sz="2000" dirty="0">
              <a:latin typeface="楷体" panose="02010609060101010101" pitchFamily="49" charset="-122"/>
              <a:ea typeface="楷体" panose="02010609060101010101" pitchFamily="49" charset="-122"/>
            </a:endParaRPr>
          </a:p>
        </p:txBody>
      </p:sp>
      <p:sp>
        <p:nvSpPr>
          <p:cNvPr id="44" name="TextBox 43"/>
          <p:cNvSpPr txBox="1"/>
          <p:nvPr/>
        </p:nvSpPr>
        <p:spPr>
          <a:xfrm>
            <a:off x="2870383" y="5362208"/>
            <a:ext cx="55900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这家小超市方便了小区里的人们的生活。</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ppt_w*0.05"/>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anim calcmode="lin" valueType="num">
                                      <p:cBhvr>
                                        <p:cTn id="9" dur="500" fill="hold"/>
                                        <p:tgtEl>
                                          <p:spTgt spid="40"/>
                                        </p:tgtEl>
                                        <p:attrNameLst>
                                          <p:attrName>ppt_x</p:attrName>
                                        </p:attrNameLst>
                                      </p:cBhvr>
                                      <p:tavLst>
                                        <p:tav tm="0">
                                          <p:val>
                                            <p:strVal val="#ppt_x-.2"/>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4" presetClass="entr" presetSubtype="0" accel="10000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strVal val="#ppt_w*0.05"/>
                                          </p:val>
                                        </p:tav>
                                        <p:tav tm="100000">
                                          <p:val>
                                            <p:strVal val="#ppt_w"/>
                                          </p:val>
                                        </p:tav>
                                      </p:tavLst>
                                    </p:anim>
                                    <p:anim calcmode="lin" valueType="num">
                                      <p:cBhvr>
                                        <p:cTn id="23" dur="500" fill="hold"/>
                                        <p:tgtEl>
                                          <p:spTgt spid="35"/>
                                        </p:tgtEl>
                                        <p:attrNameLst>
                                          <p:attrName>ppt_h</p:attrName>
                                        </p:attrNameLst>
                                      </p:cBhvr>
                                      <p:tavLst>
                                        <p:tav tm="0">
                                          <p:val>
                                            <p:strVal val="#ppt_h"/>
                                          </p:val>
                                        </p:tav>
                                        <p:tav tm="100000">
                                          <p:val>
                                            <p:strVal val="#ppt_h"/>
                                          </p:val>
                                        </p:tav>
                                      </p:tavLst>
                                    </p:anim>
                                    <p:anim calcmode="lin" valueType="num">
                                      <p:cBhvr>
                                        <p:cTn id="24" dur="500" fill="hold"/>
                                        <p:tgtEl>
                                          <p:spTgt spid="35"/>
                                        </p:tgtEl>
                                        <p:attrNameLst>
                                          <p:attrName>ppt_x</p:attrName>
                                        </p:attrNameLst>
                                      </p:cBhvr>
                                      <p:tavLst>
                                        <p:tav tm="0">
                                          <p:val>
                                            <p:strVal val="#ppt_x-.2"/>
                                          </p:val>
                                        </p:tav>
                                        <p:tav tm="100000">
                                          <p:val>
                                            <p:strVal val="#ppt_x"/>
                                          </p:val>
                                        </p:tav>
                                      </p:tavLst>
                                    </p:anim>
                                    <p:anim calcmode="lin" valueType="num">
                                      <p:cBhvr>
                                        <p:cTn id="25" dur="500" fill="hold"/>
                                        <p:tgtEl>
                                          <p:spTgt spid="35"/>
                                        </p:tgtEl>
                                        <p:attrNameLst>
                                          <p:attrName>ppt_y</p:attrName>
                                        </p:attrNameLst>
                                      </p:cBhvr>
                                      <p:tavLst>
                                        <p:tav tm="0">
                                          <p:val>
                                            <p:strVal val="#ppt_y"/>
                                          </p:val>
                                        </p:tav>
                                        <p:tav tm="100000">
                                          <p:val>
                                            <p:strVal val="#ppt_y"/>
                                          </p:val>
                                        </p:tav>
                                      </p:tavLst>
                                    </p:anim>
                                    <p:animEffect transition="in" filter="fade">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80">
                                          <p:stCondLst>
                                            <p:cond delay="0"/>
                                          </p:stCondLst>
                                        </p:cTn>
                                        <p:tgtEl>
                                          <p:spTgt spid="9"/>
                                        </p:tgtEl>
                                      </p:cBhvr>
                                    </p:animEffect>
                                    <p:anim calcmode="lin" valueType="num">
                                      <p:cBhvr>
                                        <p:cTn id="3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3" dur="26">
                                          <p:stCondLst>
                                            <p:cond delay="650"/>
                                          </p:stCondLst>
                                        </p:cTn>
                                        <p:tgtEl>
                                          <p:spTgt spid="9"/>
                                        </p:tgtEl>
                                      </p:cBhvr>
                                      <p:to x="100000" y="60000"/>
                                    </p:animScale>
                                    <p:animScale>
                                      <p:cBhvr>
                                        <p:cTn id="44" dur="166" decel="50000">
                                          <p:stCondLst>
                                            <p:cond delay="676"/>
                                          </p:stCondLst>
                                        </p:cTn>
                                        <p:tgtEl>
                                          <p:spTgt spid="9"/>
                                        </p:tgtEl>
                                      </p:cBhvr>
                                      <p:to x="100000" y="100000"/>
                                    </p:animScale>
                                    <p:animScale>
                                      <p:cBhvr>
                                        <p:cTn id="45" dur="26">
                                          <p:stCondLst>
                                            <p:cond delay="1312"/>
                                          </p:stCondLst>
                                        </p:cTn>
                                        <p:tgtEl>
                                          <p:spTgt spid="9"/>
                                        </p:tgtEl>
                                      </p:cBhvr>
                                      <p:to x="100000" y="80000"/>
                                    </p:animScale>
                                    <p:animScale>
                                      <p:cBhvr>
                                        <p:cTn id="46" dur="166" decel="50000">
                                          <p:stCondLst>
                                            <p:cond delay="1338"/>
                                          </p:stCondLst>
                                        </p:cTn>
                                        <p:tgtEl>
                                          <p:spTgt spid="9"/>
                                        </p:tgtEl>
                                      </p:cBhvr>
                                      <p:to x="100000" y="100000"/>
                                    </p:animScale>
                                    <p:animScale>
                                      <p:cBhvr>
                                        <p:cTn id="47" dur="26">
                                          <p:stCondLst>
                                            <p:cond delay="1642"/>
                                          </p:stCondLst>
                                        </p:cTn>
                                        <p:tgtEl>
                                          <p:spTgt spid="9"/>
                                        </p:tgtEl>
                                      </p:cBhvr>
                                      <p:to x="100000" y="90000"/>
                                    </p:animScale>
                                    <p:animScale>
                                      <p:cBhvr>
                                        <p:cTn id="48" dur="166" decel="50000">
                                          <p:stCondLst>
                                            <p:cond delay="1668"/>
                                          </p:stCondLst>
                                        </p:cTn>
                                        <p:tgtEl>
                                          <p:spTgt spid="9"/>
                                        </p:tgtEl>
                                      </p:cBhvr>
                                      <p:to x="100000" y="100000"/>
                                    </p:animScale>
                                    <p:animScale>
                                      <p:cBhvr>
                                        <p:cTn id="49" dur="26">
                                          <p:stCondLst>
                                            <p:cond delay="1808"/>
                                          </p:stCondLst>
                                        </p:cTn>
                                        <p:tgtEl>
                                          <p:spTgt spid="9"/>
                                        </p:tgtEl>
                                      </p:cBhvr>
                                      <p:to x="100000" y="95000"/>
                                    </p:animScale>
                                    <p:animScale>
                                      <p:cBhvr>
                                        <p:cTn id="5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err="1" smtClean="0">
                <a:latin typeface="+mn-ea"/>
                <a:ea typeface="+mn-ea"/>
              </a:rPr>
              <a:t>jiāo</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教给  教书</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敬父母篇。</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6350290"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第四笔撇舒展，“子”的横变成提</a:t>
            </a:r>
            <a:r>
              <a:rPr lang="zh-CN" altLang="en-US" sz="2000" dirty="0">
                <a:latin typeface="楷体" panose="02010609060101010101" pitchFamily="49" charset="-122"/>
                <a:ea typeface="楷体" panose="02010609060101010101" pitchFamily="49" charset="-122"/>
                <a:sym typeface="Wingdings" panose="05000000000000000000" pitchFamily="2" charset="2"/>
              </a:rPr>
              <a:t>，“攵”</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笔画舒展。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err="1" smtClean="0">
                <a:latin typeface="+mn-ea"/>
                <a:ea typeface="+mn-ea"/>
              </a:rPr>
              <a:t>yóu</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游戏  游泳  旅游</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夜半人方到江畔。</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“氵”</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呈弧形分布，“方”窄小，右边笔画舒展。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游</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教</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游泳需要在水里进行，所以“游”是氵字旁。</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老师教给我们很多的知识与技能。</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1064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我最喜欢做游戏了。</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err="1" smtClean="0">
                <a:latin typeface="+mn-ea"/>
                <a:ea typeface="+mn-ea"/>
              </a:rPr>
              <a:t>xì</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游戏  戏剧  评戏</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又＋戈＝戏。</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“又”小而居中，“戈”笔画舒展。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697627" cy="707886"/>
          </a:xfrm>
          <a:prstGeom prst="rect">
            <a:avLst/>
          </a:prstGeom>
          <a:noFill/>
        </p:spPr>
        <p:txBody>
          <a:bodyPr wrap="none" rtlCol="0">
            <a:spAutoFit/>
          </a:bodyPr>
          <a:lstStyle/>
          <a:p>
            <a:r>
              <a:rPr lang="en-US" altLang="zh-CN" sz="4000" dirty="0" err="1" smtClean="0">
                <a:latin typeface="+mn-ea"/>
                <a:ea typeface="+mn-ea"/>
              </a:rPr>
              <a:t>mǔ</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字母  母亲  母子</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每字摘掉帽子。</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整体窄长，中间一横在横中线上，要长。</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母</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戏</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字谜识记：</a:t>
              </a:r>
              <a:r>
                <a:rPr lang="zh-CN" altLang="en-US" b="1" dirty="0" smtClean="0">
                  <a:solidFill>
                    <a:srgbClr val="FF0000"/>
                  </a:solidFill>
                  <a:latin typeface="楷体" panose="02010609060101010101" pitchFamily="49" charset="-122"/>
                  <a:ea typeface="楷体" panose="02010609060101010101" pitchFamily="49" charset="-122"/>
                </a:rPr>
                <a:t>又动干戈。（戏）</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爷爷喜欢听评戏。</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我爱我的母亲。</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539552" y="671795"/>
            <a:ext cx="936104" cy="707886"/>
          </a:xfrm>
          <a:prstGeom prst="rect">
            <a:avLst/>
          </a:prstGeom>
          <a:noFill/>
        </p:spPr>
        <p:txBody>
          <a:bodyPr wrap="square" rtlCol="0">
            <a:spAutoFit/>
          </a:bodyPr>
          <a:lstStyle/>
          <a:p>
            <a:r>
              <a:rPr lang="en-US" altLang="zh-CN" sz="4000" dirty="0" smtClean="0">
                <a:latin typeface="+mn-ea"/>
                <a:ea typeface="+mn-ea"/>
              </a:rPr>
              <a:t>dù</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：渡口   渡河</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四声。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渡</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697627" cy="707886"/>
          </a:xfrm>
          <a:prstGeom prst="rect">
            <a:avLst/>
          </a:prstGeom>
          <a:noFill/>
        </p:spPr>
        <p:txBody>
          <a:bodyPr wrap="none" rtlCol="0">
            <a:spAutoFit/>
          </a:bodyPr>
          <a:lstStyle/>
          <a:p>
            <a:r>
              <a:rPr lang="en-US" altLang="zh-CN" sz="4000" dirty="0" smtClean="0">
                <a:latin typeface="+mn-ea"/>
                <a:ea typeface="+mn-ea"/>
              </a:rPr>
              <a:t>bì</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：遮蔽  隐蔽</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易错提示：四声。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蔽</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954107" cy="707886"/>
          </a:xfrm>
          <a:prstGeom prst="rect">
            <a:avLst/>
          </a:prstGeom>
          <a:noFill/>
        </p:spPr>
        <p:txBody>
          <a:bodyPr wrap="none" rtlCol="0">
            <a:spAutoFit/>
          </a:bodyPr>
          <a:lstStyle/>
          <a:p>
            <a:r>
              <a:rPr lang="en-US" altLang="zh-CN" sz="4000" dirty="0" smtClean="0">
                <a:latin typeface="+mn-ea"/>
                <a:ea typeface="+mn-ea"/>
              </a:rPr>
              <a:t>pīn</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：拼音  拼命</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前鼻音，一声。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1210588" cy="707886"/>
          </a:xfrm>
          <a:prstGeom prst="rect">
            <a:avLst/>
          </a:prstGeom>
          <a:noFill/>
        </p:spPr>
        <p:txBody>
          <a:bodyPr wrap="none" rtlCol="0">
            <a:spAutoFit/>
          </a:bodyPr>
          <a:lstStyle/>
          <a:p>
            <a:r>
              <a:rPr lang="en-US" altLang="zh-CN" sz="4000" dirty="0" smtClean="0">
                <a:latin typeface="+mn-ea"/>
                <a:ea typeface="+mn-ea"/>
              </a:rPr>
              <a:t>gāng</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：山冈</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后鼻音，一声。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1210588" cy="707886"/>
          </a:xfrm>
          <a:prstGeom prst="rect">
            <a:avLst/>
          </a:prstGeom>
          <a:noFill/>
        </p:spPr>
        <p:txBody>
          <a:bodyPr wrap="none" rtlCol="0">
            <a:spAutoFit/>
          </a:bodyPr>
          <a:lstStyle/>
          <a:p>
            <a:r>
              <a:rPr lang="en-US" altLang="zh-CN" sz="4000" dirty="0" smtClean="0">
                <a:latin typeface="+mn-ea"/>
                <a:ea typeface="+mn-ea"/>
              </a:rPr>
              <a:t>dǒng</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：懂得  懂事</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后鼻音，三声。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697627" cy="707886"/>
          </a:xfrm>
          <a:prstGeom prst="rect">
            <a:avLst/>
          </a:prstGeom>
          <a:noFill/>
        </p:spPr>
        <p:txBody>
          <a:bodyPr wrap="none" rtlCol="0">
            <a:spAutoFit/>
          </a:bodyPr>
          <a:lstStyle/>
          <a:p>
            <a:r>
              <a:rPr lang="en-US" altLang="zh-CN" sz="4000" dirty="0" smtClean="0">
                <a:latin typeface="+mn-ea"/>
                <a:ea typeface="+mn-ea"/>
              </a:rPr>
              <a:t>àn</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：答案  方案</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零声母，前鼻音，四声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冈</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拼</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懂</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案</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523786" y="67693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dù</a:t>
            </a:r>
            <a:endParaRPr lang="zh-CN" altLang="en-US" sz="4000" b="1" dirty="0">
              <a:solidFill>
                <a:srgbClr val="FF0000"/>
              </a:solidFill>
              <a:latin typeface="+mn-ea"/>
              <a:ea typeface="+mn-ea"/>
            </a:endParaRPr>
          </a:p>
        </p:txBody>
      </p:sp>
      <p:sp>
        <p:nvSpPr>
          <p:cNvPr id="60" name="TextBox 59"/>
          <p:cNvSpPr txBox="1"/>
          <p:nvPr/>
        </p:nvSpPr>
        <p:spPr>
          <a:xfrm>
            <a:off x="4628242" y="78047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bì</a:t>
            </a:r>
            <a:endParaRPr lang="zh-CN" altLang="en-US" sz="4000" b="1" dirty="0">
              <a:solidFill>
                <a:srgbClr val="FF0000"/>
              </a:solidFill>
              <a:latin typeface="+mn-ea"/>
              <a:ea typeface="+mn-ea"/>
            </a:endParaRPr>
          </a:p>
        </p:txBody>
      </p:sp>
      <p:sp>
        <p:nvSpPr>
          <p:cNvPr id="61" name="TextBox 60"/>
          <p:cNvSpPr txBox="1"/>
          <p:nvPr/>
        </p:nvSpPr>
        <p:spPr>
          <a:xfrm>
            <a:off x="780286" y="2508662"/>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pīn</a:t>
            </a:r>
            <a:endParaRPr lang="zh-CN" altLang="en-US" sz="4000" b="1" dirty="0">
              <a:solidFill>
                <a:srgbClr val="FF0000"/>
              </a:solidFill>
              <a:latin typeface="+mn-ea"/>
              <a:ea typeface="+mn-ea"/>
            </a:endParaRPr>
          </a:p>
        </p:txBody>
      </p:sp>
      <p:sp>
        <p:nvSpPr>
          <p:cNvPr id="62" name="TextBox 61"/>
          <p:cNvSpPr txBox="1"/>
          <p:nvPr/>
        </p:nvSpPr>
        <p:spPr>
          <a:xfrm>
            <a:off x="5004048" y="2636912"/>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gāng</a:t>
            </a:r>
            <a:endParaRPr lang="zh-CN" altLang="en-US" sz="4000" b="1" dirty="0">
              <a:solidFill>
                <a:srgbClr val="FF0000"/>
              </a:solidFill>
              <a:latin typeface="+mn-ea"/>
              <a:ea typeface="+mn-ea"/>
            </a:endParaRPr>
          </a:p>
        </p:txBody>
      </p:sp>
      <p:sp>
        <p:nvSpPr>
          <p:cNvPr id="63" name="TextBox 62"/>
          <p:cNvSpPr txBox="1"/>
          <p:nvPr/>
        </p:nvSpPr>
        <p:spPr>
          <a:xfrm>
            <a:off x="964778" y="4324628"/>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dǒng</a:t>
            </a:r>
            <a:endParaRPr lang="zh-CN" altLang="en-US" sz="4000" b="1" dirty="0">
              <a:solidFill>
                <a:srgbClr val="FF0000"/>
              </a:solidFill>
              <a:latin typeface="+mn-ea"/>
              <a:ea typeface="+mn-ea"/>
            </a:endParaRPr>
          </a:p>
        </p:txBody>
      </p:sp>
      <p:sp>
        <p:nvSpPr>
          <p:cNvPr id="64" name="TextBox 63"/>
          <p:cNvSpPr txBox="1"/>
          <p:nvPr/>
        </p:nvSpPr>
        <p:spPr>
          <a:xfrm>
            <a:off x="4684484" y="4398758"/>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àn</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1103</Words>
  <Application>Microsoft Office PowerPoint</Application>
  <PresentationFormat>全屏显示(4:3)</PresentationFormat>
  <Paragraphs>276</Paragraphs>
  <Slides>31</Slides>
  <Notes>1</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690</cp:revision>
  <dcterms:created xsi:type="dcterms:W3CDTF">2017-05-17T10:13:00Z</dcterms:created>
  <dcterms:modified xsi:type="dcterms:W3CDTF">2018-02-18T05:00:27Z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