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62" r:id="rId2"/>
    <p:sldId id="293" r:id="rId3"/>
    <p:sldId id="294" r:id="rId4"/>
    <p:sldId id="337" r:id="rId5"/>
    <p:sldId id="292" r:id="rId6"/>
    <p:sldId id="301" r:id="rId7"/>
    <p:sldId id="324" r:id="rId8"/>
    <p:sldId id="325" r:id="rId9"/>
    <p:sldId id="302" r:id="rId10"/>
    <p:sldId id="334" r:id="rId11"/>
    <p:sldId id="322" r:id="rId12"/>
    <p:sldId id="335" r:id="rId13"/>
    <p:sldId id="339" r:id="rId14"/>
    <p:sldId id="336" r:id="rId15"/>
    <p:sldId id="303" r:id="rId16"/>
    <p:sldId id="304" r:id="rId17"/>
    <p:sldId id="306" r:id="rId18"/>
    <p:sldId id="305" r:id="rId19"/>
    <p:sldId id="309" r:id="rId20"/>
    <p:sldId id="310" r:id="rId21"/>
    <p:sldId id="338" r:id="rId22"/>
    <p:sldId id="311" r:id="rId23"/>
    <p:sldId id="316" r:id="rId24"/>
    <p:sldId id="307" r:id="rId25"/>
    <p:sldId id="312" r:id="rId26"/>
    <p:sldId id="315" r:id="rId27"/>
    <p:sldId id="317" r:id="rId28"/>
    <p:sldId id="314" r:id="rId29"/>
    <p:sldId id="332" r:id="rId30"/>
    <p:sldId id="319" r:id="rId31"/>
    <p:sldId id="320" r:id="rId32"/>
    <p:sldId id="291" r:id="rId3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1597E0"/>
    <a:srgbClr val="1894DE"/>
    <a:srgbClr val="FCF7E3"/>
    <a:srgbClr val="FFFFFF"/>
    <a:srgbClr val="B7D545"/>
    <a:srgbClr val="CCECFF"/>
    <a:srgbClr val="F57F1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p:scale>
          <a:sx n="90" d="100"/>
          <a:sy n="90" d="100"/>
        </p:scale>
        <p:origin x="-100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60" d="100"/>
        <a:sy n="16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pPr>
                <a:defRPr/>
              </a:pPr>
              <a:t>2018/2/18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pPr fontAlgn="base">
                <a:spcBef>
                  <a:spcPct val="0"/>
                </a:spcBef>
                <a:spcAft>
                  <a:spcPct val="0"/>
                </a:spcAft>
                <a:defRPr/>
              </a:pPr>
              <a:t>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20.png"/><Relationship Id="rId12" Type="http://schemas.openxmlformats.org/officeDocument/2006/relationships/image" Target="../media/image7.emf"/><Relationship Id="rId2" Type="http://schemas.openxmlformats.org/officeDocument/2006/relationships/image" Target="../media/image19.png"/><Relationship Id="rId1" Type="http://schemas.openxmlformats.org/officeDocument/2006/relationships/slideLayout" Target="../slideLayouts/slideLayout11.xml"/><Relationship Id="rId6" Type="http://schemas.openxmlformats.org/officeDocument/2006/relationships/image" Target="../media/image15.emf"/><Relationship Id="rId11" Type="http://schemas.openxmlformats.org/officeDocument/2006/relationships/image" Target="../media/image13.png"/><Relationship Id="rId5" Type="http://schemas.openxmlformats.org/officeDocument/2006/relationships/image" Target="../media/image6.emf"/><Relationship Id="rId10" Type="http://schemas.openxmlformats.org/officeDocument/2006/relationships/image" Target="../media/image23.png"/><Relationship Id="rId4" Type="http://schemas.openxmlformats.org/officeDocument/2006/relationships/image" Target="../media/image14.png"/><Relationship Id="rId9" Type="http://schemas.openxmlformats.org/officeDocument/2006/relationships/image" Target="../media/image22.png"/><Relationship Id="rId1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9.png"/><Relationship Id="rId3" Type="http://schemas.openxmlformats.org/officeDocument/2006/relationships/image" Target="../media/image14.png"/><Relationship Id="rId7" Type="http://schemas.openxmlformats.org/officeDocument/2006/relationships/image" Target="../media/image21.png"/><Relationship Id="rId12"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0.png"/><Relationship Id="rId11" Type="http://schemas.openxmlformats.org/officeDocument/2006/relationships/image" Target="../media/image7.emf"/><Relationship Id="rId5" Type="http://schemas.openxmlformats.org/officeDocument/2006/relationships/image" Target="../media/image15.emf"/><Relationship Id="rId10" Type="http://schemas.openxmlformats.org/officeDocument/2006/relationships/image" Target="../media/image13.png"/><Relationship Id="rId4" Type="http://schemas.openxmlformats.org/officeDocument/2006/relationships/image" Target="../media/image6.emf"/><Relationship Id="rId9" Type="http://schemas.openxmlformats.org/officeDocument/2006/relationships/image" Target="../media/image23.png"/><Relationship Id="rId1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2.png"/><Relationship Id="rId11" Type="http://schemas.openxmlformats.org/officeDocument/2006/relationships/image" Target="../media/image9.png"/><Relationship Id="rId5" Type="http://schemas.openxmlformats.org/officeDocument/2006/relationships/image" Target="../media/image15.emf"/><Relationship Id="rId10" Type="http://schemas.openxmlformats.org/officeDocument/2006/relationships/image" Target="../media/image8.png"/><Relationship Id="rId4" Type="http://schemas.openxmlformats.org/officeDocument/2006/relationships/image" Target="../media/image6.emf"/><Relationship Id="rId9" Type="http://schemas.openxmlformats.org/officeDocument/2006/relationships/image" Target="../media/image7.emf"/></Relationships>
</file>

<file path=ppt/slides/_rels/slide14.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14.png"/><Relationship Id="rId7"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24.jpe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hyperlink" Target="11%20&#26391;&#35835;&#38899;&#35270;&#39057;.mp4" TargetMode="External"/><Relationship Id="rId1" Type="http://schemas.openxmlformats.org/officeDocument/2006/relationships/slideLayout" Target="../slideLayouts/slideLayout11.xml"/><Relationship Id="rId6" Type="http://schemas.openxmlformats.org/officeDocument/2006/relationships/image" Target="../media/image29.png"/><Relationship Id="rId5" Type="http://schemas.openxmlformats.org/officeDocument/2006/relationships/image" Target="../media/image14.png"/><Relationship Id="rId10" Type="http://schemas.openxmlformats.org/officeDocument/2006/relationships/image" Target="../media/image32.png"/><Relationship Id="rId4" Type="http://schemas.openxmlformats.org/officeDocument/2006/relationships/image" Target="../media/image28.png"/><Relationship Id="rId9" Type="http://schemas.openxmlformats.org/officeDocument/2006/relationships/image" Target="../media/image31.png"/></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4.png"/><Relationship Id="rId7"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3.png"/><Relationship Id="rId1" Type="http://schemas.openxmlformats.org/officeDocument/2006/relationships/slideLayout" Target="../slideLayouts/slideLayout11.xml"/><Relationship Id="rId5" Type="http://schemas.openxmlformats.org/officeDocument/2006/relationships/image" Target="../media/image39.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36.png"/><Relationship Id="rId5" Type="http://schemas.openxmlformats.org/officeDocument/2006/relationships/image" Target="../media/image13.png"/><Relationship Id="rId4" Type="http://schemas.openxmlformats.org/officeDocument/2006/relationships/image" Target="../media/image15.emf"/></Relationships>
</file>

<file path=ppt/slides/_rels/slide2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14.png"/><Relationship Id="rId7" Type="http://schemas.openxmlformats.org/officeDocument/2006/relationships/image" Target="../media/image40.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2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5.emf"/><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7.emf"/><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7.emf"/><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5.emf"/><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5.emf"/><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5.emf"/><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5.emf"/><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3.png"/><Relationship Id="rId5" Type="http://schemas.openxmlformats.org/officeDocument/2006/relationships/image" Target="../media/image15.emf"/><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267744" y="19888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11.</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我是一只小虫子</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7"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8"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a:latin typeface="楷体" panose="02010609060101010101" pitchFamily="49" charset="-122"/>
                <a:ea typeface="楷体" panose="02010609060101010101" pitchFamily="49" charset="-122"/>
              </a:rPr>
              <a:t>人教</a:t>
            </a:r>
            <a:r>
              <a:rPr lang="zh-CN" altLang="en-US" sz="3200" dirty="0" smtClean="0">
                <a:latin typeface="楷体" panose="02010609060101010101" pitchFamily="49" charset="-122"/>
                <a:ea typeface="楷体" panose="02010609060101010101" pitchFamily="49" charset="-122"/>
              </a:rPr>
              <a:t>版二年级下册</a:t>
            </a:r>
            <a:endParaRPr lang="en-US" altLang="zh-CN" sz="3200" dirty="0" smtClean="0">
              <a:latin typeface="楷体" panose="02010609060101010101" pitchFamily="49" charset="-122"/>
              <a:ea typeface="楷体" panose="02010609060101010101"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9"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395536" y="671795"/>
            <a:ext cx="1728192" cy="707886"/>
          </a:xfrm>
          <a:prstGeom prst="rect">
            <a:avLst/>
          </a:prstGeom>
          <a:noFill/>
        </p:spPr>
        <p:txBody>
          <a:bodyPr wrap="square" rtlCol="0">
            <a:spAutoFit/>
          </a:bodyPr>
          <a:lstStyle/>
          <a:p>
            <a:r>
              <a:rPr lang="en-US" altLang="zh-CN" sz="4000" dirty="0" err="1" smtClean="0">
                <a:latin typeface="+mn-ea"/>
                <a:ea typeface="+mn-ea"/>
              </a:rPr>
              <a:t>zhuàng</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：撞伤  撞到</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三拼音节，后鼻音。</a:t>
            </a:r>
            <a:endParaRPr lang="zh-CN" altLang="en-US" sz="1600" dirty="0">
              <a:latin typeface="楷体" panose="02010609060101010101" pitchFamily="49" charset="-122"/>
              <a:ea typeface="楷体" panose="02010609060101010101" pitchFamily="49" charset="-122"/>
            </a:endParaRPr>
          </a:p>
        </p:txBody>
      </p:sp>
      <p:grpSp>
        <p:nvGrpSpPr>
          <p:cNvPr id="2"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撞</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623787" y="774920"/>
            <a:ext cx="954107" cy="707886"/>
          </a:xfrm>
          <a:prstGeom prst="rect">
            <a:avLst/>
          </a:prstGeom>
          <a:noFill/>
        </p:spPr>
        <p:txBody>
          <a:bodyPr wrap="none" rtlCol="0">
            <a:spAutoFit/>
          </a:bodyPr>
          <a:lstStyle/>
          <a:p>
            <a:r>
              <a:rPr lang="en-US" altLang="zh-CN" sz="4000" dirty="0" smtClean="0">
                <a:latin typeface="+mn-ea"/>
                <a:ea typeface="+mn-ea"/>
              </a:rPr>
              <a:t>tān</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：贪吃  贪玩</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易错提示：前鼻音，一声。</a:t>
            </a:r>
            <a:endParaRPr lang="zh-CN" altLang="en-US" sz="2000" dirty="0">
              <a:latin typeface="楷体" panose="02010609060101010101" pitchFamily="49" charset="-122"/>
              <a:ea typeface="楷体" panose="02010609060101010101" pitchFamily="49" charset="-122"/>
            </a:endParaRPr>
          </a:p>
        </p:txBody>
      </p:sp>
      <p:grpSp>
        <p:nvGrpSpPr>
          <p:cNvPr id="3" name="组合 50"/>
          <p:cNvGrpSpPr/>
          <p:nvPr/>
        </p:nvGrpSpPr>
        <p:grpSpPr>
          <a:xfrm>
            <a:off x="4655076" y="1422399"/>
            <a:ext cx="1333822" cy="1286884"/>
            <a:chOff x="4655076" y="1422399"/>
            <a:chExt cx="1333822" cy="1286884"/>
          </a:xfrm>
        </p:grpSpPr>
        <p:grpSp>
          <p:nvGrpSpPr>
            <p:cNvPr id="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贪</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697627" cy="707886"/>
          </a:xfrm>
          <a:prstGeom prst="rect">
            <a:avLst/>
          </a:prstGeom>
          <a:noFill/>
        </p:spPr>
        <p:txBody>
          <a:bodyPr wrap="none" rtlCol="0">
            <a:spAutoFit/>
          </a:bodyPr>
          <a:lstStyle/>
          <a:p>
            <a:r>
              <a:rPr lang="en-US" altLang="zh-CN" sz="4000" dirty="0" smtClean="0">
                <a:latin typeface="+mn-ea"/>
                <a:ea typeface="+mn-ea"/>
              </a:rPr>
              <a:t>pí</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：脾气  脾胃</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二声。</a:t>
            </a:r>
            <a:endParaRPr lang="zh-CN" altLang="en-US" sz="2000" dirty="0">
              <a:latin typeface="楷体" panose="02010609060101010101" pitchFamily="49" charset="-122"/>
              <a:ea typeface="楷体" panose="02010609060101010101" pitchFamily="49" charset="-122"/>
            </a:endParaRPr>
          </a:p>
        </p:txBody>
      </p:sp>
      <p:sp>
        <p:nvSpPr>
          <p:cNvPr id="65" name="TextBox 64"/>
          <p:cNvSpPr txBox="1"/>
          <p:nvPr/>
        </p:nvSpPr>
        <p:spPr>
          <a:xfrm>
            <a:off x="5034791" y="2635244"/>
            <a:ext cx="1210588" cy="707886"/>
          </a:xfrm>
          <a:prstGeom prst="rect">
            <a:avLst/>
          </a:prstGeom>
          <a:noFill/>
        </p:spPr>
        <p:txBody>
          <a:bodyPr wrap="none" rtlCol="0">
            <a:spAutoFit/>
          </a:bodyPr>
          <a:lstStyle/>
          <a:p>
            <a:r>
              <a:rPr lang="en-US" altLang="zh-CN" sz="4000" dirty="0" smtClean="0">
                <a:latin typeface="+mn-ea"/>
                <a:ea typeface="+mn-ea"/>
              </a:rPr>
              <a:t>shěn</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：大婶  婶娘</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前鼻音，三声。</a:t>
            </a:r>
            <a:endParaRPr lang="zh-CN" altLang="en-US" sz="2000" dirty="0">
              <a:latin typeface="楷体" panose="02010609060101010101" pitchFamily="49" charset="-122"/>
              <a:ea typeface="楷体" panose="02010609060101010101" pitchFamily="49" charset="-122"/>
            </a:endParaRPr>
          </a:p>
        </p:txBody>
      </p:sp>
      <p:grpSp>
        <p:nvGrpSpPr>
          <p:cNvPr id="7" name="组合 92"/>
          <p:cNvGrpSpPr/>
          <p:nvPr/>
        </p:nvGrpSpPr>
        <p:grpSpPr>
          <a:xfrm>
            <a:off x="4799178" y="3220460"/>
            <a:ext cx="1353739" cy="1332417"/>
            <a:chOff x="3418472" y="1067242"/>
            <a:chExt cx="1353739" cy="1332417"/>
          </a:xfrm>
        </p:grpSpPr>
        <p:grpSp>
          <p:nvGrpSpPr>
            <p:cNvPr id="8"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婶</a:t>
              </a:r>
              <a:endParaRPr lang="zh-CN" altLang="en-US" sz="7200" b="1" dirty="0">
                <a:latin typeface="楷体" panose="02010609060101010101" pitchFamily="49" charset="-122"/>
                <a:ea typeface="楷体" panose="02010609060101010101" pitchFamily="49" charset="-122"/>
              </a:endParaRPr>
            </a:p>
          </p:txBody>
        </p:sp>
      </p:grpSp>
      <p:grpSp>
        <p:nvGrpSpPr>
          <p:cNvPr id="9"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脾</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364004" y="676930"/>
            <a:ext cx="1733167" cy="707886"/>
          </a:xfrm>
          <a:prstGeom prst="rect">
            <a:avLst/>
          </a:prstGeom>
          <a:noFill/>
        </p:spPr>
        <p:txBody>
          <a:bodyPr wrap="none" rtlCol="0">
            <a:spAutoFit/>
          </a:bodyPr>
          <a:lstStyle/>
          <a:p>
            <a:r>
              <a:rPr lang="en-US" altLang="zh-CN" sz="4000" b="1" dirty="0" smtClean="0">
                <a:solidFill>
                  <a:srgbClr val="FF0000"/>
                </a:solidFill>
                <a:latin typeface="+mn-ea"/>
                <a:ea typeface="+mn-ea"/>
              </a:rPr>
              <a:t>zhuàng</a:t>
            </a:r>
            <a:endParaRPr lang="zh-CN" altLang="en-US" sz="4000" b="1" dirty="0">
              <a:solidFill>
                <a:srgbClr val="FF0000"/>
              </a:solidFill>
              <a:latin typeface="+mn-ea"/>
              <a:ea typeface="+mn-ea"/>
            </a:endParaRPr>
          </a:p>
        </p:txBody>
      </p:sp>
      <p:sp>
        <p:nvSpPr>
          <p:cNvPr id="60" name="TextBox 59"/>
          <p:cNvSpPr txBox="1"/>
          <p:nvPr/>
        </p:nvSpPr>
        <p:spPr>
          <a:xfrm>
            <a:off x="4587766" y="780470"/>
            <a:ext cx="958917" cy="707886"/>
          </a:xfrm>
          <a:prstGeom prst="rect">
            <a:avLst/>
          </a:prstGeom>
          <a:noFill/>
        </p:spPr>
        <p:txBody>
          <a:bodyPr wrap="none" rtlCol="0">
            <a:spAutoFit/>
          </a:bodyPr>
          <a:lstStyle/>
          <a:p>
            <a:r>
              <a:rPr lang="en-US" altLang="zh-CN" sz="4000" b="1" dirty="0" smtClean="0">
                <a:solidFill>
                  <a:srgbClr val="FF0000"/>
                </a:solidFill>
                <a:latin typeface="+mn-ea"/>
                <a:ea typeface="+mn-ea"/>
              </a:rPr>
              <a:t>tān</a:t>
            </a:r>
            <a:endParaRPr lang="zh-CN" altLang="en-US" sz="4000" b="1" dirty="0">
              <a:solidFill>
                <a:srgbClr val="FF0000"/>
              </a:solidFill>
              <a:latin typeface="+mn-ea"/>
              <a:ea typeface="+mn-ea"/>
            </a:endParaRPr>
          </a:p>
        </p:txBody>
      </p:sp>
      <p:sp>
        <p:nvSpPr>
          <p:cNvPr id="61" name="TextBox 60"/>
          <p:cNvSpPr txBox="1"/>
          <p:nvPr/>
        </p:nvSpPr>
        <p:spPr>
          <a:xfrm>
            <a:off x="790589" y="2508662"/>
            <a:ext cx="700833" cy="707886"/>
          </a:xfrm>
          <a:prstGeom prst="rect">
            <a:avLst/>
          </a:prstGeom>
          <a:noFill/>
        </p:spPr>
        <p:txBody>
          <a:bodyPr wrap="none" rtlCol="0">
            <a:spAutoFit/>
          </a:bodyPr>
          <a:lstStyle/>
          <a:p>
            <a:r>
              <a:rPr lang="en-US" altLang="zh-CN" sz="4000" b="1" dirty="0" smtClean="0">
                <a:solidFill>
                  <a:srgbClr val="FF0000"/>
                </a:solidFill>
                <a:latin typeface="+mn-ea"/>
                <a:ea typeface="+mn-ea"/>
              </a:rPr>
              <a:t>pí</a:t>
            </a:r>
            <a:endParaRPr lang="zh-CN" altLang="en-US" sz="4000" b="1" dirty="0">
              <a:solidFill>
                <a:srgbClr val="FF0000"/>
              </a:solidFill>
              <a:latin typeface="+mn-ea"/>
              <a:ea typeface="+mn-ea"/>
            </a:endParaRPr>
          </a:p>
        </p:txBody>
      </p:sp>
      <p:sp>
        <p:nvSpPr>
          <p:cNvPr id="62" name="TextBox 61"/>
          <p:cNvSpPr txBox="1"/>
          <p:nvPr/>
        </p:nvSpPr>
        <p:spPr>
          <a:xfrm>
            <a:off x="5004048" y="2636912"/>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shěn</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1985796" y="5659654"/>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：毛茸茸</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1938296" y="4829110"/>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二声。</a:t>
            </a:r>
            <a:endParaRPr lang="zh-CN" altLang="en-US" sz="2000" dirty="0">
              <a:latin typeface="楷体" panose="02010609060101010101" pitchFamily="49" charset="-122"/>
              <a:ea typeface="楷体" panose="02010609060101010101" pitchFamily="49" charset="-122"/>
            </a:endParaRPr>
          </a:p>
        </p:txBody>
      </p:sp>
      <p:sp>
        <p:nvSpPr>
          <p:cNvPr id="52" name="TextBox 51"/>
          <p:cNvSpPr txBox="1"/>
          <p:nvPr/>
        </p:nvSpPr>
        <p:spPr>
          <a:xfrm>
            <a:off x="6034270" y="5748794"/>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：睡醒  苏醒  </a:t>
            </a:r>
            <a:endParaRPr lang="zh-CN" altLang="en-US" sz="2000" dirty="0">
              <a:latin typeface="楷体" panose="02010609060101010101" pitchFamily="49" charset="-122"/>
              <a:ea typeface="楷体" panose="02010609060101010101" pitchFamily="49" charset="-122"/>
            </a:endParaRPr>
          </a:p>
        </p:txBody>
      </p:sp>
      <p:grpSp>
        <p:nvGrpSpPr>
          <p:cNvPr id="53" name="组合 92"/>
          <p:cNvGrpSpPr/>
          <p:nvPr/>
        </p:nvGrpSpPr>
        <p:grpSpPr>
          <a:xfrm>
            <a:off x="4698057" y="5011233"/>
            <a:ext cx="1353739" cy="1332417"/>
            <a:chOff x="3418472" y="1067242"/>
            <a:chExt cx="1353739" cy="1332417"/>
          </a:xfrm>
        </p:grpSpPr>
        <p:grpSp>
          <p:nvGrpSpPr>
            <p:cNvPr id="54"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63" name="矩形 62"/>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p:cNvCxnSpPr>
                <a:stCxn id="63" idx="1"/>
                <a:endCxn id="63"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3" idx="0"/>
                <a:endCxn id="63"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5" name="TextBox 23"/>
            <p:cNvSpPr txBox="1">
              <a:spLocks noChangeArrowheads="1"/>
            </p:cNvSpPr>
            <p:nvPr/>
          </p:nvSpPr>
          <p:spPr bwMode="auto">
            <a:xfrm>
              <a:off x="3544269" y="1067242"/>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醒</a:t>
              </a:r>
            </a:p>
          </p:txBody>
        </p:sp>
      </p:grpSp>
      <p:grpSp>
        <p:nvGrpSpPr>
          <p:cNvPr id="69" name="组合 100"/>
          <p:cNvGrpSpPr/>
          <p:nvPr/>
        </p:nvGrpSpPr>
        <p:grpSpPr>
          <a:xfrm>
            <a:off x="615662" y="5004781"/>
            <a:ext cx="1265926" cy="1189713"/>
            <a:chOff x="-2771523" y="594818"/>
            <a:chExt cx="1785950" cy="1643074"/>
          </a:xfrm>
          <a:solidFill>
            <a:schemeClr val="accent3">
              <a:lumMod val="60000"/>
              <a:lumOff val="40000"/>
            </a:schemeClr>
          </a:solidFill>
        </p:grpSpPr>
        <p:sp>
          <p:nvSpPr>
            <p:cNvPr id="70" name="矩形 69"/>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0" idx="1"/>
              <a:endCxn id="70"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0" idx="0"/>
              <a:endCxn id="70"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5" name="TextBox 23"/>
          <p:cNvSpPr txBox="1">
            <a:spLocks noChangeArrowheads="1"/>
          </p:cNvSpPr>
          <p:nvPr/>
        </p:nvSpPr>
        <p:spPr bwMode="auto">
          <a:xfrm>
            <a:off x="705473" y="4910711"/>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茸</a:t>
            </a:r>
          </a:p>
        </p:txBody>
      </p:sp>
      <p:sp>
        <p:nvSpPr>
          <p:cNvPr id="76" name="TextBox 75"/>
          <p:cNvSpPr txBox="1"/>
          <p:nvPr/>
        </p:nvSpPr>
        <p:spPr>
          <a:xfrm>
            <a:off x="705473" y="4338378"/>
            <a:ext cx="1217000" cy="707886"/>
          </a:xfrm>
          <a:prstGeom prst="rect">
            <a:avLst/>
          </a:prstGeom>
          <a:noFill/>
        </p:spPr>
        <p:txBody>
          <a:bodyPr wrap="none" rtlCol="0">
            <a:spAutoFit/>
          </a:bodyPr>
          <a:lstStyle/>
          <a:p>
            <a:r>
              <a:rPr lang="en-US" altLang="zh-CN" sz="4000" b="1" dirty="0" err="1" smtClean="0">
                <a:latin typeface="+mn-ea"/>
                <a:ea typeface="+mn-ea"/>
              </a:rPr>
              <a:t>róng</a:t>
            </a:r>
            <a:endParaRPr lang="zh-CN" altLang="en-US" sz="4000" b="1" dirty="0">
              <a:latin typeface="+mn-ea"/>
              <a:ea typeface="+mn-ea"/>
            </a:endParaRPr>
          </a:p>
        </p:txBody>
      </p:sp>
      <p:sp>
        <p:nvSpPr>
          <p:cNvPr id="77" name="TextBox 76"/>
          <p:cNvSpPr txBox="1"/>
          <p:nvPr/>
        </p:nvSpPr>
        <p:spPr>
          <a:xfrm>
            <a:off x="710944" y="4303347"/>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róng</a:t>
            </a:r>
            <a:endParaRPr lang="zh-CN" altLang="en-US" sz="4000" b="1" dirty="0">
              <a:solidFill>
                <a:srgbClr val="FF0000"/>
              </a:solidFill>
              <a:latin typeface="+mn-ea"/>
              <a:ea typeface="+mn-ea"/>
            </a:endParaRPr>
          </a:p>
        </p:txBody>
      </p:sp>
      <p:sp>
        <p:nvSpPr>
          <p:cNvPr id="78" name="TextBox 77"/>
          <p:cNvSpPr txBox="1"/>
          <p:nvPr/>
        </p:nvSpPr>
        <p:spPr>
          <a:xfrm>
            <a:off x="6073605" y="4917714"/>
            <a:ext cx="29957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a:latin typeface="楷体" panose="02010609060101010101" pitchFamily="49" charset="-122"/>
                <a:ea typeface="楷体" panose="02010609060101010101" pitchFamily="49" charset="-122"/>
                <a:sym typeface="Wingdings" panose="05000000000000000000" pitchFamily="2" charset="2"/>
              </a:rPr>
              <a:t> </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三声。</a:t>
            </a:r>
            <a:endParaRPr lang="zh-CN" altLang="en-US" sz="2000" dirty="0">
              <a:latin typeface="楷体" panose="02010609060101010101" pitchFamily="49" charset="-122"/>
              <a:ea typeface="楷体" panose="02010609060101010101" pitchFamily="49" charset="-122"/>
            </a:endParaRPr>
          </a:p>
        </p:txBody>
      </p:sp>
      <p:sp>
        <p:nvSpPr>
          <p:cNvPr id="79" name="TextBox 78"/>
          <p:cNvSpPr txBox="1"/>
          <p:nvPr/>
        </p:nvSpPr>
        <p:spPr>
          <a:xfrm>
            <a:off x="4760956" y="4446051"/>
            <a:ext cx="1217000" cy="707886"/>
          </a:xfrm>
          <a:prstGeom prst="rect">
            <a:avLst/>
          </a:prstGeom>
          <a:noFill/>
        </p:spPr>
        <p:txBody>
          <a:bodyPr wrap="none" rtlCol="0">
            <a:spAutoFit/>
          </a:bodyPr>
          <a:lstStyle/>
          <a:p>
            <a:r>
              <a:rPr lang="en-US" altLang="zh-CN" sz="4000" b="1" dirty="0" err="1" smtClean="0">
                <a:latin typeface="+mn-ea"/>
                <a:ea typeface="+mn-ea"/>
              </a:rPr>
              <a:t>xǐng</a:t>
            </a:r>
            <a:endParaRPr lang="zh-CN" altLang="en-US" sz="4000" b="1" dirty="0">
              <a:latin typeface="+mn-ea"/>
              <a:ea typeface="+mn-ea"/>
            </a:endParaRPr>
          </a:p>
        </p:txBody>
      </p:sp>
      <p:sp>
        <p:nvSpPr>
          <p:cNvPr id="11" name="矩形 10"/>
          <p:cNvSpPr/>
          <p:nvPr/>
        </p:nvSpPr>
        <p:spPr>
          <a:xfrm>
            <a:off x="4788024" y="4428568"/>
            <a:ext cx="1217000" cy="707886"/>
          </a:xfrm>
          <a:prstGeom prst="rect">
            <a:avLst/>
          </a:prstGeom>
        </p:spPr>
        <p:txBody>
          <a:bodyPr wrap="none">
            <a:spAutoFit/>
          </a:bodyPr>
          <a:lstStyle/>
          <a:p>
            <a:r>
              <a:rPr lang="en-US" altLang="zh-CN" sz="4000" b="1" dirty="0" err="1">
                <a:solidFill>
                  <a:srgbClr val="FF0000"/>
                </a:solidFill>
                <a:latin typeface="+mn-ea"/>
              </a:rPr>
              <a:t>xǐng</a:t>
            </a:r>
            <a:endParaRPr lang="zh-CN" altLang="en-US" sz="4000" b="1" dirty="0">
              <a:solidFill>
                <a:srgbClr val="FF0000"/>
              </a:solidFill>
              <a:latin typeface="+mn-ea"/>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additive="base">
                                        <p:cTn id="25"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fade">
                                      <p:cBhvr>
                                        <p:cTn id="31" dur="1000"/>
                                        <p:tgtEl>
                                          <p:spTgt spid="77"/>
                                        </p:tgtEl>
                                      </p:cBhvr>
                                    </p:animEffect>
                                    <p:anim calcmode="lin" valueType="num">
                                      <p:cBhvr>
                                        <p:cTn id="32" dur="1000" fill="hold"/>
                                        <p:tgtEl>
                                          <p:spTgt spid="77"/>
                                        </p:tgtEl>
                                        <p:attrNameLst>
                                          <p:attrName>ppt_x</p:attrName>
                                        </p:attrNameLst>
                                      </p:cBhvr>
                                      <p:tavLst>
                                        <p:tav tm="0">
                                          <p:val>
                                            <p:strVal val="#ppt_x"/>
                                          </p:val>
                                        </p:tav>
                                        <p:tav tm="100000">
                                          <p:val>
                                            <p:strVal val="#ppt_x"/>
                                          </p:val>
                                        </p:tav>
                                      </p:tavLst>
                                    </p:anim>
                                    <p:anim calcmode="lin" valueType="num">
                                      <p:cBhvr>
                                        <p:cTn id="33"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1">
                                            <p:txEl>
                                              <p:pRg st="0" end="0"/>
                                            </p:txEl>
                                          </p:spTgt>
                                        </p:tgtEl>
                                        <p:attrNameLst>
                                          <p:attrName>style.visibility</p:attrName>
                                        </p:attrNameLst>
                                      </p:cBhvr>
                                      <p:to>
                                        <p:strVal val="visible"/>
                                      </p:to>
                                    </p:set>
                                    <p:animEffect transition="in" filter="fade">
                                      <p:cBhvr>
                                        <p:cTn id="38" dur="1000"/>
                                        <p:tgtEl>
                                          <p:spTgt spid="11">
                                            <p:txEl>
                                              <p:pRg st="0" end="0"/>
                                            </p:txEl>
                                          </p:spTgt>
                                        </p:tgtEl>
                                      </p:cBhvr>
                                    </p:animEffect>
                                    <p:anim calcmode="lin" valueType="num">
                                      <p:cBhvr>
                                        <p:cTn id="39"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351751" y="883452"/>
            <a:ext cx="1209598" cy="2818778"/>
            <a:chOff x="5066550" y="3023144"/>
            <a:chExt cx="1209598" cy="2818778"/>
          </a:xfrm>
        </p:grpSpPr>
        <p:pic>
          <p:nvPicPr>
            <p:cNvPr id="1035" name="Picture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0" name="TextBox 23"/>
            <p:cNvSpPr txBox="1">
              <a:spLocks noChangeArrowheads="1"/>
            </p:cNvSpPr>
            <p:nvPr/>
          </p:nvSpPr>
          <p:spPr bwMode="auto">
            <a:xfrm>
              <a:off x="5066550" y="3023144"/>
              <a:ext cx="1108681"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费</a:t>
              </a:r>
              <a:endParaRPr lang="zh-CN" altLang="en-US" sz="7200" b="1" dirty="0">
                <a:latin typeface="楷体" panose="02010609060101010101" pitchFamily="49" charset="-122"/>
                <a:ea typeface="楷体" panose="02010609060101010101" pitchFamily="49" charset="-122"/>
              </a:endParaRPr>
            </a:p>
          </p:txBody>
        </p:sp>
      </p:grpSp>
      <p:pic>
        <p:nvPicPr>
          <p:cNvPr id="19458" name="图片 9"/>
          <p:cNvPicPr>
            <a:picLocks noChangeAspect="1"/>
          </p:cNvPicPr>
          <p:nvPr/>
        </p:nvPicPr>
        <p:blipFill>
          <a:blip r:embed="rId3"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grpSp>
        <p:nvGrpSpPr>
          <p:cNvPr id="11"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免</a:t>
              </a:r>
              <a:endParaRPr lang="zh-CN" altLang="en-US" sz="7200" b="1" dirty="0">
                <a:latin typeface="楷体" panose="02010609060101010101" pitchFamily="49" charset="-122"/>
                <a:ea typeface="楷体" panose="02010609060101010101" pitchFamily="49" charset="-122"/>
              </a:endParaRPr>
            </a:p>
          </p:txBody>
        </p:sp>
      </p:grpSp>
      <p:grpSp>
        <p:nvGrpSpPr>
          <p:cNvPr id="7"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晃</a:t>
              </a:r>
              <a:endParaRPr lang="zh-CN" altLang="en-US" sz="7200" b="1" dirty="0">
                <a:latin typeface="楷体" panose="02010609060101010101" pitchFamily="49" charset="-122"/>
                <a:ea typeface="楷体" panose="02010609060101010101"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昏</a:t>
              </a:r>
              <a:endParaRPr lang="zh-CN" altLang="en-US" sz="7200" b="1" dirty="0">
                <a:latin typeface="楷体" panose="02010609060101010101" pitchFamily="49" charset="-122"/>
                <a:ea typeface="楷体" panose="02010609060101010101" pitchFamily="49" charset="-122"/>
              </a:endParaRPr>
            </a:p>
          </p:txBody>
        </p:sp>
      </p:grpSp>
      <p:grpSp>
        <p:nvGrpSpPr>
          <p:cNvPr id="10"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泡</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29"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2"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4"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0" fill="hold"/>
                                        <p:tgtEl>
                                          <p:spTgt spid="9"/>
                                        </p:tgtEl>
                                        <p:attrNameLst>
                                          <p:attrName>ppt_x</p:attrName>
                                        </p:attrNameLst>
                                      </p:cBhvr>
                                      <p:tavLst>
                                        <p:tav tm="0">
                                          <p:val>
                                            <p:strVal val="#ppt_x"/>
                                          </p:val>
                                        </p:tav>
                                        <p:tav tm="100000">
                                          <p:val>
                                            <p:strVal val="#ppt_x"/>
                                          </p:val>
                                        </p:tav>
                                      </p:tavLst>
                                    </p:anim>
                                    <p:anim calcmode="lin" valueType="num">
                                      <p:cBhvr additive="base">
                                        <p:cTn id="13" dur="5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0" fill="hold"/>
                                        <p:tgtEl>
                                          <p:spTgt spid="10"/>
                                        </p:tgtEl>
                                        <p:attrNameLst>
                                          <p:attrName>ppt_x</p:attrName>
                                        </p:attrNameLst>
                                      </p:cBhvr>
                                      <p:tavLst>
                                        <p:tav tm="0">
                                          <p:val>
                                            <p:strVal val="#ppt_x"/>
                                          </p:val>
                                        </p:tav>
                                        <p:tav tm="100000">
                                          <p:val>
                                            <p:strVal val="#ppt_x"/>
                                          </p:val>
                                        </p:tav>
                                      </p:tavLst>
                                    </p:anim>
                                    <p:anim calcmode="lin" valueType="num">
                                      <p:cBhvr additive="base">
                                        <p:cTn id="18" dur="5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0" fill="hold"/>
                                        <p:tgtEl>
                                          <p:spTgt spid="12"/>
                                        </p:tgtEl>
                                        <p:attrNameLst>
                                          <p:attrName>ppt_x</p:attrName>
                                        </p:attrNameLst>
                                      </p:cBhvr>
                                      <p:tavLst>
                                        <p:tav tm="0">
                                          <p:val>
                                            <p:strVal val="#ppt_x"/>
                                          </p:val>
                                        </p:tav>
                                        <p:tav tm="100000">
                                          <p:val>
                                            <p:strVal val="#ppt_x"/>
                                          </p:val>
                                        </p:tav>
                                      </p:tavLst>
                                    </p:anim>
                                    <p:anim calcmode="lin" valueType="num">
                                      <p:cBhvr additive="base">
                                        <p:cTn id="28" dur="3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3"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脾</a:t>
              </a:r>
              <a:endParaRPr lang="zh-CN" altLang="en-US" sz="7200" b="1" dirty="0">
                <a:latin typeface="楷体" panose="02010609060101010101" pitchFamily="49" charset="-122"/>
                <a:ea typeface="楷体" panose="02010609060101010101" pitchFamily="49" charset="-122"/>
              </a:endParaRPr>
            </a:p>
          </p:txBody>
        </p:sp>
      </p:grpSp>
      <p:grpSp>
        <p:nvGrpSpPr>
          <p:cNvPr id="4"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贪</a:t>
              </a:r>
              <a:endParaRPr lang="zh-CN" altLang="en-US" sz="7200" b="1" dirty="0">
                <a:latin typeface="楷体" panose="02010609060101010101" pitchFamily="49" charset="-122"/>
                <a:ea typeface="楷体" panose="02010609060101010101" pitchFamily="49" charset="-122"/>
              </a:endParaRPr>
            </a:p>
          </p:txBody>
        </p:sp>
      </p:grpSp>
      <p:grpSp>
        <p:nvGrpSpPr>
          <p:cNvPr id="5"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列</a:t>
              </a:r>
              <a:endParaRPr lang="zh-CN" altLang="en-US" sz="7200" b="1" dirty="0">
                <a:latin typeface="楷体" panose="02010609060101010101" pitchFamily="49" charset="-122"/>
                <a:ea typeface="楷体" panose="02010609060101010101" pitchFamily="49" charset="-122"/>
              </a:endParaRPr>
            </a:p>
          </p:txBody>
        </p:sp>
      </p:grpSp>
      <p:grpSp>
        <p:nvGrpSpPr>
          <p:cNvPr id="6"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撞</a:t>
              </a:r>
              <a:endParaRPr lang="zh-CN" altLang="en-US" sz="7200" b="1" dirty="0">
                <a:latin typeface="楷体" panose="02010609060101010101" pitchFamily="49" charset="-122"/>
                <a:ea typeface="楷体" panose="02010609060101010101"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7"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1"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2"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 name="组合 25"/>
          <p:cNvGrpSpPr/>
          <p:nvPr/>
        </p:nvGrpSpPr>
        <p:grpSpPr>
          <a:xfrm>
            <a:off x="7351751" y="883452"/>
            <a:ext cx="1209598" cy="2818778"/>
            <a:chOff x="5066550" y="3023144"/>
            <a:chExt cx="1209598" cy="2818778"/>
          </a:xfrm>
        </p:grpSpPr>
        <p:pic>
          <p:nvPicPr>
            <p:cNvPr id="29" name="Picture 11"/>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0" name="TextBox 23"/>
            <p:cNvSpPr txBox="1">
              <a:spLocks noChangeArrowheads="1"/>
            </p:cNvSpPr>
            <p:nvPr/>
          </p:nvSpPr>
          <p:spPr bwMode="auto">
            <a:xfrm>
              <a:off x="5066550" y="3023144"/>
              <a:ext cx="1108681"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婶</a:t>
              </a:r>
              <a:endParaRPr lang="zh-CN" altLang="en-US" sz="7200" b="1" dirty="0">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0" fill="hold"/>
                                        <p:tgtEl>
                                          <p:spTgt spid="5"/>
                                        </p:tgtEl>
                                        <p:attrNameLst>
                                          <p:attrName>ppt_x</p:attrName>
                                        </p:attrNameLst>
                                      </p:cBhvr>
                                      <p:tavLst>
                                        <p:tav tm="0">
                                          <p:val>
                                            <p:strVal val="#ppt_x"/>
                                          </p:val>
                                        </p:tav>
                                        <p:tav tm="100000">
                                          <p:val>
                                            <p:strVal val="#ppt_x"/>
                                          </p:val>
                                        </p:tav>
                                      </p:tavLst>
                                    </p:anim>
                                    <p:anim calcmode="lin" valueType="num">
                                      <p:cBhvr additive="base">
                                        <p:cTn id="13" dur="5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0" fill="hold"/>
                                        <p:tgtEl>
                                          <p:spTgt spid="6"/>
                                        </p:tgtEl>
                                        <p:attrNameLst>
                                          <p:attrName>ppt_x</p:attrName>
                                        </p:attrNameLst>
                                      </p:cBhvr>
                                      <p:tavLst>
                                        <p:tav tm="0">
                                          <p:val>
                                            <p:strVal val="#ppt_x"/>
                                          </p:val>
                                        </p:tav>
                                        <p:tav tm="100000">
                                          <p:val>
                                            <p:strVal val="#ppt_x"/>
                                          </p:val>
                                        </p:tav>
                                      </p:tavLst>
                                    </p:anim>
                                    <p:anim calcmode="lin" valueType="num">
                                      <p:cBhvr additive="base">
                                        <p:cTn id="18" dur="50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0" fill="hold"/>
                                        <p:tgtEl>
                                          <p:spTgt spid="3"/>
                                        </p:tgtEl>
                                        <p:attrNameLst>
                                          <p:attrName>ppt_x</p:attrName>
                                        </p:attrNameLst>
                                      </p:cBhvr>
                                      <p:tavLst>
                                        <p:tav tm="0">
                                          <p:val>
                                            <p:strVal val="#ppt_x"/>
                                          </p:val>
                                        </p:tav>
                                        <p:tav tm="100000">
                                          <p:val>
                                            <p:strVal val="#ppt_x"/>
                                          </p:val>
                                        </p:tav>
                                      </p:tavLst>
                                    </p:anim>
                                    <p:anim calcmode="lin" valueType="num">
                                      <p:cBhvr additive="base">
                                        <p:cTn id="23" dur="50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2" presetClass="entr" presetSubtype="4"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3000" fill="hold"/>
                                        <p:tgtEl>
                                          <p:spTgt spid="26"/>
                                        </p:tgtEl>
                                        <p:attrNameLst>
                                          <p:attrName>ppt_x</p:attrName>
                                        </p:attrNameLst>
                                      </p:cBhvr>
                                      <p:tavLst>
                                        <p:tav tm="0">
                                          <p:val>
                                            <p:strVal val="#ppt_x"/>
                                          </p:val>
                                        </p:tav>
                                        <p:tav tm="100000">
                                          <p:val>
                                            <p:strVal val="#ppt_x"/>
                                          </p:val>
                                        </p:tav>
                                      </p:tavLst>
                                    </p:anim>
                                    <p:anim calcmode="lin" valueType="num">
                                      <p:cBhvr additive="base">
                                        <p:cTn id="28" dur="3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5" name="组合 8"/>
          <p:cNvGrpSpPr/>
          <p:nvPr/>
        </p:nvGrpSpPr>
        <p:grpSpPr>
          <a:xfrm rot="466839">
            <a:off x="3520844" y="703934"/>
            <a:ext cx="1227942" cy="2688703"/>
            <a:chOff x="2455889" y="934606"/>
            <a:chExt cx="1227942" cy="2688703"/>
          </a:xfrm>
        </p:grpSpPr>
        <p:pic>
          <p:nvPicPr>
            <p:cNvPr id="1031" name="Picture 7"/>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茸</a:t>
              </a:r>
            </a:p>
          </p:txBody>
        </p:sp>
      </p:grpSp>
      <p:grpSp>
        <p:nvGrpSpPr>
          <p:cNvPr id="6" name="组合 9"/>
          <p:cNvGrpSpPr/>
          <p:nvPr/>
        </p:nvGrpSpPr>
        <p:grpSpPr>
          <a:xfrm rot="349235">
            <a:off x="5508352" y="878094"/>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a:latin typeface="楷体" panose="02010609060101010101" pitchFamily="49" charset="-122"/>
                  <a:ea typeface="楷体" panose="02010609060101010101" pitchFamily="49" charset="-122"/>
                </a:rPr>
                <a:t>醒</a:t>
              </a: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8" name="图片 2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7"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9"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1"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0" fill="hold"/>
                                        <p:tgtEl>
                                          <p:spTgt spid="6"/>
                                        </p:tgtEl>
                                        <p:attrNameLst>
                                          <p:attrName>ppt_x</p:attrName>
                                        </p:attrNameLst>
                                      </p:cBhvr>
                                      <p:tavLst>
                                        <p:tav tm="0">
                                          <p:val>
                                            <p:strVal val="#ppt_x"/>
                                          </p:val>
                                        </p:tav>
                                        <p:tav tm="100000">
                                          <p:val>
                                            <p:strVal val="#ppt_x"/>
                                          </p:val>
                                        </p:tav>
                                      </p:tavLst>
                                    </p:anim>
                                    <p:anim calcmode="lin" valueType="num">
                                      <p:cBhvr additive="base">
                                        <p:cTn id="13"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33420" y="5993606"/>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763156" y="5993606"/>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313241"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384" y="6287293"/>
            <a:ext cx="720725" cy="477838"/>
          </a:xfrm>
          <a:prstGeom prst="rect">
            <a:avLst/>
          </a:prstGeom>
          <a:noFill/>
          <a:ln w="9525">
            <a:noFill/>
            <a:miter lim="800000"/>
            <a:headEnd/>
            <a:tailEnd/>
          </a:ln>
        </p:spPr>
      </p:pic>
      <p:sp>
        <p:nvSpPr>
          <p:cNvPr id="18" name="AutoShape 2"/>
          <p:cNvSpPr>
            <a:spLocks noChangeArrowheads="1"/>
          </p:cNvSpPr>
          <p:nvPr/>
        </p:nvSpPr>
        <p:spPr bwMode="auto">
          <a:xfrm>
            <a:off x="1382713" y="1371894"/>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近义词</a:t>
            </a:r>
            <a:endParaRPr lang="zh-CN" altLang="en-US" b="1" dirty="0"/>
          </a:p>
        </p:txBody>
      </p:sp>
      <p:pic>
        <p:nvPicPr>
          <p:cNvPr id="19" name="Picture 10" descr="91661ef7fc97310ebc98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2991" y="972799"/>
            <a:ext cx="641671" cy="653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AutoShape 2"/>
          <p:cNvSpPr>
            <a:spLocks noChangeArrowheads="1"/>
          </p:cNvSpPr>
          <p:nvPr/>
        </p:nvSpPr>
        <p:spPr bwMode="auto">
          <a:xfrm>
            <a:off x="1429184" y="2535403"/>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反义词</a:t>
            </a:r>
            <a:endParaRPr lang="zh-CN" altLang="en-US" b="1" dirty="0"/>
          </a:p>
        </p:txBody>
      </p:sp>
      <p:pic>
        <p:nvPicPr>
          <p:cNvPr id="23"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02792" y="2310608"/>
            <a:ext cx="590432" cy="6009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AutoShape 2"/>
          <p:cNvSpPr>
            <a:spLocks noChangeArrowheads="1"/>
          </p:cNvSpPr>
          <p:nvPr/>
        </p:nvSpPr>
        <p:spPr bwMode="auto">
          <a:xfrm>
            <a:off x="1514115" y="3717032"/>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多音字</a:t>
            </a:r>
            <a:endParaRPr lang="zh-CN" altLang="en-US" b="1" dirty="0"/>
          </a:p>
        </p:txBody>
      </p:sp>
      <p:pic>
        <p:nvPicPr>
          <p:cNvPr id="27" name="Picture 10" descr="91661ef7fc97310ebc98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84950" y="3399097"/>
            <a:ext cx="624746" cy="635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对角圆角矩形 19"/>
          <p:cNvSpPr/>
          <p:nvPr/>
        </p:nvSpPr>
        <p:spPr>
          <a:xfrm>
            <a:off x="1058768" y="212988"/>
            <a:ext cx="6206425"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28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近义词、反义词、多音字</a:t>
            </a:r>
            <a:endParaRPr lang="en-US" altLang="zh-CN" sz="28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2" name="图片 2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7" name="TextBox 16"/>
          <p:cNvSpPr txBox="1"/>
          <p:nvPr/>
        </p:nvSpPr>
        <p:spPr>
          <a:xfrm>
            <a:off x="2987824" y="1412776"/>
            <a:ext cx="5328592" cy="646331"/>
          </a:xfrm>
          <a:prstGeom prst="rect">
            <a:avLst/>
          </a:prstGeom>
          <a:noFill/>
        </p:spPr>
        <p:txBody>
          <a:bodyPr wrap="square" rtlCol="0">
            <a:spAutoFit/>
          </a:bodyPr>
          <a:lstStyle/>
          <a:p>
            <a:r>
              <a:rPr lang="zh-CN" altLang="en-US" dirty="0" smtClean="0"/>
              <a:t>留神</a:t>
            </a:r>
            <a:r>
              <a:rPr lang="en-US" altLang="zh-CN" dirty="0" smtClean="0"/>
              <a:t>——</a:t>
            </a:r>
            <a:r>
              <a:rPr lang="zh-CN" altLang="en-US" dirty="0" smtClean="0"/>
              <a:t>小心  昏头昏脑</a:t>
            </a:r>
            <a:r>
              <a:rPr lang="en-US" altLang="zh-CN" dirty="0" smtClean="0"/>
              <a:t>——</a:t>
            </a:r>
            <a:r>
              <a:rPr lang="zh-CN" altLang="en-US" dirty="0" smtClean="0"/>
              <a:t>头昏脑涨  旅行</a:t>
            </a:r>
            <a:r>
              <a:rPr lang="en-US" altLang="zh-CN" dirty="0" smtClean="0"/>
              <a:t>——</a:t>
            </a:r>
            <a:r>
              <a:rPr lang="zh-CN" altLang="en-US" dirty="0" smtClean="0"/>
              <a:t>旅游       </a:t>
            </a:r>
            <a:endParaRPr lang="zh-CN" altLang="en-US" dirty="0"/>
          </a:p>
        </p:txBody>
      </p:sp>
      <p:sp>
        <p:nvSpPr>
          <p:cNvPr id="24" name="TextBox 23"/>
          <p:cNvSpPr txBox="1"/>
          <p:nvPr/>
        </p:nvSpPr>
        <p:spPr>
          <a:xfrm>
            <a:off x="2915816" y="2420888"/>
            <a:ext cx="5112568" cy="646331"/>
          </a:xfrm>
          <a:prstGeom prst="rect">
            <a:avLst/>
          </a:prstGeom>
          <a:noFill/>
        </p:spPr>
        <p:txBody>
          <a:bodyPr wrap="square" rtlCol="0">
            <a:spAutoFit/>
          </a:bodyPr>
          <a:lstStyle/>
          <a:p>
            <a:r>
              <a:rPr lang="zh-CN" altLang="en-US" dirty="0" smtClean="0"/>
              <a:t>留神</a:t>
            </a:r>
            <a:r>
              <a:rPr lang="en-US" altLang="zh-CN" dirty="0" smtClean="0"/>
              <a:t>——</a:t>
            </a:r>
            <a:r>
              <a:rPr lang="zh-CN" altLang="en-US" dirty="0" smtClean="0"/>
              <a:t>粗心  昏头昏脑</a:t>
            </a:r>
            <a:r>
              <a:rPr lang="en-US" altLang="zh-CN" dirty="0" smtClean="0"/>
              <a:t>——</a:t>
            </a:r>
            <a:r>
              <a:rPr lang="zh-CN" altLang="en-US" dirty="0" smtClean="0"/>
              <a:t>头脑清醒  干净</a:t>
            </a:r>
            <a:r>
              <a:rPr lang="en-US" altLang="zh-CN" dirty="0" smtClean="0"/>
              <a:t>——</a:t>
            </a:r>
            <a:r>
              <a:rPr lang="zh-CN" altLang="en-US" dirty="0" smtClean="0"/>
              <a:t>肮脏  幸运</a:t>
            </a:r>
            <a:r>
              <a:rPr lang="en-US" altLang="zh-CN" dirty="0" smtClean="0"/>
              <a:t>——</a:t>
            </a:r>
            <a:r>
              <a:rPr lang="zh-CN" altLang="en-US" dirty="0" smtClean="0"/>
              <a:t>倒霉</a:t>
            </a:r>
            <a:endParaRPr lang="zh-CN" altLang="en-US" dirty="0"/>
          </a:p>
        </p:txBody>
      </p:sp>
      <p:sp>
        <p:nvSpPr>
          <p:cNvPr id="26" name="TextBox 25"/>
          <p:cNvSpPr txBox="1"/>
          <p:nvPr/>
        </p:nvSpPr>
        <p:spPr>
          <a:xfrm>
            <a:off x="467544" y="4293096"/>
            <a:ext cx="8424936" cy="923330"/>
          </a:xfrm>
          <a:prstGeom prst="rect">
            <a:avLst/>
          </a:prstGeom>
          <a:noFill/>
        </p:spPr>
        <p:txBody>
          <a:bodyPr wrap="square" rtlCol="0">
            <a:spAutoFit/>
          </a:bodyPr>
          <a:lstStyle/>
          <a:p>
            <a:r>
              <a:rPr lang="en-US" altLang="zh-CN" dirty="0" smtClean="0"/>
              <a:t>        huàng</a:t>
            </a:r>
            <a:r>
              <a:rPr lang="zh-CN" altLang="en-US" dirty="0" smtClean="0"/>
              <a:t>（摇晃）</a:t>
            </a:r>
            <a:endParaRPr lang="en-US" altLang="zh-CN" dirty="0" smtClean="0"/>
          </a:p>
          <a:p>
            <a:r>
              <a:rPr lang="zh-CN" altLang="en-US" dirty="0" smtClean="0"/>
              <a:t>晃                          她摇</a:t>
            </a:r>
            <a:r>
              <a:rPr lang="zh-CN" altLang="en-US" dirty="0" smtClean="0">
                <a:solidFill>
                  <a:srgbClr val="FF0000"/>
                </a:solidFill>
              </a:rPr>
              <a:t>晃（</a:t>
            </a:r>
            <a:r>
              <a:rPr lang="en-US" altLang="zh-CN" dirty="0" smtClean="0">
                <a:solidFill>
                  <a:srgbClr val="FF0000"/>
                </a:solidFill>
              </a:rPr>
              <a:t> huàng</a:t>
            </a:r>
            <a:r>
              <a:rPr lang="zh-CN" altLang="en-US" dirty="0" smtClean="0">
                <a:solidFill>
                  <a:srgbClr val="FF0000"/>
                </a:solidFill>
              </a:rPr>
              <a:t>）</a:t>
            </a:r>
            <a:r>
              <a:rPr lang="zh-CN" altLang="en-US" dirty="0" smtClean="0"/>
              <a:t>了一下手里明</a:t>
            </a:r>
            <a:r>
              <a:rPr lang="zh-CN" altLang="en-US" dirty="0" smtClean="0">
                <a:solidFill>
                  <a:srgbClr val="FF0000"/>
                </a:solidFill>
              </a:rPr>
              <a:t>晃（</a:t>
            </a:r>
            <a:r>
              <a:rPr lang="en-US" altLang="zh-CN" dirty="0" smtClean="0">
                <a:solidFill>
                  <a:srgbClr val="FF0000"/>
                </a:solidFill>
              </a:rPr>
              <a:t> huǎng </a:t>
            </a:r>
            <a:r>
              <a:rPr lang="zh-CN" altLang="en-US" dirty="0" smtClean="0">
                <a:solidFill>
                  <a:srgbClr val="FF0000"/>
                </a:solidFill>
              </a:rPr>
              <a:t>）</a:t>
            </a:r>
            <a:r>
              <a:rPr lang="zh-CN" altLang="en-US" dirty="0" smtClean="0"/>
              <a:t>晃的钢刀。</a:t>
            </a:r>
            <a:endParaRPr lang="en-US" altLang="zh-CN" dirty="0" smtClean="0"/>
          </a:p>
          <a:p>
            <a:r>
              <a:rPr lang="zh-CN" altLang="en-US" dirty="0" smtClean="0"/>
              <a:t>        </a:t>
            </a:r>
            <a:r>
              <a:rPr lang="en-US" altLang="zh-CN" dirty="0" smtClean="0"/>
              <a:t>huǎng </a:t>
            </a:r>
            <a:r>
              <a:rPr lang="zh-CN" altLang="en-US" dirty="0" smtClean="0"/>
              <a:t>（明晃晃）</a:t>
            </a:r>
            <a:endParaRPr lang="zh-CN" altLang="en-US" dirty="0"/>
          </a:p>
        </p:txBody>
      </p:sp>
      <p:sp>
        <p:nvSpPr>
          <p:cNvPr id="28" name="左大括号 27"/>
          <p:cNvSpPr/>
          <p:nvPr/>
        </p:nvSpPr>
        <p:spPr>
          <a:xfrm>
            <a:off x="899592" y="4437112"/>
            <a:ext cx="72008" cy="5040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 name="TextBox 1"/>
          <p:cNvSpPr txBox="1"/>
          <p:nvPr/>
        </p:nvSpPr>
        <p:spPr>
          <a:xfrm>
            <a:off x="899592" y="915934"/>
            <a:ext cx="7488832" cy="5755422"/>
          </a:xfrm>
          <a:prstGeom prst="rect">
            <a:avLst/>
          </a:prstGeom>
          <a:noFill/>
        </p:spPr>
        <p:txBody>
          <a:bodyPr wrap="square" rtlCol="0">
            <a:spAutoFit/>
          </a:bodyPr>
          <a:lstStyle/>
          <a:p>
            <a:r>
              <a:rPr lang="zh-CN" altLang="en-US" sz="3600" b="1" dirty="0" smtClean="0">
                <a:solidFill>
                  <a:srgbClr val="1597E0"/>
                </a:solidFill>
                <a:latin typeface="楷体" panose="02010609060101010101" pitchFamily="49" charset="-122"/>
                <a:ea typeface="楷体" panose="02010609060101010101" pitchFamily="49" charset="-122"/>
              </a:rPr>
              <a:t>留神</a:t>
            </a:r>
            <a:r>
              <a:rPr lang="zh-CN" altLang="en-US" sz="2800" dirty="0" smtClean="0">
                <a:latin typeface="楷体" panose="02010609060101010101" pitchFamily="49" charset="-122"/>
                <a:ea typeface="楷体" panose="02010609060101010101" pitchFamily="49" charset="-122"/>
              </a:rPr>
              <a:t>：注意；小心（多指防备危险或错误）。</a:t>
            </a:r>
            <a:endParaRPr lang="en-US" altLang="zh-CN" sz="2800" dirty="0" smtClean="0">
              <a:latin typeface="楷体" panose="02010609060101010101" pitchFamily="49" charset="-122"/>
              <a:ea typeface="楷体" panose="02010609060101010101" pitchFamily="49" charset="-122"/>
            </a:endParaRPr>
          </a:p>
          <a:p>
            <a:r>
              <a:rPr lang="en-US" altLang="zh-CN" sz="2800" dirty="0">
                <a:latin typeface="楷体" panose="02010609060101010101" pitchFamily="49" charset="-122"/>
                <a:ea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造句：在路上行走的时候一定要留神过往的车辆。</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干净：</a:t>
            </a:r>
            <a:r>
              <a:rPr lang="zh-CN" altLang="en-US" sz="2800" dirty="0" smtClean="0">
                <a:latin typeface="楷体" panose="02010609060101010101" pitchFamily="49" charset="-122"/>
                <a:ea typeface="楷体" panose="02010609060101010101" pitchFamily="49" charset="-122"/>
              </a:rPr>
              <a:t>没有尘土、杂质等。</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造句：他总是把自己的房间打扫得这么干净。</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从来：</a:t>
            </a:r>
            <a:r>
              <a:rPr lang="zh-CN" altLang="en-US" sz="2800" dirty="0" smtClean="0">
                <a:latin typeface="楷体" panose="02010609060101010101" pitchFamily="49" charset="-122"/>
                <a:ea typeface="楷体" panose="02010609060101010101" pitchFamily="49" charset="-122"/>
              </a:rPr>
              <a:t>从过去到现在（多用于否定式）。</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造句：我从来没有说过谎话。</a:t>
            </a:r>
            <a:endParaRPr lang="en-US" altLang="zh-CN" sz="2800" dirty="0" smtClean="0">
              <a:latin typeface="楷体" panose="02010609060101010101" pitchFamily="49" charset="-122"/>
              <a:ea typeface="楷体" panose="02010609060101010101" pitchFamily="49" charset="-122"/>
            </a:endParaRPr>
          </a:p>
          <a:p>
            <a:r>
              <a:rPr lang="zh-CN" altLang="en-US" sz="3600" b="1" dirty="0" smtClean="0">
                <a:solidFill>
                  <a:srgbClr val="1597E0"/>
                </a:solidFill>
                <a:latin typeface="楷体" panose="02010609060101010101" pitchFamily="49" charset="-122"/>
                <a:ea typeface="楷体" panose="02010609060101010101" pitchFamily="49" charset="-122"/>
              </a:rPr>
              <a:t>比如：</a:t>
            </a:r>
            <a:r>
              <a:rPr lang="zh-CN" altLang="en-US" sz="2800" dirty="0" smtClean="0">
                <a:latin typeface="楷体" panose="02010609060101010101" pitchFamily="49" charset="-122"/>
                <a:ea typeface="楷体" panose="02010609060101010101" pitchFamily="49" charset="-122"/>
              </a:rPr>
              <a:t>举例用语，放在所举的例子前面，表示下面就是例子。</a:t>
            </a:r>
            <a:endParaRPr lang="en-US" altLang="zh-CN" sz="2800" dirty="0" smtClean="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造句：我认识很多益虫，比如：青蛙、蜻蜓、蚯蚓等。</a:t>
            </a:r>
            <a:endParaRPr lang="zh-CN" altLang="en-US" sz="2800" dirty="0">
              <a:latin typeface="楷体" panose="02010609060101010101" pitchFamily="49" charset="-122"/>
              <a:ea typeface="楷体" panose="02010609060101010101" pitchFamily="49" charset="-122"/>
            </a:endParaRPr>
          </a:p>
        </p:txBody>
      </p:sp>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词语解释</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4865" y="1320262"/>
            <a:ext cx="6738563" cy="34878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云形标注 9"/>
          <p:cNvSpPr/>
          <p:nvPr/>
        </p:nvSpPr>
        <p:spPr>
          <a:xfrm>
            <a:off x="4932040"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4"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5"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5067033" y="3715013"/>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小喇叭朗读开始了，点一点音箱，一起听。</a:t>
            </a:r>
            <a:endParaRPr lang="zh-CN" altLang="en-US" sz="2400" dirty="0">
              <a:latin typeface="楷体" panose="02010609060101010101" pitchFamily="49" charset="-122"/>
              <a:ea typeface="楷体" panose="02010609060101010101" pitchFamily="49" charset="-122"/>
            </a:endParaRPr>
          </a:p>
        </p:txBody>
      </p:sp>
      <p:sp>
        <p:nvSpPr>
          <p:cNvPr id="13" name="TextBox 12"/>
          <p:cNvSpPr txBox="1"/>
          <p:nvPr/>
        </p:nvSpPr>
        <p:spPr>
          <a:xfrm>
            <a:off x="1578770" y="1114902"/>
            <a:ext cx="2448106"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19006" y="1338957"/>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 name="云形标注 17"/>
          <p:cNvSpPr/>
          <p:nvPr/>
        </p:nvSpPr>
        <p:spPr>
          <a:xfrm>
            <a:off x="2411760" y="4449105"/>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9" name="TextBox 18"/>
          <p:cNvSpPr txBox="1"/>
          <p:nvPr/>
        </p:nvSpPr>
        <p:spPr>
          <a:xfrm>
            <a:off x="2590638" y="4412406"/>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边听边想：当小虫子的好处是什么？</a:t>
            </a:r>
            <a:endParaRPr lang="zh-CN" altLang="en-US" sz="2400" dirty="0">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514548" y="4449105"/>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9838" y="5012571"/>
            <a:ext cx="1241284" cy="1300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8"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60032" y="1556792"/>
            <a:ext cx="3228079" cy="3046988"/>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dirty="0" smtClean="0">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　课文用浅显易懂的语言，加上丰富的想象为我们讲述了当小虫子的好处与坏处。</a:t>
            </a:r>
            <a:endParaRPr lang="zh-CN" altLang="en-US" sz="32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40351" y="5348177"/>
            <a:ext cx="1148383" cy="1298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8" cstate="print"/>
          <a:srcRect/>
          <a:stretch>
            <a:fillRect/>
          </a:stretch>
        </p:blipFill>
        <p:spPr bwMode="auto">
          <a:xfrm>
            <a:off x="827584" y="1628800"/>
            <a:ext cx="2880000" cy="3589763"/>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1052736"/>
            <a:ext cx="8956298" cy="1754326"/>
          </a:xfrm>
          <a:prstGeom prst="rect">
            <a:avLst/>
          </a:prstGeom>
          <a:noFill/>
        </p:spPr>
        <p:txBody>
          <a:bodyPr wrap="none" rtlCol="0">
            <a:spAutoFit/>
          </a:bodyPr>
          <a:lstStyle/>
          <a:p>
            <a:r>
              <a:rPr lang="zh-CN" altLang="en-US" sz="3600" dirty="0" smtClean="0">
                <a:solidFill>
                  <a:srgbClr val="0000FF"/>
                </a:solidFill>
              </a:rPr>
              <a:t>早上醒来，我在</a:t>
            </a:r>
            <a:r>
              <a:rPr lang="zh-CN" altLang="en-US" sz="3600" dirty="0" smtClean="0">
                <a:solidFill>
                  <a:srgbClr val="FF0000"/>
                </a:solidFill>
              </a:rPr>
              <a:t>摇摇晃晃</a:t>
            </a:r>
            <a:r>
              <a:rPr lang="zh-CN" altLang="en-US" sz="3600" dirty="0" smtClean="0">
                <a:solidFill>
                  <a:srgbClr val="0000FF"/>
                </a:solidFill>
              </a:rPr>
              <a:t>的草叶上</a:t>
            </a:r>
            <a:r>
              <a:rPr lang="zh-CN" altLang="en-US" sz="3600" dirty="0" smtClean="0">
                <a:solidFill>
                  <a:srgbClr val="FF0000"/>
                </a:solidFill>
              </a:rPr>
              <a:t>伸懒腰</a:t>
            </a:r>
            <a:r>
              <a:rPr lang="zh-CN" altLang="en-US" sz="3600" dirty="0" smtClean="0">
                <a:solidFill>
                  <a:srgbClr val="0000FF"/>
                </a:solidFill>
              </a:rPr>
              <a:t>，</a:t>
            </a:r>
            <a:endParaRPr lang="en-US" altLang="zh-CN" sz="3600" dirty="0" smtClean="0">
              <a:solidFill>
                <a:srgbClr val="0000FF"/>
              </a:solidFill>
            </a:endParaRPr>
          </a:p>
          <a:p>
            <a:r>
              <a:rPr lang="zh-CN" altLang="en-US" sz="3600" dirty="0" smtClean="0">
                <a:solidFill>
                  <a:srgbClr val="0000FF"/>
                </a:solidFill>
              </a:rPr>
              <a:t>用一颗露珠把脸</a:t>
            </a:r>
            <a:r>
              <a:rPr lang="zh-CN" altLang="en-US" sz="3600" dirty="0" smtClean="0">
                <a:solidFill>
                  <a:srgbClr val="FF0000"/>
                </a:solidFill>
              </a:rPr>
              <a:t>洗干净</a:t>
            </a:r>
            <a:r>
              <a:rPr lang="zh-CN" altLang="en-US" sz="3600" dirty="0" smtClean="0">
                <a:solidFill>
                  <a:srgbClr val="0000FF"/>
                </a:solidFill>
              </a:rPr>
              <a:t>，把细长的触须</a:t>
            </a:r>
            <a:r>
              <a:rPr lang="zh-CN" altLang="en-US" sz="3600" dirty="0" smtClean="0">
                <a:solidFill>
                  <a:srgbClr val="FF0000"/>
                </a:solidFill>
              </a:rPr>
              <a:t>擦</a:t>
            </a:r>
            <a:endParaRPr lang="en-US" altLang="zh-CN" sz="3600" dirty="0" smtClean="0">
              <a:solidFill>
                <a:srgbClr val="FF0000"/>
              </a:solidFill>
            </a:endParaRPr>
          </a:p>
          <a:p>
            <a:r>
              <a:rPr lang="zh-CN" altLang="en-US" sz="3600" dirty="0" smtClean="0">
                <a:solidFill>
                  <a:srgbClr val="0000FF"/>
                </a:solidFill>
              </a:rPr>
              <a:t>得亮亮的。</a:t>
            </a:r>
            <a:endParaRPr lang="zh-CN" altLang="en-US" sz="3600" dirty="0">
              <a:solidFill>
                <a:srgbClr val="0000FF"/>
              </a:solidFill>
            </a:endParaRPr>
          </a:p>
        </p:txBody>
      </p:sp>
      <p:sp>
        <p:nvSpPr>
          <p:cNvPr id="5" name="云形标注 4"/>
          <p:cNvSpPr/>
          <p:nvPr/>
        </p:nvSpPr>
        <p:spPr>
          <a:xfrm>
            <a:off x="2987824" y="2348880"/>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2555776" y="2420888"/>
            <a:ext cx="5112568" cy="830997"/>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重读“摇摇晃晃、伸懒腰、洗干净、擦”，要读出做小虫子的快活。</a:t>
            </a:r>
            <a:endParaRPr lang="zh-CN" altLang="en-US" sz="2400" dirty="0">
              <a:latin typeface="楷体" panose="02010609060101010101" pitchFamily="49" charset="-122"/>
              <a:ea typeface="楷体" panose="02010609060101010101" pitchFamily="49" charset="-122"/>
            </a:endParaRPr>
          </a:p>
        </p:txBody>
      </p:sp>
      <p:sp>
        <p:nvSpPr>
          <p:cNvPr id="19" name="TextBox 18"/>
          <p:cNvSpPr txBox="1"/>
          <p:nvPr/>
        </p:nvSpPr>
        <p:spPr>
          <a:xfrm>
            <a:off x="683568" y="3717032"/>
            <a:ext cx="7994484" cy="646331"/>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这可是</a:t>
            </a:r>
            <a:r>
              <a:rPr lang="zh-CN" altLang="en-US" sz="3600" dirty="0" smtClean="0">
                <a:solidFill>
                  <a:srgbClr val="FF0000"/>
                </a:solidFill>
                <a:latin typeface="楷体" panose="02010609060101010101" pitchFamily="49" charset="-122"/>
                <a:ea typeface="楷体" panose="02010609060101010101" pitchFamily="49" charset="-122"/>
              </a:rPr>
              <a:t>免费</a:t>
            </a:r>
            <a:r>
              <a:rPr lang="zh-CN" altLang="en-US" sz="3600" dirty="0" smtClean="0">
                <a:solidFill>
                  <a:srgbClr val="0000FF"/>
                </a:solidFill>
                <a:latin typeface="楷体" panose="02010609060101010101" pitchFamily="49" charset="-122"/>
                <a:ea typeface="楷体" panose="02010609060101010101" pitchFamily="49" charset="-122"/>
              </a:rPr>
              <a:t>的特快列车呀！</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3" name="对角圆角矩形 22"/>
          <p:cNvSpPr/>
          <p:nvPr/>
        </p:nvSpPr>
        <p:spPr>
          <a:xfrm>
            <a:off x="1132672" y="205637"/>
            <a:ext cx="1982682"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朗读指导</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38507" y="2810566"/>
            <a:ext cx="1035476" cy="1050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TextBox 11"/>
          <p:cNvSpPr txBox="1"/>
          <p:nvPr/>
        </p:nvSpPr>
        <p:spPr>
          <a:xfrm>
            <a:off x="971600" y="4869160"/>
            <a:ext cx="7056784"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重读“免费”，要读出小虫子的骄傲与自豪。</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4098"/>
                                        </p:tgtEl>
                                        <p:attrNameLst>
                                          <p:attrName>style.visibility</p:attrName>
                                        </p:attrNameLst>
                                      </p:cBhvr>
                                      <p:to>
                                        <p:strVal val="visible"/>
                                      </p:to>
                                    </p:set>
                                    <p:anim calcmode="lin" valueType="num">
                                      <p:cBhvr additive="base">
                                        <p:cTn id="20" dur="500" fill="hold"/>
                                        <p:tgtEl>
                                          <p:spTgt spid="4098"/>
                                        </p:tgtEl>
                                        <p:attrNameLst>
                                          <p:attrName>ppt_x</p:attrName>
                                        </p:attrNameLst>
                                      </p:cBhvr>
                                      <p:tavLst>
                                        <p:tav tm="0">
                                          <p:val>
                                            <p:strVal val="#ppt_x"/>
                                          </p:val>
                                        </p:tav>
                                        <p:tav tm="100000">
                                          <p:val>
                                            <p:strVal val="#ppt_x"/>
                                          </p:val>
                                        </p:tav>
                                      </p:tavLst>
                                    </p:anim>
                                    <p:anim calcmode="lin" valueType="num">
                                      <p:cBhvr additive="base">
                                        <p:cTn id="21"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randombar(horizontal)">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9"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908720"/>
            <a:ext cx="8135560" cy="1323439"/>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文中说“我觉得当一只小虫子真不</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错”的原因是（           ）。</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24004" y="6086123"/>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97953" y="6210301"/>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1" y="6293115"/>
            <a:ext cx="720725" cy="477838"/>
          </a:xfrm>
          <a:prstGeom prst="rect">
            <a:avLst/>
          </a:prstGeom>
          <a:noFill/>
          <a:ln w="9525">
            <a:noFill/>
            <a:miter lim="800000"/>
            <a:headEnd/>
            <a:tailEnd/>
          </a:ln>
        </p:spPr>
      </p:pic>
      <p:sp>
        <p:nvSpPr>
          <p:cNvPr id="10" name="圆角矩形 9"/>
          <p:cNvSpPr/>
          <p:nvPr/>
        </p:nvSpPr>
        <p:spPr>
          <a:xfrm>
            <a:off x="611560" y="2420888"/>
            <a:ext cx="7992888" cy="1728192"/>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chemeClr val="tx1"/>
                </a:solidFill>
                <a:latin typeface="楷体" panose="02010609060101010101" pitchFamily="49" charset="-122"/>
                <a:ea typeface="楷体" panose="02010609060101010101" pitchFamily="49" charset="-122"/>
              </a:rPr>
              <a:t>①在草叶上伸懒腰</a:t>
            </a:r>
          </a:p>
          <a:p>
            <a:r>
              <a:rPr lang="zh-CN" altLang="en-US" sz="2400" dirty="0" smtClean="0">
                <a:solidFill>
                  <a:schemeClr val="tx1"/>
                </a:solidFill>
                <a:latin typeface="楷体" panose="02010609060101010101" pitchFamily="49" charset="-122"/>
                <a:ea typeface="楷体" panose="02010609060101010101" pitchFamily="49" charset="-122"/>
              </a:rPr>
              <a:t>②用露珠洗脸</a:t>
            </a:r>
          </a:p>
          <a:p>
            <a:r>
              <a:rPr lang="zh-CN" altLang="en-US" sz="2400" dirty="0" smtClean="0">
                <a:solidFill>
                  <a:schemeClr val="tx1"/>
                </a:solidFill>
                <a:latin typeface="楷体" panose="02010609060101010101" pitchFamily="49" charset="-122"/>
                <a:ea typeface="楷体" panose="02010609060101010101" pitchFamily="49" charset="-122"/>
              </a:rPr>
              <a:t>③跳到小狗身上做免费旅行</a:t>
            </a:r>
          </a:p>
          <a:p>
            <a:r>
              <a:rPr lang="zh-CN" altLang="en-US" sz="2400" dirty="0" smtClean="0">
                <a:solidFill>
                  <a:schemeClr val="tx1"/>
                </a:solidFill>
                <a:latin typeface="楷体" panose="02010609060101010101" pitchFamily="49" charset="-122"/>
                <a:ea typeface="楷体" panose="02010609060101010101" pitchFamily="49" charset="-122"/>
              </a:rPr>
              <a:t>④夜晚快乐的使劲叫</a:t>
            </a:r>
            <a:endParaRPr lang="zh-CN" altLang="en-US" sz="2400" dirty="0">
              <a:solidFill>
                <a:schemeClr val="tx1"/>
              </a:solidFill>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7" name="组合 16"/>
          <p:cNvGrpSpPr/>
          <p:nvPr/>
        </p:nvGrpSpPr>
        <p:grpSpPr>
          <a:xfrm>
            <a:off x="7619077" y="5032848"/>
            <a:ext cx="1113416" cy="1819834"/>
            <a:chOff x="5836357" y="4560894"/>
            <a:chExt cx="1327930" cy="2056092"/>
          </a:xfrm>
        </p:grpSpPr>
        <p:pic>
          <p:nvPicPr>
            <p:cNvPr id="18"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9"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20"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251520" y="1124744"/>
            <a:ext cx="668466" cy="748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TextBox 20"/>
          <p:cNvSpPr txBox="1"/>
          <p:nvPr/>
        </p:nvSpPr>
        <p:spPr>
          <a:xfrm>
            <a:off x="4499992" y="1628800"/>
            <a:ext cx="648072" cy="584775"/>
          </a:xfrm>
          <a:prstGeom prst="rect">
            <a:avLst/>
          </a:prstGeom>
          <a:noFill/>
        </p:spPr>
        <p:txBody>
          <a:bodyPr wrap="square" rtlCol="0">
            <a:spAutoFit/>
          </a:bodyPr>
          <a:lstStyle/>
          <a:p>
            <a:r>
              <a:rPr lang="zh-CN" altLang="en-US" sz="3200" dirty="0" smtClean="0">
                <a:solidFill>
                  <a:srgbClr val="FF0000"/>
                </a:solidFill>
              </a:rPr>
              <a:t>①</a:t>
            </a:r>
            <a:endParaRPr lang="zh-CN" altLang="en-US" sz="3200" dirty="0">
              <a:solidFill>
                <a:srgbClr val="FF0000"/>
              </a:solidFill>
            </a:endParaRPr>
          </a:p>
        </p:txBody>
      </p:sp>
      <p:sp>
        <p:nvSpPr>
          <p:cNvPr id="22" name="TextBox 21"/>
          <p:cNvSpPr txBox="1"/>
          <p:nvPr/>
        </p:nvSpPr>
        <p:spPr>
          <a:xfrm>
            <a:off x="5220072" y="1556792"/>
            <a:ext cx="648072" cy="584775"/>
          </a:xfrm>
          <a:prstGeom prst="rect">
            <a:avLst/>
          </a:prstGeom>
          <a:noFill/>
        </p:spPr>
        <p:txBody>
          <a:bodyPr wrap="square" rtlCol="0">
            <a:spAutoFit/>
          </a:bodyPr>
          <a:lstStyle/>
          <a:p>
            <a:r>
              <a:rPr lang="zh-CN" altLang="en-US" sz="3200" dirty="0" smtClean="0">
                <a:solidFill>
                  <a:srgbClr val="FF0000"/>
                </a:solidFill>
              </a:rPr>
              <a:t>②</a:t>
            </a:r>
            <a:endParaRPr lang="zh-CN" altLang="en-US" sz="3200" dirty="0">
              <a:solidFill>
                <a:srgbClr val="FF0000"/>
              </a:solidFill>
            </a:endParaRPr>
          </a:p>
        </p:txBody>
      </p:sp>
      <p:sp>
        <p:nvSpPr>
          <p:cNvPr id="23" name="TextBox 22"/>
          <p:cNvSpPr txBox="1"/>
          <p:nvPr/>
        </p:nvSpPr>
        <p:spPr>
          <a:xfrm>
            <a:off x="5940152" y="1556792"/>
            <a:ext cx="648072" cy="584775"/>
          </a:xfrm>
          <a:prstGeom prst="rect">
            <a:avLst/>
          </a:prstGeom>
          <a:noFill/>
        </p:spPr>
        <p:txBody>
          <a:bodyPr wrap="square" rtlCol="0">
            <a:spAutoFit/>
          </a:bodyPr>
          <a:lstStyle/>
          <a:p>
            <a:r>
              <a:rPr lang="zh-CN" altLang="en-US" sz="3200" dirty="0" smtClean="0">
                <a:solidFill>
                  <a:srgbClr val="FF0000"/>
                </a:solidFill>
              </a:rPr>
              <a:t>③</a:t>
            </a:r>
            <a:endParaRPr lang="zh-CN" altLang="en-US" sz="3200" dirty="0">
              <a:solidFill>
                <a:srgbClr val="FF0000"/>
              </a:solidFill>
            </a:endParaRPr>
          </a:p>
        </p:txBody>
      </p:sp>
      <p:sp>
        <p:nvSpPr>
          <p:cNvPr id="24" name="TextBox 23"/>
          <p:cNvSpPr txBox="1"/>
          <p:nvPr/>
        </p:nvSpPr>
        <p:spPr>
          <a:xfrm>
            <a:off x="6660232" y="1556792"/>
            <a:ext cx="648072" cy="584775"/>
          </a:xfrm>
          <a:prstGeom prst="rect">
            <a:avLst/>
          </a:prstGeom>
          <a:noFill/>
        </p:spPr>
        <p:txBody>
          <a:bodyPr wrap="square" rtlCol="0">
            <a:spAutoFit/>
          </a:bodyPr>
          <a:lstStyle/>
          <a:p>
            <a:r>
              <a:rPr lang="zh-CN" altLang="en-US" sz="3200" dirty="0" smtClean="0">
                <a:solidFill>
                  <a:srgbClr val="FF0000"/>
                </a:solidFill>
              </a:rPr>
              <a:t>④</a:t>
            </a:r>
            <a:endParaRPr lang="zh-CN" altLang="en-US" sz="3200" dirty="0">
              <a:solidFill>
                <a:srgbClr val="FF0000"/>
              </a:solidFill>
            </a:endParaRPr>
          </a:p>
        </p:txBody>
      </p:sp>
      <p:sp>
        <p:nvSpPr>
          <p:cNvPr id="25" name="TextBox 24"/>
          <p:cNvSpPr txBox="1"/>
          <p:nvPr/>
        </p:nvSpPr>
        <p:spPr>
          <a:xfrm>
            <a:off x="755576" y="4437112"/>
            <a:ext cx="7344816" cy="923330"/>
          </a:xfrm>
          <a:prstGeom prst="rect">
            <a:avLst/>
          </a:prstGeom>
          <a:noFill/>
        </p:spPr>
        <p:txBody>
          <a:bodyPr wrap="square" rtlCol="0">
            <a:spAutoFit/>
          </a:bodyPr>
          <a:lstStyle/>
          <a:p>
            <a:r>
              <a:rPr lang="zh-CN" altLang="en-US" dirty="0" smtClean="0"/>
              <a:t>早上醒来，我在摇摇晃晃的草叶上</a:t>
            </a:r>
            <a:r>
              <a:rPr lang="zh-CN" altLang="en-US" dirty="0" smtClean="0">
                <a:solidFill>
                  <a:srgbClr val="FF0000"/>
                </a:solidFill>
              </a:rPr>
              <a:t>伸懒腰</a:t>
            </a:r>
            <a:r>
              <a:rPr lang="zh-CN" altLang="en-US" dirty="0" smtClean="0"/>
              <a:t>，用一颗露珠</a:t>
            </a:r>
            <a:r>
              <a:rPr lang="zh-CN" altLang="en-US" dirty="0" smtClean="0">
                <a:solidFill>
                  <a:srgbClr val="FF0000"/>
                </a:solidFill>
              </a:rPr>
              <a:t>把脸洗干净</a:t>
            </a:r>
            <a:r>
              <a:rPr lang="zh-CN" altLang="en-US" dirty="0" smtClean="0"/>
              <a:t>，把细长的触须擦得亮亮的。如果能小心地跳到狗的身上，我们就可以到很远的地方</a:t>
            </a:r>
            <a:r>
              <a:rPr lang="zh-CN" altLang="en-US" dirty="0" smtClean="0">
                <a:solidFill>
                  <a:srgbClr val="FF0000"/>
                </a:solidFill>
              </a:rPr>
              <a:t>去旅行</a:t>
            </a:r>
            <a:r>
              <a:rPr lang="zh-CN" altLang="en-US" dirty="0" smtClean="0"/>
              <a:t>。这可是</a:t>
            </a:r>
            <a:r>
              <a:rPr lang="zh-CN" altLang="en-US" dirty="0" smtClean="0">
                <a:solidFill>
                  <a:srgbClr val="FF0000"/>
                </a:solidFill>
              </a:rPr>
              <a:t>免费的</a:t>
            </a:r>
            <a:r>
              <a:rPr lang="zh-CN" altLang="en-US" dirty="0" smtClean="0"/>
              <a:t>特快列车呀！</a:t>
            </a:r>
            <a:endParaRPr lang="zh-CN" altLang="en-US" dirty="0"/>
          </a:p>
        </p:txBody>
      </p:sp>
      <p:sp>
        <p:nvSpPr>
          <p:cNvPr id="26" name="TextBox 25"/>
          <p:cNvSpPr txBox="1"/>
          <p:nvPr/>
        </p:nvSpPr>
        <p:spPr>
          <a:xfrm>
            <a:off x="755576" y="5517232"/>
            <a:ext cx="7344816" cy="646331"/>
          </a:xfrm>
          <a:prstGeom prst="rect">
            <a:avLst/>
          </a:prstGeom>
          <a:noFill/>
        </p:spPr>
        <p:txBody>
          <a:bodyPr wrap="square" rtlCol="0">
            <a:spAutoFit/>
          </a:bodyPr>
          <a:lstStyle/>
          <a:p>
            <a:r>
              <a:rPr lang="zh-CN" altLang="en-US" dirty="0" smtClean="0"/>
              <a:t>当我很</a:t>
            </a:r>
            <a:r>
              <a:rPr lang="zh-CN" altLang="en-US" dirty="0" smtClean="0">
                <a:solidFill>
                  <a:srgbClr val="FF0000"/>
                </a:solidFill>
              </a:rPr>
              <a:t>快乐的时候</a:t>
            </a:r>
            <a:r>
              <a:rPr lang="zh-CN" altLang="en-US" dirty="0" smtClean="0"/>
              <a:t>，会</a:t>
            </a:r>
            <a:r>
              <a:rPr lang="zh-CN" altLang="en-US" dirty="0" smtClean="0">
                <a:solidFill>
                  <a:srgbClr val="FF0000"/>
                </a:solidFill>
              </a:rPr>
              <a:t>使劲叫哇叫</a:t>
            </a:r>
            <a:r>
              <a:rPr lang="zh-CN" altLang="en-US" dirty="0" smtClean="0"/>
              <a:t>，所以，如果你在夜晚听见草地里的歌声</a:t>
            </a:r>
            <a:r>
              <a:rPr lang="en-US" altLang="zh-CN" dirty="0" smtClean="0"/>
              <a:t>——</a:t>
            </a:r>
            <a:r>
              <a:rPr lang="zh-CN" altLang="en-US" dirty="0" smtClean="0"/>
              <a:t>你就一定能找到我。</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标注 6"/>
          <p:cNvSpPr/>
          <p:nvPr/>
        </p:nvSpPr>
        <p:spPr>
          <a:xfrm>
            <a:off x="4753349" y="2311911"/>
            <a:ext cx="3866085" cy="229582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13549" y="1391429"/>
            <a:ext cx="7810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4644008" y="1556792"/>
            <a:ext cx="3925134" cy="3416320"/>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　　“毛毛虫，爬呀爬，爬过草地，爬过枝芽。饿了吃树叶，累了睡一下，呼呼呼 呼呼呼，睡了几天 有了变化，毛毛虫变成美丽的蝴蝶了。”</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　　让我们伴随着这首动听的儿歌走进课文了解一下我这只小虫的心理活动吧！</a:t>
            </a:r>
            <a:endParaRPr lang="zh-CN" altLang="en-US" sz="2400" dirty="0">
              <a:latin typeface="楷体" panose="02010609060101010101" pitchFamily="49" charset="-122"/>
              <a:ea typeface="楷体" panose="02010609060101010101" pitchFamily="49" charset="-122"/>
            </a:endParaRP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68144" y="1052736"/>
            <a:ext cx="404813"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52482" y="2123350"/>
            <a:ext cx="2371725" cy="292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8" name="组合 7"/>
          <p:cNvGrpSpPr/>
          <p:nvPr/>
        </p:nvGrpSpPr>
        <p:grpSpPr>
          <a:xfrm>
            <a:off x="467544" y="110421"/>
            <a:ext cx="2525818" cy="549852"/>
            <a:chOff x="467544" y="110421"/>
            <a:chExt cx="2525818" cy="549852"/>
          </a:xfrm>
        </p:grpSpPr>
        <p:sp>
          <p:nvSpPr>
            <p:cNvPr id="12" name="对角圆角矩形 11"/>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anose="02010609060101010101" pitchFamily="49" charset="-122"/>
                  <a:ea typeface="楷体" panose="02010609060101010101" pitchFamily="49" charset="-122"/>
                </a:rPr>
                <a:t>新课</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导入</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980728"/>
            <a:ext cx="8640960" cy="1323439"/>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小虫子们在活动的时候会遇到那些危险呢？</a:t>
            </a:r>
            <a:endParaRPr lang="zh-CN" altLang="en-US" sz="4000" dirty="0">
              <a:solidFill>
                <a:srgbClr val="0000FF"/>
              </a:solidFill>
              <a:latin typeface="楷体" panose="02010609060101010101" pitchFamily="49" charset="-122"/>
              <a:ea typeface="楷体" panose="02010609060101010101" pitchFamily="49" charset="-122"/>
            </a:endParaRPr>
          </a:p>
        </p:txBody>
      </p:sp>
      <p:sp>
        <p:nvSpPr>
          <p:cNvPr id="12" name="对角圆角矩形 11"/>
          <p:cNvSpPr/>
          <p:nvPr/>
        </p:nvSpPr>
        <p:spPr>
          <a:xfrm>
            <a:off x="1132672" y="205637"/>
            <a:ext cx="243121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7" name="TextBox 6"/>
          <p:cNvSpPr txBox="1"/>
          <p:nvPr/>
        </p:nvSpPr>
        <p:spPr>
          <a:xfrm>
            <a:off x="395536" y="2060848"/>
            <a:ext cx="8136904" cy="1815882"/>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2400" dirty="0" smtClean="0">
                <a:solidFill>
                  <a:srgbClr val="0000FF"/>
                </a:solidFill>
                <a:latin typeface="楷体" panose="02010609060101010101" pitchFamily="49" charset="-122"/>
                <a:ea typeface="楷体" panose="02010609060101010101" pitchFamily="49" charset="-122"/>
              </a:rPr>
              <a:t>我们蹦蹦跳跳的时候，一定要看准地方，不然屁股会</a:t>
            </a:r>
            <a:r>
              <a:rPr lang="zh-CN" altLang="en-US" sz="2400" dirty="0" smtClean="0">
                <a:solidFill>
                  <a:srgbClr val="FF0000"/>
                </a:solidFill>
                <a:latin typeface="楷体" panose="02010609060101010101" pitchFamily="49" charset="-122"/>
                <a:ea typeface="楷体" panose="02010609060101010101" pitchFamily="49" charset="-122"/>
              </a:rPr>
              <a:t>被苍耳刺痛</a:t>
            </a:r>
            <a:r>
              <a:rPr lang="zh-CN" altLang="en-US" sz="2400" dirty="0" smtClean="0">
                <a:solidFill>
                  <a:srgbClr val="0000FF"/>
                </a:solidFill>
                <a:latin typeface="楷体" panose="02010609060101010101" pitchFamily="49" charset="-122"/>
                <a:ea typeface="楷体" panose="02010609060101010101" pitchFamily="49" charset="-122"/>
              </a:rPr>
              <a:t>的。一不留神，我们会</a:t>
            </a:r>
            <a:r>
              <a:rPr lang="zh-CN" altLang="en-US" sz="2400" dirty="0" smtClean="0">
                <a:solidFill>
                  <a:srgbClr val="FF0000"/>
                </a:solidFill>
                <a:latin typeface="楷体" panose="02010609060101010101" pitchFamily="49" charset="-122"/>
                <a:ea typeface="楷体" panose="02010609060101010101" pitchFamily="49" charset="-122"/>
              </a:rPr>
              <a:t>蹦进很深的水里，被淹得昏头昏脑</a:t>
            </a:r>
            <a:r>
              <a:rPr lang="zh-CN" altLang="en-US" sz="2400" dirty="0" smtClean="0">
                <a:solidFill>
                  <a:srgbClr val="0000FF"/>
                </a:solidFill>
                <a:latin typeface="楷体" panose="02010609060101010101" pitchFamily="49" charset="-122"/>
                <a:ea typeface="楷体" panose="02010609060101010101" pitchFamily="49" charset="-122"/>
              </a:rPr>
              <a:t>。其实，那深水</a:t>
            </a:r>
            <a:r>
              <a:rPr lang="zh-CN" altLang="en-US" sz="2400" dirty="0" smtClean="0">
                <a:solidFill>
                  <a:srgbClr val="FF0000"/>
                </a:solidFill>
                <a:latin typeface="楷体" panose="02010609060101010101" pitchFamily="49" charset="-122"/>
                <a:ea typeface="楷体" panose="02010609060101010101" pitchFamily="49" charset="-122"/>
              </a:rPr>
              <a:t>只是小狗撒的一泡尿</a:t>
            </a:r>
            <a:r>
              <a:rPr lang="zh-CN" altLang="en-US" sz="2400" dirty="0" smtClean="0">
                <a:solidFill>
                  <a:srgbClr val="0000FF"/>
                </a:solidFill>
                <a:latin typeface="楷体" panose="02010609060101010101" pitchFamily="49" charset="-122"/>
                <a:ea typeface="楷体" panose="02010609060101010101" pitchFamily="49" charset="-122"/>
              </a:rPr>
              <a:t>。孩子们都觉得毛茸茸的小鸟很可爱，但</a:t>
            </a:r>
            <a:r>
              <a:rPr lang="zh-CN" altLang="en-US" sz="2400" dirty="0" smtClean="0">
                <a:solidFill>
                  <a:srgbClr val="FF0000"/>
                </a:solidFill>
                <a:latin typeface="楷体" panose="02010609060101010101" pitchFamily="49" charset="-122"/>
                <a:ea typeface="楷体" panose="02010609060101010101" pitchFamily="49" charset="-122"/>
              </a:rPr>
              <a:t>我们小虫子没有谁会喜欢小鸟</a:t>
            </a:r>
            <a:r>
              <a:rPr lang="zh-CN" altLang="en-US" sz="2400" dirty="0" smtClean="0">
                <a:solidFill>
                  <a:srgbClr val="0000FF"/>
                </a:solidFill>
                <a:latin typeface="楷体" panose="02010609060101010101" pitchFamily="49" charset="-122"/>
                <a:ea typeface="楷体" panose="02010609060101010101" pitchFamily="49" charset="-122"/>
              </a:rPr>
              <a:t>。</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10" name="TextBox 9"/>
          <p:cNvSpPr txBox="1"/>
          <p:nvPr/>
        </p:nvSpPr>
        <p:spPr>
          <a:xfrm>
            <a:off x="395536" y="4149080"/>
            <a:ext cx="8136904" cy="1815882"/>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2400" dirty="0" smtClean="0">
                <a:solidFill>
                  <a:srgbClr val="0000FF"/>
                </a:solidFill>
                <a:latin typeface="楷体" panose="02010609060101010101" pitchFamily="49" charset="-122"/>
                <a:ea typeface="楷体" panose="02010609060101010101" pitchFamily="49" charset="-122"/>
              </a:rPr>
              <a:t>走在外面一定要小心，别</a:t>
            </a:r>
            <a:r>
              <a:rPr lang="zh-CN" altLang="en-US" sz="2400" dirty="0" smtClean="0">
                <a:solidFill>
                  <a:srgbClr val="FF0000"/>
                </a:solidFill>
                <a:latin typeface="楷体" panose="02010609060101010101" pitchFamily="49" charset="-122"/>
                <a:ea typeface="楷体" panose="02010609060101010101" pitchFamily="49" charset="-122"/>
              </a:rPr>
              <a:t>被屎壳郎撞伤</a:t>
            </a:r>
            <a:r>
              <a:rPr lang="zh-CN" altLang="en-US" sz="2400" dirty="0" smtClean="0">
                <a:solidFill>
                  <a:srgbClr val="0000FF"/>
                </a:solidFill>
                <a:latin typeface="楷体" panose="02010609060101010101" pitchFamily="49" charset="-122"/>
                <a:ea typeface="楷体" panose="02010609060101010101" pitchFamily="49" charset="-122"/>
              </a:rPr>
              <a:t>，因为他们搬运食物的时候，从来不看路。</a:t>
            </a:r>
            <a:r>
              <a:rPr lang="zh-CN" altLang="en-US" sz="2400" dirty="0" smtClean="0">
                <a:solidFill>
                  <a:srgbClr val="FF0000"/>
                </a:solidFill>
                <a:latin typeface="楷体" panose="02010609060101010101" pitchFamily="49" charset="-122"/>
                <a:ea typeface="楷体" panose="02010609060101010101" pitchFamily="49" charset="-122"/>
              </a:rPr>
              <a:t>螳螂</a:t>
            </a:r>
            <a:r>
              <a:rPr lang="zh-CN" altLang="en-US" sz="2400" dirty="0" smtClean="0">
                <a:solidFill>
                  <a:srgbClr val="0000FF"/>
                </a:solidFill>
                <a:latin typeface="楷体" panose="02010609060101010101" pitchFamily="49" charset="-122"/>
                <a:ea typeface="楷体" panose="02010609060101010101" pitchFamily="49" charset="-122"/>
              </a:rPr>
              <a:t>很贪吃，</a:t>
            </a:r>
            <a:r>
              <a:rPr lang="zh-CN" altLang="en-US" sz="2400" dirty="0" smtClean="0">
                <a:solidFill>
                  <a:srgbClr val="FF0000"/>
                </a:solidFill>
                <a:latin typeface="楷体" panose="02010609060101010101" pitchFamily="49" charset="-122"/>
                <a:ea typeface="楷体" panose="02010609060101010101" pitchFamily="49" charset="-122"/>
              </a:rPr>
              <a:t>总想把我吃掉</a:t>
            </a:r>
            <a:r>
              <a:rPr lang="zh-CN" altLang="en-US" sz="2400" dirty="0" smtClean="0">
                <a:solidFill>
                  <a:srgbClr val="0000FF"/>
                </a:solidFill>
                <a:latin typeface="楷体" panose="02010609060101010101" pitchFamily="49" charset="-122"/>
                <a:ea typeface="楷体" panose="02010609060101010101" pitchFamily="49" charset="-122"/>
              </a:rPr>
              <a:t>，但真幸运，他不会像我一样跳。有些虫子脾气不太好，比如</a:t>
            </a:r>
            <a:r>
              <a:rPr lang="zh-CN" altLang="en-US" sz="2400" dirty="0" smtClean="0">
                <a:solidFill>
                  <a:srgbClr val="FF0000"/>
                </a:solidFill>
                <a:latin typeface="楷体" panose="02010609060101010101" pitchFamily="49" charset="-122"/>
                <a:ea typeface="楷体" panose="02010609060101010101" pitchFamily="49" charset="-122"/>
              </a:rPr>
              <a:t>天牛</a:t>
            </a:r>
            <a:r>
              <a:rPr lang="zh-CN" altLang="en-US" sz="2400" dirty="0" smtClean="0">
                <a:solidFill>
                  <a:srgbClr val="0000FF"/>
                </a:solidFill>
                <a:latin typeface="楷体" panose="02010609060101010101" pitchFamily="49" charset="-122"/>
                <a:ea typeface="楷体" panose="02010609060101010101" pitchFamily="49" charset="-122"/>
              </a:rPr>
              <a:t>，每次我说“天牛大婶，早上好”，她</a:t>
            </a:r>
            <a:r>
              <a:rPr lang="zh-CN" altLang="en-US" sz="2400" dirty="0" smtClean="0">
                <a:solidFill>
                  <a:srgbClr val="FF0000"/>
                </a:solidFill>
                <a:latin typeface="楷体" panose="02010609060101010101" pitchFamily="49" charset="-122"/>
                <a:ea typeface="楷体" panose="02010609060101010101" pitchFamily="49" charset="-122"/>
              </a:rPr>
              <a:t>总是想顶我一下</a:t>
            </a:r>
            <a:r>
              <a:rPr lang="zh-CN" altLang="en-US" sz="2400" dirty="0" smtClean="0">
                <a:solidFill>
                  <a:srgbClr val="0000FF"/>
                </a:solidFill>
                <a:latin typeface="楷体" panose="02010609060101010101" pitchFamily="49" charset="-122"/>
                <a:ea typeface="楷体" panose="02010609060101010101" pitchFamily="49" charset="-122"/>
              </a:rPr>
              <a:t>。</a:t>
            </a:r>
            <a:endParaRPr lang="zh-CN" altLang="en-US" sz="24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467544" y="1556792"/>
            <a:ext cx="8136904" cy="1692771"/>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200" dirty="0" smtClean="0">
                <a:solidFill>
                  <a:srgbClr val="FF0000"/>
                </a:solidFill>
                <a:latin typeface="楷体" panose="02010609060101010101" pitchFamily="49" charset="-122"/>
                <a:ea typeface="楷体" panose="02010609060101010101" pitchFamily="49" charset="-122"/>
              </a:rPr>
              <a:t>屁股被苍耳刺痛；被小狗撒的尿淹得昏头昏脑；被小鸟吃掉；被屎壳郎撞伤；被螳螂吃掉；被天牛顶一下。</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12" name="对角圆角矩形 11"/>
          <p:cNvSpPr/>
          <p:nvPr/>
        </p:nvSpPr>
        <p:spPr>
          <a:xfrm>
            <a:off x="1132672" y="205637"/>
            <a:ext cx="243121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5122" name="Picture 2"/>
          <p:cNvPicPr>
            <a:picLocks noChangeAspect="1" noChangeArrowheads="1"/>
          </p:cNvPicPr>
          <p:nvPr/>
        </p:nvPicPr>
        <p:blipFill>
          <a:blip r:embed="rId3" cstate="print"/>
          <a:srcRect/>
          <a:stretch>
            <a:fillRect/>
          </a:stretch>
        </p:blipFill>
        <p:spPr bwMode="auto">
          <a:xfrm>
            <a:off x="6732240" y="3717032"/>
            <a:ext cx="1800000" cy="11988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123" name="Picture 3"/>
          <p:cNvPicPr>
            <a:picLocks noChangeAspect="1" noChangeArrowheads="1"/>
          </p:cNvPicPr>
          <p:nvPr/>
        </p:nvPicPr>
        <p:blipFill>
          <a:blip r:embed="rId4" cstate="print"/>
          <a:srcRect/>
          <a:stretch>
            <a:fillRect/>
          </a:stretch>
        </p:blipFill>
        <p:spPr bwMode="auto">
          <a:xfrm>
            <a:off x="3995936" y="3501008"/>
            <a:ext cx="2160000" cy="187863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124" name="Picture 4"/>
          <p:cNvPicPr>
            <a:picLocks noChangeAspect="1" noChangeArrowheads="1"/>
          </p:cNvPicPr>
          <p:nvPr/>
        </p:nvPicPr>
        <p:blipFill>
          <a:blip r:embed="rId5" cstate="print"/>
          <a:srcRect/>
          <a:stretch>
            <a:fillRect/>
          </a:stretch>
        </p:blipFill>
        <p:spPr bwMode="auto">
          <a:xfrm>
            <a:off x="1619672" y="3717032"/>
            <a:ext cx="1800000" cy="1200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additive="base">
                                        <p:cTn id="13" dur="500" fill="hold"/>
                                        <p:tgtEl>
                                          <p:spTgt spid="5123"/>
                                        </p:tgtEl>
                                        <p:attrNameLst>
                                          <p:attrName>ppt_x</p:attrName>
                                        </p:attrNameLst>
                                      </p:cBhvr>
                                      <p:tavLst>
                                        <p:tav tm="0">
                                          <p:val>
                                            <p:strVal val="#ppt_x"/>
                                          </p:val>
                                        </p:tav>
                                        <p:tav tm="100000">
                                          <p:val>
                                            <p:strVal val="#ppt_x"/>
                                          </p:val>
                                        </p:tav>
                                      </p:tavLst>
                                    </p:anim>
                                    <p:anim calcmode="lin" valueType="num">
                                      <p:cBhvr additive="base">
                                        <p:cTn id="14"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2"/>
                                        </p:tgtEl>
                                        <p:attrNameLst>
                                          <p:attrName>style.visibility</p:attrName>
                                        </p:attrNameLst>
                                      </p:cBhvr>
                                      <p:to>
                                        <p:strVal val="visible"/>
                                      </p:to>
                                    </p:set>
                                    <p:anim calcmode="lin" valueType="num">
                                      <p:cBhvr additive="base">
                                        <p:cTn id="19" dur="500" fill="hold"/>
                                        <p:tgtEl>
                                          <p:spTgt spid="5122"/>
                                        </p:tgtEl>
                                        <p:attrNameLst>
                                          <p:attrName>ppt_x</p:attrName>
                                        </p:attrNameLst>
                                      </p:cBhvr>
                                      <p:tavLst>
                                        <p:tav tm="0">
                                          <p:val>
                                            <p:strVal val="#ppt_x"/>
                                          </p:val>
                                        </p:tav>
                                        <p:tav tm="100000">
                                          <p:val>
                                            <p:strVal val="#ppt_x"/>
                                          </p:val>
                                        </p:tav>
                                      </p:tavLst>
                                    </p:anim>
                                    <p:anim calcmode="lin" valueType="num">
                                      <p:cBhvr additive="base">
                                        <p:cTn id="20"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云形标注 15"/>
          <p:cNvSpPr/>
          <p:nvPr/>
        </p:nvSpPr>
        <p:spPr>
          <a:xfrm>
            <a:off x="899593" y="863162"/>
            <a:ext cx="6408712" cy="1629734"/>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TextBox 2"/>
          <p:cNvSpPr txBox="1"/>
          <p:nvPr/>
        </p:nvSpPr>
        <p:spPr>
          <a:xfrm>
            <a:off x="323528" y="1052736"/>
            <a:ext cx="9143999"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“我”喜欢做一只小虫吗？为什么？</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2040034" y="5935064"/>
            <a:ext cx="1265237" cy="1200150"/>
          </a:xfrm>
          <a:prstGeom prst="rect">
            <a:avLst/>
          </a:prstGeom>
          <a:noFill/>
          <a:ln w="9525">
            <a:noFill/>
            <a:miter lim="800000"/>
            <a:headEnd/>
            <a:tailEnd/>
          </a:ln>
        </p:spPr>
      </p:pic>
      <p:pic>
        <p:nvPicPr>
          <p:cNvPr id="9" name="图片 8"/>
          <p:cNvPicPr>
            <a:picLocks noChangeAspect="1"/>
          </p:cNvPicPr>
          <p:nvPr/>
        </p:nvPicPr>
        <p:blipFill>
          <a:blip r:embed="rId4" cstate="print"/>
          <a:srcRect/>
          <a:stretch>
            <a:fillRect/>
          </a:stretch>
        </p:blipFill>
        <p:spPr bwMode="auto">
          <a:xfrm>
            <a:off x="6865241" y="6293115"/>
            <a:ext cx="720725" cy="477838"/>
          </a:xfrm>
          <a:prstGeom prst="rect">
            <a:avLst/>
          </a:prstGeom>
          <a:noFill/>
          <a:ln w="9525">
            <a:noFill/>
            <a:miter lim="800000"/>
            <a:headEnd/>
            <a:tailEnd/>
          </a:ln>
        </p:spPr>
      </p:pic>
      <p:sp>
        <p:nvSpPr>
          <p:cNvPr id="15" name="TextBox 14"/>
          <p:cNvSpPr txBox="1"/>
          <p:nvPr/>
        </p:nvSpPr>
        <p:spPr>
          <a:xfrm>
            <a:off x="683568" y="2924944"/>
            <a:ext cx="8208912" cy="1569660"/>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2800" dirty="0" smtClean="0">
                <a:solidFill>
                  <a:srgbClr val="FF0000"/>
                </a:solidFill>
                <a:latin typeface="楷体" panose="02010609060101010101" pitchFamily="49" charset="-122"/>
                <a:ea typeface="楷体" panose="02010609060101010101" pitchFamily="49" charset="-122"/>
              </a:rPr>
              <a:t>喜欢。因为虽然做一只小虫会遇到很多危险，但是小虫的生活大多数的时候是无拘无束的。只要在平时多留神就可以。</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9" name="对角圆角矩形 18"/>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0" name="组合 9"/>
          <p:cNvGrpSpPr/>
          <p:nvPr/>
        </p:nvGrpSpPr>
        <p:grpSpPr>
          <a:xfrm>
            <a:off x="395536" y="5035557"/>
            <a:ext cx="8053832" cy="1822443"/>
            <a:chOff x="180685" y="4680072"/>
            <a:chExt cx="4408140" cy="1822443"/>
          </a:xfrm>
        </p:grpSpPr>
        <p:sp>
          <p:nvSpPr>
            <p:cNvPr id="20" name="云形标注 19"/>
            <p:cNvSpPr/>
            <p:nvPr/>
          </p:nvSpPr>
          <p:spPr>
            <a:xfrm>
              <a:off x="1568258" y="4680072"/>
              <a:ext cx="3020567" cy="1137912"/>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TextBox 10"/>
            <p:cNvSpPr txBox="1"/>
            <p:nvPr/>
          </p:nvSpPr>
          <p:spPr>
            <a:xfrm>
              <a:off x="1757183" y="4728321"/>
              <a:ext cx="1812973" cy="461665"/>
            </a:xfrm>
            <a:prstGeom prst="rect">
              <a:avLst/>
            </a:prstGeom>
            <a:noFill/>
          </p:spPr>
          <p:txBody>
            <a:bodyPr wrap="square" rtlCol="0">
              <a:spAutoFit/>
            </a:bodyPr>
            <a:lstStyle/>
            <a:p>
              <a:r>
                <a:rPr lang="zh-CN" altLang="en-US" dirty="0" smtClean="0"/>
                <a:t>　</a:t>
              </a:r>
              <a:r>
                <a:rPr lang="zh-CN" altLang="en-US" sz="2400" dirty="0" smtClean="0"/>
                <a:t>　注意安全</a:t>
              </a:r>
              <a:r>
                <a:rPr lang="zh-CN" altLang="en-US" sz="2000" dirty="0" smtClean="0">
                  <a:latin typeface="楷体" panose="02010609060101010101" pitchFamily="49" charset="-122"/>
                  <a:ea typeface="楷体" panose="02010609060101010101" pitchFamily="49" charset="-122"/>
                </a:rPr>
                <a:t>。</a:t>
              </a:r>
              <a:endParaRPr lang="zh-CN" altLang="en-US" sz="2000" dirty="0">
                <a:latin typeface="楷体" panose="02010609060101010101" pitchFamily="49" charset="-122"/>
                <a:ea typeface="楷体" panose="02010609060101010101" pitchFamily="49" charset="-122"/>
              </a:endParaRPr>
            </a:p>
          </p:txBody>
        </p:sp>
        <p:pic>
          <p:nvPicPr>
            <p:cNvPr id="27" name="Picture 3"/>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80685" y="5198707"/>
              <a:ext cx="1164942" cy="13038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772816"/>
            <a:ext cx="797890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endParaRPr lang="zh-CN" altLang="en-US" sz="4000" dirty="0">
              <a:latin typeface="楷体" panose="02010609060101010101" pitchFamily="49" charset="-122"/>
              <a:ea typeface="楷体" panose="02010609060101010101" pitchFamily="49" charset="-122"/>
            </a:endParaRPr>
          </a:p>
        </p:txBody>
      </p:sp>
      <p:sp>
        <p:nvSpPr>
          <p:cNvPr id="4" name="TextBox 3"/>
          <p:cNvSpPr txBox="1"/>
          <p:nvPr/>
        </p:nvSpPr>
        <p:spPr>
          <a:xfrm>
            <a:off x="539552" y="1157263"/>
            <a:ext cx="7978906" cy="1323439"/>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en-US" altLang="zh-CN" sz="4000" dirty="0" smtClean="0">
                <a:solidFill>
                  <a:srgbClr val="0000FF"/>
                </a:solidFill>
                <a:latin typeface="楷体" panose="02010609060101010101" pitchFamily="49" charset="-122"/>
                <a:ea typeface="楷体" panose="02010609060101010101" pitchFamily="49" charset="-122"/>
              </a:rPr>
              <a:t>AABB</a:t>
            </a:r>
            <a:r>
              <a:rPr lang="zh-CN" altLang="en-US" sz="4000" dirty="0" smtClean="0">
                <a:solidFill>
                  <a:srgbClr val="0000FF"/>
                </a:solidFill>
                <a:latin typeface="楷体" panose="02010609060101010101" pitchFamily="49" charset="-122"/>
                <a:ea typeface="楷体" panose="02010609060101010101" pitchFamily="49" charset="-122"/>
              </a:rPr>
              <a:t>式词语：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蹦蹦跳跳</a:t>
            </a:r>
            <a:endParaRPr lang="zh-CN" altLang="en-US" sz="4000" dirty="0">
              <a:latin typeface="楷体" panose="02010609060101010101" pitchFamily="49" charset="-122"/>
              <a:ea typeface="楷体" panose="02010609060101010101" pitchFamily="49" charset="-122"/>
            </a:endParaRPr>
          </a:p>
        </p:txBody>
      </p:sp>
      <p:sp>
        <p:nvSpPr>
          <p:cNvPr id="6" name="TextBox 5"/>
          <p:cNvSpPr txBox="1"/>
          <p:nvPr/>
        </p:nvSpPr>
        <p:spPr>
          <a:xfrm>
            <a:off x="971600" y="4797152"/>
            <a:ext cx="734481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慌慌张张  隐隐约约  郁郁苍苍</a:t>
            </a:r>
            <a:endParaRPr lang="zh-CN" altLang="en-US" sz="4000" dirty="0">
              <a:solidFill>
                <a:schemeClr val="accent1"/>
              </a:solidFill>
              <a:latin typeface="楷体" panose="02010609060101010101" pitchFamily="49" charset="-122"/>
              <a:ea typeface="楷体" panose="02010609060101010101" pitchFamily="49" charset="-122"/>
            </a:endParaRPr>
          </a:p>
        </p:txBody>
      </p:sp>
      <p:sp>
        <p:nvSpPr>
          <p:cNvPr id="5" name="矩形 4"/>
          <p:cNvSpPr/>
          <p:nvPr/>
        </p:nvSpPr>
        <p:spPr>
          <a:xfrm>
            <a:off x="1115616" y="2492896"/>
            <a:ext cx="1723549" cy="707886"/>
          </a:xfrm>
          <a:prstGeom prst="rect">
            <a:avLst/>
          </a:prstGeom>
        </p:spPr>
        <p:txBody>
          <a:bodyPr wrap="none">
            <a:spAutoFit/>
          </a:bodyPr>
          <a:lstStyle/>
          <a:p>
            <a:r>
              <a:rPr lang="zh-CN" altLang="en-US" sz="4000" dirty="0">
                <a:solidFill>
                  <a:srgbClr val="0000FF"/>
                </a:solidFill>
                <a:latin typeface="楷体" panose="02010609060101010101" pitchFamily="49" charset="-122"/>
                <a:ea typeface="楷体" panose="02010609060101010101" pitchFamily="49" charset="-122"/>
              </a:rPr>
              <a:t>拓展：</a:t>
            </a:r>
          </a:p>
        </p:txBody>
      </p:sp>
      <p:pic>
        <p:nvPicPr>
          <p:cNvPr id="9" name="图片 9"/>
          <p:cNvPicPr>
            <a:picLocks noChangeAspect="1"/>
          </p:cNvPicPr>
          <p:nvPr/>
        </p:nvPicPr>
        <p:blipFill>
          <a:blip r:embed="rId2" cstate="print"/>
          <a:srcRect r="72971"/>
          <a:stretch>
            <a:fillRect/>
          </a:stretch>
        </p:blipFill>
        <p:spPr bwMode="auto">
          <a:xfrm>
            <a:off x="6266824" y="5968119"/>
            <a:ext cx="1624013" cy="1543050"/>
          </a:xfrm>
          <a:prstGeom prst="rect">
            <a:avLst/>
          </a:prstGeom>
          <a:noFill/>
          <a:ln w="9525">
            <a:noFill/>
            <a:miter lim="800000"/>
            <a:headEnd/>
            <a:tailEnd/>
          </a:ln>
        </p:spPr>
      </p:pic>
      <p:pic>
        <p:nvPicPr>
          <p:cNvPr id="10" name="图片 12"/>
          <p:cNvPicPr>
            <a:picLocks noChangeAspect="1"/>
          </p:cNvPicPr>
          <p:nvPr/>
        </p:nvPicPr>
        <p:blipFill>
          <a:blip r:embed="rId3" cstate="print"/>
          <a:srcRect r="72971"/>
          <a:stretch>
            <a:fillRect/>
          </a:stretch>
        </p:blipFill>
        <p:spPr bwMode="auto">
          <a:xfrm>
            <a:off x="792630" y="6096000"/>
            <a:ext cx="1265237" cy="1200150"/>
          </a:xfrm>
          <a:prstGeom prst="rect">
            <a:avLst/>
          </a:prstGeom>
          <a:noFill/>
          <a:ln w="9525">
            <a:noFill/>
            <a:miter lim="800000"/>
            <a:headEnd/>
            <a:tailEnd/>
          </a:ln>
        </p:spPr>
      </p:pic>
      <p:pic>
        <p:nvPicPr>
          <p:cNvPr id="12" name="图片 7"/>
          <p:cNvPicPr>
            <a:picLocks noChangeAspect="1"/>
          </p:cNvPicPr>
          <p:nvPr/>
        </p:nvPicPr>
        <p:blipFill>
          <a:blip r:embed="rId4" cstate="print"/>
          <a:srcRect/>
          <a:stretch>
            <a:fillRect/>
          </a:stretch>
        </p:blipFill>
        <p:spPr bwMode="auto">
          <a:xfrm>
            <a:off x="323528" y="6279269"/>
            <a:ext cx="539750" cy="460375"/>
          </a:xfrm>
          <a:prstGeom prst="rect">
            <a:avLst/>
          </a:prstGeom>
          <a:noFill/>
          <a:ln w="9525">
            <a:noFill/>
            <a:miter lim="800000"/>
            <a:headEnd/>
            <a:tailEnd/>
          </a:ln>
        </p:spPr>
      </p:pic>
      <p:pic>
        <p:nvPicPr>
          <p:cNvPr id="14" name="图片 8"/>
          <p:cNvPicPr>
            <a:picLocks noChangeAspect="1"/>
          </p:cNvPicPr>
          <p:nvPr/>
        </p:nvPicPr>
        <p:blipFill>
          <a:blip r:embed="rId5" cstate="print"/>
          <a:srcRect/>
          <a:stretch>
            <a:fillRect/>
          </a:stretch>
        </p:blipFill>
        <p:spPr bwMode="auto">
          <a:xfrm>
            <a:off x="8158095" y="6302641"/>
            <a:ext cx="720725" cy="477838"/>
          </a:xfrm>
          <a:prstGeom prst="rect">
            <a:avLst/>
          </a:prstGeom>
          <a:noFill/>
          <a:ln w="9525">
            <a:noFill/>
            <a:miter lim="800000"/>
            <a:headEnd/>
            <a:tailEnd/>
          </a:ln>
        </p:spPr>
      </p:pic>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7" cstate="print"/>
          <a:srcRect/>
          <a:stretch>
            <a:fillRect/>
          </a:stretch>
        </p:blipFill>
        <p:spPr bwMode="auto">
          <a:xfrm>
            <a:off x="1187624" y="3429000"/>
            <a:ext cx="1800000" cy="13608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51" name="Picture 3"/>
          <p:cNvPicPr>
            <a:picLocks noChangeAspect="1" noChangeArrowheads="1"/>
          </p:cNvPicPr>
          <p:nvPr/>
        </p:nvPicPr>
        <p:blipFill>
          <a:blip r:embed="rId8" cstate="print"/>
          <a:srcRect/>
          <a:stretch>
            <a:fillRect/>
          </a:stretch>
        </p:blipFill>
        <p:spPr bwMode="auto">
          <a:xfrm>
            <a:off x="3347864" y="3645024"/>
            <a:ext cx="2160000" cy="11550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52" name="Picture 4"/>
          <p:cNvPicPr>
            <a:picLocks noChangeAspect="1" noChangeArrowheads="1"/>
          </p:cNvPicPr>
          <p:nvPr/>
        </p:nvPicPr>
        <p:blipFill>
          <a:blip r:embed="rId9" cstate="print"/>
          <a:srcRect/>
          <a:stretch>
            <a:fillRect/>
          </a:stretch>
        </p:blipFill>
        <p:spPr bwMode="auto">
          <a:xfrm>
            <a:off x="5868144" y="3573016"/>
            <a:ext cx="2160000" cy="113485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4956" y="1174304"/>
            <a:ext cx="7978906" cy="5016758"/>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新词：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屁股  一泡尿  干净  屎壳郎  幸运  使劲  　</a:t>
            </a:r>
            <a:endParaRPr lang="en-US" altLang="zh-CN" sz="4000" dirty="0" smtClean="0">
              <a:latin typeface="楷体" panose="02010609060101010101" pitchFamily="49" charset="-122"/>
              <a:ea typeface="楷体" panose="02010609060101010101" pitchFamily="49" charset="-122"/>
            </a:endParaRPr>
          </a:p>
          <a:p>
            <a:endParaRPr lang="en-US" altLang="zh-CN" sz="4000" dirty="0">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a:t>
            </a:r>
            <a:r>
              <a:rPr lang="zh-CN" altLang="en-US" sz="4000" dirty="0" smtClean="0">
                <a:solidFill>
                  <a:srgbClr val="0000FF"/>
                </a:solidFill>
                <a:latin typeface="楷体" panose="02010609060101010101" pitchFamily="49" charset="-122"/>
                <a:ea typeface="楷体" panose="02010609060101010101" pitchFamily="49" charset="-122"/>
              </a:rPr>
              <a:t>好句：</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早上醒来，我在摇摇晃晃的草叶上伸懒腰，用一颗露珠把脸洗干净，把细长的触须擦得亮亮的。</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439080" y="596423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058768" y="613568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443387" y="6213388"/>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063093" y="6257925"/>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circle(in)">
                                      <p:cBhvr>
                                        <p:cTn id="15" dur="2000"/>
                                        <p:tgtEl>
                                          <p:spTgt spid="3">
                                            <p:txEl>
                                              <p:pRg st="3" end="3"/>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circle(in)">
                                      <p:cBhvr>
                                        <p:cTn id="1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1484784"/>
            <a:ext cx="8496944" cy="2677656"/>
          </a:xfrm>
          <a:prstGeom prst="rect">
            <a:avLst/>
          </a:prstGeom>
          <a:noFill/>
        </p:spPr>
        <p:txBody>
          <a:bodyPr wrap="square" rtlCol="0">
            <a:spAutoFit/>
          </a:bodyPr>
          <a:lstStyle/>
          <a:p>
            <a:pPr>
              <a:lnSpc>
                <a:spcPct val="150000"/>
              </a:lnSpc>
            </a:pPr>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600" dirty="0" smtClean="0">
                <a:latin typeface="楷体" panose="02010609060101010101" pitchFamily="49" charset="-122"/>
                <a:ea typeface="楷体" panose="02010609060101010101" pitchFamily="49" charset="-122"/>
              </a:rPr>
              <a:t>通过朗读，我们了解到了当小虫子的好处与坏处，感受到了孩子纯洁善良的心地。</a:t>
            </a:r>
            <a:endParaRPr lang="zh-CN" altLang="en-US" sz="36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50965" y="6369050"/>
            <a:ext cx="720725" cy="477838"/>
          </a:xfrm>
          <a:prstGeom prst="rect">
            <a:avLst/>
          </a:prstGeom>
          <a:noFill/>
          <a:ln w="9525">
            <a:noFill/>
            <a:miter lim="800000"/>
            <a:headEnd/>
            <a:tailEnd/>
          </a:ln>
        </p:spPr>
      </p:pic>
      <p:sp>
        <p:nvSpPr>
          <p:cNvPr id="11" name="对角圆角矩形 10"/>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课堂小结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par>
                                <p:cTn id="16" presetID="31"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对角圆角矩形 18"/>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板书设计</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21" name="TextBox 20"/>
          <p:cNvSpPr txBox="1"/>
          <p:nvPr/>
        </p:nvSpPr>
        <p:spPr>
          <a:xfrm>
            <a:off x="467544" y="908720"/>
            <a:ext cx="1152128" cy="5909310"/>
          </a:xfrm>
          <a:prstGeom prst="rect">
            <a:avLst/>
          </a:prstGeom>
          <a:noFill/>
        </p:spPr>
        <p:txBody>
          <a:bodyPr wrap="square" rtlCol="0">
            <a:spAutoFit/>
          </a:bodyPr>
          <a:lstStyle/>
          <a:p>
            <a:r>
              <a:rPr lang="zh-CN" altLang="en-US" sz="5400" dirty="0" smtClean="0">
                <a:solidFill>
                  <a:srgbClr val="FF0000"/>
                </a:solidFill>
              </a:rPr>
              <a:t>我是一只小虫子</a:t>
            </a:r>
            <a:endParaRPr lang="zh-CN" altLang="en-US" sz="5400" dirty="0">
              <a:solidFill>
                <a:srgbClr val="FF0000"/>
              </a:solidFill>
            </a:endParaRPr>
          </a:p>
        </p:txBody>
      </p:sp>
      <p:sp>
        <p:nvSpPr>
          <p:cNvPr id="22" name="TextBox 21"/>
          <p:cNvSpPr txBox="1"/>
          <p:nvPr/>
        </p:nvSpPr>
        <p:spPr>
          <a:xfrm>
            <a:off x="2195736" y="1124744"/>
            <a:ext cx="3888432"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伙伴们说当小虫子不好</a:t>
            </a:r>
            <a:endParaRPr lang="zh-CN" altLang="en-US" sz="2800" b="1" dirty="0">
              <a:latin typeface="楷体" panose="02010609060101010101" pitchFamily="49" charset="-122"/>
              <a:ea typeface="楷体" panose="02010609060101010101" pitchFamily="49" charset="-122"/>
            </a:endParaRPr>
          </a:p>
        </p:txBody>
      </p:sp>
      <p:sp>
        <p:nvSpPr>
          <p:cNvPr id="25" name="TextBox 24"/>
          <p:cNvSpPr txBox="1"/>
          <p:nvPr/>
        </p:nvSpPr>
        <p:spPr>
          <a:xfrm>
            <a:off x="2267744" y="1844824"/>
            <a:ext cx="3744416"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活动时需要特别注意</a:t>
            </a:r>
            <a:endParaRPr lang="zh-CN" altLang="en-US" sz="2800" b="1" dirty="0">
              <a:latin typeface="楷体" panose="02010609060101010101" pitchFamily="49" charset="-122"/>
              <a:ea typeface="楷体" panose="02010609060101010101" pitchFamily="49" charset="-122"/>
            </a:endParaRPr>
          </a:p>
        </p:txBody>
      </p:sp>
      <p:sp>
        <p:nvSpPr>
          <p:cNvPr id="26" name="TextBox 25"/>
          <p:cNvSpPr txBox="1"/>
          <p:nvPr/>
        </p:nvSpPr>
        <p:spPr>
          <a:xfrm>
            <a:off x="2267744" y="2564904"/>
            <a:ext cx="3384376"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小虫子可以自由自在的生活</a:t>
            </a:r>
            <a:endParaRPr lang="zh-CN" altLang="en-US" sz="2800" b="1" dirty="0">
              <a:latin typeface="楷体" panose="02010609060101010101" pitchFamily="49" charset="-122"/>
              <a:ea typeface="楷体" panose="02010609060101010101" pitchFamily="49" charset="-122"/>
            </a:endParaRPr>
          </a:p>
        </p:txBody>
      </p:sp>
      <p:sp>
        <p:nvSpPr>
          <p:cNvPr id="27" name="TextBox 26"/>
          <p:cNvSpPr txBox="1"/>
          <p:nvPr/>
        </p:nvSpPr>
        <p:spPr>
          <a:xfrm>
            <a:off x="2267744" y="3789040"/>
            <a:ext cx="3600400"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外出时会遇到的危险</a:t>
            </a:r>
            <a:endParaRPr lang="zh-CN" altLang="en-US" sz="2800" b="1" dirty="0">
              <a:latin typeface="楷体" panose="02010609060101010101" pitchFamily="49" charset="-122"/>
              <a:ea typeface="楷体" panose="02010609060101010101" pitchFamily="49" charset="-122"/>
            </a:endParaRPr>
          </a:p>
        </p:txBody>
      </p:sp>
      <p:sp>
        <p:nvSpPr>
          <p:cNvPr id="9" name="TextBox 8"/>
          <p:cNvSpPr txBox="1"/>
          <p:nvPr/>
        </p:nvSpPr>
        <p:spPr>
          <a:xfrm>
            <a:off x="2123728" y="4869160"/>
            <a:ext cx="3600400"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当小虫子很快乐</a:t>
            </a:r>
            <a:endParaRPr lang="zh-CN" altLang="en-US" sz="2800" b="1" dirty="0">
              <a:latin typeface="楷体" panose="02010609060101010101" pitchFamily="49" charset="-122"/>
              <a:ea typeface="楷体" panose="02010609060101010101" pitchFamily="49" charset="-122"/>
            </a:endParaRPr>
          </a:p>
        </p:txBody>
      </p:sp>
      <p:sp>
        <p:nvSpPr>
          <p:cNvPr id="10" name="左大括号 9"/>
          <p:cNvSpPr/>
          <p:nvPr/>
        </p:nvSpPr>
        <p:spPr>
          <a:xfrm>
            <a:off x="1691680" y="1268760"/>
            <a:ext cx="144016" cy="45365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右大括号 10"/>
          <p:cNvSpPr/>
          <p:nvPr/>
        </p:nvSpPr>
        <p:spPr>
          <a:xfrm>
            <a:off x="6084168" y="1340768"/>
            <a:ext cx="45719" cy="403244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TextBox 11"/>
          <p:cNvSpPr txBox="1"/>
          <p:nvPr/>
        </p:nvSpPr>
        <p:spPr>
          <a:xfrm>
            <a:off x="6228184" y="2996952"/>
            <a:ext cx="1872208"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纯洁善良</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6" grpId="0"/>
      <p:bldP spid="27" grpId="0"/>
      <p:bldP spid="9" grpId="0"/>
      <p:bldP spid="10" grpId="0" animBg="1"/>
      <p:bldP spid="11" grpId="0" animBg="1"/>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1268760"/>
            <a:ext cx="7978906" cy="4247317"/>
          </a:xfrm>
          <a:prstGeom prst="rect">
            <a:avLst/>
          </a:prstGeom>
          <a:noFill/>
        </p:spPr>
        <p:txBody>
          <a:bodyPr wrap="square" rtlCol="0">
            <a:spAutoFit/>
          </a:bodyPr>
          <a:lstStyle/>
          <a:p>
            <a:pPr algn="ctr">
              <a:lnSpc>
                <a:spcPct val="150000"/>
              </a:lnSpc>
            </a:pPr>
            <a:r>
              <a:rPr lang="zh-CN" altLang="en-US" sz="3600" dirty="0" smtClean="0"/>
              <a:t>　　</a:t>
            </a:r>
            <a:r>
              <a:rPr lang="zh-CN" altLang="en-US" sz="3600" b="1" dirty="0" smtClean="0">
                <a:latin typeface="楷体" panose="02010609060101010101" pitchFamily="49" charset="-122"/>
                <a:ea typeface="楷体" panose="02010609060101010101" pitchFamily="49" charset="-122"/>
              </a:rPr>
              <a:t>关于昆虫的成语</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飞蛾扑火 金蝉脱壳 蟾宫折挂 </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蚕食鲸吞 蜻蜓点水 螳臂挡车</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 蛛丝马迹 蝉衫麟带 </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蚍蜉撼树 蝇头小利</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138958" y="6015919"/>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038812" y="6187369"/>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395508" y="6327069"/>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028384" y="6334408"/>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7170"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flipH="1">
            <a:off x="5724128" y="4110612"/>
            <a:ext cx="1532087" cy="15809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0172" y="1268760"/>
            <a:ext cx="7938292" cy="3785652"/>
          </a:xfrm>
          <a:prstGeom prst="rect">
            <a:avLst/>
          </a:prstGeom>
          <a:noFill/>
        </p:spPr>
        <p:txBody>
          <a:bodyPr wrap="square" rtlCol="0">
            <a:spAutoFit/>
          </a:bodyPr>
          <a:lstStyle/>
          <a:p>
            <a:pP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关于昆虫的俗语</a:t>
            </a:r>
            <a:r>
              <a:rPr lang="zh-CN" altLang="en-US" sz="3200" dirty="0" smtClean="0">
                <a:latin typeface="楷体" panose="02010609060101010101" pitchFamily="49" charset="-122"/>
                <a:ea typeface="楷体" panose="02010609060101010101" pitchFamily="49" charset="-122"/>
              </a:rPr>
              <a:t>   </a:t>
            </a:r>
            <a:endParaRPr lang="en-US" altLang="zh-CN" sz="3200" dirty="0" smtClean="0">
              <a:latin typeface="楷体" panose="02010609060101010101" pitchFamily="49" charset="-122"/>
              <a:ea typeface="楷体" panose="02010609060101010101" pitchFamily="49" charset="-122"/>
            </a:endParaRPr>
          </a:p>
          <a:p>
            <a:pPr>
              <a:lnSpc>
                <a:spcPct val="150000"/>
              </a:lnSpc>
            </a:pPr>
            <a:r>
              <a:rPr lang="zh-CN" altLang="en-US" sz="3200" dirty="0" smtClean="0">
                <a:latin typeface="楷体" panose="02010609060101010101" pitchFamily="49" charset="-122"/>
                <a:ea typeface="楷体" panose="02010609060101010101" pitchFamily="49" charset="-122"/>
              </a:rPr>
              <a:t>螳螂捕蝉，黄雀在后。</a:t>
            </a:r>
          </a:p>
          <a:p>
            <a:pPr>
              <a:lnSpc>
                <a:spcPct val="150000"/>
              </a:lnSpc>
            </a:pPr>
            <a:r>
              <a:rPr lang="zh-CN" altLang="en-US" sz="3200" dirty="0" smtClean="0">
                <a:latin typeface="楷体" panose="02010609060101010101" pitchFamily="49" charset="-122"/>
                <a:ea typeface="楷体" panose="02010609060101010101" pitchFamily="49" charset="-122"/>
              </a:rPr>
              <a:t>螳臂当车，自不量力。</a:t>
            </a:r>
          </a:p>
          <a:p>
            <a:pPr>
              <a:lnSpc>
                <a:spcPct val="150000"/>
              </a:lnSpc>
            </a:pPr>
            <a:r>
              <a:rPr lang="zh-CN" altLang="en-US" sz="3200" dirty="0" smtClean="0">
                <a:latin typeface="楷体" panose="02010609060101010101" pitchFamily="49" charset="-122"/>
                <a:ea typeface="楷体" panose="02010609060101010101" pitchFamily="49" charset="-122"/>
              </a:rPr>
              <a:t>千里之堤，溃于蚁穴。</a:t>
            </a:r>
          </a:p>
          <a:p>
            <a:pPr>
              <a:lnSpc>
                <a:spcPct val="150000"/>
              </a:lnSpc>
            </a:pPr>
            <a:r>
              <a:rPr lang="zh-CN" altLang="en-US" sz="3200" dirty="0" smtClean="0">
                <a:latin typeface="楷体" panose="02010609060101010101" pitchFamily="49" charset="-122"/>
                <a:ea typeface="楷体" panose="02010609060101010101" pitchFamily="49" charset="-122"/>
              </a:rPr>
              <a:t>蚂蚁撼大树。</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475" y="1233333"/>
            <a:ext cx="7978906" cy="4247317"/>
          </a:xfrm>
          <a:prstGeom prst="rect">
            <a:avLst/>
          </a:prstGeom>
          <a:noFill/>
        </p:spPr>
        <p:txBody>
          <a:bodyPr wrap="square" rtlCol="0">
            <a:spAutoFit/>
          </a:bodyPr>
          <a:lstStyle/>
          <a:p>
            <a:pPr>
              <a:lnSpc>
                <a:spcPct val="150000"/>
              </a:lnSpc>
            </a:pPr>
            <a:r>
              <a:rPr lang="zh-CN" altLang="en-US" sz="3600" dirty="0" smtClean="0"/>
              <a:t>　</a:t>
            </a:r>
            <a:r>
              <a:rPr lang="en-US" altLang="zh-CN" sz="3600" dirty="0" smtClean="0"/>
              <a:t>1.</a:t>
            </a:r>
            <a:r>
              <a:rPr lang="zh-CN" altLang="en-US" sz="3600" dirty="0" smtClean="0"/>
              <a:t>比一比，再组词。</a:t>
            </a:r>
            <a:endParaRPr lang="en-US" altLang="zh-CN" sz="3600" dirty="0" smtClean="0"/>
          </a:p>
          <a:p>
            <a:pPr>
              <a:lnSpc>
                <a:spcPct val="150000"/>
              </a:lnSpc>
            </a:pPr>
            <a:r>
              <a:rPr lang="en-US" altLang="zh-CN" sz="3600" b="1" dirty="0">
                <a:latin typeface="楷体" panose="02010609060101010101" pitchFamily="49" charset="-122"/>
                <a:ea typeface="楷体" panose="02010609060101010101" pitchFamily="49" charset="-122"/>
              </a:rPr>
              <a:t> </a:t>
            </a:r>
            <a:r>
              <a:rPr lang="en-US" altLang="zh-CN" sz="3600" b="1" dirty="0" smtClean="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屁（   ）尿（   ）</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股（　　）没（</a:t>
            </a:r>
            <a:r>
              <a:rPr lang="zh-CN" altLang="en-US" sz="3600" b="1" dirty="0">
                <a:latin typeface="楷体" panose="02010609060101010101" pitchFamily="49" charset="-122"/>
                <a:ea typeface="楷体" panose="02010609060101010101" pitchFamily="49" charset="-122"/>
              </a:rPr>
              <a:t>　　）</a:t>
            </a: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净（</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）争（</a:t>
            </a:r>
            <a:r>
              <a:rPr lang="zh-CN" altLang="en-US" sz="3600" b="1" dirty="0">
                <a:latin typeface="楷体" panose="02010609060101010101" pitchFamily="49" charset="-122"/>
                <a:ea typeface="楷体" panose="02010609060101010101" pitchFamily="49" charset="-122"/>
              </a:rPr>
              <a:t>　　）</a:t>
            </a: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使（</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）便（</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a:t>
            </a:r>
            <a:endParaRPr lang="zh-CN" altLang="en-US" sz="3600" b="1"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6295338"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763156"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32791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172400" y="6381573"/>
            <a:ext cx="720725" cy="477838"/>
          </a:xfrm>
          <a:prstGeom prst="rect">
            <a:avLst/>
          </a:prstGeom>
          <a:noFill/>
          <a:ln w="9525">
            <a:noFill/>
            <a:miter lim="800000"/>
            <a:headEnd/>
            <a:tailEnd/>
          </a:ln>
        </p:spPr>
      </p:pic>
      <p:sp>
        <p:nvSpPr>
          <p:cNvPr id="10" name="云形标注 9"/>
          <p:cNvSpPr/>
          <p:nvPr/>
        </p:nvSpPr>
        <p:spPr>
          <a:xfrm>
            <a:off x="5652120" y="3356992"/>
            <a:ext cx="3004893" cy="1656184"/>
          </a:xfrm>
          <a:prstGeom prst="cloudCallout">
            <a:avLst>
              <a:gd name="adj1" fmla="val -24443"/>
              <a:gd name="adj2" fmla="val -7367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用</a:t>
            </a:r>
            <a:r>
              <a:rPr lang="zh-CN" altLang="en-US" sz="2400" dirty="0" smtClean="0">
                <a:solidFill>
                  <a:srgbClr val="FF0000"/>
                </a:solidFill>
                <a:latin typeface="楷体" panose="02010609060101010101" pitchFamily="49" charset="-122"/>
                <a:ea typeface="楷体" panose="02010609060101010101" pitchFamily="49" charset="-122"/>
              </a:rPr>
              <a:t>对比的方法</a:t>
            </a:r>
            <a:r>
              <a:rPr lang="zh-CN" altLang="en-US" sz="2400" dirty="0" smtClean="0">
                <a:latin typeface="楷体" panose="02010609060101010101" pitchFamily="49" charset="-122"/>
                <a:ea typeface="楷体" panose="02010609060101010101" pitchFamily="49" charset="-122"/>
              </a:rPr>
              <a:t>可以巩固所学的生字。</a:t>
            </a:r>
            <a:endParaRPr lang="zh-CN" altLang="en-US" sz="2400" dirty="0">
              <a:latin typeface="楷体" panose="02010609060101010101" pitchFamily="49" charset="-122"/>
              <a:ea typeface="楷体" panose="02010609060101010101" pitchFamily="49" charset="-122"/>
            </a:endParaRPr>
          </a:p>
        </p:txBody>
      </p:sp>
      <p:grpSp>
        <p:nvGrpSpPr>
          <p:cNvPr id="2" name="组合 13"/>
          <p:cNvGrpSpPr/>
          <p:nvPr/>
        </p:nvGrpSpPr>
        <p:grpSpPr>
          <a:xfrm>
            <a:off x="6109154" y="2206653"/>
            <a:ext cx="1665879" cy="1227642"/>
            <a:chOff x="1835696" y="5616071"/>
            <a:chExt cx="1665879" cy="1227642"/>
          </a:xfrm>
        </p:grpSpPr>
        <p:pic>
          <p:nvPicPr>
            <p:cNvPr id="1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6" name="TextBox 1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1" name="TextBox 10"/>
          <p:cNvSpPr txBox="1"/>
          <p:nvPr/>
        </p:nvSpPr>
        <p:spPr>
          <a:xfrm>
            <a:off x="2071722" y="2994628"/>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股份</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4283968" y="2996952"/>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没有</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8" name="TextBox 17"/>
          <p:cNvSpPr txBox="1"/>
          <p:nvPr/>
        </p:nvSpPr>
        <p:spPr>
          <a:xfrm>
            <a:off x="2094843" y="3817201"/>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干净</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9" name="TextBox 18"/>
          <p:cNvSpPr txBox="1"/>
          <p:nvPr/>
        </p:nvSpPr>
        <p:spPr>
          <a:xfrm>
            <a:off x="4355976" y="3861048"/>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争取</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0" name="TextBox 19"/>
          <p:cNvSpPr txBox="1"/>
          <p:nvPr/>
        </p:nvSpPr>
        <p:spPr>
          <a:xfrm>
            <a:off x="2096478" y="4615932"/>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使劲</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1" name="TextBox 20"/>
          <p:cNvSpPr txBox="1"/>
          <p:nvPr/>
        </p:nvSpPr>
        <p:spPr>
          <a:xfrm>
            <a:off x="4355976" y="4581128"/>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方便</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2" name="对角圆角矩形 2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4" name="Picture 4" descr="F:\七彩课堂插图板式封面\排版用图标、页眉页脚\标题jpg\读读背背.jpg"/>
          <p:cNvPicPr>
            <a:picLocks noChangeAspect="1" noChangeArrowheads="1"/>
          </p:cNvPicPr>
          <p:nvPr/>
        </p:nvPicPr>
        <p:blipFill rotWithShape="1">
          <a:blip r:embed="rId8"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l="19806" r="7809" b="7265"/>
          <a:stretch>
            <a:fillRect/>
          </a:stretch>
        </p:blipFill>
        <p:spPr bwMode="auto">
          <a:xfrm>
            <a:off x="5037656" y="4939097"/>
            <a:ext cx="1692174" cy="1516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TextBox 24"/>
          <p:cNvSpPr txBox="1"/>
          <p:nvPr/>
        </p:nvSpPr>
        <p:spPr>
          <a:xfrm>
            <a:off x="1979712" y="2151553"/>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屁股</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6" name="TextBox 25"/>
          <p:cNvSpPr txBox="1"/>
          <p:nvPr/>
        </p:nvSpPr>
        <p:spPr>
          <a:xfrm>
            <a:off x="3995936" y="2132856"/>
            <a:ext cx="1111202" cy="646331"/>
          </a:xfrm>
          <a:prstGeom prst="rect">
            <a:avLst/>
          </a:prstGeom>
          <a:noFill/>
        </p:spPr>
        <p:txBody>
          <a:bodyPr wrap="none" rtlCol="0">
            <a:spAutoFit/>
          </a:bodyPr>
          <a:lstStyle/>
          <a:p>
            <a:r>
              <a:rPr lang="zh-CN" altLang="en-US" sz="3600" b="1" dirty="0" smtClean="0">
                <a:solidFill>
                  <a:srgbClr val="FF0000"/>
                </a:solidFill>
                <a:latin typeface="楷体" panose="02010609060101010101" pitchFamily="49" charset="-122"/>
                <a:ea typeface="楷体" panose="02010609060101010101" pitchFamily="49" charset="-122"/>
              </a:rPr>
              <a:t>撒尿</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6"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80">
                                          <p:stCondLst>
                                            <p:cond delay="0"/>
                                          </p:stCondLst>
                                        </p:cTn>
                                        <p:tgtEl>
                                          <p:spTgt spid="10"/>
                                        </p:tgtEl>
                                      </p:cBhvr>
                                    </p:animEffect>
                                    <p:anim calcmode="lin" valueType="num">
                                      <p:cBhvr>
                                        <p:cTn id="31"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6" dur="26">
                                          <p:stCondLst>
                                            <p:cond delay="650"/>
                                          </p:stCondLst>
                                        </p:cTn>
                                        <p:tgtEl>
                                          <p:spTgt spid="10"/>
                                        </p:tgtEl>
                                      </p:cBhvr>
                                      <p:to x="100000" y="60000"/>
                                    </p:animScale>
                                    <p:animScale>
                                      <p:cBhvr>
                                        <p:cTn id="37" dur="166" decel="50000">
                                          <p:stCondLst>
                                            <p:cond delay="676"/>
                                          </p:stCondLst>
                                        </p:cTn>
                                        <p:tgtEl>
                                          <p:spTgt spid="10"/>
                                        </p:tgtEl>
                                      </p:cBhvr>
                                      <p:to x="100000" y="100000"/>
                                    </p:animScale>
                                    <p:animScale>
                                      <p:cBhvr>
                                        <p:cTn id="38" dur="26">
                                          <p:stCondLst>
                                            <p:cond delay="1312"/>
                                          </p:stCondLst>
                                        </p:cTn>
                                        <p:tgtEl>
                                          <p:spTgt spid="10"/>
                                        </p:tgtEl>
                                      </p:cBhvr>
                                      <p:to x="100000" y="80000"/>
                                    </p:animScale>
                                    <p:animScale>
                                      <p:cBhvr>
                                        <p:cTn id="39" dur="166" decel="50000">
                                          <p:stCondLst>
                                            <p:cond delay="1338"/>
                                          </p:stCondLst>
                                        </p:cTn>
                                        <p:tgtEl>
                                          <p:spTgt spid="10"/>
                                        </p:tgtEl>
                                      </p:cBhvr>
                                      <p:to x="100000" y="100000"/>
                                    </p:animScale>
                                    <p:animScale>
                                      <p:cBhvr>
                                        <p:cTn id="40" dur="26">
                                          <p:stCondLst>
                                            <p:cond delay="1642"/>
                                          </p:stCondLst>
                                        </p:cTn>
                                        <p:tgtEl>
                                          <p:spTgt spid="10"/>
                                        </p:tgtEl>
                                      </p:cBhvr>
                                      <p:to x="100000" y="90000"/>
                                    </p:animScale>
                                    <p:animScale>
                                      <p:cBhvr>
                                        <p:cTn id="41" dur="166" decel="50000">
                                          <p:stCondLst>
                                            <p:cond delay="1668"/>
                                          </p:stCondLst>
                                        </p:cTn>
                                        <p:tgtEl>
                                          <p:spTgt spid="10"/>
                                        </p:tgtEl>
                                      </p:cBhvr>
                                      <p:to x="100000" y="100000"/>
                                    </p:animScale>
                                    <p:animScale>
                                      <p:cBhvr>
                                        <p:cTn id="42" dur="26">
                                          <p:stCondLst>
                                            <p:cond delay="1808"/>
                                          </p:stCondLst>
                                        </p:cTn>
                                        <p:tgtEl>
                                          <p:spTgt spid="10"/>
                                        </p:tgtEl>
                                      </p:cBhvr>
                                      <p:to x="100000" y="95000"/>
                                    </p:animScale>
                                    <p:animScale>
                                      <p:cBhvr>
                                        <p:cTn id="43" dur="166" decel="50000">
                                          <p:stCondLst>
                                            <p:cond delay="1834"/>
                                          </p:stCondLst>
                                        </p:cTn>
                                        <p:tgtEl>
                                          <p:spTgt spid="10"/>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p:bldP spid="17" grpId="0"/>
      <p:bldP spid="18" grpId="0"/>
      <p:bldP spid="19" grpId="0"/>
      <p:bldP spid="20" grpId="0"/>
      <p:bldP spid="21"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539552" y="1124744"/>
            <a:ext cx="1440160"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张月</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
        <p:nvSpPr>
          <p:cNvPr id="25" name="云形标注 24"/>
          <p:cNvSpPr/>
          <p:nvPr/>
        </p:nvSpPr>
        <p:spPr>
          <a:xfrm>
            <a:off x="4355976" y="1556792"/>
            <a:ext cx="3528392" cy="2952328"/>
          </a:xfrm>
          <a:prstGeom prst="cloudCallout">
            <a:avLst>
              <a:gd name="adj1" fmla="val 60520"/>
              <a:gd name="adj2" fmla="val 54020"/>
            </a:avLst>
          </a:prstGeom>
          <a:solidFill>
            <a:schemeClr val="accent5">
              <a:lumMod val="40000"/>
              <a:lumOff val="60000"/>
            </a:schemeClr>
          </a:solidFill>
          <a:ln>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12" name="TextBox 11"/>
          <p:cNvSpPr txBox="1"/>
          <p:nvPr/>
        </p:nvSpPr>
        <p:spPr>
          <a:xfrm>
            <a:off x="4572000" y="1700808"/>
            <a:ext cx="3240360" cy="2677656"/>
          </a:xfrm>
          <a:prstGeom prst="rect">
            <a:avLst/>
          </a:prstGeom>
          <a:noFill/>
        </p:spPr>
        <p:txBody>
          <a:bodyPr wrap="square" rtlCol="0">
            <a:spAutoFit/>
          </a:bodyPr>
          <a:lstStyle/>
          <a:p>
            <a:r>
              <a:rPr lang="zh-CN" altLang="en-US"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苍耳为菊科植物苍耳的干燥成熟带总苞的果实。一年生草本，高可达</a:t>
            </a:r>
            <a:r>
              <a:rPr lang="en-US" altLang="zh-CN" sz="2400" dirty="0" smtClean="0">
                <a:latin typeface="楷体" panose="02010609060101010101" pitchFamily="49" charset="-122"/>
                <a:ea typeface="楷体" panose="02010609060101010101" pitchFamily="49" charset="-122"/>
              </a:rPr>
              <a:t>1</a:t>
            </a:r>
            <a:r>
              <a:rPr lang="zh-CN" altLang="en-US" sz="2400" dirty="0" smtClean="0">
                <a:latin typeface="楷体" panose="02010609060101010101" pitchFamily="49" charset="-122"/>
                <a:ea typeface="楷体" panose="02010609060101010101" pitchFamily="49" charset="-122"/>
              </a:rPr>
              <a:t>米。全株都有其毒（贝壳杉烯毒苷），以果实、特别是种子毒性较大</a:t>
            </a:r>
            <a:r>
              <a:rPr lang="zh-CN" altLang="en-US" dirty="0" smtClean="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grpSp>
        <p:nvGrpSpPr>
          <p:cNvPr id="20" name="组合 19"/>
          <p:cNvGrpSpPr/>
          <p:nvPr/>
        </p:nvGrpSpPr>
        <p:grpSpPr>
          <a:xfrm>
            <a:off x="7346485" y="4550931"/>
            <a:ext cx="1243864" cy="2219461"/>
            <a:chOff x="5836357" y="4560894"/>
            <a:chExt cx="1327930" cy="2056092"/>
          </a:xfrm>
        </p:grpSpPr>
        <p:pic>
          <p:nvPicPr>
            <p:cNvPr id="21" name="图片 5"/>
            <p:cNvPicPr>
              <a:picLocks noChangeAspect="1"/>
            </p:cNvPicPr>
            <p:nvPr/>
          </p:nvPicPr>
          <p:blipFill rotWithShape="1">
            <a:blip r:embed="rId6"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4"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1026" name="Picture 2"/>
          <p:cNvPicPr>
            <a:picLocks noChangeAspect="1" noChangeArrowheads="1"/>
          </p:cNvPicPr>
          <p:nvPr/>
        </p:nvPicPr>
        <p:blipFill>
          <a:blip r:embed="rId9" cstate="print"/>
          <a:srcRect/>
          <a:stretch>
            <a:fillRect/>
          </a:stretch>
        </p:blipFill>
        <p:spPr bwMode="auto">
          <a:xfrm>
            <a:off x="755576" y="2564904"/>
            <a:ext cx="2552700" cy="1905000"/>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5383" y="997099"/>
            <a:ext cx="7723041" cy="1661993"/>
          </a:xfrm>
          <a:prstGeom prst="rect">
            <a:avLst/>
          </a:prstGeom>
          <a:noFill/>
        </p:spPr>
        <p:txBody>
          <a:bodyPr wrap="square" rtlCol="0">
            <a:spAutoFit/>
          </a:bodyPr>
          <a:lstStyle/>
          <a:p>
            <a:pPr>
              <a:lnSpc>
                <a:spcPct val="150000"/>
              </a:lnSpc>
            </a:pPr>
            <a:r>
              <a:rPr lang="zh-CN" altLang="en-US" sz="3600" dirty="0" smtClean="0"/>
              <a:t>　</a:t>
            </a:r>
            <a:r>
              <a:rPr lang="en-US" altLang="zh-CN" sz="3200" dirty="0" smtClean="0"/>
              <a:t>2.</a:t>
            </a:r>
            <a:r>
              <a:rPr lang="zh-CN" altLang="en-US" sz="3200" dirty="0" smtClean="0"/>
              <a:t>根据短文内容判断对错，对的打√，错的答</a:t>
            </a:r>
            <a:r>
              <a:rPr lang="en-US" altLang="zh-CN" sz="3200" dirty="0" smtClean="0"/>
              <a:t>×</a:t>
            </a:r>
            <a:r>
              <a:rPr lang="zh-CN" altLang="en-US" sz="3200" dirty="0" smtClean="0"/>
              <a:t>。</a:t>
            </a:r>
            <a:endParaRPr lang="en-US" altLang="zh-CN" sz="3200" dirty="0" smtClean="0"/>
          </a:p>
        </p:txBody>
      </p:sp>
      <p:pic>
        <p:nvPicPr>
          <p:cNvPr id="4" name="图片 9"/>
          <p:cNvPicPr>
            <a:picLocks noChangeAspect="1"/>
          </p:cNvPicPr>
          <p:nvPr/>
        </p:nvPicPr>
        <p:blipFill>
          <a:blip r:embed="rId2" cstate="print"/>
          <a:srcRect r="72971"/>
          <a:stretch>
            <a:fillRect/>
          </a:stretch>
        </p:blipFill>
        <p:spPr bwMode="auto">
          <a:xfrm>
            <a:off x="6596928" y="600826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973507" y="6259336"/>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433757"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7993046" y="6259336"/>
            <a:ext cx="720725" cy="477838"/>
          </a:xfrm>
          <a:prstGeom prst="rect">
            <a:avLst/>
          </a:prstGeom>
          <a:noFill/>
          <a:ln w="9525">
            <a:noFill/>
            <a:miter lim="800000"/>
            <a:headEnd/>
            <a:tailEnd/>
          </a:ln>
        </p:spPr>
      </p:pic>
      <p:sp>
        <p:nvSpPr>
          <p:cNvPr id="13" name="对角圆角矩形 12"/>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2" name="TextBox 11"/>
          <p:cNvSpPr txBox="1"/>
          <p:nvPr/>
        </p:nvSpPr>
        <p:spPr>
          <a:xfrm>
            <a:off x="611560" y="2636912"/>
            <a:ext cx="7272808" cy="1569660"/>
          </a:xfrm>
          <a:prstGeom prst="rect">
            <a:avLst/>
          </a:prstGeom>
          <a:noFill/>
        </p:spPr>
        <p:txBody>
          <a:bodyPr wrap="square" rtlCol="0">
            <a:spAutoFit/>
          </a:bodyPr>
          <a:lstStyle/>
          <a:p>
            <a:pPr>
              <a:lnSpc>
                <a:spcPct val="150000"/>
              </a:lnSpc>
            </a:pPr>
            <a:r>
              <a:rPr lang="zh-CN" altLang="en-US" sz="3200" dirty="0" smtClean="0"/>
              <a:t>（</a:t>
            </a:r>
            <a:r>
              <a:rPr lang="en-US" altLang="zh-CN" sz="3200" dirty="0" smtClean="0"/>
              <a:t>1</a:t>
            </a:r>
            <a:r>
              <a:rPr lang="zh-CN" altLang="en-US" sz="3200" dirty="0" smtClean="0"/>
              <a:t>）“我”不想做一只小虫子，因为小虫子会遇到很多危险。（       ）</a:t>
            </a:r>
            <a:endParaRPr lang="en-US" altLang="zh-CN" sz="3200" dirty="0" smtClean="0"/>
          </a:p>
        </p:txBody>
      </p:sp>
      <p:sp>
        <p:nvSpPr>
          <p:cNvPr id="24" name="TextBox 23"/>
          <p:cNvSpPr txBox="1"/>
          <p:nvPr/>
        </p:nvSpPr>
        <p:spPr>
          <a:xfrm>
            <a:off x="5465551" y="3421742"/>
            <a:ext cx="1152128" cy="646331"/>
          </a:xfrm>
          <a:prstGeom prst="rect">
            <a:avLst/>
          </a:prstGeom>
          <a:noFill/>
        </p:spPr>
        <p:txBody>
          <a:bodyPr wrap="square" rtlCol="0">
            <a:spAutoFit/>
          </a:bodyPr>
          <a:lstStyle/>
          <a:p>
            <a:r>
              <a:rPr lang="en-US" altLang="zh-CN" sz="3600" dirty="0" smtClean="0">
                <a:solidFill>
                  <a:srgbClr val="FF0000"/>
                </a:solidFill>
              </a:rPr>
              <a:t>×</a:t>
            </a:r>
            <a:endParaRPr lang="zh-CN" altLang="en-US" sz="3600" dirty="0">
              <a:solidFill>
                <a:srgbClr val="FF0000"/>
              </a:solidFill>
            </a:endParaRPr>
          </a:p>
        </p:txBody>
      </p:sp>
      <p:sp>
        <p:nvSpPr>
          <p:cNvPr id="20" name="TextBox 19"/>
          <p:cNvSpPr txBox="1"/>
          <p:nvPr/>
        </p:nvSpPr>
        <p:spPr>
          <a:xfrm>
            <a:off x="3851920" y="4869160"/>
            <a:ext cx="1152128" cy="646331"/>
          </a:xfrm>
          <a:prstGeom prst="rect">
            <a:avLst/>
          </a:prstGeom>
          <a:noFill/>
        </p:spPr>
        <p:txBody>
          <a:bodyPr wrap="square" rtlCol="0">
            <a:spAutoFit/>
          </a:bodyPr>
          <a:lstStyle/>
          <a:p>
            <a:r>
              <a:rPr lang="zh-CN" altLang="en-US" sz="3600" dirty="0" smtClean="0">
                <a:solidFill>
                  <a:srgbClr val="FF0000"/>
                </a:solidFill>
              </a:rPr>
              <a:t>√</a:t>
            </a:r>
            <a:endParaRPr lang="zh-CN" altLang="en-US" sz="3600" dirty="0">
              <a:solidFill>
                <a:srgbClr val="FF0000"/>
              </a:solidFill>
            </a:endParaRPr>
          </a:p>
        </p:txBody>
      </p:sp>
      <p:sp>
        <p:nvSpPr>
          <p:cNvPr id="23" name="TextBox 22"/>
          <p:cNvSpPr txBox="1"/>
          <p:nvPr/>
        </p:nvSpPr>
        <p:spPr>
          <a:xfrm>
            <a:off x="683567" y="4365104"/>
            <a:ext cx="8030203" cy="1200329"/>
          </a:xfrm>
          <a:prstGeom prst="rect">
            <a:avLst/>
          </a:prstGeom>
          <a:noFill/>
        </p:spPr>
        <p:txBody>
          <a:bodyPr wrap="square" rtlCol="0">
            <a:spAutoFit/>
          </a:bodyPr>
          <a:lstStyle/>
          <a:p>
            <a:r>
              <a:rPr lang="zh-CN" altLang="en-US" sz="3600" dirty="0" smtClean="0"/>
              <a:t>（</a:t>
            </a:r>
            <a:r>
              <a:rPr lang="en-US" altLang="zh-CN" sz="3600" dirty="0" smtClean="0"/>
              <a:t>2</a:t>
            </a:r>
            <a:r>
              <a:rPr lang="zh-CN" altLang="en-US" sz="3600" dirty="0" smtClean="0"/>
              <a:t>）“我”想做一只小虫子，因为做小虫子很好。（      ）</a:t>
            </a:r>
            <a:endParaRPr lang="zh-CN" altLang="en-US" sz="3600"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24" grpId="0"/>
      <p:bldP spid="20"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836712"/>
            <a:ext cx="8352928" cy="923330"/>
          </a:xfrm>
          <a:prstGeom prst="rect">
            <a:avLst/>
          </a:prstGeom>
          <a:solidFill>
            <a:schemeClr val="accent5">
              <a:lumMod val="40000"/>
              <a:lumOff val="60000"/>
            </a:schemeClr>
          </a:solidFill>
        </p:spPr>
        <p:txBody>
          <a:bodyPr wrap="square" rtlCol="0">
            <a:spAutoFit/>
          </a:bodyPr>
          <a:lstStyle/>
          <a:p>
            <a:pPr>
              <a:lnSpc>
                <a:spcPct val="150000"/>
              </a:lnSpc>
            </a:pPr>
            <a:r>
              <a:rPr lang="zh-CN" altLang="en-US" sz="3600" dirty="0" smtClean="0"/>
              <a:t>　</a:t>
            </a:r>
            <a:r>
              <a:rPr lang="zh-CN" altLang="en-US" sz="2400" dirty="0" smtClean="0"/>
              <a:t>３</a:t>
            </a:r>
            <a:r>
              <a:rPr lang="en-US" altLang="zh-CN" sz="2400" dirty="0" smtClean="0"/>
              <a:t>.</a:t>
            </a:r>
            <a:r>
              <a:rPr lang="zh-CN" altLang="en-US" sz="2400" dirty="0" smtClean="0"/>
              <a:t>“我”想做一只小虫子，你想做什么呢？说一说理由。</a:t>
            </a:r>
            <a:endParaRPr lang="en-US" altLang="zh-CN" sz="2400" dirty="0" smtClean="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48297" y="6381573"/>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539552" y="2492896"/>
            <a:ext cx="7673391" cy="1566391"/>
          </a:xfrm>
          <a:prstGeom prst="rect">
            <a:avLst/>
          </a:prstGeom>
          <a:noFill/>
        </p:spPr>
        <p:txBody>
          <a:bodyPr wrap="square" rtlCol="0">
            <a:spAutoFit/>
          </a:bodyPr>
          <a:lstStyle/>
          <a:p>
            <a:pPr>
              <a:lnSpc>
                <a:spcPct val="150000"/>
              </a:lnSpc>
            </a:pPr>
            <a:r>
              <a:rPr lang="zh-CN" altLang="en-US" sz="3600" dirty="0" smtClean="0"/>
              <a:t>　　示例：</a:t>
            </a:r>
            <a:r>
              <a:rPr lang="zh-CN" altLang="en-US" sz="3200" b="1" dirty="0" smtClean="0">
                <a:solidFill>
                  <a:srgbClr val="FF0000"/>
                </a:solidFill>
                <a:latin typeface="楷体" panose="02010609060101010101" pitchFamily="49" charset="-122"/>
                <a:ea typeface="楷体" panose="02010609060101010101" pitchFamily="49" charset="-122"/>
              </a:rPr>
              <a:t>我想做一只小鸟，因为小鸟可以在天空中自由的飞翔。</a:t>
            </a:r>
            <a:endParaRPr lang="zh-CN" altLang="en-US" sz="3600"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539552" y="1124744"/>
            <a:ext cx="1440160"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张月</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
        <p:nvSpPr>
          <p:cNvPr id="25" name="云形标注 24"/>
          <p:cNvSpPr/>
          <p:nvPr/>
        </p:nvSpPr>
        <p:spPr>
          <a:xfrm>
            <a:off x="4355976" y="2038196"/>
            <a:ext cx="3528392" cy="2952328"/>
          </a:xfrm>
          <a:prstGeom prst="cloudCallout">
            <a:avLst>
              <a:gd name="adj1" fmla="val 60520"/>
              <a:gd name="adj2" fmla="val 54020"/>
            </a:avLst>
          </a:prstGeom>
          <a:solidFill>
            <a:schemeClr val="accent5">
              <a:lumMod val="40000"/>
              <a:lumOff val="60000"/>
            </a:schemeClr>
          </a:solidFill>
          <a:ln>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12" name="TextBox 11"/>
          <p:cNvSpPr txBox="1"/>
          <p:nvPr/>
        </p:nvSpPr>
        <p:spPr>
          <a:xfrm>
            <a:off x="4355976" y="2038196"/>
            <a:ext cx="3672408" cy="3046988"/>
          </a:xfrm>
          <a:prstGeom prst="rect">
            <a:avLst/>
          </a:prstGeom>
          <a:noFill/>
        </p:spPr>
        <p:txBody>
          <a:bodyPr wrap="square" rtlCol="0">
            <a:spAutoFit/>
          </a:bodyPr>
          <a:lstStyle/>
          <a:p>
            <a:r>
              <a:rPr lang="zh-CN" altLang="en-US"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螳螂，亦称刀螂，无脊椎动物，属肉食性昆虫。世界已知</a:t>
            </a:r>
            <a:r>
              <a:rPr lang="en-US" altLang="zh-CN" sz="2400" dirty="0" smtClean="0">
                <a:latin typeface="楷体" panose="02010609060101010101" pitchFamily="49" charset="-122"/>
                <a:ea typeface="楷体" panose="02010609060101010101" pitchFamily="49" charset="-122"/>
              </a:rPr>
              <a:t>2000</a:t>
            </a:r>
            <a:r>
              <a:rPr lang="zh-CN" altLang="en-US" sz="2400" dirty="0" smtClean="0">
                <a:latin typeface="楷体" panose="02010609060101010101" pitchFamily="49" charset="-122"/>
                <a:ea typeface="楷体" panose="02010609060101010101" pitchFamily="49" charset="-122"/>
              </a:rPr>
              <a:t>多种。中国已知约</a:t>
            </a:r>
            <a:r>
              <a:rPr lang="en-US" altLang="zh-CN" sz="2400" dirty="0" smtClean="0">
                <a:latin typeface="楷体" panose="02010609060101010101" pitchFamily="49" charset="-122"/>
                <a:ea typeface="楷体" panose="02010609060101010101" pitchFamily="49" charset="-122"/>
              </a:rPr>
              <a:t>147</a:t>
            </a:r>
            <a:r>
              <a:rPr lang="zh-CN" altLang="en-US" sz="2400" dirty="0" smtClean="0">
                <a:latin typeface="楷体" panose="02010609060101010101" pitchFamily="49" charset="-122"/>
                <a:ea typeface="楷体" panose="02010609060101010101" pitchFamily="49" charset="-122"/>
              </a:rPr>
              <a:t>种。包括中华大刀螳、狭翅大刀螳、广斧螳、棕静螳、薄翅螳螂、绿静螳等，螳螂是农业害虫的重要天敌</a:t>
            </a:r>
            <a:r>
              <a:rPr lang="zh-CN" altLang="en-US" dirty="0" smtClean="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grpSp>
        <p:nvGrpSpPr>
          <p:cNvPr id="4" name="组合 19"/>
          <p:cNvGrpSpPr/>
          <p:nvPr/>
        </p:nvGrpSpPr>
        <p:grpSpPr>
          <a:xfrm>
            <a:off x="7346485" y="4550931"/>
            <a:ext cx="1243864" cy="2219461"/>
            <a:chOff x="5836357" y="4560894"/>
            <a:chExt cx="1327930" cy="2056092"/>
          </a:xfrm>
        </p:grpSpPr>
        <p:pic>
          <p:nvPicPr>
            <p:cNvPr id="21" name="图片 5"/>
            <p:cNvPicPr>
              <a:picLocks noChangeAspect="1"/>
            </p:cNvPicPr>
            <p:nvPr/>
          </p:nvPicPr>
          <p:blipFill rotWithShape="1">
            <a:blip r:embed="rId6"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5"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2050" name="Picture 2"/>
          <p:cNvPicPr>
            <a:picLocks noChangeAspect="1" noChangeArrowheads="1"/>
          </p:cNvPicPr>
          <p:nvPr/>
        </p:nvPicPr>
        <p:blipFill>
          <a:blip r:embed="rId9" cstate="print"/>
          <a:srcRect/>
          <a:stretch>
            <a:fillRect/>
          </a:stretch>
        </p:blipFill>
        <p:spPr bwMode="auto">
          <a:xfrm>
            <a:off x="323528" y="2204864"/>
            <a:ext cx="3600000" cy="270000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697627" cy="707886"/>
          </a:xfrm>
          <a:prstGeom prst="rect">
            <a:avLst/>
          </a:prstGeom>
          <a:noFill/>
        </p:spPr>
        <p:txBody>
          <a:bodyPr wrap="none" rtlCol="0">
            <a:spAutoFit/>
          </a:bodyPr>
          <a:lstStyle/>
          <a:p>
            <a:r>
              <a:rPr lang="en-US" altLang="zh-CN" sz="4000" dirty="0" smtClean="0">
                <a:latin typeface="+mn-ea"/>
                <a:ea typeface="+mn-ea"/>
              </a:rPr>
              <a:t>pì</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屁股  放屁</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4641158"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尸＋比＝屁。</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“尸”撇画舒展，“比”竖弯钩圆转有力。</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697627" cy="707886"/>
          </a:xfrm>
          <a:prstGeom prst="rect">
            <a:avLst/>
          </a:prstGeom>
          <a:noFill/>
        </p:spPr>
        <p:txBody>
          <a:bodyPr wrap="none" rtlCol="0">
            <a:spAutoFit/>
          </a:bodyPr>
          <a:lstStyle/>
          <a:p>
            <a:r>
              <a:rPr lang="en-US" altLang="zh-CN" sz="4000" dirty="0" smtClean="0">
                <a:latin typeface="+mn-ea"/>
                <a:ea typeface="+mn-ea"/>
              </a:rPr>
              <a:t>gǔ</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3780202"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屁股  股份  入股 一股</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5523000"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：月出没了水。</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：“月”窄长，“又”捺画舒展。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股</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屁</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换偏旁识记：</a:t>
              </a:r>
              <a:r>
                <a:rPr lang="zh-CN" altLang="en-US" b="1" dirty="0" smtClean="0">
                  <a:solidFill>
                    <a:srgbClr val="FF0000"/>
                  </a:solidFill>
                  <a:latin typeface="楷体" panose="02010609060101010101" pitchFamily="49" charset="-122"/>
                  <a:ea typeface="楷体" panose="02010609060101010101" pitchFamily="49" charset="-122"/>
                </a:rPr>
                <a:t>没</a:t>
              </a:r>
              <a:r>
                <a:rPr lang="en-US" altLang="zh-CN" b="1" dirty="0" smtClean="0">
                  <a:solidFill>
                    <a:srgbClr val="FF0000"/>
                  </a:solidFill>
                  <a:latin typeface="楷体" panose="02010609060101010101" pitchFamily="49" charset="-122"/>
                  <a:ea typeface="楷体" panose="02010609060101010101" pitchFamily="49" charset="-122"/>
                </a:rPr>
                <a:t>——</a:t>
              </a:r>
              <a:r>
                <a:rPr lang="zh-CN" altLang="en-US" b="1" dirty="0" smtClean="0">
                  <a:solidFill>
                    <a:srgbClr val="FF0000"/>
                  </a:solidFill>
                  <a:latin typeface="楷体" panose="02010609060101010101" pitchFamily="49" charset="-122"/>
                  <a:ea typeface="楷体" panose="02010609060101010101" pitchFamily="49" charset="-122"/>
                </a:rPr>
                <a:t>股。</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618365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他稍微抬了一下屁股，表示已经打了招呼。</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538582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一股暖流在我的心间涌动着。</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80">
                                          <p:stCondLst>
                                            <p:cond delay="0"/>
                                          </p:stCondLst>
                                        </p:cTn>
                                        <p:tgtEl>
                                          <p:spTgt spid="41"/>
                                        </p:tgtEl>
                                      </p:cBhvr>
                                    </p:animEffect>
                                    <p:anim calcmode="lin" valueType="num">
                                      <p:cBhvr>
                                        <p:cTn id="56"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61" dur="26">
                                          <p:stCondLst>
                                            <p:cond delay="650"/>
                                          </p:stCondLst>
                                        </p:cTn>
                                        <p:tgtEl>
                                          <p:spTgt spid="41"/>
                                        </p:tgtEl>
                                      </p:cBhvr>
                                      <p:to x="100000" y="60000"/>
                                    </p:animScale>
                                    <p:animScale>
                                      <p:cBhvr>
                                        <p:cTn id="62" dur="166" decel="50000">
                                          <p:stCondLst>
                                            <p:cond delay="676"/>
                                          </p:stCondLst>
                                        </p:cTn>
                                        <p:tgtEl>
                                          <p:spTgt spid="41"/>
                                        </p:tgtEl>
                                      </p:cBhvr>
                                      <p:to x="100000" y="100000"/>
                                    </p:animScale>
                                    <p:animScale>
                                      <p:cBhvr>
                                        <p:cTn id="63" dur="26">
                                          <p:stCondLst>
                                            <p:cond delay="1312"/>
                                          </p:stCondLst>
                                        </p:cTn>
                                        <p:tgtEl>
                                          <p:spTgt spid="41"/>
                                        </p:tgtEl>
                                      </p:cBhvr>
                                      <p:to x="100000" y="80000"/>
                                    </p:animScale>
                                    <p:animScale>
                                      <p:cBhvr>
                                        <p:cTn id="64" dur="166" decel="50000">
                                          <p:stCondLst>
                                            <p:cond delay="1338"/>
                                          </p:stCondLst>
                                        </p:cTn>
                                        <p:tgtEl>
                                          <p:spTgt spid="41"/>
                                        </p:tgtEl>
                                      </p:cBhvr>
                                      <p:to x="100000" y="100000"/>
                                    </p:animScale>
                                    <p:animScale>
                                      <p:cBhvr>
                                        <p:cTn id="65" dur="26">
                                          <p:stCondLst>
                                            <p:cond delay="1642"/>
                                          </p:stCondLst>
                                        </p:cTn>
                                        <p:tgtEl>
                                          <p:spTgt spid="41"/>
                                        </p:tgtEl>
                                      </p:cBhvr>
                                      <p:to x="100000" y="90000"/>
                                    </p:animScale>
                                    <p:animScale>
                                      <p:cBhvr>
                                        <p:cTn id="66" dur="166" decel="50000">
                                          <p:stCondLst>
                                            <p:cond delay="1668"/>
                                          </p:stCondLst>
                                        </p:cTn>
                                        <p:tgtEl>
                                          <p:spTgt spid="41"/>
                                        </p:tgtEl>
                                      </p:cBhvr>
                                      <p:to x="100000" y="100000"/>
                                    </p:animScale>
                                    <p:animScale>
                                      <p:cBhvr>
                                        <p:cTn id="67" dur="26">
                                          <p:stCondLst>
                                            <p:cond delay="1808"/>
                                          </p:stCondLst>
                                        </p:cTn>
                                        <p:tgtEl>
                                          <p:spTgt spid="41"/>
                                        </p:tgtEl>
                                      </p:cBhvr>
                                      <p:to x="100000" y="95000"/>
                                    </p:animScale>
                                    <p:animScale>
                                      <p:cBhvr>
                                        <p:cTn id="68" dur="166" decel="50000">
                                          <p:stCondLst>
                                            <p:cond delay="1834"/>
                                          </p:stCondLst>
                                        </p:cTn>
                                        <p:tgtEl>
                                          <p:spTgt spid="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1210588" cy="707886"/>
          </a:xfrm>
          <a:prstGeom prst="rect">
            <a:avLst/>
          </a:prstGeom>
          <a:noFill/>
        </p:spPr>
        <p:txBody>
          <a:bodyPr wrap="none" rtlCol="0">
            <a:spAutoFit/>
          </a:bodyPr>
          <a:lstStyle/>
          <a:p>
            <a:r>
              <a:rPr lang="en-US" altLang="zh-CN" sz="4000" dirty="0" smtClean="0">
                <a:latin typeface="+mn-ea"/>
                <a:ea typeface="+mn-ea"/>
              </a:rPr>
              <a:t>niào</a:t>
            </a:r>
            <a:endParaRPr lang="zh-CN" altLang="en-US" sz="4000" dirty="0">
              <a:latin typeface="+mn-ea"/>
              <a:ea typeface="+mn-ea"/>
            </a:endParaRPr>
          </a:p>
        </p:txBody>
      </p:sp>
      <p:sp>
        <p:nvSpPr>
          <p:cNvPr id="5" name="TextBox 4"/>
          <p:cNvSpPr txBox="1"/>
          <p:nvPr/>
        </p:nvSpPr>
        <p:spPr>
          <a:xfrm>
            <a:off x="2926215" y="844226"/>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843808" y="2060848"/>
            <a:ext cx="2497800"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撒尿  一泡尿</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26215" y="2502093"/>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尸＋水＝尿。</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3686" y="1312622"/>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：“尸”的撇画舒展，“水”的竖钩在竖中线上。</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1210588" cy="707886"/>
          </a:xfrm>
          <a:prstGeom prst="rect">
            <a:avLst/>
          </a:prstGeom>
          <a:noFill/>
        </p:spPr>
        <p:txBody>
          <a:bodyPr wrap="none" rtlCol="0">
            <a:spAutoFit/>
          </a:bodyPr>
          <a:lstStyle/>
          <a:p>
            <a:r>
              <a:rPr lang="en-US" altLang="zh-CN" sz="4000" dirty="0" smtClean="0">
                <a:latin typeface="+mn-ea"/>
                <a:ea typeface="+mn-ea"/>
              </a:rPr>
              <a:t>jìng</a:t>
            </a:r>
            <a:endParaRPr lang="zh-CN" altLang="en-US" sz="4000" dirty="0">
              <a:latin typeface="+mn-ea"/>
              <a:ea typeface="+mn-ea"/>
            </a:endParaRPr>
          </a:p>
        </p:txBody>
      </p:sp>
      <p:sp>
        <p:nvSpPr>
          <p:cNvPr id="19" name="TextBox 18"/>
          <p:cNvSpPr txBox="1"/>
          <p:nvPr/>
        </p:nvSpPr>
        <p:spPr>
          <a:xfrm>
            <a:off x="2902230" y="338508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11709" y="4557058"/>
            <a:ext cx="3523722"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干净  洁净  干干净净</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895092" y="4989774"/>
            <a:ext cx="470124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冫＋争＝净。</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857170"/>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：“冫”点小，提舒展，“争”笔画紧凑，横在横中线上。</a:t>
            </a:r>
            <a:endParaRPr lang="zh-CN" altLang="en-US" sz="2000" dirty="0">
              <a:latin typeface="楷体" panose="02010609060101010101" pitchFamily="49" charset="-122"/>
              <a:ea typeface="楷体" panose="02010609060101010101" pitchFamily="49" charset="-122"/>
            </a:endParaRPr>
          </a:p>
        </p:txBody>
      </p:sp>
      <p:grpSp>
        <p:nvGrpSpPr>
          <p:cNvPr id="9" name="组合 8"/>
          <p:cNvGrpSpPr/>
          <p:nvPr/>
        </p:nvGrpSpPr>
        <p:grpSpPr>
          <a:xfrm>
            <a:off x="1835696" y="5616071"/>
            <a:ext cx="5330062" cy="1227642"/>
            <a:chOff x="1835696" y="5616071"/>
            <a:chExt cx="5330062" cy="1227642"/>
          </a:xfrm>
        </p:grpSpPr>
        <p:sp>
          <p:nvSpPr>
            <p:cNvPr id="7" name="云形 6"/>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631756" y="5819268"/>
              <a:ext cx="3534002" cy="523220"/>
            </a:xfrm>
            <a:prstGeom prst="rect">
              <a:avLst/>
            </a:prstGeom>
            <a:noFill/>
          </p:spPr>
          <p:txBody>
            <a:bodyPr wrap="square" rtlCol="0">
              <a:spAutoFit/>
            </a:bodyPr>
            <a:lstStyle/>
            <a:p>
              <a:r>
                <a:rPr lang="zh-CN" altLang="en-US" dirty="0" smtClean="0"/>
                <a:t>　　</a:t>
              </a:r>
              <a:r>
                <a:rPr lang="zh-CN" altLang="en-US" b="1" dirty="0" smtClean="0"/>
                <a:t>语境识记：</a:t>
              </a:r>
              <a:r>
                <a:rPr lang="zh-CN" altLang="en-US" b="1" dirty="0" smtClean="0">
                  <a:solidFill>
                    <a:srgbClr val="FF0000"/>
                  </a:solidFill>
                </a:rPr>
                <a:t>干</a:t>
              </a:r>
              <a:r>
                <a:rPr lang="zh-CN" altLang="en-US" sz="2800" b="1" dirty="0" smtClean="0">
                  <a:solidFill>
                    <a:srgbClr val="FF0000"/>
                  </a:solidFill>
                </a:rPr>
                <a:t>净</a:t>
              </a:r>
              <a:r>
                <a:rPr lang="zh-CN" altLang="en-US" b="1" dirty="0" smtClean="0">
                  <a:solidFill>
                    <a:srgbClr val="FF0000"/>
                  </a:solidFill>
                </a:rPr>
                <a:t>的教室 </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2" name="组合 1"/>
            <p:cNvGrpSpPr/>
            <p:nvPr/>
          </p:nvGrpSpPr>
          <p:grpSpPr>
            <a:xfrm>
              <a:off x="1835696" y="5616071"/>
              <a:ext cx="1665879" cy="1227642"/>
              <a:chOff x="1835696" y="5616071"/>
              <a:chExt cx="1665879" cy="1227642"/>
            </a:xfrm>
          </p:grpSpPr>
          <p:pic>
            <p:nvPicPr>
              <p:cNvPr id="1028" name="Picture 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230402"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净</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69677" y="1397343"/>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尿</a:t>
            </a:r>
            <a:endParaRPr lang="zh-CN" altLang="en-US" sz="9600" b="1" dirty="0">
              <a:latin typeface="楷体" panose="02010609060101010101" pitchFamily="49" charset="-122"/>
              <a:ea typeface="楷体" panose="02010609060101010101" pitchFamily="49" charset="-122"/>
            </a:endParaRPr>
          </a:p>
        </p:txBody>
      </p:sp>
      <p:sp>
        <p:nvSpPr>
          <p:cNvPr id="41" name="对角圆角矩形 40"/>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2" name="图片 4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43" name="TextBox 42"/>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小狗在墙角撒了一泡尿。</a:t>
            </a:r>
            <a:endParaRPr lang="zh-CN" altLang="en-US" sz="2000" dirty="0">
              <a:latin typeface="楷体" panose="02010609060101010101" pitchFamily="49" charset="-122"/>
              <a:ea typeface="楷体" panose="02010609060101010101" pitchFamily="49" charset="-122"/>
            </a:endParaRPr>
          </a:p>
        </p:txBody>
      </p:sp>
      <p:sp>
        <p:nvSpPr>
          <p:cNvPr id="44" name="TextBox 43"/>
          <p:cNvSpPr txBox="1"/>
          <p:nvPr/>
        </p:nvSpPr>
        <p:spPr>
          <a:xfrm>
            <a:off x="2870383" y="5362208"/>
            <a:ext cx="5590049"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我们把教室打扫得干干净净。</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ppt_w*0.05"/>
                                          </p:val>
                                        </p:tav>
                                        <p:tav tm="100000">
                                          <p:val>
                                            <p:strVal val="#ppt_w"/>
                                          </p:val>
                                        </p:tav>
                                      </p:tavLst>
                                    </p:anim>
                                    <p:anim calcmode="lin" valueType="num">
                                      <p:cBhvr>
                                        <p:cTn id="8" dur="500" fill="hold"/>
                                        <p:tgtEl>
                                          <p:spTgt spid="40"/>
                                        </p:tgtEl>
                                        <p:attrNameLst>
                                          <p:attrName>ppt_h</p:attrName>
                                        </p:attrNameLst>
                                      </p:cBhvr>
                                      <p:tavLst>
                                        <p:tav tm="0">
                                          <p:val>
                                            <p:strVal val="#ppt_h"/>
                                          </p:val>
                                        </p:tav>
                                        <p:tav tm="100000">
                                          <p:val>
                                            <p:strVal val="#ppt_h"/>
                                          </p:val>
                                        </p:tav>
                                      </p:tavLst>
                                    </p:anim>
                                    <p:anim calcmode="lin" valueType="num">
                                      <p:cBhvr>
                                        <p:cTn id="9" dur="500" fill="hold"/>
                                        <p:tgtEl>
                                          <p:spTgt spid="40"/>
                                        </p:tgtEl>
                                        <p:attrNameLst>
                                          <p:attrName>ppt_x</p:attrName>
                                        </p:attrNameLst>
                                      </p:cBhvr>
                                      <p:tavLst>
                                        <p:tav tm="0">
                                          <p:val>
                                            <p:strVal val="#ppt_x-.2"/>
                                          </p:val>
                                        </p:tav>
                                        <p:tav tm="100000">
                                          <p:val>
                                            <p:strVal val="#ppt_x"/>
                                          </p:val>
                                        </p:tav>
                                      </p:tavLst>
                                    </p:anim>
                                    <p:anim calcmode="lin" valueType="num">
                                      <p:cBhvr>
                                        <p:cTn id="10" dur="500" fill="hold"/>
                                        <p:tgtEl>
                                          <p:spTgt spid="40"/>
                                        </p:tgtEl>
                                        <p:attrNameLst>
                                          <p:attrName>ppt_y</p:attrName>
                                        </p:attrNameLst>
                                      </p:cBhvr>
                                      <p:tavLst>
                                        <p:tav tm="0">
                                          <p:val>
                                            <p:strVal val="#ppt_y"/>
                                          </p:val>
                                        </p:tav>
                                        <p:tav tm="100000">
                                          <p:val>
                                            <p:strVal val="#ppt_y"/>
                                          </p:val>
                                        </p:tav>
                                      </p:tavLst>
                                    </p:anim>
                                    <p:animEffect transition="in" filter="fade">
                                      <p:cBhvr>
                                        <p:cTn id="11" dur="500"/>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4" presetClass="entr" presetSubtype="0" accel="10000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strVal val="#ppt_w*0.05"/>
                                          </p:val>
                                        </p:tav>
                                        <p:tav tm="100000">
                                          <p:val>
                                            <p:strVal val="#ppt_w"/>
                                          </p:val>
                                        </p:tav>
                                      </p:tavLst>
                                    </p:anim>
                                    <p:anim calcmode="lin" valueType="num">
                                      <p:cBhvr>
                                        <p:cTn id="23" dur="500" fill="hold"/>
                                        <p:tgtEl>
                                          <p:spTgt spid="35"/>
                                        </p:tgtEl>
                                        <p:attrNameLst>
                                          <p:attrName>ppt_h</p:attrName>
                                        </p:attrNameLst>
                                      </p:cBhvr>
                                      <p:tavLst>
                                        <p:tav tm="0">
                                          <p:val>
                                            <p:strVal val="#ppt_h"/>
                                          </p:val>
                                        </p:tav>
                                        <p:tav tm="100000">
                                          <p:val>
                                            <p:strVal val="#ppt_h"/>
                                          </p:val>
                                        </p:tav>
                                      </p:tavLst>
                                    </p:anim>
                                    <p:anim calcmode="lin" valueType="num">
                                      <p:cBhvr>
                                        <p:cTn id="24" dur="500" fill="hold"/>
                                        <p:tgtEl>
                                          <p:spTgt spid="35"/>
                                        </p:tgtEl>
                                        <p:attrNameLst>
                                          <p:attrName>ppt_x</p:attrName>
                                        </p:attrNameLst>
                                      </p:cBhvr>
                                      <p:tavLst>
                                        <p:tav tm="0">
                                          <p:val>
                                            <p:strVal val="#ppt_x-.2"/>
                                          </p:val>
                                        </p:tav>
                                        <p:tav tm="100000">
                                          <p:val>
                                            <p:strVal val="#ppt_x"/>
                                          </p:val>
                                        </p:tav>
                                      </p:tavLst>
                                    </p:anim>
                                    <p:anim calcmode="lin" valueType="num">
                                      <p:cBhvr>
                                        <p:cTn id="25" dur="500" fill="hold"/>
                                        <p:tgtEl>
                                          <p:spTgt spid="35"/>
                                        </p:tgtEl>
                                        <p:attrNameLst>
                                          <p:attrName>ppt_y</p:attrName>
                                        </p:attrNameLst>
                                      </p:cBhvr>
                                      <p:tavLst>
                                        <p:tav tm="0">
                                          <p:val>
                                            <p:strVal val="#ppt_y"/>
                                          </p:val>
                                        </p:tav>
                                        <p:tav tm="100000">
                                          <p:val>
                                            <p:strVal val="#ppt_y"/>
                                          </p:val>
                                        </p:tav>
                                      </p:tavLst>
                                    </p:anim>
                                    <p:animEffect transition="in" filter="fade">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80">
                                          <p:stCondLst>
                                            <p:cond delay="0"/>
                                          </p:stCondLst>
                                        </p:cTn>
                                        <p:tgtEl>
                                          <p:spTgt spid="9"/>
                                        </p:tgtEl>
                                      </p:cBhvr>
                                    </p:animEffect>
                                    <p:anim calcmode="lin" valueType="num">
                                      <p:cBhvr>
                                        <p:cTn id="3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3" dur="26">
                                          <p:stCondLst>
                                            <p:cond delay="650"/>
                                          </p:stCondLst>
                                        </p:cTn>
                                        <p:tgtEl>
                                          <p:spTgt spid="9"/>
                                        </p:tgtEl>
                                      </p:cBhvr>
                                      <p:to x="100000" y="60000"/>
                                    </p:animScale>
                                    <p:animScale>
                                      <p:cBhvr>
                                        <p:cTn id="44" dur="166" decel="50000">
                                          <p:stCondLst>
                                            <p:cond delay="676"/>
                                          </p:stCondLst>
                                        </p:cTn>
                                        <p:tgtEl>
                                          <p:spTgt spid="9"/>
                                        </p:tgtEl>
                                      </p:cBhvr>
                                      <p:to x="100000" y="100000"/>
                                    </p:animScale>
                                    <p:animScale>
                                      <p:cBhvr>
                                        <p:cTn id="45" dur="26">
                                          <p:stCondLst>
                                            <p:cond delay="1312"/>
                                          </p:stCondLst>
                                        </p:cTn>
                                        <p:tgtEl>
                                          <p:spTgt spid="9"/>
                                        </p:tgtEl>
                                      </p:cBhvr>
                                      <p:to x="100000" y="80000"/>
                                    </p:animScale>
                                    <p:animScale>
                                      <p:cBhvr>
                                        <p:cTn id="46" dur="166" decel="50000">
                                          <p:stCondLst>
                                            <p:cond delay="1338"/>
                                          </p:stCondLst>
                                        </p:cTn>
                                        <p:tgtEl>
                                          <p:spTgt spid="9"/>
                                        </p:tgtEl>
                                      </p:cBhvr>
                                      <p:to x="100000" y="100000"/>
                                    </p:animScale>
                                    <p:animScale>
                                      <p:cBhvr>
                                        <p:cTn id="47" dur="26">
                                          <p:stCondLst>
                                            <p:cond delay="1642"/>
                                          </p:stCondLst>
                                        </p:cTn>
                                        <p:tgtEl>
                                          <p:spTgt spid="9"/>
                                        </p:tgtEl>
                                      </p:cBhvr>
                                      <p:to x="100000" y="90000"/>
                                    </p:animScale>
                                    <p:animScale>
                                      <p:cBhvr>
                                        <p:cTn id="48" dur="166" decel="50000">
                                          <p:stCondLst>
                                            <p:cond delay="1668"/>
                                          </p:stCondLst>
                                        </p:cTn>
                                        <p:tgtEl>
                                          <p:spTgt spid="9"/>
                                        </p:tgtEl>
                                      </p:cBhvr>
                                      <p:to x="100000" y="100000"/>
                                    </p:animScale>
                                    <p:animScale>
                                      <p:cBhvr>
                                        <p:cTn id="49" dur="26">
                                          <p:stCondLst>
                                            <p:cond delay="1808"/>
                                          </p:stCondLst>
                                        </p:cTn>
                                        <p:tgtEl>
                                          <p:spTgt spid="9"/>
                                        </p:tgtEl>
                                      </p:cBhvr>
                                      <p:to x="100000" y="95000"/>
                                    </p:animScale>
                                    <p:animScale>
                                      <p:cBhvr>
                                        <p:cTn id="5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954107" cy="707886"/>
          </a:xfrm>
          <a:prstGeom prst="rect">
            <a:avLst/>
          </a:prstGeom>
          <a:noFill/>
        </p:spPr>
        <p:txBody>
          <a:bodyPr wrap="none" rtlCol="0">
            <a:spAutoFit/>
          </a:bodyPr>
          <a:lstStyle/>
          <a:p>
            <a:r>
              <a:rPr lang="en-US" altLang="zh-CN" sz="4000" dirty="0" smtClean="0">
                <a:latin typeface="+mn-ea"/>
                <a:ea typeface="+mn-ea"/>
              </a:rPr>
              <a:t>shǐ</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2497800"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屎壳郎  拉屎</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米在尸下藏。</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：“尸”的撇舒展，“米”的竖在竖中线上，撇捺舒展。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1210588" cy="707886"/>
          </a:xfrm>
          <a:prstGeom prst="rect">
            <a:avLst/>
          </a:prstGeom>
          <a:noFill/>
        </p:spPr>
        <p:txBody>
          <a:bodyPr wrap="none" rtlCol="0">
            <a:spAutoFit/>
          </a:bodyPr>
          <a:lstStyle/>
          <a:p>
            <a:r>
              <a:rPr lang="en-US" altLang="zh-CN" sz="4000" dirty="0" smtClean="0">
                <a:latin typeface="+mn-ea"/>
                <a:ea typeface="+mn-ea"/>
              </a:rPr>
              <a:t>xìng</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幸运  幸福</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十一元人民币。</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第二横长，托上盖下，两竖都在竖中线上。</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幸</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60070"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屎</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加一加识记：</a:t>
              </a:r>
              <a:r>
                <a:rPr lang="zh-CN" altLang="en-US" b="1" dirty="0" smtClean="0">
                  <a:solidFill>
                    <a:srgbClr val="FF0000"/>
                  </a:solidFill>
                  <a:latin typeface="楷体" panose="02010609060101010101" pitchFamily="49" charset="-122"/>
                  <a:ea typeface="楷体" panose="02010609060101010101" pitchFamily="49" charset="-122"/>
                </a:rPr>
                <a:t>尸＋米＝屎。</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5284062"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屎壳郎被誉为草原的清洁工。</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4106449"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我们的童年很幸福。</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80">
                                          <p:stCondLst>
                                            <p:cond delay="0"/>
                                          </p:stCondLst>
                                        </p:cTn>
                                        <p:tgtEl>
                                          <p:spTgt spid="8"/>
                                        </p:tgtEl>
                                      </p:cBhvr>
                                    </p:animEffect>
                                    <p:anim calcmode="lin" valueType="num">
                                      <p:cBhvr>
                                        <p:cTn id="5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1" dur="26">
                                          <p:stCondLst>
                                            <p:cond delay="650"/>
                                          </p:stCondLst>
                                        </p:cTn>
                                        <p:tgtEl>
                                          <p:spTgt spid="8"/>
                                        </p:tgtEl>
                                      </p:cBhvr>
                                      <p:to x="100000" y="60000"/>
                                    </p:animScale>
                                    <p:animScale>
                                      <p:cBhvr>
                                        <p:cTn id="62" dur="166" decel="50000">
                                          <p:stCondLst>
                                            <p:cond delay="676"/>
                                          </p:stCondLst>
                                        </p:cTn>
                                        <p:tgtEl>
                                          <p:spTgt spid="8"/>
                                        </p:tgtEl>
                                      </p:cBhvr>
                                      <p:to x="100000" y="100000"/>
                                    </p:animScale>
                                    <p:animScale>
                                      <p:cBhvr>
                                        <p:cTn id="63" dur="26">
                                          <p:stCondLst>
                                            <p:cond delay="1312"/>
                                          </p:stCondLst>
                                        </p:cTn>
                                        <p:tgtEl>
                                          <p:spTgt spid="8"/>
                                        </p:tgtEl>
                                      </p:cBhvr>
                                      <p:to x="100000" y="80000"/>
                                    </p:animScale>
                                    <p:animScale>
                                      <p:cBhvr>
                                        <p:cTn id="64" dur="166" decel="50000">
                                          <p:stCondLst>
                                            <p:cond delay="1338"/>
                                          </p:stCondLst>
                                        </p:cTn>
                                        <p:tgtEl>
                                          <p:spTgt spid="8"/>
                                        </p:tgtEl>
                                      </p:cBhvr>
                                      <p:to x="100000" y="100000"/>
                                    </p:animScale>
                                    <p:animScale>
                                      <p:cBhvr>
                                        <p:cTn id="65" dur="26">
                                          <p:stCondLst>
                                            <p:cond delay="1642"/>
                                          </p:stCondLst>
                                        </p:cTn>
                                        <p:tgtEl>
                                          <p:spTgt spid="8"/>
                                        </p:tgtEl>
                                      </p:cBhvr>
                                      <p:to x="100000" y="90000"/>
                                    </p:animScale>
                                    <p:animScale>
                                      <p:cBhvr>
                                        <p:cTn id="66" dur="166" decel="50000">
                                          <p:stCondLst>
                                            <p:cond delay="1668"/>
                                          </p:stCondLst>
                                        </p:cTn>
                                        <p:tgtEl>
                                          <p:spTgt spid="8"/>
                                        </p:tgtEl>
                                      </p:cBhvr>
                                      <p:to x="100000" y="100000"/>
                                    </p:animScale>
                                    <p:animScale>
                                      <p:cBhvr>
                                        <p:cTn id="67" dur="26">
                                          <p:stCondLst>
                                            <p:cond delay="1808"/>
                                          </p:stCondLst>
                                        </p:cTn>
                                        <p:tgtEl>
                                          <p:spTgt spid="8"/>
                                        </p:tgtEl>
                                      </p:cBhvr>
                                      <p:to x="100000" y="95000"/>
                                    </p:animScale>
                                    <p:animScale>
                                      <p:cBhvr>
                                        <p:cTn id="68"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275043" y="795811"/>
            <a:ext cx="954107" cy="707886"/>
          </a:xfrm>
          <a:prstGeom prst="rect">
            <a:avLst/>
          </a:prstGeom>
          <a:noFill/>
        </p:spPr>
        <p:txBody>
          <a:bodyPr wrap="none" rtlCol="0">
            <a:spAutoFit/>
          </a:bodyPr>
          <a:lstStyle/>
          <a:p>
            <a:r>
              <a:rPr lang="en-US" altLang="zh-CN" sz="4000" dirty="0" smtClean="0">
                <a:latin typeface="+mn-ea"/>
                <a:ea typeface="+mn-ea"/>
              </a:rPr>
              <a:t>shǐ</a:t>
            </a:r>
            <a:endParaRPr lang="zh-CN" altLang="en-US" sz="4000" dirty="0">
              <a:latin typeface="+mn-ea"/>
              <a:ea typeface="+mn-ea"/>
            </a:endParaRPr>
          </a:p>
        </p:txBody>
      </p:sp>
      <p:sp>
        <p:nvSpPr>
          <p:cNvPr id="5" name="TextBox 4"/>
          <p:cNvSpPr txBox="1"/>
          <p:nvPr/>
        </p:nvSpPr>
        <p:spPr>
          <a:xfrm>
            <a:off x="2940947" y="91892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55178" y="2137811"/>
            <a:ext cx="3780202"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使劲  使出  出使  使命</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537921"/>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亻＋吏＝使。</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02230" y="1429925"/>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a:latin typeface="楷体" panose="02010609060101010101" pitchFamily="49" charset="-122"/>
                <a:ea typeface="楷体" panose="02010609060101010101" pitchFamily="49" charset="-122"/>
                <a:sym typeface="Wingdings" panose="05000000000000000000" pitchFamily="2" charset="2"/>
              </a:rPr>
              <a:t>“亻”</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的撇舒展，竖短而有力，“吏”的撇、捺舒展。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954107" cy="707886"/>
          </a:xfrm>
          <a:prstGeom prst="rect">
            <a:avLst/>
          </a:prstGeom>
          <a:noFill/>
        </p:spPr>
        <p:txBody>
          <a:bodyPr wrap="none" rtlCol="0">
            <a:spAutoFit/>
          </a:bodyPr>
          <a:lstStyle/>
          <a:p>
            <a:r>
              <a:rPr lang="en-US" altLang="zh-CN" sz="4000" dirty="0" smtClean="0">
                <a:latin typeface="+mn-ea"/>
                <a:ea typeface="+mn-ea"/>
              </a:rPr>
              <a:t>jìn</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55178" y="4503093"/>
            <a:ext cx="2250937"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使劲  劲力</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37432" y="4903203"/>
            <a:ext cx="63870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轻右边，办中间，合在一起力量大。</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61552" y="3862011"/>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左右等宽，第五笔是提，第七笔撇画舒展。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grpSp>
        <p:nvGrpSpPr>
          <p:cNvPr id="2"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劲</a:t>
            </a:r>
            <a:endParaRPr lang="zh-CN" altLang="en-US" sz="9600" b="1" dirty="0">
              <a:latin typeface="楷体" panose="02010609060101010101" pitchFamily="49" charset="-122"/>
              <a:ea typeface="楷体" panose="02010609060101010101" pitchFamily="49" charset="-122"/>
            </a:endParaRPr>
          </a:p>
        </p:txBody>
      </p:sp>
      <p:grpSp>
        <p:nvGrpSpPr>
          <p:cNvPr id="7"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213048" y="1455789"/>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使</a:t>
            </a:r>
            <a:endParaRPr lang="zh-CN" altLang="en-US" sz="9600" b="1" dirty="0">
              <a:latin typeface="楷体" panose="02010609060101010101" pitchFamily="49" charset="-122"/>
              <a:ea typeface="楷体" panose="02010609060101010101" pitchFamily="49" charset="-122"/>
            </a:endParaRPr>
          </a:p>
        </p:txBody>
      </p:sp>
      <p:grpSp>
        <p:nvGrpSpPr>
          <p:cNvPr id="8"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369332"/>
            </a:xfrm>
            <a:prstGeom prst="rect">
              <a:avLst/>
            </a:prstGeom>
            <a:noFill/>
          </p:spPr>
          <p:txBody>
            <a:bodyPr wrap="square" rtlCol="0">
              <a:spAutoFit/>
            </a:bodyPr>
            <a:lstStyle/>
            <a:p>
              <a:r>
                <a:rPr lang="zh-CN" altLang="en-US" dirty="0" smtClean="0"/>
                <a:t>　　</a:t>
              </a:r>
              <a:r>
                <a:rPr lang="zh-CN" altLang="en-US" b="1" dirty="0" smtClean="0"/>
                <a:t>对比识记：</a:t>
              </a:r>
              <a:r>
                <a:rPr lang="zh-CN" altLang="en-US" b="1" dirty="0" smtClean="0">
                  <a:solidFill>
                    <a:srgbClr val="FF0000"/>
                  </a:solidFill>
                  <a:latin typeface="楷体" panose="02010609060101010101" pitchFamily="49" charset="-122"/>
                  <a:ea typeface="楷体" panose="02010609060101010101" pitchFamily="49" charset="-122"/>
                </a:rPr>
                <a:t>使</a:t>
              </a:r>
              <a:r>
                <a:rPr lang="en-US" altLang="zh-CN" b="1" dirty="0" smtClean="0">
                  <a:solidFill>
                    <a:srgbClr val="FF0000"/>
                  </a:solidFill>
                  <a:latin typeface="楷体" panose="02010609060101010101" pitchFamily="49" charset="-122"/>
                  <a:ea typeface="楷体" panose="02010609060101010101" pitchFamily="49" charset="-122"/>
                </a:rPr>
                <a:t>——</a:t>
              </a:r>
              <a:r>
                <a:rPr lang="zh-CN" altLang="en-US" b="1" dirty="0" smtClean="0">
                  <a:solidFill>
                    <a:srgbClr val="FF0000"/>
                  </a:solidFill>
                  <a:latin typeface="楷体" panose="02010609060101010101" pitchFamily="49" charset="-122"/>
                  <a:ea typeface="楷体" panose="02010609060101010101" pitchFamily="49" charset="-122"/>
                </a:rPr>
                <a:t>便。</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9"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0" name="TextBox 49"/>
          <p:cNvSpPr txBox="1"/>
          <p:nvPr/>
        </p:nvSpPr>
        <p:spPr>
          <a:xfrm>
            <a:off x="2960346" y="2938031"/>
            <a:ext cx="492402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他在后面使劲推着车子。</a:t>
            </a:r>
            <a:endParaRPr lang="zh-CN" altLang="en-US" sz="2000" dirty="0">
              <a:latin typeface="楷体" panose="02010609060101010101" pitchFamily="49" charset="-122"/>
              <a:ea typeface="楷体" panose="02010609060101010101" pitchFamily="49" charset="-122"/>
            </a:endParaRPr>
          </a:p>
        </p:txBody>
      </p:sp>
      <p:sp>
        <p:nvSpPr>
          <p:cNvPr id="51" name="TextBox 50"/>
          <p:cNvSpPr txBox="1"/>
          <p:nvPr/>
        </p:nvSpPr>
        <p:spPr>
          <a:xfrm>
            <a:off x="3002599" y="5302190"/>
            <a:ext cx="531381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他使劲敲了一下门。</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80">
                                          <p:stCondLst>
                                            <p:cond delay="0"/>
                                          </p:stCondLst>
                                        </p:cTn>
                                        <p:tgtEl>
                                          <p:spTgt spid="8"/>
                                        </p:tgtEl>
                                      </p:cBhvr>
                                    </p:animEffect>
                                    <p:anim calcmode="lin" valueType="num">
                                      <p:cBhvr>
                                        <p:cTn id="5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1" dur="26">
                                          <p:stCondLst>
                                            <p:cond delay="650"/>
                                          </p:stCondLst>
                                        </p:cTn>
                                        <p:tgtEl>
                                          <p:spTgt spid="8"/>
                                        </p:tgtEl>
                                      </p:cBhvr>
                                      <p:to x="100000" y="60000"/>
                                    </p:animScale>
                                    <p:animScale>
                                      <p:cBhvr>
                                        <p:cTn id="62" dur="166" decel="50000">
                                          <p:stCondLst>
                                            <p:cond delay="676"/>
                                          </p:stCondLst>
                                        </p:cTn>
                                        <p:tgtEl>
                                          <p:spTgt spid="8"/>
                                        </p:tgtEl>
                                      </p:cBhvr>
                                      <p:to x="100000" y="100000"/>
                                    </p:animScale>
                                    <p:animScale>
                                      <p:cBhvr>
                                        <p:cTn id="63" dur="26">
                                          <p:stCondLst>
                                            <p:cond delay="1312"/>
                                          </p:stCondLst>
                                        </p:cTn>
                                        <p:tgtEl>
                                          <p:spTgt spid="8"/>
                                        </p:tgtEl>
                                      </p:cBhvr>
                                      <p:to x="100000" y="80000"/>
                                    </p:animScale>
                                    <p:animScale>
                                      <p:cBhvr>
                                        <p:cTn id="64" dur="166" decel="50000">
                                          <p:stCondLst>
                                            <p:cond delay="1338"/>
                                          </p:stCondLst>
                                        </p:cTn>
                                        <p:tgtEl>
                                          <p:spTgt spid="8"/>
                                        </p:tgtEl>
                                      </p:cBhvr>
                                      <p:to x="100000" y="100000"/>
                                    </p:animScale>
                                    <p:animScale>
                                      <p:cBhvr>
                                        <p:cTn id="65" dur="26">
                                          <p:stCondLst>
                                            <p:cond delay="1642"/>
                                          </p:stCondLst>
                                        </p:cTn>
                                        <p:tgtEl>
                                          <p:spTgt spid="8"/>
                                        </p:tgtEl>
                                      </p:cBhvr>
                                      <p:to x="100000" y="90000"/>
                                    </p:animScale>
                                    <p:animScale>
                                      <p:cBhvr>
                                        <p:cTn id="66" dur="166" decel="50000">
                                          <p:stCondLst>
                                            <p:cond delay="1668"/>
                                          </p:stCondLst>
                                        </p:cTn>
                                        <p:tgtEl>
                                          <p:spTgt spid="8"/>
                                        </p:tgtEl>
                                      </p:cBhvr>
                                      <p:to x="100000" y="100000"/>
                                    </p:animScale>
                                    <p:animScale>
                                      <p:cBhvr>
                                        <p:cTn id="67" dur="26">
                                          <p:stCondLst>
                                            <p:cond delay="1808"/>
                                          </p:stCondLst>
                                        </p:cTn>
                                        <p:tgtEl>
                                          <p:spTgt spid="8"/>
                                        </p:tgtEl>
                                      </p:cBhvr>
                                      <p:to x="100000" y="95000"/>
                                    </p:animScale>
                                    <p:animScale>
                                      <p:cBhvr>
                                        <p:cTn id="68"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539552" y="671795"/>
            <a:ext cx="1224136" cy="707886"/>
          </a:xfrm>
          <a:prstGeom prst="rect">
            <a:avLst/>
          </a:prstGeom>
          <a:noFill/>
        </p:spPr>
        <p:txBody>
          <a:bodyPr wrap="square" rtlCol="0">
            <a:spAutoFit/>
          </a:bodyPr>
          <a:lstStyle/>
          <a:p>
            <a:r>
              <a:rPr lang="en-US" altLang="zh-CN" sz="4000" dirty="0" smtClean="0">
                <a:latin typeface="+mn-ea"/>
                <a:ea typeface="+mn-ea"/>
              </a:rPr>
              <a:t>hūn</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：昏头昏脑  黄昏</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前鼻音，三声。</a:t>
            </a:r>
            <a:endParaRPr lang="zh-CN" altLang="en-US" sz="1600" dirty="0">
              <a:latin typeface="楷体" panose="02010609060101010101" pitchFamily="49" charset="-122"/>
              <a:ea typeface="楷体" panose="02010609060101010101" pitchFamily="49" charset="-122"/>
            </a:endParaRPr>
          </a:p>
        </p:txBody>
      </p:sp>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昏</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623787" y="774920"/>
            <a:ext cx="954107" cy="707886"/>
          </a:xfrm>
          <a:prstGeom prst="rect">
            <a:avLst/>
          </a:prstGeom>
          <a:noFill/>
        </p:spPr>
        <p:txBody>
          <a:bodyPr wrap="none" rtlCol="0">
            <a:spAutoFit/>
          </a:bodyPr>
          <a:lstStyle/>
          <a:p>
            <a:r>
              <a:rPr lang="en-US" altLang="zh-CN" sz="4000" dirty="0" smtClean="0">
                <a:latin typeface="+mn-ea"/>
                <a:ea typeface="+mn-ea"/>
              </a:rPr>
              <a:t>p</a:t>
            </a:r>
            <a:r>
              <a:rPr lang="en-US" altLang="zh-CN" sz="4000" dirty="0" smtClean="0">
                <a:latin typeface="+mn-ea"/>
              </a:rPr>
              <a:t>ā</a:t>
            </a:r>
            <a:r>
              <a:rPr lang="en-US" altLang="zh-CN" sz="4000" dirty="0" smtClean="0">
                <a:latin typeface="+mn-ea"/>
                <a:ea typeface="+mn-ea"/>
              </a:rPr>
              <a:t>o</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：一泡  水泡子</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易错提示：一声。</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泡</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1467068" cy="707886"/>
          </a:xfrm>
          <a:prstGeom prst="rect">
            <a:avLst/>
          </a:prstGeom>
          <a:noFill/>
        </p:spPr>
        <p:txBody>
          <a:bodyPr wrap="none" rtlCol="0">
            <a:spAutoFit/>
          </a:bodyPr>
          <a:lstStyle/>
          <a:p>
            <a:r>
              <a:rPr lang="en-US" altLang="zh-CN" sz="4000" dirty="0" smtClean="0">
                <a:latin typeface="+mn-ea"/>
                <a:ea typeface="+mn-ea"/>
              </a:rPr>
              <a:t>huàng</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：摇摇晃晃  晃动</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三拼音节，后鼻音。</a:t>
            </a:r>
            <a:endParaRPr lang="zh-CN" altLang="en-US" sz="2000" dirty="0">
              <a:latin typeface="楷体" panose="02010609060101010101" pitchFamily="49" charset="-122"/>
              <a:ea typeface="楷体" panose="02010609060101010101" pitchFamily="49" charset="-122"/>
            </a:endParaRPr>
          </a:p>
        </p:txBody>
      </p:sp>
      <p:sp>
        <p:nvSpPr>
          <p:cNvPr id="65" name="TextBox 64"/>
          <p:cNvSpPr txBox="1"/>
          <p:nvPr/>
        </p:nvSpPr>
        <p:spPr>
          <a:xfrm>
            <a:off x="4788024" y="2636912"/>
            <a:ext cx="1210588" cy="707886"/>
          </a:xfrm>
          <a:prstGeom prst="rect">
            <a:avLst/>
          </a:prstGeom>
          <a:noFill/>
        </p:spPr>
        <p:txBody>
          <a:bodyPr wrap="none" rtlCol="0">
            <a:spAutoFit/>
          </a:bodyPr>
          <a:lstStyle/>
          <a:p>
            <a:r>
              <a:rPr lang="en-US" altLang="zh-CN" sz="4000" dirty="0" smtClean="0">
                <a:latin typeface="+mn-ea"/>
                <a:ea typeface="+mn-ea"/>
              </a:rPr>
              <a:t>miǎn</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：免费 免除</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三拼音节，前鼻音。</a:t>
            </a:r>
            <a:endParaRPr lang="zh-CN" altLang="en-US" sz="2000" dirty="0">
              <a:latin typeface="楷体" panose="02010609060101010101" pitchFamily="49" charset="-122"/>
              <a:ea typeface="楷体" panose="02010609060101010101" pitchFamily="49" charset="-122"/>
            </a:endParaRPr>
          </a:p>
        </p:txBody>
      </p:sp>
      <p:sp>
        <p:nvSpPr>
          <p:cNvPr id="74" name="TextBox 73"/>
          <p:cNvSpPr txBox="1"/>
          <p:nvPr/>
        </p:nvSpPr>
        <p:spPr>
          <a:xfrm>
            <a:off x="984925" y="4319188"/>
            <a:ext cx="954107" cy="707886"/>
          </a:xfrm>
          <a:prstGeom prst="rect">
            <a:avLst/>
          </a:prstGeom>
          <a:noFill/>
        </p:spPr>
        <p:txBody>
          <a:bodyPr wrap="none" rtlCol="0">
            <a:spAutoFit/>
          </a:bodyPr>
          <a:lstStyle/>
          <a:p>
            <a:r>
              <a:rPr lang="en-US" altLang="zh-CN" sz="4000" dirty="0" smtClean="0">
                <a:latin typeface="+mn-ea"/>
                <a:ea typeface="+mn-ea"/>
              </a:rPr>
              <a:t>fèi</a:t>
            </a:r>
            <a:endParaRPr lang="zh-CN" altLang="en-US" sz="4000" dirty="0">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：免费  费用</a:t>
            </a:r>
            <a:endParaRPr lang="zh-CN" altLang="en-US" sz="2000" dirty="0">
              <a:latin typeface="楷体" panose="02010609060101010101" pitchFamily="49" charset="-122"/>
              <a:ea typeface="楷体" panose="02010609060101010101"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四声。</a:t>
            </a:r>
            <a:endParaRPr lang="zh-CN" altLang="en-US" sz="2000" dirty="0">
              <a:latin typeface="楷体" panose="02010609060101010101" pitchFamily="49" charset="-122"/>
              <a:ea typeface="楷体" panose="02010609060101010101" pitchFamily="49" charset="-122"/>
            </a:endParaRPr>
          </a:p>
        </p:txBody>
      </p:sp>
      <p:sp>
        <p:nvSpPr>
          <p:cNvPr id="83" name="TextBox 82"/>
          <p:cNvSpPr txBox="1"/>
          <p:nvPr/>
        </p:nvSpPr>
        <p:spPr>
          <a:xfrm>
            <a:off x="4698608" y="4403721"/>
            <a:ext cx="954107" cy="707886"/>
          </a:xfrm>
          <a:prstGeom prst="rect">
            <a:avLst/>
          </a:prstGeom>
          <a:noFill/>
        </p:spPr>
        <p:txBody>
          <a:bodyPr wrap="none" rtlCol="0">
            <a:spAutoFit/>
          </a:bodyPr>
          <a:lstStyle/>
          <a:p>
            <a:r>
              <a:rPr lang="en-US" altLang="zh-CN" sz="4000" dirty="0" smtClean="0">
                <a:latin typeface="+mn-ea"/>
                <a:ea typeface="+mn-ea"/>
              </a:rPr>
              <a:t>liè</a:t>
            </a:r>
            <a:endParaRPr lang="zh-CN" altLang="en-US" sz="4000" dirty="0">
              <a:latin typeface="+mn-ea"/>
              <a:ea typeface="+mn-ea"/>
            </a:endParaRPr>
          </a:p>
        </p:txBody>
      </p:sp>
      <p:sp>
        <p:nvSpPr>
          <p:cNvPr id="90" name="TextBox 89"/>
          <p:cNvSpPr txBox="1"/>
          <p:nvPr/>
        </p:nvSpPr>
        <p:spPr>
          <a:xfrm>
            <a:off x="6193467" y="5797489"/>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：列车  一列</a:t>
            </a:r>
            <a:endParaRPr lang="zh-CN" altLang="en-US" sz="2000" dirty="0">
              <a:latin typeface="楷体" panose="02010609060101010101" pitchFamily="49" charset="-122"/>
              <a:ea typeface="楷体" panose="02010609060101010101" pitchFamily="49" charset="-122"/>
            </a:endParaRPr>
          </a:p>
        </p:txBody>
      </p:sp>
      <p:sp>
        <p:nvSpPr>
          <p:cNvPr id="91" name="TextBox 90"/>
          <p:cNvSpPr txBox="1"/>
          <p:nvPr/>
        </p:nvSpPr>
        <p:spPr>
          <a:xfrm>
            <a:off x="6065104" y="4832150"/>
            <a:ext cx="344688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四声</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grpSp>
        <p:nvGrpSpPr>
          <p:cNvPr id="93" name="组合 92"/>
          <p:cNvGrpSpPr/>
          <p:nvPr/>
        </p:nvGrpSpPr>
        <p:grpSpPr>
          <a:xfrm>
            <a:off x="4799178" y="3220460"/>
            <a:ext cx="1353739" cy="1332417"/>
            <a:chOff x="3418472" y="1067242"/>
            <a:chExt cx="1353739" cy="1332417"/>
          </a:xfrm>
        </p:grpSpPr>
        <p:grpSp>
          <p:nvGrpSpPr>
            <p:cNvPr id="94"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免</a:t>
              </a:r>
              <a:endParaRPr lang="zh-CN" altLang="en-US" sz="7200" b="1" dirty="0">
                <a:latin typeface="楷体" panose="02010609060101010101" pitchFamily="49" charset="-122"/>
                <a:ea typeface="楷体" panose="02010609060101010101" pitchFamily="49" charset="-122"/>
              </a:endParaRPr>
            </a:p>
          </p:txBody>
        </p:sp>
      </p:gr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晃</a:t>
            </a:r>
            <a:endParaRPr lang="zh-CN" altLang="en-US" sz="7200" b="1" dirty="0">
              <a:latin typeface="楷体" panose="02010609060101010101" pitchFamily="49" charset="-122"/>
              <a:ea typeface="楷体" panose="02010609060101010101" pitchFamily="49" charset="-122"/>
            </a:endParaRPr>
          </a:p>
        </p:txBody>
      </p:sp>
      <p:grpSp>
        <p:nvGrpSpPr>
          <p:cNvPr id="106"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738416" y="498997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费</a:t>
            </a:r>
            <a:endParaRPr lang="zh-CN" altLang="en-US" sz="7200" b="1" dirty="0">
              <a:latin typeface="楷体" panose="02010609060101010101" pitchFamily="49" charset="-122"/>
              <a:ea typeface="楷体" panose="02010609060101010101" pitchFamily="49" charset="-122"/>
            </a:endParaRPr>
          </a:p>
        </p:txBody>
      </p:sp>
      <p:grpSp>
        <p:nvGrpSpPr>
          <p:cNvPr id="11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20780" y="515019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列</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523786" y="676930"/>
            <a:ext cx="958917" cy="707886"/>
          </a:xfrm>
          <a:prstGeom prst="rect">
            <a:avLst/>
          </a:prstGeom>
          <a:noFill/>
        </p:spPr>
        <p:txBody>
          <a:bodyPr wrap="none" rtlCol="0">
            <a:spAutoFit/>
          </a:bodyPr>
          <a:lstStyle/>
          <a:p>
            <a:r>
              <a:rPr lang="en-US" altLang="zh-CN" sz="4000" b="1" dirty="0" smtClean="0">
                <a:solidFill>
                  <a:srgbClr val="FF0000"/>
                </a:solidFill>
                <a:latin typeface="+mn-ea"/>
                <a:ea typeface="+mn-ea"/>
              </a:rPr>
              <a:t>hūn</a:t>
            </a:r>
            <a:endParaRPr lang="zh-CN" altLang="en-US" sz="4000" b="1" dirty="0">
              <a:solidFill>
                <a:srgbClr val="FF0000"/>
              </a:solidFill>
              <a:latin typeface="+mn-ea"/>
              <a:ea typeface="+mn-ea"/>
            </a:endParaRPr>
          </a:p>
        </p:txBody>
      </p:sp>
      <p:sp>
        <p:nvSpPr>
          <p:cNvPr id="60" name="TextBox 59"/>
          <p:cNvSpPr txBox="1"/>
          <p:nvPr/>
        </p:nvSpPr>
        <p:spPr>
          <a:xfrm>
            <a:off x="4612476" y="780470"/>
            <a:ext cx="958917" cy="707886"/>
          </a:xfrm>
          <a:prstGeom prst="rect">
            <a:avLst/>
          </a:prstGeom>
          <a:noFill/>
        </p:spPr>
        <p:txBody>
          <a:bodyPr wrap="none" rtlCol="0">
            <a:spAutoFit/>
          </a:bodyPr>
          <a:lstStyle/>
          <a:p>
            <a:r>
              <a:rPr lang="en-US" altLang="zh-CN" sz="4000" b="1" dirty="0" smtClean="0">
                <a:solidFill>
                  <a:srgbClr val="FF0000"/>
                </a:solidFill>
                <a:latin typeface="+mn-ea"/>
                <a:ea typeface="+mn-ea"/>
              </a:rPr>
              <a:t>p</a:t>
            </a:r>
            <a:r>
              <a:rPr lang="en-US" altLang="zh-CN" sz="4000" dirty="0" smtClean="0">
                <a:solidFill>
                  <a:srgbClr val="FF0000"/>
                </a:solidFill>
                <a:latin typeface="+mn-ea"/>
              </a:rPr>
              <a:t>ā</a:t>
            </a:r>
            <a:r>
              <a:rPr lang="en-US" altLang="zh-CN" sz="4000" b="1" dirty="0" smtClean="0">
                <a:solidFill>
                  <a:srgbClr val="FF0000"/>
                </a:solidFill>
                <a:latin typeface="+mn-ea"/>
                <a:ea typeface="+mn-ea"/>
              </a:rPr>
              <a:t>o</a:t>
            </a:r>
            <a:endParaRPr lang="zh-CN" altLang="en-US" sz="4000" b="1" dirty="0">
              <a:solidFill>
                <a:srgbClr val="FF0000"/>
              </a:solidFill>
              <a:latin typeface="+mn-ea"/>
              <a:ea typeface="+mn-ea"/>
            </a:endParaRPr>
          </a:p>
        </p:txBody>
      </p:sp>
      <p:sp>
        <p:nvSpPr>
          <p:cNvPr id="61" name="TextBox 60"/>
          <p:cNvSpPr txBox="1"/>
          <p:nvPr/>
        </p:nvSpPr>
        <p:spPr>
          <a:xfrm>
            <a:off x="771342" y="2508662"/>
            <a:ext cx="1475084" cy="707886"/>
          </a:xfrm>
          <a:prstGeom prst="rect">
            <a:avLst/>
          </a:prstGeom>
          <a:noFill/>
        </p:spPr>
        <p:txBody>
          <a:bodyPr wrap="none" rtlCol="0">
            <a:spAutoFit/>
          </a:bodyPr>
          <a:lstStyle/>
          <a:p>
            <a:r>
              <a:rPr lang="en-US" altLang="zh-CN" sz="4000" b="1" dirty="0" smtClean="0">
                <a:solidFill>
                  <a:srgbClr val="FF0000"/>
                </a:solidFill>
                <a:latin typeface="+mn-ea"/>
                <a:ea typeface="+mn-ea"/>
              </a:rPr>
              <a:t>huàng</a:t>
            </a:r>
            <a:endParaRPr lang="zh-CN" altLang="en-US" sz="4000" b="1" dirty="0">
              <a:solidFill>
                <a:srgbClr val="FF0000"/>
              </a:solidFill>
              <a:latin typeface="+mn-ea"/>
              <a:ea typeface="+mn-ea"/>
            </a:endParaRPr>
          </a:p>
        </p:txBody>
      </p:sp>
      <p:sp>
        <p:nvSpPr>
          <p:cNvPr id="62" name="TextBox 61"/>
          <p:cNvSpPr txBox="1"/>
          <p:nvPr/>
        </p:nvSpPr>
        <p:spPr>
          <a:xfrm>
            <a:off x="4756492" y="2636912"/>
            <a:ext cx="1217000" cy="707886"/>
          </a:xfrm>
          <a:prstGeom prst="rect">
            <a:avLst/>
          </a:prstGeom>
          <a:noFill/>
        </p:spPr>
        <p:txBody>
          <a:bodyPr wrap="none" rtlCol="0">
            <a:spAutoFit/>
          </a:bodyPr>
          <a:lstStyle/>
          <a:p>
            <a:r>
              <a:rPr lang="en-US" altLang="zh-CN" sz="4000" b="1" dirty="0" smtClean="0">
                <a:solidFill>
                  <a:srgbClr val="FF0000"/>
                </a:solidFill>
                <a:latin typeface="+mn-ea"/>
                <a:ea typeface="+mn-ea"/>
              </a:rPr>
              <a:t>miǎn</a:t>
            </a:r>
            <a:endParaRPr lang="zh-CN" altLang="en-US" sz="4000" b="1" dirty="0">
              <a:solidFill>
                <a:srgbClr val="FF0000"/>
              </a:solidFill>
              <a:latin typeface="+mn-ea"/>
              <a:ea typeface="+mn-ea"/>
            </a:endParaRPr>
          </a:p>
        </p:txBody>
      </p:sp>
      <p:sp>
        <p:nvSpPr>
          <p:cNvPr id="63" name="TextBox 62"/>
          <p:cNvSpPr txBox="1"/>
          <p:nvPr/>
        </p:nvSpPr>
        <p:spPr>
          <a:xfrm>
            <a:off x="955834" y="4324628"/>
            <a:ext cx="958917" cy="707886"/>
          </a:xfrm>
          <a:prstGeom prst="rect">
            <a:avLst/>
          </a:prstGeom>
          <a:noFill/>
        </p:spPr>
        <p:txBody>
          <a:bodyPr wrap="none" rtlCol="0">
            <a:spAutoFit/>
          </a:bodyPr>
          <a:lstStyle/>
          <a:p>
            <a:r>
              <a:rPr lang="en-US" altLang="zh-CN" sz="4000" b="1" dirty="0" smtClean="0">
                <a:solidFill>
                  <a:srgbClr val="FF0000"/>
                </a:solidFill>
                <a:latin typeface="+mn-ea"/>
                <a:ea typeface="+mn-ea"/>
              </a:rPr>
              <a:t>fèi</a:t>
            </a:r>
            <a:endParaRPr lang="zh-CN" altLang="en-US" sz="4000" b="1" dirty="0">
              <a:solidFill>
                <a:srgbClr val="FF0000"/>
              </a:solidFill>
              <a:latin typeface="+mn-ea"/>
              <a:ea typeface="+mn-ea"/>
            </a:endParaRPr>
          </a:p>
        </p:txBody>
      </p:sp>
      <p:sp>
        <p:nvSpPr>
          <p:cNvPr id="64" name="TextBox 63"/>
          <p:cNvSpPr txBox="1"/>
          <p:nvPr/>
        </p:nvSpPr>
        <p:spPr>
          <a:xfrm>
            <a:off x="4675540" y="4405580"/>
            <a:ext cx="958917" cy="707886"/>
          </a:xfrm>
          <a:prstGeom prst="rect">
            <a:avLst/>
          </a:prstGeom>
          <a:noFill/>
        </p:spPr>
        <p:txBody>
          <a:bodyPr wrap="none" rtlCol="0">
            <a:spAutoFit/>
          </a:bodyPr>
          <a:lstStyle/>
          <a:p>
            <a:r>
              <a:rPr lang="en-US" altLang="zh-CN" sz="4000" b="1" dirty="0" smtClean="0">
                <a:solidFill>
                  <a:srgbClr val="FF0000"/>
                </a:solidFill>
                <a:latin typeface="+mn-ea"/>
                <a:ea typeface="+mn-ea"/>
              </a:rPr>
              <a:t>liè</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additive="base">
                                        <p:cTn id="25"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
                                            <p:txEl>
                                              <p:pRg st="0" end="0"/>
                                            </p:txEl>
                                          </p:spTgt>
                                        </p:tgtEl>
                                        <p:attrNameLst>
                                          <p:attrName>style.visibility</p:attrName>
                                        </p:attrNameLst>
                                      </p:cBhvr>
                                      <p:to>
                                        <p:strVal val="visible"/>
                                      </p:to>
                                    </p:set>
                                    <p:anim calcmode="lin" valueType="num">
                                      <p:cBhvr additive="base">
                                        <p:cTn id="31"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4" grpId="0"/>
    </p:bld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1117</Words>
  <Application>Microsoft Office PowerPoint</Application>
  <PresentationFormat>全屏显示(4:3)</PresentationFormat>
  <Paragraphs>295</Paragraphs>
  <Slides>32</Slides>
  <Notes>1</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jxzy888666</dc:title>
  <dc:creator>jxzy888666; lcj</dc:creator>
  <cp:lastModifiedBy>whjy</cp:lastModifiedBy>
  <cp:revision>751</cp:revision>
  <dcterms:created xsi:type="dcterms:W3CDTF">2017-05-17T10:13:00Z</dcterms:created>
  <dcterms:modified xsi:type="dcterms:W3CDTF">2018-02-18T05:25:57Z</dcterms:modified>
  <cp:category>jxzy888666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