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62" r:id="rId2"/>
    <p:sldId id="293" r:id="rId3"/>
    <p:sldId id="294" r:id="rId4"/>
    <p:sldId id="325" r:id="rId5"/>
    <p:sldId id="301" r:id="rId6"/>
    <p:sldId id="292" r:id="rId7"/>
    <p:sldId id="330" r:id="rId8"/>
    <p:sldId id="367" r:id="rId9"/>
    <p:sldId id="300" r:id="rId10"/>
    <p:sldId id="303" r:id="rId11"/>
    <p:sldId id="304" r:id="rId12"/>
    <p:sldId id="306" r:id="rId13"/>
    <p:sldId id="365" r:id="rId14"/>
    <p:sldId id="356" r:id="rId15"/>
    <p:sldId id="357" r:id="rId16"/>
    <p:sldId id="358" r:id="rId17"/>
    <p:sldId id="359" r:id="rId18"/>
    <p:sldId id="316" r:id="rId19"/>
    <p:sldId id="360" r:id="rId20"/>
    <p:sldId id="312" r:id="rId21"/>
    <p:sldId id="315" r:id="rId22"/>
    <p:sldId id="314" r:id="rId23"/>
    <p:sldId id="366" r:id="rId24"/>
    <p:sldId id="364" r:id="rId25"/>
    <p:sldId id="362" r:id="rId26"/>
    <p:sldId id="363" r:id="rId27"/>
    <p:sldId id="368" r:id="rId28"/>
    <p:sldId id="369" r:id="rId29"/>
    <p:sldId id="291" r:id="rId3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1597E0"/>
    <a:srgbClr val="1894DE"/>
    <a:srgbClr val="CCECFF"/>
    <a:srgbClr val="FCF7E3"/>
    <a:srgbClr val="FFFFFF"/>
    <a:srgbClr val="B7D545"/>
    <a:srgbClr val="F57F1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2" autoAdjust="0"/>
    <p:restoredTop sz="93765" autoAdjust="0"/>
  </p:normalViewPr>
  <p:slideViewPr>
    <p:cSldViewPr>
      <p:cViewPr varScale="1">
        <p:scale>
          <a:sx n="80" d="100"/>
          <a:sy n="80" d="100"/>
        </p:scale>
        <p:origin x="-127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C8C9FB5-AF00-420F-8375-86425FED18B0}" type="datetimeFigureOut">
              <a:rPr lang="zh-CN" altLang="en-US"/>
              <a:pPr>
                <a:defRPr/>
              </a:pPr>
              <a:t>2018/2/18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DE1C597-045B-4484-9210-D34BC6B52F3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p:cNvSpPr>
          <p:nvPr>
            <p:ph type="sldImg"/>
          </p:nvPr>
        </p:nvSpPr>
        <p:spPr bwMode="auto">
          <a:noFill/>
          <a:ln>
            <a:solidFill>
              <a:srgbClr val="000000"/>
            </a:solidFill>
            <a:miter lim="800000"/>
          </a:ln>
        </p:spPr>
      </p:sp>
      <p:sp>
        <p:nvSpPr>
          <p:cNvPr id="15362"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15363" name="灯片编号占位符 3"/>
          <p:cNvSpPr>
            <a:spLocks noGrp="1"/>
          </p:cNvSpPr>
          <p:nvPr>
            <p:ph type="sldNum" sz="quarter" idx="5"/>
          </p:nvPr>
        </p:nvSpPr>
        <p:spPr bwMode="auto">
          <a:ln>
            <a:miter lim="800000"/>
          </a:ln>
        </p:spPr>
        <p:txBody>
          <a:bodyPr wrap="square" numCol="1" anchorCtr="0" compatLnSpc="1"/>
          <a:lstStyle/>
          <a:p>
            <a:pPr fontAlgn="base">
              <a:spcBef>
                <a:spcPct val="0"/>
              </a:spcBef>
              <a:spcAft>
                <a:spcPct val="0"/>
              </a:spcAft>
              <a:defRPr/>
            </a:pPr>
            <a:fld id="{6934A45C-533B-49F9-B715-025EAC29F6C9}" type="slidenum">
              <a:rPr lang="zh-CN" altLang="en-US"/>
              <a:pPr fontAlgn="base">
                <a:spcBef>
                  <a:spcPct val="0"/>
                </a:spcBef>
                <a:spcAft>
                  <a:spcPct val="0"/>
                </a:spcAft>
                <a:defRPr/>
              </a:pPr>
              <a:t>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pPr/>
              <a:t>2018/2/18</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hyperlink" Target="13%20&#30011;&#26472;&#26691;.mp4" TargetMode="External"/><Relationship Id="rId1" Type="http://schemas.openxmlformats.org/officeDocument/2006/relationships/slideLayout" Target="../slideLayouts/slideLayout11.xml"/><Relationship Id="rId6" Type="http://schemas.openxmlformats.org/officeDocument/2006/relationships/image" Target="../media/image22.png"/><Relationship Id="rId5" Type="http://schemas.openxmlformats.org/officeDocument/2006/relationships/image" Target="../media/image14.png"/><Relationship Id="rId10" Type="http://schemas.openxmlformats.org/officeDocument/2006/relationships/image" Target="../media/image24.png"/><Relationship Id="rId4" Type="http://schemas.openxmlformats.org/officeDocument/2006/relationships/image" Target="../media/image21.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4.png"/><Relationship Id="rId7"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5.emf"/><Relationship Id="rId5" Type="http://schemas.openxmlformats.org/officeDocument/2006/relationships/image" Target="../media/image10.png"/><Relationship Id="rId4" Type="http://schemas.openxmlformats.org/officeDocument/2006/relationships/image" Target="../media/image6.emf"/></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png"/><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31.png"/></Relationships>
</file>

<file path=ppt/slides/_rels/slide2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2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4.png"/><Relationship Id="rId7" Type="http://schemas.openxmlformats.org/officeDocument/2006/relationships/image" Target="../media/image7.emf"/><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3.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11.xml"/><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5.emf"/><Relationship Id="rId5" Type="http://schemas.openxmlformats.org/officeDocument/2006/relationships/image" Target="../media/image10.png"/><Relationship Id="rId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15.emf"/><Relationship Id="rId4" Type="http://schemas.openxmlformats.org/officeDocument/2006/relationships/image" Target="../media/image6.emf"/><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5732463"/>
            <a:ext cx="9144000" cy="1125537"/>
          </a:xfrm>
          <a:prstGeom prst="rect">
            <a:avLst/>
          </a:prstGeom>
          <a:solidFill>
            <a:srgbClr val="FCF7E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7" name="图片 6"/>
          <p:cNvPicPr>
            <a:picLocks noChangeAspect="1"/>
          </p:cNvPicPr>
          <p:nvPr/>
        </p:nvPicPr>
        <p:blipFill>
          <a:blip r:embed="rId3" cstate="print"/>
          <a:srcRect r="72971"/>
          <a:stretch>
            <a:fillRect/>
          </a:stretch>
        </p:blipFill>
        <p:spPr bwMode="auto">
          <a:xfrm>
            <a:off x="3690938" y="5662613"/>
            <a:ext cx="2519362" cy="2390775"/>
          </a:xfrm>
          <a:prstGeom prst="rect">
            <a:avLst/>
          </a:prstGeom>
          <a:noFill/>
          <a:ln w="9525">
            <a:noFill/>
            <a:miter lim="800000"/>
            <a:headEnd/>
            <a:tailEnd/>
          </a:ln>
        </p:spPr>
      </p:pic>
      <p:sp>
        <p:nvSpPr>
          <p:cNvPr id="8" name="矩形 7"/>
          <p:cNvSpPr/>
          <p:nvPr/>
        </p:nvSpPr>
        <p:spPr>
          <a:xfrm>
            <a:off x="2100928" y="1988840"/>
            <a:ext cx="5328592" cy="769441"/>
          </a:xfrm>
          <a:prstGeom prst="rect">
            <a:avLst/>
          </a:prstGeom>
          <a:noFill/>
        </p:spPr>
        <p:txBody>
          <a:bodyPr wrap="square">
            <a:spAutoFit/>
          </a:bodyPr>
          <a:lstStyle/>
          <a:p>
            <a:pPr algn="ctr" fontAlgn="auto">
              <a:spcBef>
                <a:spcPts val="0"/>
              </a:spcBef>
              <a:spcAft>
                <a:spcPts val="0"/>
              </a:spcAft>
              <a:defRPr/>
            </a:pPr>
            <a:r>
              <a:rPr lang="en-US" altLang="zh-CN"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13  </a:t>
            </a:r>
            <a:r>
              <a:rPr lang="zh-CN" altLang="en-US" sz="4400" b="1" dirty="0" smtClean="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画杨桃</a:t>
            </a:r>
            <a:endPar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14341" name="图片 9"/>
          <p:cNvPicPr>
            <a:picLocks noChangeAspect="1"/>
          </p:cNvPicPr>
          <p:nvPr/>
        </p:nvPicPr>
        <p:blipFill>
          <a:blip r:embed="rId4" cstate="print"/>
          <a:srcRect r="33527" b="78349"/>
          <a:stretch>
            <a:fillRect/>
          </a:stretch>
        </p:blipFill>
        <p:spPr bwMode="auto">
          <a:xfrm>
            <a:off x="5011738" y="5199063"/>
            <a:ext cx="4132262" cy="1658937"/>
          </a:xfrm>
          <a:prstGeom prst="rect">
            <a:avLst/>
          </a:prstGeom>
          <a:noFill/>
          <a:ln w="9525">
            <a:noFill/>
            <a:miter lim="800000"/>
            <a:headEnd/>
            <a:tailEnd/>
          </a:ln>
        </p:spPr>
      </p:pic>
      <p:pic>
        <p:nvPicPr>
          <p:cNvPr id="11" name="图片 10"/>
          <p:cNvPicPr>
            <a:picLocks noChangeAspect="1"/>
          </p:cNvPicPr>
          <p:nvPr/>
        </p:nvPicPr>
        <p:blipFill>
          <a:blip r:embed="rId5" cstate="print"/>
          <a:srcRect/>
          <a:stretch>
            <a:fillRect/>
          </a:stretch>
        </p:blipFill>
        <p:spPr bwMode="auto">
          <a:xfrm>
            <a:off x="2913856" y="2881841"/>
            <a:ext cx="4195763" cy="623887"/>
          </a:xfrm>
          <a:prstGeom prst="rect">
            <a:avLst/>
          </a:prstGeom>
          <a:noFill/>
          <a:ln w="9525">
            <a:noFill/>
            <a:miter lim="800000"/>
            <a:headEnd/>
            <a:tailEnd/>
          </a:ln>
        </p:spPr>
      </p:pic>
      <p:pic>
        <p:nvPicPr>
          <p:cNvPr id="14344" name="图片 14"/>
          <p:cNvPicPr>
            <a:picLocks noChangeAspect="1"/>
          </p:cNvPicPr>
          <p:nvPr/>
        </p:nvPicPr>
        <p:blipFill>
          <a:blip r:embed="rId6" cstate="print"/>
          <a:srcRect l="33527" b="78349"/>
          <a:stretch>
            <a:fillRect/>
          </a:stretch>
        </p:blipFill>
        <p:spPr bwMode="auto">
          <a:xfrm>
            <a:off x="0" y="5337175"/>
            <a:ext cx="3851275" cy="1546225"/>
          </a:xfrm>
          <a:prstGeom prst="rect">
            <a:avLst/>
          </a:prstGeom>
          <a:noFill/>
          <a:ln w="9525">
            <a:noFill/>
            <a:miter lim="800000"/>
            <a:headEnd/>
            <a:tailEnd/>
          </a:ln>
        </p:spPr>
      </p:pic>
      <p:pic>
        <p:nvPicPr>
          <p:cNvPr id="19" name="图片 5"/>
          <p:cNvPicPr>
            <a:picLocks noChangeAspect="1"/>
          </p:cNvPicPr>
          <p:nvPr/>
        </p:nvPicPr>
        <p:blipFill>
          <a:blip r:embed="rId7" cstate="print"/>
          <a:srcRect/>
          <a:stretch>
            <a:fillRect/>
          </a:stretch>
        </p:blipFill>
        <p:spPr bwMode="auto">
          <a:xfrm>
            <a:off x="2727325" y="6459538"/>
            <a:ext cx="596900" cy="436562"/>
          </a:xfrm>
          <a:prstGeom prst="rect">
            <a:avLst/>
          </a:prstGeom>
          <a:noFill/>
          <a:ln w="9525">
            <a:noFill/>
            <a:miter lim="800000"/>
            <a:headEnd/>
            <a:tailEnd/>
          </a:ln>
        </p:spPr>
      </p:pic>
      <p:pic>
        <p:nvPicPr>
          <p:cNvPr id="21" name="图片 7"/>
          <p:cNvPicPr>
            <a:picLocks noChangeAspect="1"/>
          </p:cNvPicPr>
          <p:nvPr/>
        </p:nvPicPr>
        <p:blipFill>
          <a:blip r:embed="rId8" cstate="print"/>
          <a:srcRect/>
          <a:stretch>
            <a:fillRect/>
          </a:stretch>
        </p:blipFill>
        <p:spPr bwMode="auto">
          <a:xfrm>
            <a:off x="1655763" y="5662613"/>
            <a:ext cx="539750" cy="460375"/>
          </a:xfrm>
          <a:prstGeom prst="rect">
            <a:avLst/>
          </a:prstGeom>
          <a:noFill/>
          <a:ln w="9525">
            <a:noFill/>
            <a:miter lim="800000"/>
            <a:headEnd/>
            <a:tailEnd/>
          </a:ln>
        </p:spPr>
      </p:pic>
      <p:sp>
        <p:nvSpPr>
          <p:cNvPr id="2" name="TextBox 1"/>
          <p:cNvSpPr txBox="1"/>
          <p:nvPr/>
        </p:nvSpPr>
        <p:spPr>
          <a:xfrm>
            <a:off x="3071918" y="3356992"/>
            <a:ext cx="3879637" cy="830997"/>
          </a:xfrm>
          <a:prstGeom prst="rect">
            <a:avLst/>
          </a:prstGeom>
          <a:noFill/>
        </p:spPr>
        <p:txBody>
          <a:bodyPr wrap="square" rtlCol="0">
            <a:spAutoFit/>
          </a:bodyPr>
          <a:lstStyle/>
          <a:p>
            <a:pPr>
              <a:lnSpc>
                <a:spcPct val="150000"/>
              </a:lnSpc>
            </a:pPr>
            <a:r>
              <a:rPr lang="zh-CN" altLang="en-US" sz="3200" dirty="0" smtClean="0">
                <a:latin typeface="楷体" panose="02010609060101010101" pitchFamily="49" charset="-122"/>
                <a:ea typeface="楷体" panose="02010609060101010101" pitchFamily="49" charset="-122"/>
              </a:rPr>
              <a:t>人教版二年级下册</a:t>
            </a:r>
            <a:endParaRPr lang="en-US" altLang="zh-CN" sz="3200" dirty="0" smtClean="0">
              <a:latin typeface="楷体" panose="02010609060101010101" pitchFamily="49" charset="-122"/>
              <a:ea typeface="楷体" panose="02010609060101010101" pitchFamily="49" charset="-122"/>
            </a:endParaRPr>
          </a:p>
        </p:txBody>
      </p:sp>
      <p:grpSp>
        <p:nvGrpSpPr>
          <p:cNvPr id="3" name="组合 2"/>
          <p:cNvGrpSpPr/>
          <p:nvPr/>
        </p:nvGrpSpPr>
        <p:grpSpPr>
          <a:xfrm>
            <a:off x="5836357" y="4560894"/>
            <a:ext cx="1327930" cy="2056092"/>
            <a:chOff x="5836357" y="4560894"/>
            <a:chExt cx="1327930" cy="2056092"/>
          </a:xfrm>
        </p:grpSpPr>
        <p:pic>
          <p:nvPicPr>
            <p:cNvPr id="25" name="图片 5"/>
            <p:cNvPicPr>
              <a:picLocks noChangeAspect="1"/>
            </p:cNvPicPr>
            <p:nvPr/>
          </p:nvPicPr>
          <p:blipFill rotWithShape="1">
            <a:blip r:embed="rId9" cstate="print"/>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026" name="Picture 2"/>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7" name="Picture 3"/>
          <p:cNvPicPr>
            <a:picLocks noChangeAspect="1" noChangeArrowheads="1"/>
          </p:cNvPicPr>
          <p:nvPr/>
        </p:nvPicPr>
        <p:blipFill>
          <a:blip r:embed="rId11" cstate="print">
            <a:extLst>
              <a:ext uri="{28A0092B-C50C-407E-A947-70E740481C1C}">
                <a14:useLocalDpi xmlns:a14="http://schemas.microsoft.com/office/drawing/2010/main" xmlns="" val="0"/>
              </a:ext>
            </a:extLst>
          </a:blip>
          <a:srcRect/>
          <a:stretch>
            <a:fillRect/>
          </a:stretch>
        </p:blipFill>
        <p:spPr bwMode="auto">
          <a:xfrm flipH="1">
            <a:off x="2195513" y="4723901"/>
            <a:ext cx="1549697" cy="17344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1" presetClass="entr" presetSubtype="0"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27618" y="5984875"/>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683729" y="6156325"/>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158750"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061" y="6365875"/>
            <a:ext cx="720725" cy="477838"/>
          </a:xfrm>
          <a:prstGeom prst="rect">
            <a:avLst/>
          </a:prstGeom>
          <a:noFill/>
          <a:ln w="9525">
            <a:noFill/>
            <a:miter lim="800000"/>
            <a:headEnd/>
            <a:tailEnd/>
          </a:ln>
        </p:spPr>
      </p:pic>
      <p:sp>
        <p:nvSpPr>
          <p:cNvPr id="10" name="对角圆角矩形 9"/>
          <p:cNvSpPr/>
          <p:nvPr/>
        </p:nvSpPr>
        <p:spPr>
          <a:xfrm>
            <a:off x="1132671" y="205637"/>
            <a:ext cx="1927161"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词语解释</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9" name="TextBox 1"/>
          <p:cNvSpPr txBox="1"/>
          <p:nvPr/>
        </p:nvSpPr>
        <p:spPr>
          <a:xfrm>
            <a:off x="1000100" y="1000108"/>
            <a:ext cx="7500990" cy="4093428"/>
          </a:xfrm>
          <a:prstGeom prst="rect">
            <a:avLst/>
          </a:prstGeom>
          <a:noFill/>
        </p:spPr>
        <p:txBody>
          <a:bodyPr wrap="square" rtlCol="0">
            <a:spAutoFit/>
          </a:bodyPr>
          <a:lstStyle/>
          <a:p>
            <a:r>
              <a:rPr lang="zh-CN" altLang="en-US" sz="2000" b="1" dirty="0" smtClean="0">
                <a:solidFill>
                  <a:srgbClr val="1597E0"/>
                </a:solidFill>
                <a:latin typeface="楷体" panose="02010609060101010101" pitchFamily="49" charset="-122"/>
                <a:ea typeface="楷体" panose="02010609060101010101" pitchFamily="49" charset="-122"/>
              </a:rPr>
              <a:t>审视：</a:t>
            </a:r>
            <a:r>
              <a:rPr lang="zh-CN" altLang="en-US" sz="2000" dirty="0" smtClean="0">
                <a:latin typeface="楷体" panose="02010609060101010101" pitchFamily="49" charset="-122"/>
                <a:ea typeface="楷体" panose="02010609060101010101" pitchFamily="49" charset="-122"/>
              </a:rPr>
              <a:t>仔细看。</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造句：他审视着面前这个年轻人。</a:t>
            </a:r>
          </a:p>
          <a:p>
            <a:r>
              <a:rPr lang="zh-CN" altLang="en-US" sz="2000" b="1" dirty="0" smtClean="0">
                <a:solidFill>
                  <a:srgbClr val="1597E0"/>
                </a:solidFill>
                <a:latin typeface="楷体" panose="02010609060101010101" pitchFamily="49" charset="-122"/>
                <a:ea typeface="楷体" panose="02010609060101010101" pitchFamily="49" charset="-122"/>
              </a:rPr>
              <a:t>严肃：</a:t>
            </a:r>
            <a:r>
              <a:rPr lang="zh-CN" altLang="en-US" sz="2000" dirty="0" smtClean="0">
                <a:latin typeface="楷体" panose="02010609060101010101" pitchFamily="49" charset="-122"/>
                <a:ea typeface="楷体" panose="02010609060101010101" pitchFamily="49" charset="-122"/>
              </a:rPr>
              <a:t>（神情、气氛等）使人感到敬畏的。</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造句：老师严肃地对大家说：“我们一定要完成任务！”</a:t>
            </a:r>
          </a:p>
          <a:p>
            <a:r>
              <a:rPr lang="zh-CN" altLang="en-US" sz="2000" b="1" dirty="0" smtClean="0">
                <a:solidFill>
                  <a:srgbClr val="1597E0"/>
                </a:solidFill>
                <a:latin typeface="楷体" panose="02010609060101010101" pitchFamily="49" charset="-122"/>
                <a:ea typeface="楷体" panose="02010609060101010101" pitchFamily="49" charset="-122"/>
              </a:rPr>
              <a:t>半晌：</a:t>
            </a:r>
            <a:r>
              <a:rPr lang="zh-CN" altLang="en-US" sz="2000" dirty="0" smtClean="0">
                <a:latin typeface="楷体" panose="02010609060101010101" pitchFamily="49" charset="-122"/>
                <a:ea typeface="楷体" panose="02010609060101010101" pitchFamily="49" charset="-122"/>
              </a:rPr>
              <a:t>半天。</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造句：他等了半晌也没有看到那个人回来。</a:t>
            </a:r>
          </a:p>
          <a:p>
            <a:r>
              <a:rPr lang="zh-CN" altLang="en-US" sz="2000" b="1" dirty="0" smtClean="0">
                <a:solidFill>
                  <a:srgbClr val="1597E0"/>
                </a:solidFill>
                <a:latin typeface="楷体" panose="02010609060101010101" pitchFamily="49" charset="-122"/>
                <a:ea typeface="楷体" panose="02010609060101010101" pitchFamily="49" charset="-122"/>
              </a:rPr>
              <a:t>轮流：</a:t>
            </a:r>
            <a:r>
              <a:rPr lang="zh-CN" altLang="en-US" sz="2000" dirty="0" smtClean="0">
                <a:latin typeface="楷体" panose="02010609060101010101" pitchFamily="49" charset="-122"/>
                <a:ea typeface="楷体" panose="02010609060101010101" pitchFamily="49" charset="-122"/>
              </a:rPr>
              <a:t>依照次序一个接替一个，周而复始。</a:t>
            </a:r>
            <a:endParaRPr lang="en-US" altLang="zh-CN" sz="2000" dirty="0" smtClean="0">
              <a:latin typeface="楷体" panose="02010609060101010101" pitchFamily="49" charset="-122"/>
              <a:ea typeface="楷体" panose="02010609060101010101" pitchFamily="49" charset="-122"/>
            </a:endParaRPr>
          </a:p>
          <a:p>
            <a:r>
              <a:rPr lang="zh-CN" altLang="en-US" sz="2000" dirty="0" smtClean="0">
                <a:latin typeface="楷体" panose="02010609060101010101" pitchFamily="49" charset="-122"/>
                <a:ea typeface="楷体" panose="02010609060101010101" pitchFamily="49" charset="-122"/>
              </a:rPr>
              <a:t>      造句：我们轮流帮李奶奶做家务。</a:t>
            </a:r>
          </a:p>
          <a:p>
            <a:r>
              <a:rPr lang="zh-CN" altLang="en-US" sz="2000" b="1" dirty="0" smtClean="0">
                <a:solidFill>
                  <a:srgbClr val="1597E0"/>
                </a:solidFill>
                <a:latin typeface="楷体" panose="02010609060101010101" pitchFamily="49" charset="-122"/>
                <a:ea typeface="楷体" panose="02010609060101010101" pitchFamily="49" charset="-122"/>
              </a:rPr>
              <a:t>和颜悦色：</a:t>
            </a:r>
            <a:r>
              <a:rPr lang="zh-CN" altLang="en-US" sz="2000" dirty="0" smtClean="0">
                <a:latin typeface="楷体" panose="02010609060101010101" pitchFamily="49" charset="-122"/>
                <a:ea typeface="楷体" panose="02010609060101010101" pitchFamily="49" charset="-122"/>
              </a:rPr>
              <a:t>形容态度和蔼可亲。</a:t>
            </a:r>
            <a:endParaRPr lang="en-US" altLang="zh-CN" sz="2000" dirty="0" smtClean="0">
              <a:latin typeface="楷体" panose="02010609060101010101" pitchFamily="49" charset="-122"/>
              <a:ea typeface="楷体" panose="02010609060101010101" pitchFamily="49" charset="-122"/>
            </a:endParaRPr>
          </a:p>
          <a:p>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造句：奶奶和颜悦色地对我说：“孩子做什么都要用心哟。”</a:t>
            </a:r>
          </a:p>
          <a:p>
            <a:r>
              <a:rPr lang="zh-CN" altLang="en-US" sz="2000" b="1" dirty="0" smtClean="0">
                <a:solidFill>
                  <a:srgbClr val="1597E0"/>
                </a:solidFill>
                <a:latin typeface="楷体" panose="02010609060101010101" pitchFamily="49" charset="-122"/>
                <a:ea typeface="楷体" panose="02010609060101010101" pitchFamily="49" charset="-122"/>
              </a:rPr>
              <a:t>教诲：</a:t>
            </a:r>
            <a:r>
              <a:rPr lang="zh-CN" altLang="en-US" sz="2000" dirty="0" smtClean="0">
                <a:latin typeface="楷体" panose="02010609060101010101" pitchFamily="49" charset="-122"/>
                <a:ea typeface="楷体" panose="02010609060101010101" pitchFamily="49" charset="-122"/>
              </a:rPr>
              <a:t>教训、教导。</a:t>
            </a:r>
            <a:endParaRPr lang="en-US" altLang="zh-CN" sz="2000" dirty="0" smtClean="0">
              <a:latin typeface="楷体" panose="02010609060101010101" pitchFamily="49" charset="-122"/>
              <a:ea typeface="楷体" panose="02010609060101010101" pitchFamily="49" charset="-122"/>
            </a:endParaRPr>
          </a:p>
          <a:p>
            <a:r>
              <a:rPr lang="zh-CN" altLang="en-US" sz="2000" dirty="0" smtClean="0">
                <a:latin typeface="楷体" panose="02010609060101010101" pitchFamily="49" charset="-122"/>
                <a:ea typeface="楷体" panose="02010609060101010101" pitchFamily="49" charset="-122"/>
              </a:rPr>
              <a:t>      造句：我牢记老师对我的教诲。</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7" name="Picture 7">
            <a:hlinkClick r:id="rId2" action="ppaction://hlinkfile"/>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04865" y="1320262"/>
            <a:ext cx="6738563" cy="34878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云形标注 9"/>
          <p:cNvSpPr/>
          <p:nvPr/>
        </p:nvSpPr>
        <p:spPr>
          <a:xfrm>
            <a:off x="4932040" y="3715013"/>
            <a:ext cx="2721538" cy="1346028"/>
          </a:xfrm>
          <a:prstGeom prst="cloudCallout">
            <a:avLst>
              <a:gd name="adj1" fmla="val 44568"/>
              <a:gd name="adj2" fmla="val 6054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pic>
        <p:nvPicPr>
          <p:cNvPr id="21507" name="图片 9"/>
          <p:cNvPicPr>
            <a:picLocks noChangeAspect="1"/>
          </p:cNvPicPr>
          <p:nvPr/>
        </p:nvPicPr>
        <p:blipFill>
          <a:blip r:embed="rId4" cstate="print"/>
          <a:srcRect r="72971"/>
          <a:stretch>
            <a:fillRect/>
          </a:stretch>
        </p:blipFill>
        <p:spPr bwMode="auto">
          <a:xfrm flipH="1">
            <a:off x="7892575" y="6061273"/>
            <a:ext cx="1251425" cy="1189037"/>
          </a:xfrm>
          <a:prstGeom prst="rect">
            <a:avLst/>
          </a:prstGeom>
          <a:noFill/>
          <a:ln w="9525">
            <a:noFill/>
            <a:miter lim="800000"/>
            <a:headEnd/>
            <a:tailEnd/>
          </a:ln>
        </p:spPr>
      </p:pic>
      <p:pic>
        <p:nvPicPr>
          <p:cNvPr id="21508" name="图片 12"/>
          <p:cNvPicPr>
            <a:picLocks noChangeAspect="1"/>
          </p:cNvPicPr>
          <p:nvPr/>
        </p:nvPicPr>
        <p:blipFill>
          <a:blip r:embed="rId5" cstate="print"/>
          <a:srcRect r="72971"/>
          <a:stretch>
            <a:fillRect/>
          </a:stretch>
        </p:blipFill>
        <p:spPr bwMode="auto">
          <a:xfrm>
            <a:off x="-44757" y="6043965"/>
            <a:ext cx="1265237" cy="1200150"/>
          </a:xfrm>
          <a:prstGeom prst="rect">
            <a:avLst/>
          </a:prstGeom>
          <a:noFill/>
          <a:ln w="9525">
            <a:noFill/>
            <a:miter lim="800000"/>
            <a:headEnd/>
            <a:tailEnd/>
          </a:ln>
        </p:spPr>
      </p:pic>
      <p:sp>
        <p:nvSpPr>
          <p:cNvPr id="2" name="TextBox 1"/>
          <p:cNvSpPr txBox="1"/>
          <p:nvPr/>
        </p:nvSpPr>
        <p:spPr>
          <a:xfrm>
            <a:off x="5067033" y="3715013"/>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　小喇叭朗读开始了，点一点音箱，一起听。</a:t>
            </a:r>
            <a:endParaRPr lang="zh-CN" altLang="en-US" sz="2400" dirty="0">
              <a:latin typeface="楷体" panose="02010609060101010101" pitchFamily="49" charset="-122"/>
              <a:ea typeface="楷体" panose="02010609060101010101" pitchFamily="49" charset="-122"/>
            </a:endParaRPr>
          </a:p>
        </p:txBody>
      </p:sp>
      <p:sp>
        <p:nvSpPr>
          <p:cNvPr id="13" name="TextBox 12"/>
          <p:cNvSpPr txBox="1"/>
          <p:nvPr/>
        </p:nvSpPr>
        <p:spPr>
          <a:xfrm>
            <a:off x="1578770" y="1114902"/>
            <a:ext cx="2448106" cy="769441"/>
          </a:xfrm>
          <a:prstGeom prst="rect">
            <a:avLst/>
          </a:prstGeom>
          <a:noFill/>
        </p:spPr>
        <p:txBody>
          <a:bodyPr wrap="none" rtlCol="0">
            <a:spAutoFit/>
          </a:bodyPr>
          <a:lstStyle/>
          <a:p>
            <a:r>
              <a:rPr lang="zh-CN" altLang="en-US" sz="4400" b="1" cap="all" dirty="0" smtClean="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rPr>
              <a:t>课文朗读</a:t>
            </a:r>
            <a:endParaRPr lang="zh-CN" altLang="en-US" sz="4400" b="1" cap="all" dirty="0">
              <a:ln w="9000" cmpd="sng">
                <a:solidFill>
                  <a:schemeClr val="accent2"/>
                </a:solidFill>
                <a:prstDash val="solid"/>
              </a:ln>
              <a:gradFill flip="none" rotWithShape="1">
                <a:gsLst>
                  <a:gs pos="0">
                    <a:srgbClr val="000000"/>
                  </a:gs>
                  <a:gs pos="20000">
                    <a:srgbClr val="000040"/>
                  </a:gs>
                  <a:gs pos="50000">
                    <a:srgbClr val="400040"/>
                  </a:gs>
                  <a:gs pos="75000">
                    <a:srgbClr val="8F0040"/>
                  </a:gs>
                  <a:gs pos="89999">
                    <a:srgbClr val="F27300"/>
                  </a:gs>
                  <a:gs pos="100000">
                    <a:srgbClr val="FFBF00"/>
                  </a:gs>
                </a:gsLst>
                <a:lin ang="2700000" scaled="0"/>
                <a:tileRect/>
              </a:gradFill>
              <a:effectLst>
                <a:reflection blurRad="12700" stA="28000" endPos="45000" dist="1000" dir="5400000" sy="-100000" algn="bl" rotWithShape="0"/>
              </a:effectLst>
              <a:latin typeface="楷体" panose="02010609060101010101" pitchFamily="49" charset="-122"/>
              <a:ea typeface="楷体" panose="02010609060101010101" pitchFamily="49" charset="-122"/>
            </a:endParaRPr>
          </a:p>
        </p:txBody>
      </p:sp>
      <p:pic>
        <p:nvPicPr>
          <p:cNvPr id="5125"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19006" y="1338957"/>
            <a:ext cx="1002948" cy="5929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962835" y="5943508"/>
            <a:ext cx="684789" cy="8676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8" name="云形标注 17"/>
          <p:cNvSpPr/>
          <p:nvPr/>
        </p:nvSpPr>
        <p:spPr>
          <a:xfrm>
            <a:off x="2411760" y="4449105"/>
            <a:ext cx="2387866"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19" name="TextBox 18"/>
          <p:cNvSpPr txBox="1"/>
          <p:nvPr/>
        </p:nvSpPr>
        <p:spPr>
          <a:xfrm>
            <a:off x="2590638" y="4412406"/>
            <a:ext cx="2476395" cy="1200329"/>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a:t>
            </a:r>
            <a:r>
              <a:rPr lang="zh-CN" altLang="en-US" sz="2400" dirty="0" smtClean="0">
                <a:latin typeface="楷体" panose="02010609060101010101" pitchFamily="49" charset="-122"/>
                <a:ea typeface="楷体" panose="02010609060101010101" pitchFamily="49" charset="-122"/>
              </a:rPr>
              <a:t>边听边想：课文主要写了什么？</a:t>
            </a:r>
            <a:endParaRPr lang="zh-CN" altLang="en-US" sz="2400" dirty="0">
              <a:latin typeface="楷体" panose="02010609060101010101" pitchFamily="49" charset="-122"/>
              <a:ea typeface="楷体" panose="02010609060101010101" pitchFamily="49" charset="-122"/>
            </a:endParaRPr>
          </a:p>
        </p:txBody>
      </p:sp>
      <p:sp>
        <p:nvSpPr>
          <p:cNvPr id="15" name="对角圆角矩形 14"/>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2050"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514548" y="4449105"/>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10"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9838" y="5012571"/>
            <a:ext cx="1241284" cy="1300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fade">
                                      <p:cBhvr>
                                        <p:cTn id="24"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18" grpId="0" animBg="1"/>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05565" y="6044008"/>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636170" y="5997582"/>
            <a:ext cx="1513116" cy="1200150"/>
          </a:xfrm>
          <a:prstGeom prst="rect">
            <a:avLst/>
          </a:prstGeom>
          <a:noFill/>
          <a:ln w="9525">
            <a:noFill/>
            <a:miter lim="800000"/>
            <a:headEnd/>
            <a:tailEnd/>
          </a:ln>
        </p:spPr>
      </p:pic>
      <p:pic>
        <p:nvPicPr>
          <p:cNvPr id="6" name="图片 7"/>
          <p:cNvPicPr>
            <a:picLocks noChangeAspect="1"/>
          </p:cNvPicPr>
          <p:nvPr/>
        </p:nvPicPr>
        <p:blipFill>
          <a:blip r:embed="rId4" cstate="print"/>
          <a:srcRect/>
          <a:stretch>
            <a:fillRect/>
          </a:stretch>
        </p:blipFill>
        <p:spPr bwMode="auto">
          <a:xfrm>
            <a:off x="332547" y="6044008"/>
            <a:ext cx="539750" cy="460375"/>
          </a:xfrm>
          <a:prstGeom prst="rect">
            <a:avLst/>
          </a:prstGeom>
          <a:noFill/>
          <a:ln w="9525">
            <a:noFill/>
            <a:miter lim="800000"/>
            <a:headEnd/>
            <a:tailEnd/>
          </a:ln>
        </p:spPr>
      </p:pic>
      <p:pic>
        <p:nvPicPr>
          <p:cNvPr id="8" name="图片 8"/>
          <p:cNvPicPr>
            <a:picLocks noChangeAspect="1"/>
          </p:cNvPicPr>
          <p:nvPr/>
        </p:nvPicPr>
        <p:blipFill>
          <a:blip r:embed="rId5" cstate="print"/>
          <a:srcRect/>
          <a:stretch>
            <a:fillRect/>
          </a:stretch>
        </p:blipFill>
        <p:spPr bwMode="auto">
          <a:xfrm>
            <a:off x="3428992" y="6143644"/>
            <a:ext cx="720725" cy="477838"/>
          </a:xfrm>
          <a:prstGeom prst="rect">
            <a:avLst/>
          </a:prstGeom>
          <a:noFill/>
          <a:ln w="9525">
            <a:noFill/>
            <a:miter lim="800000"/>
            <a:headEnd/>
            <a:tailEnd/>
          </a:ln>
        </p:spPr>
      </p:pic>
      <p:sp>
        <p:nvSpPr>
          <p:cNvPr id="13" name="对角圆角矩形 12"/>
          <p:cNvSpPr/>
          <p:nvPr/>
        </p:nvSpPr>
        <p:spPr>
          <a:xfrm>
            <a:off x="1132672" y="205637"/>
            <a:ext cx="2287200"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课文早知道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3074"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86710" y="5559190"/>
            <a:ext cx="1148383" cy="12988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TextBox 1"/>
          <p:cNvSpPr txBox="1"/>
          <p:nvPr/>
        </p:nvSpPr>
        <p:spPr>
          <a:xfrm>
            <a:off x="4286248" y="1324823"/>
            <a:ext cx="4143404" cy="240065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indent="457200">
              <a:lnSpc>
                <a:spcPct val="150000"/>
              </a:lnSpc>
            </a:pPr>
            <a:r>
              <a:rPr lang="zh-CN" altLang="en-US" sz="2000" b="1" dirty="0" smtClean="0">
                <a:solidFill>
                  <a:srgbClr val="FF0000"/>
                </a:solidFill>
                <a:latin typeface="楷体" panose="02010609060101010101" pitchFamily="49" charset="-122"/>
                <a:ea typeface="楷体" panose="02010609060101010101" pitchFamily="49" charset="-122"/>
              </a:rPr>
              <a:t> 这篇课文叙述了“我”因为位置的关系画的杨桃是一个五角星，同学们先是哈哈大笑后来在老师的启发下认可了我的画并从中悟出了道理的故事。</a:t>
            </a:r>
            <a:endParaRPr lang="zh-CN" altLang="en-US" sz="2000" dirty="0">
              <a:solidFill>
                <a:srgbClr val="0000FF"/>
              </a:solidFill>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8" cstate="print"/>
          <a:srcRect/>
          <a:stretch>
            <a:fillRect/>
          </a:stretch>
        </p:blipFill>
        <p:spPr bwMode="auto">
          <a:xfrm>
            <a:off x="611560" y="1484784"/>
            <a:ext cx="2662642" cy="288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云形标注 4"/>
          <p:cNvSpPr/>
          <p:nvPr/>
        </p:nvSpPr>
        <p:spPr>
          <a:xfrm>
            <a:off x="2828310" y="2489563"/>
            <a:ext cx="3101012" cy="1231048"/>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TextBox 5"/>
          <p:cNvSpPr txBox="1"/>
          <p:nvPr/>
        </p:nvSpPr>
        <p:spPr>
          <a:xfrm>
            <a:off x="3071802" y="2714620"/>
            <a:ext cx="2786082" cy="707886"/>
          </a:xfrm>
          <a:prstGeom prst="rect">
            <a:avLst/>
          </a:prstGeom>
          <a:noFill/>
        </p:spPr>
        <p:txBody>
          <a:bodyPr wrap="square" rtlCol="0">
            <a:spAutoFit/>
          </a:bodyPr>
          <a:lstStyle/>
          <a:p>
            <a:r>
              <a:rPr lang="zh-CN" altLang="en-US" sz="2000" dirty="0" smtClean="0">
                <a:latin typeface="楷体" panose="02010609060101010101" pitchFamily="49" charset="-122"/>
                <a:ea typeface="楷体" panose="02010609060101010101" pitchFamily="49" charset="-122"/>
              </a:rPr>
              <a:t>    不同人物说的话，要注意读出恰当的语气。</a:t>
            </a:r>
            <a:endParaRPr lang="zh-CN" altLang="en-US" sz="2000" dirty="0">
              <a:latin typeface="楷体" panose="02010609060101010101" pitchFamily="49" charset="-122"/>
              <a:ea typeface="楷体" panose="02010609060101010101" pitchFamily="49" charset="-122"/>
            </a:endParaRPr>
          </a:p>
        </p:txBody>
      </p:sp>
      <p:sp>
        <p:nvSpPr>
          <p:cNvPr id="19" name="TextBox 18"/>
          <p:cNvSpPr txBox="1"/>
          <p:nvPr/>
        </p:nvSpPr>
        <p:spPr>
          <a:xfrm>
            <a:off x="642910" y="4929198"/>
            <a:ext cx="7994484" cy="954107"/>
          </a:xfrm>
          <a:prstGeom prst="rect">
            <a:avLst/>
          </a:prstGeom>
          <a:noFill/>
        </p:spPr>
        <p:txBody>
          <a:bodyPr wrap="square" rtlCol="0">
            <a:spAutoFit/>
          </a:bodyPr>
          <a:lstStyle/>
          <a:p>
            <a:r>
              <a:rPr lang="zh-CN" altLang="en-US" sz="2800" b="1" dirty="0" smtClean="0">
                <a:solidFill>
                  <a:srgbClr val="0000FF"/>
                </a:solidFill>
                <a:latin typeface="楷体" panose="02010609060101010101" pitchFamily="49" charset="-122"/>
                <a:ea typeface="楷体" panose="02010609060101010101" pitchFamily="49" charset="-122"/>
              </a:rPr>
              <a:t>    “好</a:t>
            </a:r>
            <a:r>
              <a:rPr lang="en-US" altLang="zh-CN" sz="2800" b="1" dirty="0" smtClean="0">
                <a:solidFill>
                  <a:srgbClr val="0000FF"/>
                </a:solidFill>
                <a:latin typeface="楷体" panose="02010609060101010101" pitchFamily="49" charset="-122"/>
                <a:ea typeface="楷体" panose="02010609060101010101" pitchFamily="49" charset="-122"/>
              </a:rPr>
              <a:t>——</a:t>
            </a:r>
            <a:r>
              <a:rPr lang="zh-CN" altLang="en-US" sz="2800" b="1" dirty="0" smtClean="0">
                <a:solidFill>
                  <a:srgbClr val="0000FF"/>
                </a:solidFill>
                <a:latin typeface="楷体" panose="02010609060101010101" pitchFamily="49" charset="-122"/>
                <a:ea typeface="楷体" panose="02010609060101010101" pitchFamily="49" charset="-122"/>
              </a:rPr>
              <a:t>笑！”有几个同学抢着答道，同时发出嘻嘻的笑声。</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23" name="对角圆角矩形 22"/>
          <p:cNvSpPr/>
          <p:nvPr/>
        </p:nvSpPr>
        <p:spPr>
          <a:xfrm>
            <a:off x="1132672" y="205637"/>
            <a:ext cx="1982682"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朗读指导</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5" name="图片 2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38507" y="3315734"/>
            <a:ext cx="1035476" cy="10504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 name="组合 6"/>
          <p:cNvGrpSpPr/>
          <p:nvPr/>
        </p:nvGrpSpPr>
        <p:grpSpPr>
          <a:xfrm>
            <a:off x="4693218" y="3315734"/>
            <a:ext cx="2968747" cy="1204705"/>
            <a:chOff x="4568809" y="3748420"/>
            <a:chExt cx="2968747" cy="1204705"/>
          </a:xfrm>
        </p:grpSpPr>
        <p:sp>
          <p:nvSpPr>
            <p:cNvPr id="16" name="六角星 15"/>
            <p:cNvSpPr/>
            <p:nvPr/>
          </p:nvSpPr>
          <p:spPr>
            <a:xfrm>
              <a:off x="4568809" y="4051015"/>
              <a:ext cx="1947144" cy="902110"/>
            </a:xfrm>
            <a:prstGeom prst="star6">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楷体" panose="02010609060101010101" pitchFamily="49" charset="-122"/>
                  <a:ea typeface="楷体" panose="02010609060101010101" pitchFamily="49" charset="-122"/>
                </a:rPr>
                <a:t>试一试</a:t>
              </a:r>
              <a:endParaRPr lang="zh-CN" altLang="en-US" sz="2800" b="1" dirty="0">
                <a:solidFill>
                  <a:schemeClr val="tx1"/>
                </a:solidFill>
                <a:latin typeface="楷体" panose="02010609060101010101" pitchFamily="49" charset="-122"/>
                <a:ea typeface="楷体"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47004" y="3748420"/>
              <a:ext cx="890552" cy="10994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
        <p:nvSpPr>
          <p:cNvPr id="26" name="矩形 25"/>
          <p:cNvSpPr/>
          <p:nvPr/>
        </p:nvSpPr>
        <p:spPr>
          <a:xfrm>
            <a:off x="785786" y="1214422"/>
            <a:ext cx="7786742" cy="954107"/>
          </a:xfrm>
          <a:prstGeom prst="rect">
            <a:avLst/>
          </a:prstGeom>
        </p:spPr>
        <p:txBody>
          <a:bodyPr wrap="square">
            <a:spAutoFit/>
          </a:bodyPr>
          <a:lstStyle/>
          <a:p>
            <a:r>
              <a:rPr lang="zh-CN" altLang="en-US" sz="2800" b="1" dirty="0" smtClean="0">
                <a:solidFill>
                  <a:srgbClr val="0000FF"/>
                </a:solidFill>
                <a:latin typeface="+mn-ea"/>
                <a:ea typeface="+mn-ea"/>
              </a:rPr>
              <a:t>老师的神情变得严肃了。半晌，他又问道：“画杨桃画成了五角星，好笑吗？”</a:t>
            </a:r>
            <a:endParaRPr lang="zh-CN" altLang="en-US" sz="2800" b="1" dirty="0">
              <a:solidFill>
                <a:srgbClr val="0000FF"/>
              </a:solidFill>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Horizont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54" presetClass="entr" presetSubtype="0" accel="10000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500" fill="hold"/>
                                        <p:tgtEl>
                                          <p:spTgt spid="4098"/>
                                        </p:tgtEl>
                                        <p:attrNameLst>
                                          <p:attrName>ppt_w</p:attrName>
                                        </p:attrNameLst>
                                      </p:cBhvr>
                                      <p:tavLst>
                                        <p:tav tm="0">
                                          <p:val>
                                            <p:strVal val="#ppt_w*0.05"/>
                                          </p:val>
                                        </p:tav>
                                        <p:tav tm="100000">
                                          <p:val>
                                            <p:strVal val="#ppt_w"/>
                                          </p:val>
                                        </p:tav>
                                      </p:tavLst>
                                    </p:anim>
                                    <p:anim calcmode="lin" valueType="num">
                                      <p:cBhvr>
                                        <p:cTn id="13" dur="500" fill="hold"/>
                                        <p:tgtEl>
                                          <p:spTgt spid="4098"/>
                                        </p:tgtEl>
                                        <p:attrNameLst>
                                          <p:attrName>ppt_h</p:attrName>
                                        </p:attrNameLst>
                                      </p:cBhvr>
                                      <p:tavLst>
                                        <p:tav tm="0">
                                          <p:val>
                                            <p:strVal val="#ppt_h"/>
                                          </p:val>
                                        </p:tav>
                                        <p:tav tm="100000">
                                          <p:val>
                                            <p:strVal val="#ppt_h"/>
                                          </p:val>
                                        </p:tav>
                                      </p:tavLst>
                                    </p:anim>
                                    <p:anim calcmode="lin" valueType="num">
                                      <p:cBhvr>
                                        <p:cTn id="14" dur="500" fill="hold"/>
                                        <p:tgtEl>
                                          <p:spTgt spid="4098"/>
                                        </p:tgtEl>
                                        <p:attrNameLst>
                                          <p:attrName>ppt_x</p:attrName>
                                        </p:attrNameLst>
                                      </p:cBhvr>
                                      <p:tavLst>
                                        <p:tav tm="0">
                                          <p:val>
                                            <p:strVal val="#ppt_x-.2"/>
                                          </p:val>
                                        </p:tav>
                                        <p:tav tm="100000">
                                          <p:val>
                                            <p:strVal val="#ppt_x"/>
                                          </p:val>
                                        </p:tav>
                                      </p:tavLst>
                                    </p:anim>
                                    <p:anim calcmode="lin" valueType="num">
                                      <p:cBhvr>
                                        <p:cTn id="15" dur="500" fill="hold"/>
                                        <p:tgtEl>
                                          <p:spTgt spid="4098"/>
                                        </p:tgtEl>
                                        <p:attrNameLst>
                                          <p:attrName>ppt_y</p:attrName>
                                        </p:attrNameLst>
                                      </p:cBhvr>
                                      <p:tavLst>
                                        <p:tav tm="0">
                                          <p:val>
                                            <p:strVal val="#ppt_y"/>
                                          </p:val>
                                        </p:tav>
                                        <p:tav tm="100000">
                                          <p:val>
                                            <p:strVal val="#ppt_y"/>
                                          </p:val>
                                        </p:tav>
                                      </p:tavLst>
                                    </p:anim>
                                    <p:animEffect transition="in" filter="fade">
                                      <p:cBhvr>
                                        <p:cTn id="16" dur="500"/>
                                        <p:tgtEl>
                                          <p:spTgt spid="4098"/>
                                        </p:tgtEl>
                                      </p:cBhvr>
                                    </p:animEffect>
                                  </p:childTnLst>
                                </p:cTn>
                              </p:par>
                              <p:par>
                                <p:cTn id="17" presetID="54" presetClass="entr" presetSubtype="0" ac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ppt_w*0.05"/>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anim calcmode="lin" valueType="num">
                                      <p:cBhvr>
                                        <p:cTn id="21" dur="500" fill="hold"/>
                                        <p:tgtEl>
                                          <p:spTgt spid="5"/>
                                        </p:tgtEl>
                                        <p:attrNameLst>
                                          <p:attrName>ppt_x</p:attrName>
                                        </p:attrNameLst>
                                      </p:cBhvr>
                                      <p:tavLst>
                                        <p:tav tm="0">
                                          <p:val>
                                            <p:strVal val="#ppt_x-.2"/>
                                          </p:val>
                                        </p:tav>
                                        <p:tav tm="100000">
                                          <p:val>
                                            <p:strVal val="#ppt_x"/>
                                          </p:val>
                                        </p:tav>
                                      </p:tavLst>
                                    </p:anim>
                                    <p:anim calcmode="lin" valueType="num">
                                      <p:cBhvr>
                                        <p:cTn id="22" dur="500" fill="hold"/>
                                        <p:tgtEl>
                                          <p:spTgt spid="5"/>
                                        </p:tgtEl>
                                        <p:attrNameLst>
                                          <p:attrName>ppt_y</p:attrName>
                                        </p:attrNameLst>
                                      </p:cBhvr>
                                      <p:tavLst>
                                        <p:tav tm="0">
                                          <p:val>
                                            <p:strVal val="#ppt_y"/>
                                          </p:val>
                                        </p:tav>
                                        <p:tav tm="100000">
                                          <p:val>
                                            <p:strVal val="#ppt_y"/>
                                          </p:val>
                                        </p:tav>
                                      </p:tavLst>
                                    </p:anim>
                                    <p:animEffect transition="in" filter="fade">
                                      <p:cBhvr>
                                        <p:cTn id="23" dur="500"/>
                                        <p:tgtEl>
                                          <p:spTgt spid="5"/>
                                        </p:tgtEl>
                                      </p:cBhvr>
                                    </p:animEffect>
                                  </p:childTnLst>
                                </p:cTn>
                              </p:par>
                              <p:par>
                                <p:cTn id="24" presetID="54" presetClass="entr" presetSubtype="0" accel="10000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strVal val="#ppt_w*0.05"/>
                                          </p:val>
                                        </p:tav>
                                        <p:tav tm="100000">
                                          <p:val>
                                            <p:strVal val="#ppt_w"/>
                                          </p:val>
                                        </p:tav>
                                      </p:tavLst>
                                    </p:anim>
                                    <p:anim calcmode="lin" valueType="num">
                                      <p:cBhvr>
                                        <p:cTn id="27" dur="500" fill="hold"/>
                                        <p:tgtEl>
                                          <p:spTgt spid="6"/>
                                        </p:tgtEl>
                                        <p:attrNameLst>
                                          <p:attrName>ppt_h</p:attrName>
                                        </p:attrNameLst>
                                      </p:cBhvr>
                                      <p:tavLst>
                                        <p:tav tm="0">
                                          <p:val>
                                            <p:strVal val="#ppt_h"/>
                                          </p:val>
                                        </p:tav>
                                        <p:tav tm="100000">
                                          <p:val>
                                            <p:strVal val="#ppt_h"/>
                                          </p:val>
                                        </p:tav>
                                      </p:tavLst>
                                    </p:anim>
                                    <p:anim calcmode="lin" valueType="num">
                                      <p:cBhvr>
                                        <p:cTn id="28" dur="500" fill="hold"/>
                                        <p:tgtEl>
                                          <p:spTgt spid="6"/>
                                        </p:tgtEl>
                                        <p:attrNameLst>
                                          <p:attrName>ppt_x</p:attrName>
                                        </p:attrNameLst>
                                      </p:cBhvr>
                                      <p:tavLst>
                                        <p:tav tm="0">
                                          <p:val>
                                            <p:strVal val="#ppt_x-.2"/>
                                          </p:val>
                                        </p:tav>
                                        <p:tav tm="100000">
                                          <p:val>
                                            <p:strVal val="#ppt_x"/>
                                          </p:val>
                                        </p:tav>
                                      </p:tavLst>
                                    </p:anim>
                                    <p:anim calcmode="lin" valueType="num">
                                      <p:cBhvr>
                                        <p:cTn id="29" dur="500" fill="hold"/>
                                        <p:tgtEl>
                                          <p:spTgt spid="6"/>
                                        </p:tgtEl>
                                        <p:attrNameLst>
                                          <p:attrName>ppt_y</p:attrName>
                                        </p:attrNameLst>
                                      </p:cBhvr>
                                      <p:tavLst>
                                        <p:tav tm="0">
                                          <p:val>
                                            <p:strVal val="#ppt_y"/>
                                          </p:val>
                                        </p:tav>
                                        <p:tav tm="100000">
                                          <p:val>
                                            <p:strVal val="#ppt_y"/>
                                          </p:val>
                                        </p:tav>
                                      </p:tavLst>
                                    </p:anim>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down)">
                                      <p:cBhvr>
                                        <p:cTn id="35" dur="580">
                                          <p:stCondLst>
                                            <p:cond delay="0"/>
                                          </p:stCondLst>
                                        </p:cTn>
                                        <p:tgtEl>
                                          <p:spTgt spid="2"/>
                                        </p:tgtEl>
                                      </p:cBhvr>
                                    </p:animEffect>
                                    <p:anim calcmode="lin" valueType="num">
                                      <p:cBhvr>
                                        <p:cTn id="3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41" dur="26">
                                          <p:stCondLst>
                                            <p:cond delay="650"/>
                                          </p:stCondLst>
                                        </p:cTn>
                                        <p:tgtEl>
                                          <p:spTgt spid="2"/>
                                        </p:tgtEl>
                                      </p:cBhvr>
                                      <p:to x="100000" y="60000"/>
                                    </p:animScale>
                                    <p:animScale>
                                      <p:cBhvr>
                                        <p:cTn id="42" dur="166" decel="50000">
                                          <p:stCondLst>
                                            <p:cond delay="676"/>
                                          </p:stCondLst>
                                        </p:cTn>
                                        <p:tgtEl>
                                          <p:spTgt spid="2"/>
                                        </p:tgtEl>
                                      </p:cBhvr>
                                      <p:to x="100000" y="100000"/>
                                    </p:animScale>
                                    <p:animScale>
                                      <p:cBhvr>
                                        <p:cTn id="43" dur="26">
                                          <p:stCondLst>
                                            <p:cond delay="1312"/>
                                          </p:stCondLst>
                                        </p:cTn>
                                        <p:tgtEl>
                                          <p:spTgt spid="2"/>
                                        </p:tgtEl>
                                      </p:cBhvr>
                                      <p:to x="100000" y="80000"/>
                                    </p:animScale>
                                    <p:animScale>
                                      <p:cBhvr>
                                        <p:cTn id="44" dur="166" decel="50000">
                                          <p:stCondLst>
                                            <p:cond delay="1338"/>
                                          </p:stCondLst>
                                        </p:cTn>
                                        <p:tgtEl>
                                          <p:spTgt spid="2"/>
                                        </p:tgtEl>
                                      </p:cBhvr>
                                      <p:to x="100000" y="100000"/>
                                    </p:animScale>
                                    <p:animScale>
                                      <p:cBhvr>
                                        <p:cTn id="45" dur="26">
                                          <p:stCondLst>
                                            <p:cond delay="1642"/>
                                          </p:stCondLst>
                                        </p:cTn>
                                        <p:tgtEl>
                                          <p:spTgt spid="2"/>
                                        </p:tgtEl>
                                      </p:cBhvr>
                                      <p:to x="100000" y="90000"/>
                                    </p:animScale>
                                    <p:animScale>
                                      <p:cBhvr>
                                        <p:cTn id="46" dur="166" decel="50000">
                                          <p:stCondLst>
                                            <p:cond delay="1668"/>
                                          </p:stCondLst>
                                        </p:cTn>
                                        <p:tgtEl>
                                          <p:spTgt spid="2"/>
                                        </p:tgtEl>
                                      </p:cBhvr>
                                      <p:to x="100000" y="100000"/>
                                    </p:animScale>
                                    <p:animScale>
                                      <p:cBhvr>
                                        <p:cTn id="47" dur="26">
                                          <p:stCondLst>
                                            <p:cond delay="1808"/>
                                          </p:stCondLst>
                                        </p:cTn>
                                        <p:tgtEl>
                                          <p:spTgt spid="2"/>
                                        </p:tgtEl>
                                      </p:cBhvr>
                                      <p:to x="100000" y="95000"/>
                                    </p:animScale>
                                    <p:animScale>
                                      <p:cBhvr>
                                        <p:cTn id="48" dur="166" decel="50000">
                                          <p:stCondLst>
                                            <p:cond delay="1834"/>
                                          </p:stCondLst>
                                        </p:cTn>
                                        <p:tgtEl>
                                          <p:spTgt spid="2"/>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9"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grpSp>
        <p:nvGrpSpPr>
          <p:cNvPr id="14" name="组合 13"/>
          <p:cNvGrpSpPr/>
          <p:nvPr/>
        </p:nvGrpSpPr>
        <p:grpSpPr>
          <a:xfrm>
            <a:off x="1714480" y="1142984"/>
            <a:ext cx="5500726" cy="1714512"/>
            <a:chOff x="1714480" y="1428736"/>
            <a:chExt cx="5500726" cy="1714512"/>
          </a:xfrm>
        </p:grpSpPr>
        <p:sp>
          <p:nvSpPr>
            <p:cNvPr id="16" name="云形标注 15"/>
            <p:cNvSpPr/>
            <p:nvPr/>
          </p:nvSpPr>
          <p:spPr>
            <a:xfrm>
              <a:off x="1714480" y="1428736"/>
              <a:ext cx="5500726" cy="1714512"/>
            </a:xfrm>
            <a:prstGeom prst="cloudCallout">
              <a:avLst>
                <a:gd name="adj1" fmla="val -74065"/>
                <a:gd name="adj2" fmla="val 10133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TextBox 2"/>
            <p:cNvSpPr txBox="1"/>
            <p:nvPr/>
          </p:nvSpPr>
          <p:spPr>
            <a:xfrm>
              <a:off x="1857356" y="1714488"/>
              <a:ext cx="5357849" cy="1384995"/>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为什么“我”把杨桃画成了五角星的样子？这说明我是一个怎样的孩子？</a:t>
              </a:r>
            </a:p>
          </p:txBody>
        </p:sp>
      </p:grpSp>
      <p:sp>
        <p:nvSpPr>
          <p:cNvPr id="17" name="TextBox 16"/>
          <p:cNvSpPr txBox="1"/>
          <p:nvPr/>
        </p:nvSpPr>
        <p:spPr>
          <a:xfrm>
            <a:off x="928662" y="3286124"/>
            <a:ext cx="7572428" cy="954107"/>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因为从“我”的角度看到的杨桃就是一个五角星的形状。这说明我是一个实事求是的孩子。</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479398" y="504127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 name="图片 14" descr="杨桃.jpg"/>
          <p:cNvPicPr>
            <a:picLocks noChangeAspect="1"/>
          </p:cNvPicPr>
          <p:nvPr/>
        </p:nvPicPr>
        <p:blipFill>
          <a:blip r:embed="rId8" cstate="print"/>
          <a:srcRect l="8421" r="13461"/>
          <a:stretch>
            <a:fillRect/>
          </a:stretch>
        </p:blipFill>
        <p:spPr>
          <a:xfrm>
            <a:off x="3347864" y="4365104"/>
            <a:ext cx="2285375" cy="2160000"/>
          </a:xfrm>
          <a:prstGeom prst="rect">
            <a:avLst/>
          </a:prstGeom>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2"/>
          <p:cNvSpPr txBox="1"/>
          <p:nvPr/>
        </p:nvSpPr>
        <p:spPr>
          <a:xfrm>
            <a:off x="1214414" y="928670"/>
            <a:ext cx="7571303" cy="1200329"/>
          </a:xfrm>
          <a:prstGeom prst="rect">
            <a:avLst/>
          </a:prstGeom>
          <a:noFill/>
        </p:spPr>
        <p:txBody>
          <a:bodyPr wrap="none" rtlCol="0">
            <a:spAutoFit/>
          </a:bodyPr>
          <a:lstStyle/>
          <a:p>
            <a:r>
              <a:rPr lang="zh-CN" altLang="en-US" sz="3600" dirty="0" smtClean="0">
                <a:solidFill>
                  <a:srgbClr val="0000FF"/>
                </a:solidFill>
                <a:latin typeface="楷体" panose="02010609060101010101" pitchFamily="49" charset="-122"/>
                <a:ea typeface="楷体" panose="02010609060101010101" pitchFamily="49" charset="-122"/>
              </a:rPr>
              <a:t>老师的神情变得“严肃”了的原因是</a:t>
            </a:r>
            <a:endParaRPr lang="en-US" altLang="zh-CN" sz="3600" dirty="0" smtClean="0">
              <a:solidFill>
                <a:srgbClr val="0000FF"/>
              </a:solidFill>
              <a:latin typeface="楷体" panose="02010609060101010101" pitchFamily="49" charset="-122"/>
              <a:ea typeface="楷体" panose="02010609060101010101" pitchFamily="49" charset="-122"/>
            </a:endParaRPr>
          </a:p>
          <a:p>
            <a:r>
              <a:rPr lang="zh-CN" altLang="en-US" sz="3600" dirty="0" smtClean="0">
                <a:solidFill>
                  <a:srgbClr val="0000FF"/>
                </a:solidFill>
                <a:latin typeface="楷体" panose="02010609060101010101" pitchFamily="49" charset="-122"/>
                <a:ea typeface="楷体" panose="02010609060101010101" pitchFamily="49" charset="-122"/>
              </a:rPr>
              <a:t>什么呢？</a:t>
            </a:r>
          </a:p>
        </p:txBody>
      </p:sp>
      <p:grpSp>
        <p:nvGrpSpPr>
          <p:cNvPr id="26" name="组合 25"/>
          <p:cNvGrpSpPr/>
          <p:nvPr/>
        </p:nvGrpSpPr>
        <p:grpSpPr>
          <a:xfrm>
            <a:off x="1285852" y="1785926"/>
            <a:ext cx="6454500" cy="2532521"/>
            <a:chOff x="1285852" y="1928802"/>
            <a:chExt cx="4000528" cy="2532521"/>
          </a:xfrm>
        </p:grpSpPr>
        <p:sp>
          <p:nvSpPr>
            <p:cNvPr id="21" name="云形标注 20"/>
            <p:cNvSpPr/>
            <p:nvPr/>
          </p:nvSpPr>
          <p:spPr>
            <a:xfrm>
              <a:off x="1285852" y="1928802"/>
              <a:ext cx="4000528" cy="1956642"/>
            </a:xfrm>
            <a:prstGeom prst="cloudCallout">
              <a:avLst>
                <a:gd name="adj1" fmla="val -68053"/>
                <a:gd name="adj2" fmla="val 105737"/>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4" name="矩形 23"/>
            <p:cNvSpPr/>
            <p:nvPr/>
          </p:nvSpPr>
          <p:spPr>
            <a:xfrm>
              <a:off x="1500166" y="2214554"/>
              <a:ext cx="3571900" cy="2246769"/>
            </a:xfrm>
            <a:prstGeom prst="rect">
              <a:avLst/>
            </a:prstGeom>
          </p:spPr>
          <p:txBody>
            <a:bodyPr wrap="square">
              <a:spAutoFit/>
            </a:bodyPr>
            <a:lstStyle/>
            <a:p>
              <a:pPr lvl="0"/>
              <a:r>
                <a:rPr lang="zh-CN" altLang="en-US" sz="2000" b="1" dirty="0" smtClean="0">
                  <a:solidFill>
                    <a:srgbClr val="FF0000"/>
                  </a:solidFill>
                  <a:latin typeface="楷体" panose="02010609060101010101" pitchFamily="49" charset="-122"/>
                  <a:ea typeface="楷体" panose="02010609060101010101" pitchFamily="49" charset="-122"/>
                </a:rPr>
                <a:t>老师看了看这幅画，到我的座位上坐下来，审视了一下讲桌上的杨桃，然后回到讲桌前，举起我的那页画纸，问大家：“这幅画画得像不像？”</a:t>
              </a:r>
            </a:p>
            <a:p>
              <a:pPr lvl="0"/>
              <a:r>
                <a:rPr lang="zh-CN" altLang="en-US" sz="2000" b="1" dirty="0" smtClean="0">
                  <a:solidFill>
                    <a:srgbClr val="FF0000"/>
                  </a:solidFill>
                  <a:latin typeface="楷体" panose="02010609060101010101" pitchFamily="49" charset="-122"/>
                  <a:ea typeface="楷体" panose="02010609060101010101" pitchFamily="49" charset="-122"/>
                </a:rPr>
                <a:t>“不像！”</a:t>
              </a:r>
            </a:p>
            <a:p>
              <a:pPr lvl="0"/>
              <a:r>
                <a:rPr lang="zh-CN" altLang="en-US" sz="2000" b="1" dirty="0" smtClean="0">
                  <a:solidFill>
                    <a:srgbClr val="FF0000"/>
                  </a:solidFill>
                  <a:latin typeface="楷体" panose="02010609060101010101" pitchFamily="49" charset="-122"/>
                  <a:ea typeface="楷体" panose="02010609060101010101" pitchFamily="49" charset="-122"/>
                </a:rPr>
                <a:t>“它像什么？”</a:t>
              </a:r>
            </a:p>
            <a:p>
              <a:pPr lvl="0"/>
              <a:r>
                <a:rPr lang="zh-CN" altLang="en-US" sz="2000" b="1" dirty="0" smtClean="0">
                  <a:solidFill>
                    <a:srgbClr val="FF0000"/>
                  </a:solidFill>
                  <a:latin typeface="楷体" panose="02010609060101010101" pitchFamily="49" charset="-122"/>
                  <a:ea typeface="楷体" panose="02010609060101010101" pitchFamily="49" charset="-122"/>
                </a:rPr>
                <a:t>“像五角星！”</a:t>
              </a:r>
              <a:endParaRPr lang="en-US" altLang="zh-CN" sz="2000" b="1" dirty="0" smtClean="0">
                <a:solidFill>
                  <a:srgbClr val="FF0000"/>
                </a:solidFill>
                <a:latin typeface="楷体" panose="02010609060101010101" pitchFamily="49" charset="-122"/>
                <a:ea typeface="楷体" panose="02010609060101010101" pitchFamily="49" charset="-122"/>
              </a:endParaRPr>
            </a:p>
            <a:p>
              <a:pPr lvl="0"/>
              <a:r>
                <a:rPr lang="zh-CN" altLang="en-US" sz="2000" b="1" dirty="0" smtClean="0">
                  <a:solidFill>
                    <a:srgbClr val="FF0000"/>
                  </a:solidFill>
                  <a:latin typeface="楷体" panose="02010609060101010101" pitchFamily="49" charset="-122"/>
                  <a:ea typeface="楷体" panose="02010609060101010101" pitchFamily="49" charset="-122"/>
                </a:rPr>
                <a:t>老师的神情变得严肃了。</a:t>
              </a:r>
              <a:endParaRPr lang="zh-CN" altLang="en-US" sz="2000" b="1" dirty="0">
                <a:solidFill>
                  <a:srgbClr val="FF0000"/>
                </a:solidFill>
                <a:latin typeface="楷体" panose="02010609060101010101" pitchFamily="49" charset="-122"/>
                <a:ea typeface="楷体" panose="02010609060101010101" pitchFamily="49" charset="-122"/>
              </a:endParaRPr>
            </a:p>
          </p:txBody>
        </p:sp>
      </p:grpSp>
      <p:grpSp>
        <p:nvGrpSpPr>
          <p:cNvPr id="27" name="组合 26"/>
          <p:cNvGrpSpPr/>
          <p:nvPr/>
        </p:nvGrpSpPr>
        <p:grpSpPr>
          <a:xfrm>
            <a:off x="3528930" y="3996058"/>
            <a:ext cx="4643470" cy="2385270"/>
            <a:chOff x="4071934" y="3143248"/>
            <a:chExt cx="4643470" cy="2385270"/>
          </a:xfrm>
        </p:grpSpPr>
        <p:sp>
          <p:nvSpPr>
            <p:cNvPr id="25" name="云形标注 24"/>
            <p:cNvSpPr/>
            <p:nvPr/>
          </p:nvSpPr>
          <p:spPr>
            <a:xfrm>
              <a:off x="4071934" y="3143248"/>
              <a:ext cx="4643470" cy="2385270"/>
            </a:xfrm>
            <a:prstGeom prst="cloudCallout">
              <a:avLst>
                <a:gd name="adj1" fmla="val 53828"/>
                <a:gd name="adj2" fmla="val 7329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9217" name="Rectangle 1"/>
            <p:cNvSpPr>
              <a:spLocks noChangeArrowheads="1"/>
            </p:cNvSpPr>
            <p:nvPr/>
          </p:nvSpPr>
          <p:spPr bwMode="auto">
            <a:xfrm>
              <a:off x="4286248" y="3705998"/>
              <a:ext cx="4143404" cy="1200329"/>
            </a:xfrm>
            <a:prstGeom prst="rect">
              <a:avLst/>
            </a:prstGeom>
            <a:noFill/>
            <a:ln w="9525">
              <a:noFill/>
              <a:miter lim="800000"/>
            </a:ln>
            <a:effectLst/>
          </p:spPr>
          <p:txBody>
            <a:bodyPr vert="horz" wrap="square" lIns="91440" tIns="45720" rIns="91440" bIns="45720" numCol="1" anchor="ctr" anchorCtr="0" compatLnSpc="1">
              <a:spAutoFit/>
            </a:bodyPr>
            <a:lstStyle/>
            <a:p>
              <a:pPr lvl="0" indent="266700"/>
              <a:r>
                <a:rPr lang="zh-CN" altLang="en-US"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因为老师在审视之后发现“我”明明画得很准确，但同学们却说“不像”，引起了他的沉思，他意识到孩子还不懂得从别人的角度去看，从客观实际出发。</a:t>
              </a:r>
              <a:endParaRPr kumimoji="0" lang="zh-CN" b="1" i="0" u="none" strike="noStrike" cap="none" normalizeH="0" baseline="0" dirty="0" smtClean="0">
                <a:ln>
                  <a:noFill/>
                </a:ln>
                <a:solidFill>
                  <a:srgbClr val="FF0000"/>
                </a:solidFill>
                <a:effectLst/>
                <a:latin typeface="楷体" panose="02010609060101010101" pitchFamily="49" charset="-122"/>
                <a:ea typeface="楷体" panose="02010609060101010101" pitchFamily="49" charset="-122"/>
                <a:cs typeface="宋体" panose="02010600030101010101" pitchFamily="2" charset="-122"/>
              </a:endParaRPr>
            </a:p>
          </p:txBody>
        </p:sp>
      </p:gr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21893" y="3075945"/>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9" name="组合 28"/>
          <p:cNvGrpSpPr/>
          <p:nvPr/>
        </p:nvGrpSpPr>
        <p:grpSpPr>
          <a:xfrm>
            <a:off x="7593991" y="4787112"/>
            <a:ext cx="1113416" cy="1819834"/>
            <a:chOff x="5836357" y="4560894"/>
            <a:chExt cx="1327930" cy="2056092"/>
          </a:xfrm>
        </p:grpSpPr>
        <p:pic>
          <p:nvPicPr>
            <p:cNvPr id="31" name="图片 5"/>
            <p:cNvPicPr>
              <a:picLocks noChangeAspect="1"/>
            </p:cNvPicPr>
            <p:nvPr/>
          </p:nvPicPr>
          <p:blipFill rotWithShape="1">
            <a:blip r:embed="rId8"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32"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strVal val="#ppt_w*0.05"/>
                                          </p:val>
                                        </p:tav>
                                        <p:tav tm="100000">
                                          <p:val>
                                            <p:strVal val="#ppt_w"/>
                                          </p:val>
                                        </p:tav>
                                      </p:tavLst>
                                    </p:anim>
                                    <p:anim calcmode="lin" valueType="num">
                                      <p:cBhvr>
                                        <p:cTn id="8" dur="500" fill="hold"/>
                                        <p:tgtEl>
                                          <p:spTgt spid="26"/>
                                        </p:tgtEl>
                                        <p:attrNameLst>
                                          <p:attrName>ppt_h</p:attrName>
                                        </p:attrNameLst>
                                      </p:cBhvr>
                                      <p:tavLst>
                                        <p:tav tm="0">
                                          <p:val>
                                            <p:strVal val="#ppt_h"/>
                                          </p:val>
                                        </p:tav>
                                        <p:tav tm="100000">
                                          <p:val>
                                            <p:strVal val="#ppt_h"/>
                                          </p:val>
                                        </p:tav>
                                      </p:tavLst>
                                    </p:anim>
                                    <p:anim calcmode="lin" valueType="num">
                                      <p:cBhvr>
                                        <p:cTn id="9" dur="500" fill="hold"/>
                                        <p:tgtEl>
                                          <p:spTgt spid="26"/>
                                        </p:tgtEl>
                                        <p:attrNameLst>
                                          <p:attrName>ppt_x</p:attrName>
                                        </p:attrNameLst>
                                      </p:cBhvr>
                                      <p:tavLst>
                                        <p:tav tm="0">
                                          <p:val>
                                            <p:strVal val="#ppt_x-.2"/>
                                          </p:val>
                                        </p:tav>
                                        <p:tav tm="100000">
                                          <p:val>
                                            <p:strVal val="#ppt_x"/>
                                          </p:val>
                                        </p:tav>
                                      </p:tavLst>
                                    </p:anim>
                                    <p:anim calcmode="lin" valueType="num">
                                      <p:cBhvr>
                                        <p:cTn id="10" dur="500" fill="hold"/>
                                        <p:tgtEl>
                                          <p:spTgt spid="26"/>
                                        </p:tgtEl>
                                        <p:attrNameLst>
                                          <p:attrName>ppt_y</p:attrName>
                                        </p:attrNameLst>
                                      </p:cBhvr>
                                      <p:tavLst>
                                        <p:tav tm="0">
                                          <p:val>
                                            <p:strVal val="#ppt_y"/>
                                          </p:val>
                                        </p:tav>
                                        <p:tav tm="100000">
                                          <p:val>
                                            <p:strVal val="#ppt_y"/>
                                          </p:val>
                                        </p:tav>
                                      </p:tavLst>
                                    </p:anim>
                                    <p:animEffect transition="in" filter="fade">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strVal val="#ppt_w*0.05"/>
                                          </p:val>
                                        </p:tav>
                                        <p:tav tm="100000">
                                          <p:val>
                                            <p:strVal val="#ppt_w"/>
                                          </p:val>
                                        </p:tav>
                                      </p:tavLst>
                                    </p:anim>
                                    <p:anim calcmode="lin" valueType="num">
                                      <p:cBhvr>
                                        <p:cTn id="17" dur="500" fill="hold"/>
                                        <p:tgtEl>
                                          <p:spTgt spid="27"/>
                                        </p:tgtEl>
                                        <p:attrNameLst>
                                          <p:attrName>ppt_h</p:attrName>
                                        </p:attrNameLst>
                                      </p:cBhvr>
                                      <p:tavLst>
                                        <p:tav tm="0">
                                          <p:val>
                                            <p:strVal val="#ppt_h"/>
                                          </p:val>
                                        </p:tav>
                                        <p:tav tm="100000">
                                          <p:val>
                                            <p:strVal val="#ppt_h"/>
                                          </p:val>
                                        </p:tav>
                                      </p:tavLst>
                                    </p:anim>
                                    <p:anim calcmode="lin" valueType="num">
                                      <p:cBhvr>
                                        <p:cTn id="18" dur="500" fill="hold"/>
                                        <p:tgtEl>
                                          <p:spTgt spid="27"/>
                                        </p:tgtEl>
                                        <p:attrNameLst>
                                          <p:attrName>ppt_x</p:attrName>
                                        </p:attrNameLst>
                                      </p:cBhvr>
                                      <p:tavLst>
                                        <p:tav tm="0">
                                          <p:val>
                                            <p:strVal val="#ppt_x-.2"/>
                                          </p:val>
                                        </p:tav>
                                        <p:tav tm="100000">
                                          <p:val>
                                            <p:strVal val="#ppt_x"/>
                                          </p:val>
                                        </p:tav>
                                      </p:tavLst>
                                    </p:anim>
                                    <p:anim calcmode="lin" valueType="num">
                                      <p:cBhvr>
                                        <p:cTn id="19" dur="500" fill="hold"/>
                                        <p:tgtEl>
                                          <p:spTgt spid="27"/>
                                        </p:tgtEl>
                                        <p:attrNameLst>
                                          <p:attrName>ppt_y</p:attrName>
                                        </p:attrNameLst>
                                      </p:cBhvr>
                                      <p:tavLst>
                                        <p:tav tm="0">
                                          <p:val>
                                            <p:strVal val="#ppt_y"/>
                                          </p:val>
                                        </p:tav>
                                        <p:tav tm="100000">
                                          <p:val>
                                            <p:strVal val="#ppt_y"/>
                                          </p:val>
                                        </p:tav>
                                      </p:tavLst>
                                    </p:anim>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16" name="云形标注 15"/>
          <p:cNvSpPr/>
          <p:nvPr/>
        </p:nvSpPr>
        <p:spPr>
          <a:xfrm>
            <a:off x="2143108" y="1285860"/>
            <a:ext cx="5072098" cy="1486858"/>
          </a:xfrm>
          <a:prstGeom prst="cloudCallout">
            <a:avLst>
              <a:gd name="adj1" fmla="val -72676"/>
              <a:gd name="adj2" fmla="val 114360"/>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TextBox 2"/>
          <p:cNvSpPr txBox="1"/>
          <p:nvPr/>
        </p:nvSpPr>
        <p:spPr>
          <a:xfrm>
            <a:off x="2500298" y="1643050"/>
            <a:ext cx="4929222" cy="1077218"/>
          </a:xfrm>
          <a:prstGeom prst="rect">
            <a:avLst/>
          </a:prstGeom>
          <a:noFill/>
        </p:spPr>
        <p:txBody>
          <a:bodyPr wrap="square" rtlCol="0">
            <a:spAutoFit/>
          </a:bodyPr>
          <a:lstStyle/>
          <a:p>
            <a:r>
              <a:rPr lang="zh-CN" altLang="en-US" sz="3200" dirty="0" smtClean="0">
                <a:solidFill>
                  <a:srgbClr val="0000FF"/>
                </a:solidFill>
                <a:latin typeface="楷体" panose="02010609060101010101" pitchFamily="49" charset="-122"/>
                <a:ea typeface="楷体" panose="02010609060101010101" pitchFamily="49" charset="-122"/>
              </a:rPr>
              <a:t>为什么说老师的教诲让我终身难忘？</a:t>
            </a:r>
          </a:p>
        </p:txBody>
      </p:sp>
      <p:sp>
        <p:nvSpPr>
          <p:cNvPr id="15" name="TextBox 14"/>
          <p:cNvSpPr txBox="1"/>
          <p:nvPr/>
        </p:nvSpPr>
        <p:spPr>
          <a:xfrm>
            <a:off x="1285852" y="3071810"/>
            <a:ext cx="7358114" cy="2554545"/>
          </a:xfrm>
          <a:prstGeom prst="rect">
            <a:avLst/>
          </a:prstGeom>
          <a:noFill/>
        </p:spPr>
        <p:txBody>
          <a:bodyPr wrap="square" rtlCol="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　　因为老师的话告诉我们一个真理：做事或看问题应该从客观存在的实际出发，实事求是；只要坚持这种科学的思想方法，无论何时，无论何事，都能受益！</a:t>
            </a:r>
          </a:p>
        </p:txBody>
      </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307948" y="474790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sp>
        <p:nvSpPr>
          <p:cNvPr id="6" name="对角圆角矩形 5"/>
          <p:cNvSpPr/>
          <p:nvPr/>
        </p:nvSpPr>
        <p:spPr>
          <a:xfrm>
            <a:off x="111108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重难点点拨</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16" name="云形标注 15"/>
          <p:cNvSpPr/>
          <p:nvPr/>
        </p:nvSpPr>
        <p:spPr>
          <a:xfrm>
            <a:off x="1571604" y="785794"/>
            <a:ext cx="6286544" cy="2286016"/>
          </a:xfrm>
          <a:prstGeom prst="cloudCallout">
            <a:avLst>
              <a:gd name="adj1" fmla="val -70824"/>
              <a:gd name="adj2" fmla="val 8058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TextBox 2"/>
          <p:cNvSpPr txBox="1"/>
          <p:nvPr/>
        </p:nvSpPr>
        <p:spPr>
          <a:xfrm>
            <a:off x="1785918" y="1142984"/>
            <a:ext cx="5643602" cy="584775"/>
          </a:xfrm>
          <a:prstGeom prst="rect">
            <a:avLst/>
          </a:prstGeom>
          <a:noFill/>
        </p:spPr>
        <p:txBody>
          <a:bodyPr wrap="square" rtlCol="0">
            <a:spAutoFit/>
          </a:bodyPr>
          <a:lstStyle/>
          <a:p>
            <a:r>
              <a:rPr lang="zh-CN" altLang="en-US" sz="3200" dirty="0" smtClean="0">
                <a:solidFill>
                  <a:srgbClr val="0000FF"/>
                </a:solidFill>
                <a:latin typeface="楷体" panose="02010609060101010101" pitchFamily="49" charset="-122"/>
                <a:ea typeface="楷体" panose="02010609060101010101" pitchFamily="49" charset="-122"/>
              </a:rPr>
              <a:t>这篇课文告诉了我们什么道理？</a:t>
            </a:r>
          </a:p>
        </p:txBody>
      </p:sp>
      <p:pic>
        <p:nvPicPr>
          <p:cNvPr id="9" name="图片 8"/>
          <p:cNvPicPr>
            <a:picLocks noChangeAspect="1"/>
          </p:cNvPicPr>
          <p:nvPr/>
        </p:nvPicPr>
        <p:blipFill>
          <a:blip r:embed="rId6" cstate="print"/>
          <a:srcRect/>
          <a:stretch>
            <a:fillRect/>
          </a:stretch>
        </p:blipFill>
        <p:spPr bwMode="auto">
          <a:xfrm>
            <a:off x="4643438" y="6380162"/>
            <a:ext cx="720725" cy="477838"/>
          </a:xfrm>
          <a:prstGeom prst="rect">
            <a:avLst/>
          </a:prstGeom>
          <a:noFill/>
          <a:ln w="9525">
            <a:noFill/>
            <a:miter lim="800000"/>
            <a:headEnd/>
            <a:tailEnd/>
          </a:ln>
        </p:spPr>
      </p:pic>
      <p:sp>
        <p:nvSpPr>
          <p:cNvPr id="17" name="矩形 16"/>
          <p:cNvSpPr/>
          <p:nvPr/>
        </p:nvSpPr>
        <p:spPr>
          <a:xfrm>
            <a:off x="467544" y="1785926"/>
            <a:ext cx="7848872" cy="1815882"/>
          </a:xfrm>
          <a:prstGeom prst="rect">
            <a:avLst/>
          </a:prstGeom>
        </p:spPr>
        <p:txBody>
          <a:bodyPr wrap="squar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    ①做什么事都要从实际出发，不要忙着嘲笑别人。②看问题做事情要从客观存在的实际出发，实事求是，不要轻易下结论的道理。③杨桃实际上就是一个五角星的样子。④要敢于实话实说。</a:t>
            </a:r>
            <a:endParaRPr lang="zh-CN" altLang="en-US" sz="2800" b="1" dirty="0">
              <a:solidFill>
                <a:srgbClr val="FF0000"/>
              </a:solidFill>
            </a:endParaRPr>
          </a:p>
        </p:txBody>
      </p:sp>
      <p:sp>
        <p:nvSpPr>
          <p:cNvPr id="15" name="TextBox 14"/>
          <p:cNvSpPr txBox="1"/>
          <p:nvPr/>
        </p:nvSpPr>
        <p:spPr>
          <a:xfrm>
            <a:off x="683568" y="3645024"/>
            <a:ext cx="7562729" cy="2677656"/>
          </a:xfrm>
          <a:prstGeom prst="rect">
            <a:avLst/>
          </a:prstGeom>
          <a:noFill/>
        </p:spPr>
        <p:txBody>
          <a:bodyPr wrap="square" rtlCol="0">
            <a:spAutoFit/>
          </a:bodyPr>
          <a:lstStyle/>
          <a:p>
            <a:r>
              <a:rPr lang="zh-CN" altLang="en-US" sz="2800" dirty="0" smtClean="0">
                <a:solidFill>
                  <a:srgbClr val="0000FF"/>
                </a:solidFill>
                <a:latin typeface="楷体" panose="02010609060101010101" pitchFamily="49" charset="-122"/>
                <a:ea typeface="楷体" panose="02010609060101010101" pitchFamily="49" charset="-122"/>
              </a:rPr>
              <a:t>　</a:t>
            </a:r>
            <a:r>
              <a:rPr lang="zh-CN" altLang="en-US" sz="2000" dirty="0" smtClean="0">
                <a:solidFill>
                  <a:srgbClr val="0000FF"/>
                </a:solidFill>
                <a:latin typeface="楷体" panose="02010609060101010101" pitchFamily="49" charset="-122"/>
                <a:ea typeface="楷体" panose="02010609060101010101" pitchFamily="49" charset="-122"/>
              </a:rPr>
              <a:t>我看到的杨桃根本不像平时看到的那样，而像是五个角的什么东西。我认认真真地看，老老实实地画，自己觉得画得很准确。</a:t>
            </a:r>
            <a:endParaRPr lang="en-US" altLang="zh-CN" sz="2000" dirty="0" smtClean="0">
              <a:solidFill>
                <a:srgbClr val="0000FF"/>
              </a:solidFill>
              <a:latin typeface="楷体" panose="02010609060101010101" pitchFamily="49" charset="-122"/>
              <a:ea typeface="楷体" panose="02010609060101010101" pitchFamily="49" charset="-122"/>
            </a:endParaRPr>
          </a:p>
          <a:p>
            <a:r>
              <a:rPr lang="zh-CN" altLang="en-US" sz="2000" dirty="0" smtClean="0">
                <a:solidFill>
                  <a:srgbClr val="0000FF"/>
                </a:solidFill>
                <a:latin typeface="楷体" panose="02010609060101010101" pitchFamily="49" charset="-122"/>
                <a:ea typeface="楷体" panose="02010609060101010101" pitchFamily="49" charset="-122"/>
              </a:rPr>
              <a:t>于是，老师请这几个同学轮流坐到我的座位上。他对第一个坐下的同学说：“现在你看看那杨桃，像你平时看到的杨桃吗？”</a:t>
            </a:r>
          </a:p>
          <a:p>
            <a:r>
              <a:rPr lang="zh-CN" altLang="en-US" sz="2000" dirty="0" smtClean="0">
                <a:solidFill>
                  <a:srgbClr val="0000FF"/>
                </a:solidFill>
                <a:latin typeface="楷体" panose="02010609060101010101" pitchFamily="49" charset="-122"/>
                <a:ea typeface="楷体" panose="02010609060101010101" pitchFamily="49" charset="-122"/>
              </a:rPr>
              <a:t>“不</a:t>
            </a:r>
            <a:r>
              <a:rPr lang="en-US" altLang="zh-CN" sz="2000" dirty="0" smtClean="0">
                <a:solidFill>
                  <a:srgbClr val="0000FF"/>
                </a:solidFill>
                <a:latin typeface="楷体" panose="02010609060101010101" pitchFamily="49" charset="-122"/>
                <a:ea typeface="楷体" panose="02010609060101010101" pitchFamily="49" charset="-122"/>
              </a:rPr>
              <a:t>……</a:t>
            </a:r>
            <a:r>
              <a:rPr lang="zh-CN" altLang="en-US" sz="2000" dirty="0" smtClean="0">
                <a:solidFill>
                  <a:srgbClr val="0000FF"/>
                </a:solidFill>
                <a:latin typeface="楷体" panose="02010609060101010101" pitchFamily="49" charset="-122"/>
                <a:ea typeface="楷体" panose="02010609060101010101" pitchFamily="49" charset="-122"/>
              </a:rPr>
              <a:t>像。”</a:t>
            </a:r>
          </a:p>
          <a:p>
            <a:r>
              <a:rPr lang="zh-CN" altLang="en-US" sz="2000" dirty="0" smtClean="0">
                <a:solidFill>
                  <a:srgbClr val="0000FF"/>
                </a:solidFill>
                <a:latin typeface="楷体" panose="02010609060101010101" pitchFamily="49" charset="-122"/>
                <a:ea typeface="楷体" panose="02010609060101010101" pitchFamily="49" charset="-122"/>
              </a:rPr>
              <a:t>“那么，像什么呢？”</a:t>
            </a:r>
          </a:p>
          <a:p>
            <a:r>
              <a:rPr lang="zh-CN" altLang="en-US" sz="2000" dirty="0" smtClean="0">
                <a:solidFill>
                  <a:srgbClr val="0000FF"/>
                </a:solidFill>
                <a:latin typeface="楷体" panose="02010609060101010101" pitchFamily="49" charset="-122"/>
                <a:ea typeface="楷体" panose="02010609060101010101" pitchFamily="49" charset="-122"/>
              </a:rPr>
              <a:t>“像</a:t>
            </a:r>
            <a:r>
              <a:rPr lang="en-US" altLang="zh-CN" sz="2000" dirty="0" smtClean="0">
                <a:solidFill>
                  <a:srgbClr val="0000FF"/>
                </a:solidFill>
                <a:latin typeface="楷体" panose="02010609060101010101" pitchFamily="49" charset="-122"/>
                <a:ea typeface="楷体" panose="02010609060101010101" pitchFamily="49" charset="-122"/>
              </a:rPr>
              <a:t>……</a:t>
            </a:r>
            <a:r>
              <a:rPr lang="zh-CN" altLang="en-US" sz="2000" dirty="0" smtClean="0">
                <a:solidFill>
                  <a:srgbClr val="0000FF"/>
                </a:solidFill>
                <a:latin typeface="楷体" panose="02010609060101010101" pitchFamily="49" charset="-122"/>
                <a:ea typeface="楷体" panose="02010609060101010101" pitchFamily="49" charset="-122"/>
              </a:rPr>
              <a:t>五</a:t>
            </a:r>
            <a:r>
              <a:rPr lang="en-US" altLang="zh-CN" sz="2000" dirty="0" smtClean="0">
                <a:solidFill>
                  <a:srgbClr val="0000FF"/>
                </a:solidFill>
                <a:latin typeface="楷体" panose="02010609060101010101" pitchFamily="49" charset="-122"/>
                <a:ea typeface="楷体" panose="02010609060101010101" pitchFamily="49" charset="-122"/>
              </a:rPr>
              <a:t>……</a:t>
            </a:r>
            <a:r>
              <a:rPr lang="zh-CN" altLang="en-US" sz="2000" dirty="0" smtClean="0">
                <a:solidFill>
                  <a:srgbClr val="0000FF"/>
                </a:solidFill>
                <a:latin typeface="楷体" panose="02010609060101010101" pitchFamily="49" charset="-122"/>
                <a:ea typeface="楷体" panose="02010609060101010101" pitchFamily="49" charset="-122"/>
              </a:rPr>
              <a:t>五角星。”</a:t>
            </a:r>
          </a:p>
          <a:p>
            <a:r>
              <a:rPr lang="zh-CN" altLang="en-US" sz="2000" dirty="0" smtClean="0">
                <a:solidFill>
                  <a:srgbClr val="0000FF"/>
                </a:solidFill>
                <a:latin typeface="楷体" panose="02010609060101010101" pitchFamily="49" charset="-122"/>
                <a:ea typeface="楷体" panose="02010609060101010101" pitchFamily="49" charset="-122"/>
              </a:rPr>
              <a:t>“好，下一个。”</a:t>
            </a:r>
          </a:p>
        </p:txBody>
      </p:sp>
      <p:pic>
        <p:nvPicPr>
          <p:cNvPr id="33" name="Picture 3"/>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37133" y="5287650"/>
            <a:ext cx="1163666" cy="13023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9"/>
          <p:cNvPicPr>
            <a:picLocks noChangeAspect="1"/>
          </p:cNvPicPr>
          <p:nvPr/>
        </p:nvPicPr>
        <p:blipFill>
          <a:blip r:embed="rId2" cstate="print"/>
          <a:srcRect r="72971"/>
          <a:stretch>
            <a:fillRect/>
          </a:stretch>
        </p:blipFill>
        <p:spPr bwMode="auto">
          <a:xfrm>
            <a:off x="6266824" y="5968119"/>
            <a:ext cx="1624013" cy="1543050"/>
          </a:xfrm>
          <a:prstGeom prst="rect">
            <a:avLst/>
          </a:prstGeom>
          <a:noFill/>
          <a:ln w="9525">
            <a:noFill/>
            <a:miter lim="800000"/>
            <a:headEnd/>
            <a:tailEnd/>
          </a:ln>
        </p:spPr>
      </p:pic>
      <p:pic>
        <p:nvPicPr>
          <p:cNvPr id="10" name="图片 12"/>
          <p:cNvPicPr>
            <a:picLocks noChangeAspect="1"/>
          </p:cNvPicPr>
          <p:nvPr/>
        </p:nvPicPr>
        <p:blipFill>
          <a:blip r:embed="rId3" cstate="print"/>
          <a:srcRect r="72971"/>
          <a:stretch>
            <a:fillRect/>
          </a:stretch>
        </p:blipFill>
        <p:spPr bwMode="auto">
          <a:xfrm>
            <a:off x="792630" y="6096000"/>
            <a:ext cx="1265237" cy="1200150"/>
          </a:xfrm>
          <a:prstGeom prst="rect">
            <a:avLst/>
          </a:prstGeom>
          <a:noFill/>
          <a:ln w="9525">
            <a:noFill/>
            <a:miter lim="800000"/>
            <a:headEnd/>
            <a:tailEnd/>
          </a:ln>
        </p:spPr>
      </p:pic>
      <p:pic>
        <p:nvPicPr>
          <p:cNvPr id="12" name="图片 7"/>
          <p:cNvPicPr>
            <a:picLocks noChangeAspect="1"/>
          </p:cNvPicPr>
          <p:nvPr/>
        </p:nvPicPr>
        <p:blipFill>
          <a:blip r:embed="rId4" cstate="print"/>
          <a:srcRect/>
          <a:stretch>
            <a:fillRect/>
          </a:stretch>
        </p:blipFill>
        <p:spPr bwMode="auto">
          <a:xfrm>
            <a:off x="323528" y="6279269"/>
            <a:ext cx="539750" cy="460375"/>
          </a:xfrm>
          <a:prstGeom prst="rect">
            <a:avLst/>
          </a:prstGeom>
          <a:noFill/>
          <a:ln w="9525">
            <a:noFill/>
            <a:miter lim="800000"/>
            <a:headEnd/>
            <a:tailEnd/>
          </a:ln>
        </p:spPr>
      </p:pic>
      <p:pic>
        <p:nvPicPr>
          <p:cNvPr id="14" name="图片 8"/>
          <p:cNvPicPr>
            <a:picLocks noChangeAspect="1"/>
          </p:cNvPicPr>
          <p:nvPr/>
        </p:nvPicPr>
        <p:blipFill>
          <a:blip r:embed="rId5" cstate="print"/>
          <a:srcRect/>
          <a:stretch>
            <a:fillRect/>
          </a:stretch>
        </p:blipFill>
        <p:spPr bwMode="auto">
          <a:xfrm>
            <a:off x="8158095" y="6302641"/>
            <a:ext cx="720725" cy="477838"/>
          </a:xfrm>
          <a:prstGeom prst="rect">
            <a:avLst/>
          </a:prstGeom>
          <a:noFill/>
          <a:ln w="9525">
            <a:noFill/>
            <a:miter lim="800000"/>
            <a:headEnd/>
            <a:tailEnd/>
          </a:ln>
        </p:spPr>
      </p:pic>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7" name="图片 1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5" name="TextBox 2"/>
          <p:cNvSpPr txBox="1"/>
          <p:nvPr/>
        </p:nvSpPr>
        <p:spPr>
          <a:xfrm>
            <a:off x="539552" y="2002608"/>
            <a:ext cx="7978906" cy="707886"/>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endParaRPr lang="zh-CN" altLang="en-US" sz="4000" dirty="0">
              <a:latin typeface="楷体" panose="02010609060101010101" pitchFamily="49" charset="-122"/>
              <a:ea typeface="楷体" panose="02010609060101010101" pitchFamily="49" charset="-122"/>
            </a:endParaRPr>
          </a:p>
        </p:txBody>
      </p:sp>
      <p:sp>
        <p:nvSpPr>
          <p:cNvPr id="18" name="TextBox 3"/>
          <p:cNvSpPr txBox="1"/>
          <p:nvPr/>
        </p:nvSpPr>
        <p:spPr>
          <a:xfrm>
            <a:off x="539552" y="1157263"/>
            <a:ext cx="7978906" cy="1938992"/>
          </a:xfrm>
          <a:prstGeom prst="rect">
            <a:avLst/>
          </a:prstGeom>
          <a:noFill/>
        </p:spPr>
        <p:txBody>
          <a:bodyPr wrap="square" rtlCol="0">
            <a:spAutoFit/>
          </a:bodyPr>
          <a:lstStyle/>
          <a:p>
            <a:pPr>
              <a:lnSpc>
                <a:spcPct val="150000"/>
              </a:lnSpc>
            </a:pPr>
            <a:r>
              <a:rPr lang="en-US" altLang="zh-CN" sz="4000" dirty="0" smtClean="0">
                <a:solidFill>
                  <a:srgbClr val="0000FF"/>
                </a:solidFill>
                <a:latin typeface="楷体" panose="02010609060101010101" pitchFamily="49" charset="-122"/>
                <a:ea typeface="楷体" panose="02010609060101010101" pitchFamily="49" charset="-122"/>
              </a:rPr>
              <a:t>  </a:t>
            </a:r>
            <a:r>
              <a:rPr lang="zh-CN" altLang="en-US" sz="4000" dirty="0" smtClean="0">
                <a:solidFill>
                  <a:srgbClr val="0000FF"/>
                </a:solidFill>
                <a:latin typeface="楷体" panose="02010609060101010101" pitchFamily="49" charset="-122"/>
                <a:ea typeface="楷体" panose="02010609060101010101" pitchFamily="49" charset="-122"/>
              </a:rPr>
              <a:t>形容人的态度的词语：</a:t>
            </a:r>
            <a:endParaRPr lang="en-US" altLang="zh-CN" sz="4000" dirty="0" smtClean="0">
              <a:solidFill>
                <a:srgbClr val="0000FF"/>
              </a:solidFill>
              <a:latin typeface="楷体" panose="02010609060101010101" pitchFamily="49" charset="-122"/>
              <a:ea typeface="楷体" panose="02010609060101010101" pitchFamily="49" charset="-122"/>
            </a:endParaRPr>
          </a:p>
          <a:p>
            <a:pPr>
              <a:lnSpc>
                <a:spcPct val="150000"/>
              </a:lnSpc>
            </a:pPr>
            <a:r>
              <a:rPr lang="zh-CN" altLang="en-US" sz="4000" dirty="0" smtClean="0">
                <a:latin typeface="楷体" panose="02010609060101010101" pitchFamily="49" charset="-122"/>
                <a:ea typeface="楷体" panose="02010609060101010101" pitchFamily="49" charset="-122"/>
              </a:rPr>
              <a:t>　　和颜悦色   严肃　</a:t>
            </a:r>
            <a:endParaRPr lang="zh-CN" altLang="en-US" sz="4000" dirty="0">
              <a:latin typeface="楷体" panose="02010609060101010101" pitchFamily="49" charset="-122"/>
              <a:ea typeface="楷体" panose="02010609060101010101" pitchFamily="49" charset="-122"/>
            </a:endParaRPr>
          </a:p>
        </p:txBody>
      </p:sp>
      <p:sp>
        <p:nvSpPr>
          <p:cNvPr id="19" name="TextBox 5"/>
          <p:cNvSpPr txBox="1"/>
          <p:nvPr/>
        </p:nvSpPr>
        <p:spPr>
          <a:xfrm>
            <a:off x="179512" y="4293096"/>
            <a:ext cx="8964488" cy="646331"/>
          </a:xfrm>
          <a:prstGeom prst="rect">
            <a:avLst/>
          </a:prstGeom>
          <a:noFill/>
        </p:spPr>
        <p:txBody>
          <a:bodyPr wrap="square" rtlCol="0">
            <a:spAutoFit/>
          </a:bodyPr>
          <a:lstStyle/>
          <a:p>
            <a:r>
              <a:rPr lang="zh-CN" altLang="en-US" sz="3600" dirty="0" smtClean="0">
                <a:latin typeface="楷体" panose="02010609060101010101" pitchFamily="49" charset="-122"/>
                <a:ea typeface="楷体" panose="02010609060101010101" pitchFamily="49" charset="-122"/>
              </a:rPr>
              <a:t>和蔼可亲  轻声细语  平易近人  温文尔雅</a:t>
            </a:r>
          </a:p>
        </p:txBody>
      </p:sp>
      <p:sp>
        <p:nvSpPr>
          <p:cNvPr id="20" name="矩形 19"/>
          <p:cNvSpPr/>
          <p:nvPr/>
        </p:nvSpPr>
        <p:spPr>
          <a:xfrm>
            <a:off x="1000100" y="3357562"/>
            <a:ext cx="1723549" cy="707886"/>
          </a:xfrm>
          <a:prstGeom prst="rect">
            <a:avLst/>
          </a:prstGeom>
        </p:spPr>
        <p:txBody>
          <a:bodyPr wrap="none">
            <a:spAutoFit/>
          </a:bodyPr>
          <a:lstStyle/>
          <a:p>
            <a:r>
              <a:rPr lang="zh-CN" altLang="en-US" sz="4000" dirty="0">
                <a:solidFill>
                  <a:srgbClr val="0000FF"/>
                </a:solidFill>
                <a:latin typeface="楷体" panose="02010609060101010101" pitchFamily="49" charset="-122"/>
                <a:ea typeface="楷体" panose="02010609060101010101" pitchFamily="49" charset="-122"/>
              </a:rPr>
              <a:t>拓展：</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9"/>
          <p:cNvPicPr>
            <a:picLocks noChangeAspect="1"/>
          </p:cNvPicPr>
          <p:nvPr/>
        </p:nvPicPr>
        <p:blipFill>
          <a:blip r:embed="rId2" cstate="print"/>
          <a:srcRect r="72971"/>
          <a:stretch>
            <a:fillRect/>
          </a:stretch>
        </p:blipFill>
        <p:spPr bwMode="auto">
          <a:xfrm>
            <a:off x="6536008" y="6049963"/>
            <a:ext cx="1624013" cy="1543050"/>
          </a:xfrm>
          <a:prstGeom prst="rect">
            <a:avLst/>
          </a:prstGeom>
          <a:noFill/>
          <a:ln w="9525">
            <a:noFill/>
            <a:miter lim="800000"/>
            <a:headEnd/>
            <a:tailEnd/>
          </a:ln>
        </p:spPr>
      </p:pic>
      <p:pic>
        <p:nvPicPr>
          <p:cNvPr id="3" name="图片 12"/>
          <p:cNvPicPr>
            <a:picLocks noChangeAspect="1"/>
          </p:cNvPicPr>
          <p:nvPr/>
        </p:nvPicPr>
        <p:blipFill>
          <a:blip r:embed="rId3" cstate="print"/>
          <a:srcRect r="72971"/>
          <a:stretch>
            <a:fillRect/>
          </a:stretch>
        </p:blipFill>
        <p:spPr bwMode="auto">
          <a:xfrm>
            <a:off x="679531" y="6221413"/>
            <a:ext cx="1265237" cy="1200150"/>
          </a:xfrm>
          <a:prstGeom prst="rect">
            <a:avLst/>
          </a:prstGeom>
          <a:noFill/>
          <a:ln w="9525">
            <a:noFill/>
            <a:miter lim="800000"/>
            <a:headEnd/>
            <a:tailEnd/>
          </a:ln>
        </p:spPr>
      </p:pic>
      <p:pic>
        <p:nvPicPr>
          <p:cNvPr id="4" name="图片 7"/>
          <p:cNvPicPr>
            <a:picLocks noChangeAspect="1"/>
          </p:cNvPicPr>
          <p:nvPr/>
        </p:nvPicPr>
        <p:blipFill>
          <a:blip r:embed="rId4" cstate="print"/>
          <a:srcRect/>
          <a:stretch>
            <a:fillRect/>
          </a:stretch>
        </p:blipFill>
        <p:spPr bwMode="auto">
          <a:xfrm>
            <a:off x="137160" y="6383338"/>
            <a:ext cx="539750" cy="460375"/>
          </a:xfrm>
          <a:prstGeom prst="rect">
            <a:avLst/>
          </a:prstGeom>
          <a:noFill/>
          <a:ln w="9525">
            <a:noFill/>
            <a:miter lim="800000"/>
            <a:headEnd/>
            <a:tailEnd/>
          </a:ln>
        </p:spPr>
      </p:pic>
      <p:pic>
        <p:nvPicPr>
          <p:cNvPr id="5" name="图片 8"/>
          <p:cNvPicPr>
            <a:picLocks noChangeAspect="1"/>
          </p:cNvPicPr>
          <p:nvPr/>
        </p:nvPicPr>
        <p:blipFill>
          <a:blip r:embed="rId5" cstate="print"/>
          <a:srcRect/>
          <a:stretch>
            <a:fillRect/>
          </a:stretch>
        </p:blipFill>
        <p:spPr bwMode="auto">
          <a:xfrm>
            <a:off x="8150810" y="6343650"/>
            <a:ext cx="720725" cy="477838"/>
          </a:xfrm>
          <a:prstGeom prst="rect">
            <a:avLst/>
          </a:prstGeom>
          <a:noFill/>
          <a:ln w="9525">
            <a:noFill/>
            <a:miter lim="800000"/>
            <a:headEnd/>
            <a:tailEnd/>
          </a:ln>
        </p:spPr>
      </p:pic>
      <p:pic>
        <p:nvPicPr>
          <p:cNvPr id="7" name="图片 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45954" y="110421"/>
            <a:ext cx="591224" cy="549852"/>
          </a:xfrm>
          <a:prstGeom prst="rect">
            <a:avLst/>
          </a:prstGeom>
        </p:spPr>
      </p:pic>
      <p:sp>
        <p:nvSpPr>
          <p:cNvPr id="8" name="TextBox 2"/>
          <p:cNvSpPr txBox="1"/>
          <p:nvPr/>
        </p:nvSpPr>
        <p:spPr>
          <a:xfrm>
            <a:off x="677200" y="1065513"/>
            <a:ext cx="7978906" cy="6001643"/>
          </a:xfrm>
          <a:prstGeom prst="rect">
            <a:avLst/>
          </a:prstGeom>
          <a:noFill/>
        </p:spPr>
        <p:txBody>
          <a:bodyPr wrap="square" rtlCol="0">
            <a:spAutoFit/>
          </a:bodyPr>
          <a:lstStyle/>
          <a:p>
            <a:r>
              <a:rPr lang="zh-CN" altLang="en-US" sz="40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新词：</a:t>
            </a:r>
            <a:r>
              <a:rPr lang="zh-CN" altLang="en-US" sz="4000" dirty="0" smtClean="0">
                <a:solidFill>
                  <a:srgbClr val="0000FF"/>
                </a:solidFill>
                <a:latin typeface="楷体" panose="02010609060101010101" pitchFamily="49" charset="-122"/>
                <a:ea typeface="楷体" panose="02010609060101010101" pitchFamily="49" charset="-122"/>
              </a:rPr>
              <a:t>　</a:t>
            </a:r>
            <a:endParaRPr lang="en-US" altLang="zh-CN" sz="4000" dirty="0" smtClean="0">
              <a:solidFill>
                <a:srgbClr val="0000FF"/>
              </a:solidFill>
              <a:latin typeface="楷体" panose="02010609060101010101" pitchFamily="49" charset="-122"/>
              <a:ea typeface="楷体" panose="02010609060101010101" pitchFamily="49" charset="-122"/>
            </a:endParaRPr>
          </a:p>
          <a:p>
            <a:pPr>
              <a:lnSpc>
                <a:spcPct val="150000"/>
              </a:lnSpc>
            </a:pPr>
            <a:r>
              <a:rPr lang="zh-CN" altLang="en-US" sz="40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图画  课本  摆放  座位  交流  哈哈大笑  那页  抢着  嘻嘻</a:t>
            </a:r>
            <a:endParaRPr lang="en-US" altLang="zh-CN" sz="3200" dirty="0" smtClean="0">
              <a:solidFill>
                <a:srgbClr val="0000FF"/>
              </a:solidFill>
              <a:latin typeface="楷体" panose="02010609060101010101" pitchFamily="49" charset="-122"/>
              <a:ea typeface="楷体" panose="02010609060101010101" pitchFamily="49" charset="-122"/>
            </a:endParaRPr>
          </a:p>
          <a:p>
            <a:r>
              <a:rPr lang="en-US" altLang="zh-CN" sz="3200" dirty="0" smtClean="0">
                <a:solidFill>
                  <a:srgbClr val="0000FF"/>
                </a:solidFill>
                <a:latin typeface="楷体" panose="02010609060101010101" pitchFamily="49" charset="-122"/>
                <a:ea typeface="楷体" panose="02010609060101010101" pitchFamily="49" charset="-122"/>
              </a:rPr>
              <a:t>  </a:t>
            </a:r>
            <a:r>
              <a:rPr lang="zh-CN" altLang="en-US" sz="3200" dirty="0" smtClean="0">
                <a:solidFill>
                  <a:srgbClr val="0000FF"/>
                </a:solidFill>
                <a:latin typeface="楷体" panose="02010609060101010101" pitchFamily="49" charset="-122"/>
                <a:ea typeface="楷体" panose="02010609060101010101" pitchFamily="49" charset="-122"/>
              </a:rPr>
              <a:t>好句：</a:t>
            </a:r>
          </a:p>
          <a:p>
            <a:r>
              <a:rPr lang="zh-CN" altLang="en-US" sz="2400" dirty="0" smtClean="0">
                <a:latin typeface="楷体" panose="02010609060101010101" pitchFamily="49" charset="-122"/>
                <a:ea typeface="楷体" panose="02010609060101010101" pitchFamily="49" charset="-122"/>
              </a:rPr>
              <a:t>        我认认真真地看，老老实实地画，自己觉得画得很准确。</a:t>
            </a:r>
          </a:p>
          <a:p>
            <a:pPr>
              <a:lnSpc>
                <a:spcPct val="150000"/>
              </a:lnSpc>
            </a:pPr>
            <a:r>
              <a:rPr lang="zh-CN" altLang="en-US" sz="2400" dirty="0" smtClean="0">
                <a:latin typeface="楷体" panose="02010609060101010101" pitchFamily="49" charset="-122"/>
                <a:ea typeface="楷体" panose="02010609060101010101" pitchFamily="49" charset="-122"/>
              </a:rPr>
              <a:t>    老师让这几个同学回到自己的座位上，然后和颜悦色地说：“大家发现了吗？看的角度不同，杨桃的样子也就不一样。当我们看见别人把杨桃画成五角星的时候，不要忙着发笑，要看看人家是从什么角度看的。”</a:t>
            </a:r>
          </a:p>
        </p:txBody>
      </p:sp>
      <p:sp>
        <p:nvSpPr>
          <p:cNvPr id="16" name="对角圆角矩形 15"/>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词语积累</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spTree>
  </p:cSld>
  <p:clrMapOvr>
    <a:masterClrMapping/>
  </p:clrMapOvr>
  <p:transition spd="med">
    <p:pull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67544" y="110421"/>
            <a:ext cx="2525818" cy="549852"/>
            <a:chOff x="467544" y="110421"/>
            <a:chExt cx="2525818" cy="549852"/>
          </a:xfrm>
        </p:grpSpPr>
        <p:sp>
          <p:nvSpPr>
            <p:cNvPr id="12" name="对角圆角矩形 11"/>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a:solidFill>
                    <a:schemeClr val="accent6">
                      <a:lumMod val="75000"/>
                    </a:schemeClr>
                  </a:solidFill>
                  <a:latin typeface="楷体" panose="02010609060101010101" pitchFamily="49" charset="-122"/>
                  <a:ea typeface="楷体" panose="02010609060101010101" pitchFamily="49" charset="-122"/>
                </a:rPr>
                <a:t>新课</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导入</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sp>
        <p:nvSpPr>
          <p:cNvPr id="15" name="云形标注 14"/>
          <p:cNvSpPr/>
          <p:nvPr/>
        </p:nvSpPr>
        <p:spPr>
          <a:xfrm>
            <a:off x="4857751" y="2285992"/>
            <a:ext cx="4143405" cy="2357454"/>
          </a:xfrm>
          <a:prstGeom prst="cloudCallout">
            <a:avLst>
              <a:gd name="adj1" fmla="val -28717"/>
              <a:gd name="adj2" fmla="val 72334"/>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17" name="TextBox 2"/>
          <p:cNvSpPr txBox="1"/>
          <p:nvPr/>
        </p:nvSpPr>
        <p:spPr>
          <a:xfrm>
            <a:off x="5143503" y="2500306"/>
            <a:ext cx="3643338" cy="1631216"/>
          </a:xfrm>
          <a:prstGeom prst="rect">
            <a:avLst/>
          </a:prstGeom>
          <a:noFill/>
        </p:spPr>
        <p:txBody>
          <a:bodyPr wrap="square" rtlCol="0">
            <a:spAutoFit/>
          </a:bodyPr>
          <a:lstStyle/>
          <a:p>
            <a:r>
              <a:rPr lang="zh-CN" altLang="en-US" sz="2000" dirty="0" smtClean="0">
                <a:latin typeface="楷体" panose="02010609060101010101" pitchFamily="49" charset="-122"/>
                <a:ea typeface="楷体" panose="02010609060101010101" pitchFamily="49" charset="-122"/>
              </a:rPr>
              <a:t>　　你们喜欢水果吗？今天老师给大家介绍一种新水果</a:t>
            </a:r>
            <a:r>
              <a:rPr lang="en-US" altLang="zh-CN" sz="2000" dirty="0" smtClean="0">
                <a:latin typeface="楷体" panose="02010609060101010101" pitchFamily="49" charset="-122"/>
                <a:ea typeface="楷体" panose="02010609060101010101" pitchFamily="49" charset="-122"/>
              </a:rPr>
              <a:t>--- </a:t>
            </a:r>
            <a:r>
              <a:rPr lang="zh-CN" altLang="en-US" sz="2000" dirty="0" smtClean="0">
                <a:latin typeface="楷体" panose="02010609060101010101" pitchFamily="49" charset="-122"/>
                <a:ea typeface="楷体" panose="02010609060101010101" pitchFamily="49" charset="-122"/>
              </a:rPr>
              <a:t>杨桃</a:t>
            </a:r>
            <a:r>
              <a:rPr lang="zh-CN" altLang="en-US" sz="2000" dirty="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而且他还要和大家共同来分享一个有关他的故事。</a:t>
            </a:r>
          </a:p>
          <a:p>
            <a:endParaRPr lang="zh-CN" altLang="en-US" sz="2000" dirty="0" smtClean="0">
              <a:latin typeface="楷体" panose="02010609060101010101" pitchFamily="49" charset="-122"/>
              <a:ea typeface="楷体" panose="02010609060101010101" pitchFamily="49" charset="-122"/>
            </a:endParaRPr>
          </a:p>
        </p:txBody>
      </p:sp>
      <p:grpSp>
        <p:nvGrpSpPr>
          <p:cNvPr id="9" name="组合 8"/>
          <p:cNvGrpSpPr/>
          <p:nvPr/>
        </p:nvGrpSpPr>
        <p:grpSpPr>
          <a:xfrm>
            <a:off x="6858016" y="4786322"/>
            <a:ext cx="1285884" cy="1721494"/>
            <a:chOff x="5836357" y="4560894"/>
            <a:chExt cx="1327930" cy="2056092"/>
          </a:xfrm>
        </p:grpSpPr>
        <p:pic>
          <p:nvPicPr>
            <p:cNvPr id="10" name="图片 5"/>
            <p:cNvPicPr>
              <a:picLocks noChangeAspect="1"/>
            </p:cNvPicPr>
            <p:nvPr/>
          </p:nvPicPr>
          <p:blipFill rotWithShape="1">
            <a:blip r:embed="rId3"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1" name="Picture 2"/>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026" name="Picture 2" descr="E:\2018春稿件\七彩课堂\七彩课堂人教版二语下\七彩课堂人教版二语下同音字、语文园地电子稿\图10.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122320" y="1165926"/>
            <a:ext cx="3404319" cy="459758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5818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407415" y="6257925"/>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867665" y="6386513"/>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50965" y="6369050"/>
            <a:ext cx="720725" cy="477838"/>
          </a:xfrm>
          <a:prstGeom prst="rect">
            <a:avLst/>
          </a:prstGeom>
          <a:noFill/>
          <a:ln w="9525">
            <a:noFill/>
            <a:miter lim="800000"/>
            <a:headEnd/>
            <a:tailEnd/>
          </a:ln>
        </p:spPr>
      </p:pic>
      <p:sp>
        <p:nvSpPr>
          <p:cNvPr id="11" name="对角圆角矩形 10"/>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课堂小结</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2" name="图片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4" name="TextBox 2"/>
          <p:cNvSpPr txBox="1"/>
          <p:nvPr/>
        </p:nvSpPr>
        <p:spPr>
          <a:xfrm>
            <a:off x="785786" y="1071546"/>
            <a:ext cx="7978906" cy="2554545"/>
          </a:xfrm>
          <a:prstGeom prst="rect">
            <a:avLst/>
          </a:prstGeom>
          <a:noFill/>
        </p:spPr>
        <p:txBody>
          <a:bodyPr wrap="square" rtlCol="0">
            <a:spAutoFit/>
          </a:bodyPr>
          <a:lstStyle/>
          <a:p>
            <a:r>
              <a:rPr lang="zh-CN" altLang="en-US" sz="3200" dirty="0" smtClean="0">
                <a:solidFill>
                  <a:srgbClr val="0000FF"/>
                </a:solidFill>
                <a:latin typeface="楷体" panose="02010609060101010101" pitchFamily="49" charset="-122"/>
                <a:ea typeface="楷体" panose="02010609060101010101" pitchFamily="49" charset="-122"/>
              </a:rPr>
              <a:t>　　 作者通过语言、动作和心理描写等写作方法把一个做事实事求是的孩子和一个严谨治学的老师形象展示在我们眼前。启发了我们做事要从实际出发不要忙着下结论嘲笑别人，要多个角度看问题。</a:t>
            </a:r>
            <a:endParaRPr lang="zh-CN" altLang="en-US" sz="3200" dirty="0">
              <a:latin typeface="楷体" panose="02010609060101010101" pitchFamily="49" charset="-122"/>
              <a:ea typeface="楷体" panose="02010609060101010101" pitchFamily="49" charset="-122"/>
            </a:endParaRPr>
          </a:p>
        </p:txBody>
      </p:sp>
      <p:grpSp>
        <p:nvGrpSpPr>
          <p:cNvPr id="17" name="组合 16"/>
          <p:cNvGrpSpPr/>
          <p:nvPr/>
        </p:nvGrpSpPr>
        <p:grpSpPr>
          <a:xfrm>
            <a:off x="867665" y="4437111"/>
            <a:ext cx="4780687" cy="1453466"/>
            <a:chOff x="867665" y="4437111"/>
            <a:chExt cx="4780687" cy="1453466"/>
          </a:xfrm>
        </p:grpSpPr>
        <p:sp>
          <p:nvSpPr>
            <p:cNvPr id="18" name="云形标注 17"/>
            <p:cNvSpPr/>
            <p:nvPr/>
          </p:nvSpPr>
          <p:spPr>
            <a:xfrm>
              <a:off x="2555776" y="4437111"/>
              <a:ext cx="3092576" cy="945680"/>
            </a:xfrm>
            <a:prstGeom prst="cloudCallout">
              <a:avLst>
                <a:gd name="adj1" fmla="val -76605"/>
                <a:gd name="adj2" fmla="val 6468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我还积累了很多词语。</a:t>
              </a:r>
              <a:endParaRPr lang="zh-CN" altLang="en-US" sz="2400" dirty="0">
                <a:latin typeface="楷体" panose="02010609060101010101" pitchFamily="49" charset="-122"/>
                <a:ea typeface="楷体" panose="02010609060101010101" pitchFamily="49" charset="-122"/>
              </a:endParaRPr>
            </a:p>
          </p:txBody>
        </p:sp>
        <p:pic>
          <p:nvPicPr>
            <p:cNvPr id="19"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867665" y="4916670"/>
              <a:ext cx="878714" cy="9739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circle(in)">
                                      <p:cBhvr>
                                        <p:cTn id="2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角圆角矩形 18"/>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板书设计</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25" name="左大括号 24"/>
          <p:cNvSpPr/>
          <p:nvPr/>
        </p:nvSpPr>
        <p:spPr>
          <a:xfrm>
            <a:off x="1832276" y="1714488"/>
            <a:ext cx="453708" cy="3643338"/>
          </a:xfrm>
          <a:prstGeom prst="leftBrace">
            <a:avLst>
              <a:gd name="adj1" fmla="val 78710"/>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右大括号 32"/>
          <p:cNvSpPr/>
          <p:nvPr/>
        </p:nvSpPr>
        <p:spPr>
          <a:xfrm>
            <a:off x="7072330" y="1714488"/>
            <a:ext cx="285752" cy="3643338"/>
          </a:xfrm>
          <a:prstGeom prst="rightBrace">
            <a:avLst>
              <a:gd name="adj1" fmla="val 110216"/>
              <a:gd name="adj2" fmla="val 50000"/>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26"/>
          <p:cNvSpPr txBox="1">
            <a:spLocks noChangeArrowheads="1"/>
          </p:cNvSpPr>
          <p:nvPr/>
        </p:nvSpPr>
        <p:spPr bwMode="auto">
          <a:xfrm>
            <a:off x="857224" y="2928934"/>
            <a:ext cx="800219" cy="1607171"/>
          </a:xfrm>
          <a:prstGeom prst="rect">
            <a:avLst/>
          </a:prstGeom>
          <a:solidFill>
            <a:srgbClr val="CCECFF"/>
          </a:solidFill>
          <a:ln w="9525">
            <a:solidFill>
              <a:srgbClr val="CCECFF"/>
            </a:solidFill>
            <a:miter lim="800000"/>
          </a:ln>
        </p:spPr>
        <p:txBody>
          <a:bodyPr vert="eaVert" wrap="none">
            <a:spAutoFit/>
          </a:bodyPr>
          <a:lstStyle/>
          <a:p>
            <a:pPr>
              <a:buFont typeface="Arial" panose="020B0604020202020204" pitchFamily="34" charset="0"/>
              <a:buNone/>
            </a:pPr>
            <a:r>
              <a:rPr lang="zh-CN" altLang="en-US" sz="4000" b="1" dirty="0" smtClean="0">
                <a:latin typeface="楷体" panose="02010609060101010101" pitchFamily="49" charset="-122"/>
                <a:ea typeface="楷体" panose="02010609060101010101" pitchFamily="49" charset="-122"/>
              </a:rPr>
              <a:t>画杨桃</a:t>
            </a:r>
            <a:endParaRPr lang="zh-CN" altLang="en-US" sz="4000" b="1" dirty="0">
              <a:latin typeface="楷体" panose="02010609060101010101" pitchFamily="49" charset="-122"/>
              <a:ea typeface="楷体" panose="02010609060101010101" pitchFamily="49" charset="-122"/>
            </a:endParaRPr>
          </a:p>
        </p:txBody>
      </p:sp>
      <p:sp>
        <p:nvSpPr>
          <p:cNvPr id="36" name="矩形 7"/>
          <p:cNvSpPr>
            <a:spLocks noChangeArrowheads="1"/>
          </p:cNvSpPr>
          <p:nvPr/>
        </p:nvSpPr>
        <p:spPr bwMode="auto">
          <a:xfrm>
            <a:off x="2915816" y="2636912"/>
            <a:ext cx="3287687" cy="715581"/>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同学们：嘲笑</a:t>
            </a:r>
          </a:p>
        </p:txBody>
      </p:sp>
      <p:sp>
        <p:nvSpPr>
          <p:cNvPr id="37" name="矩形 36"/>
          <p:cNvSpPr>
            <a:spLocks noChangeArrowheads="1"/>
          </p:cNvSpPr>
          <p:nvPr/>
        </p:nvSpPr>
        <p:spPr bwMode="auto">
          <a:xfrm>
            <a:off x="2843808" y="1643050"/>
            <a:ext cx="3939546" cy="830997"/>
          </a:xfrm>
          <a:prstGeom prst="rect">
            <a:avLst/>
          </a:prstGeom>
          <a:solidFill>
            <a:srgbClr val="CCECFF"/>
          </a:solidFill>
          <a:ln w="9525">
            <a:no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“我”：认真作画</a:t>
            </a:r>
            <a:endParaRPr lang="zh-CN" altLang="en-US" sz="3200" b="1" dirty="0">
              <a:latin typeface="楷体" panose="02010609060101010101" pitchFamily="49" charset="-122"/>
              <a:ea typeface="楷体" panose="02010609060101010101" pitchFamily="49" charset="-122"/>
            </a:endParaRPr>
          </a:p>
        </p:txBody>
      </p:sp>
      <p:sp>
        <p:nvSpPr>
          <p:cNvPr id="41" name="矩形 40"/>
          <p:cNvSpPr>
            <a:spLocks noChangeArrowheads="1"/>
          </p:cNvSpPr>
          <p:nvPr/>
        </p:nvSpPr>
        <p:spPr bwMode="auto">
          <a:xfrm>
            <a:off x="7596336" y="1772816"/>
            <a:ext cx="500066" cy="4401205"/>
          </a:xfrm>
          <a:prstGeom prst="rect">
            <a:avLst/>
          </a:prstGeom>
          <a:solidFill>
            <a:srgbClr val="CCECFF"/>
          </a:solidFill>
          <a:ln w="9525">
            <a:solidFill>
              <a:srgbClr val="CCECFF"/>
            </a:solidFill>
            <a:miter lim="800000"/>
          </a:ln>
        </p:spPr>
        <p:txBody>
          <a:bodyPr wrap="square">
            <a:spAutoFit/>
          </a:bodyPr>
          <a:lstStyle/>
          <a:p>
            <a:r>
              <a:rPr lang="zh-CN" altLang="en-US" sz="2800" b="1" dirty="0" smtClean="0">
                <a:latin typeface="楷体" panose="02010609060101010101" pitchFamily="49" charset="-122"/>
                <a:ea typeface="楷体" panose="02010609060101010101" pitchFamily="49" charset="-122"/>
              </a:rPr>
              <a:t>实事求是</a:t>
            </a:r>
            <a:endParaRPr lang="en-US" altLang="zh-CN" sz="2800" b="1" dirty="0" smtClean="0">
              <a:latin typeface="楷体" panose="02010609060101010101" pitchFamily="49" charset="-122"/>
              <a:ea typeface="楷体" panose="02010609060101010101" pitchFamily="49" charset="-122"/>
            </a:endParaRPr>
          </a:p>
          <a:p>
            <a:r>
              <a:rPr lang="zh-CN" altLang="en-US" sz="2800" b="1" dirty="0" smtClean="0">
                <a:latin typeface="楷体" panose="02010609060101010101" pitchFamily="49" charset="-122"/>
                <a:ea typeface="楷体" panose="02010609060101010101" pitchFamily="49" charset="-122"/>
              </a:rPr>
              <a:t>多角度看问题</a:t>
            </a:r>
          </a:p>
        </p:txBody>
      </p:sp>
      <p:sp>
        <p:nvSpPr>
          <p:cNvPr id="14" name="矩形 7"/>
          <p:cNvSpPr>
            <a:spLocks noChangeArrowheads="1"/>
          </p:cNvSpPr>
          <p:nvPr/>
        </p:nvSpPr>
        <p:spPr bwMode="auto">
          <a:xfrm>
            <a:off x="2915816" y="4365104"/>
            <a:ext cx="3888432" cy="830997"/>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老师的教诲终生难忘</a:t>
            </a:r>
          </a:p>
        </p:txBody>
      </p:sp>
      <p:sp>
        <p:nvSpPr>
          <p:cNvPr id="17" name="矩形 7"/>
          <p:cNvSpPr>
            <a:spLocks noChangeArrowheads="1"/>
          </p:cNvSpPr>
          <p:nvPr/>
        </p:nvSpPr>
        <p:spPr bwMode="auto">
          <a:xfrm>
            <a:off x="2915816" y="3501008"/>
            <a:ext cx="3287687" cy="715581"/>
          </a:xfrm>
          <a:prstGeom prst="rect">
            <a:avLst/>
          </a:prstGeom>
          <a:solidFill>
            <a:srgbClr val="CCECFF"/>
          </a:solidFill>
          <a:ln w="9525">
            <a:solidFill>
              <a:srgbClr val="CCECFF"/>
            </a:solidFill>
            <a:miter lim="800000"/>
          </a:ln>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老师：耐心教导</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barn(inHorizontal)">
                                      <p:cBhvr>
                                        <p:cTn id="32" dur="500"/>
                                        <p:tgtEl>
                                          <p:spTgt spid="4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33" grpId="0" animBg="1"/>
      <p:bldP spid="36" grpId="0" animBg="1"/>
      <p:bldP spid="37" grpId="0" animBg="1"/>
      <p:bldP spid="41" grpId="0" animBg="1"/>
      <p:bldP spid="14"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9218"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86710" y="5572140"/>
            <a:ext cx="928694" cy="1077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矩形 16"/>
          <p:cNvSpPr/>
          <p:nvPr/>
        </p:nvSpPr>
        <p:spPr>
          <a:xfrm>
            <a:off x="642910" y="968816"/>
            <a:ext cx="7786742" cy="5124480"/>
          </a:xfrm>
          <a:prstGeom prst="rect">
            <a:avLst/>
          </a:prstGeom>
        </p:spPr>
        <p:txBody>
          <a:bodyPr wrap="square">
            <a:spAutoFit/>
          </a:bodyPr>
          <a:lstStyle/>
          <a:p>
            <a:pPr>
              <a:lnSpc>
                <a:spcPct val="150000"/>
              </a:lnSpc>
            </a:pPr>
            <a:r>
              <a:rPr lang="zh-CN" altLang="en-US" b="1" dirty="0" smtClean="0">
                <a:latin typeface="楷体" panose="02010609060101010101" pitchFamily="49" charset="-122"/>
                <a:ea typeface="楷体" panose="02010609060101010101" pitchFamily="49" charset="-122"/>
              </a:rPr>
              <a:t>                           想别人没想到的</a:t>
            </a:r>
            <a:endParaRPr lang="en-US" altLang="zh-CN" b="1" dirty="0" smtClean="0">
              <a:latin typeface="楷体" panose="02010609060101010101" pitchFamily="49" charset="-122"/>
              <a:ea typeface="楷体" panose="02010609060101010101" pitchFamily="49" charset="-122"/>
            </a:endParaRPr>
          </a:p>
          <a:p>
            <a:pPr>
              <a:lnSpc>
                <a:spcPct val="150000"/>
              </a:lnSpc>
            </a:pPr>
            <a:r>
              <a:rPr lang="zh-CN" altLang="en-US" dirty="0" smtClean="0">
                <a:latin typeface="楷体" panose="02010609060101010101" pitchFamily="49" charset="-122"/>
                <a:ea typeface="楷体" panose="02010609060101010101" pitchFamily="49" charset="-122"/>
              </a:rPr>
              <a:t>    </a:t>
            </a:r>
            <a:r>
              <a:rPr lang="zh-CN" altLang="en-US" sz="1400" dirty="0" smtClean="0">
                <a:latin typeface="楷体" panose="02010609060101010101" pitchFamily="49" charset="-122"/>
                <a:ea typeface="楷体" panose="02010609060101010101" pitchFamily="49" charset="-122"/>
              </a:rPr>
              <a:t>从前，有位画师收了三个徒弟。</a:t>
            </a:r>
          </a:p>
          <a:p>
            <a:pPr>
              <a:lnSpc>
                <a:spcPct val="150000"/>
              </a:lnSpc>
            </a:pPr>
            <a:r>
              <a:rPr lang="zh-CN" altLang="en-US" sz="1400" dirty="0" smtClean="0">
                <a:latin typeface="楷体" panose="02010609060101010101" pitchFamily="49" charset="-122"/>
                <a:ea typeface="楷体" panose="02010609060101010101" pitchFamily="49" charset="-122"/>
              </a:rPr>
              <a:t>　　有一天，画师把三个徒弟召集在一起，要考考他们。他给每个徒弟一张同样大小的纸，让他们画骆驼，看谁画的骆驼最多。</a:t>
            </a:r>
          </a:p>
          <a:p>
            <a:pPr>
              <a:lnSpc>
                <a:spcPct val="150000"/>
              </a:lnSpc>
            </a:pPr>
            <a:r>
              <a:rPr lang="zh-CN" altLang="en-US" sz="1400" dirty="0" smtClean="0">
                <a:latin typeface="楷体" panose="02010609060101010101" pitchFamily="49" charset="-122"/>
                <a:ea typeface="楷体" panose="02010609060101010101" pitchFamily="49" charset="-122"/>
              </a:rPr>
              <a:t>　　徒弟们想了一会儿，便拿起笔画了起来。</a:t>
            </a:r>
          </a:p>
          <a:p>
            <a:pPr>
              <a:lnSpc>
                <a:spcPct val="150000"/>
              </a:lnSpc>
            </a:pPr>
            <a:r>
              <a:rPr lang="zh-CN" altLang="en-US" sz="1400" dirty="0" smtClean="0">
                <a:latin typeface="楷体" panose="02010609060101010101" pitchFamily="49" charset="-122"/>
                <a:ea typeface="楷体" panose="02010609060101010101" pitchFamily="49" charset="-122"/>
              </a:rPr>
              <a:t>　　大徒弟用细笔密密麻麻地在纸上画满了很小很小的骆驼。画完以后，他很得意，以为自己画得最多。</a:t>
            </a:r>
          </a:p>
          <a:p>
            <a:pPr>
              <a:lnSpc>
                <a:spcPct val="150000"/>
              </a:lnSpc>
            </a:pPr>
            <a:r>
              <a:rPr lang="zh-CN" altLang="en-US" sz="1400" dirty="0" smtClean="0">
                <a:latin typeface="楷体" panose="02010609060101010101" pitchFamily="49" charset="-122"/>
                <a:ea typeface="楷体" panose="02010609060101010101" pitchFamily="49" charset="-122"/>
              </a:rPr>
              <a:t>　　二徒弟想：纸只有这么大，要画出最多的骆驼，该怎么办呢？于是他画了许许多多骆驼的头。他画的果然比大徒弟多。</a:t>
            </a:r>
          </a:p>
          <a:p>
            <a:pPr>
              <a:lnSpc>
                <a:spcPct val="150000"/>
              </a:lnSpc>
            </a:pPr>
            <a:r>
              <a:rPr lang="zh-CN" altLang="en-US" sz="1400" dirty="0" smtClean="0">
                <a:latin typeface="楷体" panose="02010609060101010101" pitchFamily="49" charset="-122"/>
                <a:ea typeface="楷体" panose="02010609060101010101" pitchFamily="49" charset="-122"/>
              </a:rPr>
              <a:t>　　画师看了看他俩的画，没有露出满意的神情。当他拿起小徒弟的画时，禁不住点头称赞。原来，小徒弟只画了几条弯弯曲曲的线，表示连绵不断的山峰，一只骆驼从山中走出来，另一只骆驼只露出脑袋和半截脖子。看到画师称赞小徒弟的画，大徒弟和二徒弟感到很奇怪。</a:t>
            </a:r>
          </a:p>
          <a:p>
            <a:pPr>
              <a:lnSpc>
                <a:spcPct val="150000"/>
              </a:lnSpc>
            </a:pPr>
            <a:r>
              <a:rPr lang="zh-CN" altLang="en-US" sz="1400" dirty="0" smtClean="0">
                <a:latin typeface="楷体" panose="02010609060101010101" pitchFamily="49" charset="-122"/>
                <a:ea typeface="楷体" panose="02010609060101010101" pitchFamily="49" charset="-122"/>
              </a:rPr>
              <a:t>　　画师说：“你们看这幅画，画上虽然只有两只骆驼，但它们在连绵起伏的群山里走着，若隐若现，谁也说不清会从山谷里走出多少只骆驼，这不恰好表明有数不尽的骆驼吗？”</a:t>
            </a:r>
          </a:p>
          <a:p>
            <a:pPr>
              <a:lnSpc>
                <a:spcPct val="150000"/>
              </a:lnSpc>
            </a:pPr>
            <a:r>
              <a:rPr lang="zh-CN" altLang="en-US" sz="1400" dirty="0" smtClean="0">
                <a:latin typeface="楷体" panose="02010609060101010101" pitchFamily="49" charset="-122"/>
                <a:ea typeface="楷体" panose="02010609060101010101" pitchFamily="49" charset="-122"/>
              </a:rPr>
              <a:t>　　两个徒弟恍然大悟。</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randombar(horizont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10172" y="1268760"/>
            <a:ext cx="7978906" cy="3046988"/>
          </a:xfrm>
          <a:prstGeom prst="rect">
            <a:avLst/>
          </a:prstGeom>
          <a:noFill/>
        </p:spPr>
        <p:txBody>
          <a:bodyPr wrap="square" rtlCol="0">
            <a:spAutoFit/>
          </a:bodyPr>
          <a:lstStyle/>
          <a:p>
            <a:pPr>
              <a:lnSpc>
                <a:spcPct val="150000"/>
              </a:lnSpc>
            </a:pPr>
            <a:r>
              <a:rPr lang="zh-CN" altLang="en-US" sz="3200" dirty="0" smtClean="0">
                <a:latin typeface="+mn-ea"/>
                <a:ea typeface="+mn-ea"/>
              </a:rPr>
              <a:t>谜语：</a:t>
            </a:r>
            <a:endParaRPr lang="en-US" altLang="zh-CN" sz="3200" dirty="0" smtClean="0">
              <a:latin typeface="+mn-ea"/>
              <a:ea typeface="+mn-ea"/>
            </a:endParaRPr>
          </a:p>
          <a:p>
            <a:pPr>
              <a:lnSpc>
                <a:spcPct val="150000"/>
              </a:lnSpc>
            </a:pPr>
            <a:r>
              <a:rPr lang="zh-CN" altLang="en-US" sz="3200" dirty="0" smtClean="0">
                <a:latin typeface="楷体" panose="02010609060101010101" pitchFamily="49" charset="-122"/>
                <a:ea typeface="楷体" panose="02010609060101010101" pitchFamily="49" charset="-122"/>
              </a:rPr>
              <a:t>面黄肌瘦似苦瓜</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形比核桃大。皮肉均可食</a:t>
            </a:r>
            <a:r>
              <a:rPr lang="en-US" altLang="zh-CN" sz="3200"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果树南方家。  </a:t>
            </a:r>
            <a:endParaRPr lang="en-US" altLang="zh-CN" sz="3200" dirty="0" smtClean="0">
              <a:latin typeface="楷体" panose="02010609060101010101" pitchFamily="49" charset="-122"/>
              <a:ea typeface="楷体" panose="02010609060101010101" pitchFamily="49" charset="-122"/>
            </a:endParaRPr>
          </a:p>
          <a:p>
            <a:pPr>
              <a:lnSpc>
                <a:spcPct val="150000"/>
              </a:lnSpc>
            </a:pPr>
            <a:r>
              <a:rPr lang="en-US" altLang="zh-CN" sz="3200" dirty="0" smtClean="0">
                <a:latin typeface="楷体" panose="02010609060101010101" pitchFamily="49" charset="-122"/>
                <a:ea typeface="楷体" panose="02010609060101010101" pitchFamily="49" charset="-122"/>
              </a:rPr>
              <a:t>                         </a:t>
            </a:r>
            <a:r>
              <a:rPr lang="zh-CN" altLang="en-US" sz="3200" dirty="0" smtClean="0">
                <a:latin typeface="楷体" panose="02010609060101010101" pitchFamily="49" charset="-122"/>
                <a:ea typeface="楷体" panose="02010609060101010101" pitchFamily="49" charset="-122"/>
              </a:rPr>
              <a:t>（打一水果）</a:t>
            </a:r>
            <a:endParaRPr lang="zh-CN" altLang="en-US" sz="3200" dirty="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69733"/>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734912" y="6206950"/>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1137540" y="6346650"/>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865240" y="6404240"/>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拓展延伸</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grpSp>
        <p:nvGrpSpPr>
          <p:cNvPr id="2" name="组合 13"/>
          <p:cNvGrpSpPr/>
          <p:nvPr/>
        </p:nvGrpSpPr>
        <p:grpSpPr>
          <a:xfrm>
            <a:off x="7702315" y="4889915"/>
            <a:ext cx="933555" cy="1650056"/>
            <a:chOff x="5836357" y="4560894"/>
            <a:chExt cx="1327930" cy="2056092"/>
          </a:xfrm>
        </p:grpSpPr>
        <p:pic>
          <p:nvPicPr>
            <p:cNvPr id="15"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6"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9218" name="Picture 2"/>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214282" y="5000636"/>
            <a:ext cx="1240944" cy="144016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18" name="组合 17"/>
          <p:cNvGrpSpPr/>
          <p:nvPr/>
        </p:nvGrpSpPr>
        <p:grpSpPr>
          <a:xfrm>
            <a:off x="4429124" y="4143380"/>
            <a:ext cx="3164584" cy="945680"/>
            <a:chOff x="4429124" y="4143380"/>
            <a:chExt cx="3164584" cy="945680"/>
          </a:xfrm>
        </p:grpSpPr>
        <p:sp>
          <p:nvSpPr>
            <p:cNvPr id="11" name="云形标注 10"/>
            <p:cNvSpPr/>
            <p:nvPr/>
          </p:nvSpPr>
          <p:spPr>
            <a:xfrm>
              <a:off x="4429124" y="4143380"/>
              <a:ext cx="3164584" cy="945680"/>
            </a:xfrm>
            <a:prstGeom prst="cloudCallout">
              <a:avLst>
                <a:gd name="adj1" fmla="val 37190"/>
                <a:gd name="adj2" fmla="val 119598"/>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400" dirty="0" smtClean="0">
                  <a:latin typeface="楷体" panose="02010609060101010101" pitchFamily="49" charset="-122"/>
                  <a:ea typeface="楷体" panose="02010609060101010101" pitchFamily="49" charset="-122"/>
                </a:rPr>
                <a:t>　　</a:t>
              </a:r>
              <a:endParaRPr lang="zh-CN" altLang="en-US" sz="2800" dirty="0">
                <a:solidFill>
                  <a:srgbClr val="FF0000"/>
                </a:solidFill>
                <a:latin typeface="楷体" panose="02010609060101010101" pitchFamily="49" charset="-122"/>
                <a:ea typeface="楷体" panose="02010609060101010101" pitchFamily="49" charset="-122"/>
              </a:endParaRPr>
            </a:p>
          </p:txBody>
        </p:sp>
        <p:sp>
          <p:nvSpPr>
            <p:cNvPr id="17" name="矩形 16"/>
            <p:cNvSpPr/>
            <p:nvPr/>
          </p:nvSpPr>
          <p:spPr>
            <a:xfrm>
              <a:off x="5357818" y="4357694"/>
              <a:ext cx="1988045"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谜底：杨桃</a:t>
              </a:r>
              <a:endParaRPr lang="zh-CN" altLang="en-US" sz="2800" b="1" dirty="0">
                <a:solidFill>
                  <a:srgbClr val="FF0000"/>
                </a:solidFill>
              </a:endParaRPr>
            </a:p>
          </p:txBody>
        </p:sp>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9218"/>
                                        </p:tgtEl>
                                        <p:attrNameLst>
                                          <p:attrName>style.visibility</p:attrName>
                                        </p:attrNameLst>
                                      </p:cBhvr>
                                      <p:to>
                                        <p:strVal val="visible"/>
                                      </p:to>
                                    </p:set>
                                    <p:animEffect transition="in" filter="randombar(horizontal)">
                                      <p:cBhvr>
                                        <p:cTn id="14" dur="500"/>
                                        <p:tgtEl>
                                          <p:spTgt spid="9218"/>
                                        </p:tgtEl>
                                      </p:cBhvr>
                                    </p:animEffect>
                                  </p:childTnLst>
                                </p:cTn>
                              </p:par>
                              <p:par>
                                <p:cTn id="15" presetID="14"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671" y="1124744"/>
            <a:ext cx="7978906" cy="806439"/>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1.</a:t>
            </a:r>
            <a:r>
              <a:rPr lang="zh-CN" altLang="en-US" sz="3200" dirty="0" smtClean="0"/>
              <a:t>辨字组词。</a:t>
            </a:r>
            <a:endParaRPr lang="zh-CN" altLang="en-US" sz="32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899592" y="2044005"/>
            <a:ext cx="7673391" cy="138499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图（     ）  课（     ）  座（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困（     ）  棵（     ）  坐（    ）</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7" name="TextBox 16"/>
          <p:cNvSpPr txBox="1"/>
          <p:nvPr/>
        </p:nvSpPr>
        <p:spPr>
          <a:xfrm>
            <a:off x="928662" y="3628181"/>
            <a:ext cx="7673391" cy="138499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页（     ）  抢（      ）  嘻（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贝（     ）  苍（      ）  喜（        ）</a:t>
            </a:r>
            <a:endParaRPr lang="en-US" altLang="zh-CN" sz="2800" dirty="0" smtClean="0">
              <a:latin typeface="楷体" panose="02010609060101010101" pitchFamily="49" charset="-122"/>
              <a:ea typeface="楷体" panose="02010609060101010101" pitchFamily="49" charset="-122"/>
            </a:endParaRPr>
          </a:p>
        </p:txBody>
      </p:sp>
      <p:sp>
        <p:nvSpPr>
          <p:cNvPr id="18" name="TextBox 17"/>
          <p:cNvSpPr txBox="1"/>
          <p:nvPr/>
        </p:nvSpPr>
        <p:spPr>
          <a:xfrm>
            <a:off x="1795153" y="3583413"/>
            <a:ext cx="7673391" cy="1384995"/>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一页         抢过来       嘻嘻哈哈</a:t>
            </a:r>
            <a:endParaRPr lang="en-US" altLang="zh-CN" sz="28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smtClean="0">
                <a:solidFill>
                  <a:srgbClr val="FF0000"/>
                </a:solidFill>
                <a:latin typeface="楷体" panose="02010609060101010101" pitchFamily="49" charset="-122"/>
                <a:ea typeface="楷体" panose="02010609060101010101" pitchFamily="49" charset="-122"/>
              </a:rPr>
              <a:t>宝贝         苍翠          喜欢</a:t>
            </a:r>
            <a:endParaRPr lang="en-US" altLang="zh-CN" sz="2800" dirty="0" smtClean="0">
              <a:solidFill>
                <a:srgbClr val="FF0000"/>
              </a:solidFill>
              <a:latin typeface="楷体" panose="02010609060101010101" pitchFamily="49" charset="-122"/>
              <a:ea typeface="楷体" panose="02010609060101010101" pitchFamily="49" charset="-122"/>
            </a:endParaRPr>
          </a:p>
        </p:txBody>
      </p:sp>
      <p:sp>
        <p:nvSpPr>
          <p:cNvPr id="19" name="TextBox 18"/>
          <p:cNvSpPr txBox="1"/>
          <p:nvPr/>
        </p:nvSpPr>
        <p:spPr>
          <a:xfrm>
            <a:off x="1619672" y="1971997"/>
            <a:ext cx="7673391" cy="1384995"/>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图画         上课         摆放</a:t>
            </a:r>
            <a:endParaRPr lang="en-US" altLang="zh-CN" sz="28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smtClean="0">
                <a:solidFill>
                  <a:srgbClr val="FF0000"/>
                </a:solidFill>
                <a:latin typeface="楷体" panose="02010609060101010101" pitchFamily="49" charset="-122"/>
                <a:ea typeface="楷体" panose="02010609060101010101" pitchFamily="49" charset="-122"/>
              </a:rPr>
              <a:t>困难         一棵         坐下</a:t>
            </a:r>
            <a:endParaRPr lang="zh-CN" altLang="en-US" sz="2800" dirty="0">
              <a:solidFill>
                <a:srgbClr val="FF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7786710" y="4857760"/>
            <a:ext cx="933555" cy="1650056"/>
            <a:chOff x="5836357" y="4560894"/>
            <a:chExt cx="1327930" cy="2056092"/>
          </a:xfrm>
        </p:grpSpPr>
        <p:pic>
          <p:nvPicPr>
            <p:cNvPr id="21"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22"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4" presetClass="entr" presetSubtype="1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randombar(horizontal)">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11"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671" y="1124744"/>
            <a:ext cx="7978906" cy="923330"/>
          </a:xfrm>
          <a:prstGeom prst="rect">
            <a:avLst/>
          </a:prstGeom>
          <a:noFill/>
        </p:spPr>
        <p:txBody>
          <a:bodyPr wrap="square" rtlCol="0">
            <a:spAutoFit/>
          </a:bodyPr>
          <a:lstStyle/>
          <a:p>
            <a:pPr>
              <a:lnSpc>
                <a:spcPct val="150000"/>
              </a:lnSpc>
            </a:pPr>
            <a:r>
              <a:rPr lang="zh-CN" altLang="en-US" sz="3600" dirty="0" smtClean="0"/>
              <a:t>　</a:t>
            </a:r>
            <a:r>
              <a:rPr lang="en-US" altLang="zh-CN" sz="3200" dirty="0" smtClean="0"/>
              <a:t>2.</a:t>
            </a:r>
            <a:r>
              <a:rPr lang="zh-CN" altLang="en-US" sz="3200" dirty="0" smtClean="0"/>
              <a:t>根据课文内容填合适的词语。</a:t>
            </a:r>
            <a:endParaRPr lang="zh-CN" altLang="en-US" sz="3200" dirty="0" smtClean="0">
              <a:latin typeface="楷体" panose="02010609060101010101" pitchFamily="49" charset="-122"/>
              <a:ea typeface="楷体" panose="02010609060101010101" pitchFamily="49" charset="-122"/>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948297" y="6381573"/>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785786" y="2071678"/>
            <a:ext cx="7673391" cy="2031325"/>
          </a:xfrm>
          <a:prstGeom prst="rect">
            <a:avLst/>
          </a:prstGeom>
          <a:noFill/>
        </p:spPr>
        <p:txBody>
          <a:bodyPr wrap="square" rtlCol="0">
            <a:spAutoFit/>
          </a:bodyPr>
          <a:lstStyle/>
          <a:p>
            <a:pPr>
              <a:lnSpc>
                <a:spcPct val="150000"/>
              </a:lnSpc>
            </a:pPr>
            <a:r>
              <a:rPr lang="zh-CN" altLang="en-US" sz="2800" dirty="0" smtClean="0">
                <a:latin typeface="楷体" panose="02010609060101010101" pitchFamily="49" charset="-122"/>
                <a:ea typeface="楷体" panose="02010609060101010101" pitchFamily="49" charset="-122"/>
              </a:rPr>
              <a:t>　　</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zh-CN" altLang="en-US" sz="2800" dirty="0" smtClean="0">
                <a:latin typeface="楷体" panose="02010609060101010101" pitchFamily="49" charset="-122"/>
                <a:ea typeface="楷体" panose="02010609060101010101" pitchFamily="49" charset="-122"/>
              </a:rPr>
              <a:t> （         ）地说      （        ）地看</a:t>
            </a:r>
            <a:endParaRPr lang="en-US" altLang="zh-CN" sz="2800" dirty="0" smtClean="0">
              <a:latin typeface="楷体" panose="02010609060101010101" pitchFamily="49" charset="-122"/>
              <a:ea typeface="楷体" panose="02010609060101010101" pitchFamily="49" charset="-122"/>
            </a:endParaRPr>
          </a:p>
          <a:p>
            <a:pPr>
              <a:lnSpc>
                <a:spcPct val="150000"/>
              </a:lnSpc>
            </a:pPr>
            <a:r>
              <a:rPr lang="en-US" altLang="zh-CN" sz="2800" dirty="0" smtClean="0">
                <a:latin typeface="楷体" panose="02010609060101010101" pitchFamily="49" charset="-122"/>
                <a:ea typeface="楷体" panose="02010609060101010101" pitchFamily="49" charset="-122"/>
              </a:rPr>
              <a:t> </a:t>
            </a:r>
            <a:r>
              <a:rPr lang="zh-CN" altLang="en-US" sz="2800" dirty="0" smtClean="0">
                <a:latin typeface="楷体" panose="02010609060101010101" pitchFamily="49" charset="-122"/>
                <a:ea typeface="楷体" panose="02010609060101010101" pitchFamily="49" charset="-122"/>
              </a:rPr>
              <a:t>（         ）地画</a:t>
            </a:r>
            <a:endParaRPr lang="zh-CN" altLang="en-US" sz="2800" dirty="0">
              <a:latin typeface="楷体" panose="02010609060101010101" pitchFamily="49" charset="-122"/>
              <a:ea typeface="楷体" panose="02010609060101010101" pitchFamily="49" charset="-122"/>
            </a:endParaRPr>
          </a:p>
        </p:txBody>
      </p:sp>
      <p:sp>
        <p:nvSpPr>
          <p:cNvPr id="17" name="矩形 16"/>
          <p:cNvSpPr/>
          <p:nvPr/>
        </p:nvSpPr>
        <p:spPr>
          <a:xfrm>
            <a:off x="1500166" y="2834342"/>
            <a:ext cx="1620957" cy="523220"/>
          </a:xfrm>
          <a:prstGeom prst="rect">
            <a:avLst/>
          </a:prstGeom>
        </p:spPr>
        <p:txBody>
          <a:bodyPr wrap="none">
            <a:spAutoFit/>
          </a:bodyPr>
          <a:lstStyle/>
          <a:p>
            <a:r>
              <a:rPr lang="zh-CN" altLang="en-US" sz="2800" dirty="0" smtClean="0">
                <a:solidFill>
                  <a:srgbClr val="FF0000"/>
                </a:solidFill>
              </a:rPr>
              <a:t>和颜悦色</a:t>
            </a:r>
            <a:endParaRPr lang="zh-CN" altLang="en-US" sz="2800" dirty="0">
              <a:solidFill>
                <a:srgbClr val="FF0000"/>
              </a:solidFill>
            </a:endParaRPr>
          </a:p>
        </p:txBody>
      </p:sp>
      <p:sp>
        <p:nvSpPr>
          <p:cNvPr id="18" name="矩形 17"/>
          <p:cNvSpPr/>
          <p:nvPr/>
        </p:nvSpPr>
        <p:spPr>
          <a:xfrm>
            <a:off x="1403648" y="3500438"/>
            <a:ext cx="1620957" cy="523220"/>
          </a:xfrm>
          <a:prstGeom prst="rect">
            <a:avLst/>
          </a:prstGeom>
        </p:spPr>
        <p:txBody>
          <a:bodyPr wrap="none">
            <a:spAutoFit/>
          </a:bodyPr>
          <a:lstStyle/>
          <a:p>
            <a:r>
              <a:rPr lang="zh-CN" altLang="en-US" sz="2800" dirty="0" smtClean="0">
                <a:solidFill>
                  <a:srgbClr val="FF0000"/>
                </a:solidFill>
              </a:rPr>
              <a:t>老老实实</a:t>
            </a:r>
            <a:endParaRPr lang="zh-CN" altLang="en-US" sz="2800" dirty="0">
              <a:solidFill>
                <a:srgbClr val="FF0000"/>
              </a:solidFill>
            </a:endParaRPr>
          </a:p>
        </p:txBody>
      </p:sp>
      <p:sp>
        <p:nvSpPr>
          <p:cNvPr id="20" name="矩形 19"/>
          <p:cNvSpPr/>
          <p:nvPr/>
        </p:nvSpPr>
        <p:spPr>
          <a:xfrm>
            <a:off x="5399315" y="2786058"/>
            <a:ext cx="1620957" cy="523220"/>
          </a:xfrm>
          <a:prstGeom prst="rect">
            <a:avLst/>
          </a:prstGeom>
        </p:spPr>
        <p:txBody>
          <a:bodyPr wrap="none">
            <a:spAutoFit/>
          </a:bodyPr>
          <a:lstStyle/>
          <a:p>
            <a:r>
              <a:rPr lang="zh-CN" altLang="en-US" sz="2800" dirty="0" smtClean="0">
                <a:solidFill>
                  <a:srgbClr val="FF0000"/>
                </a:solidFill>
              </a:rPr>
              <a:t>认认真真</a:t>
            </a:r>
            <a:endParaRPr lang="zh-CN" altLang="en-US" sz="2800" dirty="0">
              <a:solidFill>
                <a:srgbClr val="FF0000"/>
              </a:solidFill>
            </a:endParaRPr>
          </a:p>
        </p:txBody>
      </p:sp>
      <p:pic>
        <p:nvPicPr>
          <p:cNvPr id="21" name="Picture 2"/>
          <p:cNvPicPr>
            <a:picLocks noChangeAspect="1" noChangeArrowheads="1"/>
          </p:cNvPicPr>
          <p:nvPr/>
        </p:nvPicPr>
        <p:blipFill>
          <a:blip r:embed="rId7"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715272" y="5214950"/>
            <a:ext cx="1174918" cy="13635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down)">
                                      <p:cBhvr>
                                        <p:cTn id="24" dur="580">
                                          <p:stCondLst>
                                            <p:cond delay="0"/>
                                          </p:stCondLst>
                                        </p:cTn>
                                        <p:tgtEl>
                                          <p:spTgt spid="17"/>
                                        </p:tgtEl>
                                      </p:cBhvr>
                                    </p:animEffect>
                                    <p:anim calcmode="lin" valueType="num">
                                      <p:cBhvr>
                                        <p:cTn id="2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30" dur="26">
                                          <p:stCondLst>
                                            <p:cond delay="650"/>
                                          </p:stCondLst>
                                        </p:cTn>
                                        <p:tgtEl>
                                          <p:spTgt spid="17"/>
                                        </p:tgtEl>
                                      </p:cBhvr>
                                      <p:to x="100000" y="60000"/>
                                    </p:animScale>
                                    <p:animScale>
                                      <p:cBhvr>
                                        <p:cTn id="31" dur="166" decel="50000">
                                          <p:stCondLst>
                                            <p:cond delay="676"/>
                                          </p:stCondLst>
                                        </p:cTn>
                                        <p:tgtEl>
                                          <p:spTgt spid="17"/>
                                        </p:tgtEl>
                                      </p:cBhvr>
                                      <p:to x="100000" y="100000"/>
                                    </p:animScale>
                                    <p:animScale>
                                      <p:cBhvr>
                                        <p:cTn id="32" dur="26">
                                          <p:stCondLst>
                                            <p:cond delay="1312"/>
                                          </p:stCondLst>
                                        </p:cTn>
                                        <p:tgtEl>
                                          <p:spTgt spid="17"/>
                                        </p:tgtEl>
                                      </p:cBhvr>
                                      <p:to x="100000" y="80000"/>
                                    </p:animScale>
                                    <p:animScale>
                                      <p:cBhvr>
                                        <p:cTn id="33" dur="166" decel="50000">
                                          <p:stCondLst>
                                            <p:cond delay="1338"/>
                                          </p:stCondLst>
                                        </p:cTn>
                                        <p:tgtEl>
                                          <p:spTgt spid="17"/>
                                        </p:tgtEl>
                                      </p:cBhvr>
                                      <p:to x="100000" y="100000"/>
                                    </p:animScale>
                                    <p:animScale>
                                      <p:cBhvr>
                                        <p:cTn id="34" dur="26">
                                          <p:stCondLst>
                                            <p:cond delay="1642"/>
                                          </p:stCondLst>
                                        </p:cTn>
                                        <p:tgtEl>
                                          <p:spTgt spid="17"/>
                                        </p:tgtEl>
                                      </p:cBhvr>
                                      <p:to x="100000" y="90000"/>
                                    </p:animScale>
                                    <p:animScale>
                                      <p:cBhvr>
                                        <p:cTn id="35" dur="166" decel="50000">
                                          <p:stCondLst>
                                            <p:cond delay="1668"/>
                                          </p:stCondLst>
                                        </p:cTn>
                                        <p:tgtEl>
                                          <p:spTgt spid="17"/>
                                        </p:tgtEl>
                                      </p:cBhvr>
                                      <p:to x="100000" y="100000"/>
                                    </p:animScale>
                                    <p:animScale>
                                      <p:cBhvr>
                                        <p:cTn id="36" dur="26">
                                          <p:stCondLst>
                                            <p:cond delay="1808"/>
                                          </p:stCondLst>
                                        </p:cTn>
                                        <p:tgtEl>
                                          <p:spTgt spid="17"/>
                                        </p:tgtEl>
                                      </p:cBhvr>
                                      <p:to x="100000" y="95000"/>
                                    </p:animScale>
                                    <p:animScale>
                                      <p:cBhvr>
                                        <p:cTn id="37" dur="166" decel="50000">
                                          <p:stCondLst>
                                            <p:cond delay="1834"/>
                                          </p:stCondLst>
                                        </p:cTn>
                                        <p:tgtEl>
                                          <p:spTgt spid="17"/>
                                        </p:tgtEl>
                                      </p:cBhvr>
                                      <p:to x="100000" y="100000"/>
                                    </p:animScale>
                                  </p:childTnLst>
                                </p:cTn>
                              </p:par>
                              <p:par>
                                <p:cTn id="38" presetID="26"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80">
                                          <p:stCondLst>
                                            <p:cond delay="0"/>
                                          </p:stCondLst>
                                        </p:cTn>
                                        <p:tgtEl>
                                          <p:spTgt spid="18"/>
                                        </p:tgtEl>
                                      </p:cBhvr>
                                    </p:animEffect>
                                    <p:anim calcmode="lin" valueType="num">
                                      <p:cBhvr>
                                        <p:cTn id="41"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46" dur="26">
                                          <p:stCondLst>
                                            <p:cond delay="650"/>
                                          </p:stCondLst>
                                        </p:cTn>
                                        <p:tgtEl>
                                          <p:spTgt spid="18"/>
                                        </p:tgtEl>
                                      </p:cBhvr>
                                      <p:to x="100000" y="60000"/>
                                    </p:animScale>
                                    <p:animScale>
                                      <p:cBhvr>
                                        <p:cTn id="47" dur="166" decel="50000">
                                          <p:stCondLst>
                                            <p:cond delay="676"/>
                                          </p:stCondLst>
                                        </p:cTn>
                                        <p:tgtEl>
                                          <p:spTgt spid="18"/>
                                        </p:tgtEl>
                                      </p:cBhvr>
                                      <p:to x="100000" y="100000"/>
                                    </p:animScale>
                                    <p:animScale>
                                      <p:cBhvr>
                                        <p:cTn id="48" dur="26">
                                          <p:stCondLst>
                                            <p:cond delay="1312"/>
                                          </p:stCondLst>
                                        </p:cTn>
                                        <p:tgtEl>
                                          <p:spTgt spid="18"/>
                                        </p:tgtEl>
                                      </p:cBhvr>
                                      <p:to x="100000" y="80000"/>
                                    </p:animScale>
                                    <p:animScale>
                                      <p:cBhvr>
                                        <p:cTn id="49" dur="166" decel="50000">
                                          <p:stCondLst>
                                            <p:cond delay="1338"/>
                                          </p:stCondLst>
                                        </p:cTn>
                                        <p:tgtEl>
                                          <p:spTgt spid="18"/>
                                        </p:tgtEl>
                                      </p:cBhvr>
                                      <p:to x="100000" y="100000"/>
                                    </p:animScale>
                                    <p:animScale>
                                      <p:cBhvr>
                                        <p:cTn id="50" dur="26">
                                          <p:stCondLst>
                                            <p:cond delay="1642"/>
                                          </p:stCondLst>
                                        </p:cTn>
                                        <p:tgtEl>
                                          <p:spTgt spid="18"/>
                                        </p:tgtEl>
                                      </p:cBhvr>
                                      <p:to x="100000" y="90000"/>
                                    </p:animScale>
                                    <p:animScale>
                                      <p:cBhvr>
                                        <p:cTn id="51" dur="166" decel="50000">
                                          <p:stCondLst>
                                            <p:cond delay="1668"/>
                                          </p:stCondLst>
                                        </p:cTn>
                                        <p:tgtEl>
                                          <p:spTgt spid="18"/>
                                        </p:tgtEl>
                                      </p:cBhvr>
                                      <p:to x="100000" y="100000"/>
                                    </p:animScale>
                                    <p:animScale>
                                      <p:cBhvr>
                                        <p:cTn id="52" dur="26">
                                          <p:stCondLst>
                                            <p:cond delay="1808"/>
                                          </p:stCondLst>
                                        </p:cTn>
                                        <p:tgtEl>
                                          <p:spTgt spid="18"/>
                                        </p:tgtEl>
                                      </p:cBhvr>
                                      <p:to x="100000" y="95000"/>
                                    </p:animScale>
                                    <p:animScale>
                                      <p:cBhvr>
                                        <p:cTn id="53" dur="166" decel="50000">
                                          <p:stCondLst>
                                            <p:cond delay="1834"/>
                                          </p:stCondLst>
                                        </p:cTn>
                                        <p:tgtEl>
                                          <p:spTgt spid="18"/>
                                        </p:tgtEl>
                                      </p:cBhvr>
                                      <p:to x="100000" y="100000"/>
                                    </p:animScale>
                                  </p:childTnLst>
                                </p:cTn>
                              </p:par>
                              <p:par>
                                <p:cTn id="54" presetID="26"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wipe(down)">
                                      <p:cBhvr>
                                        <p:cTn id="56" dur="580">
                                          <p:stCondLst>
                                            <p:cond delay="0"/>
                                          </p:stCondLst>
                                        </p:cTn>
                                        <p:tgtEl>
                                          <p:spTgt spid="20"/>
                                        </p:tgtEl>
                                      </p:cBhvr>
                                    </p:animEffect>
                                    <p:anim calcmode="lin" valueType="num">
                                      <p:cBhvr>
                                        <p:cTn id="57"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2" dur="26">
                                          <p:stCondLst>
                                            <p:cond delay="650"/>
                                          </p:stCondLst>
                                        </p:cTn>
                                        <p:tgtEl>
                                          <p:spTgt spid="20"/>
                                        </p:tgtEl>
                                      </p:cBhvr>
                                      <p:to x="100000" y="60000"/>
                                    </p:animScale>
                                    <p:animScale>
                                      <p:cBhvr>
                                        <p:cTn id="63" dur="166" decel="50000">
                                          <p:stCondLst>
                                            <p:cond delay="676"/>
                                          </p:stCondLst>
                                        </p:cTn>
                                        <p:tgtEl>
                                          <p:spTgt spid="20"/>
                                        </p:tgtEl>
                                      </p:cBhvr>
                                      <p:to x="100000" y="100000"/>
                                    </p:animScale>
                                    <p:animScale>
                                      <p:cBhvr>
                                        <p:cTn id="64" dur="26">
                                          <p:stCondLst>
                                            <p:cond delay="1312"/>
                                          </p:stCondLst>
                                        </p:cTn>
                                        <p:tgtEl>
                                          <p:spTgt spid="20"/>
                                        </p:tgtEl>
                                      </p:cBhvr>
                                      <p:to x="100000" y="80000"/>
                                    </p:animScale>
                                    <p:animScale>
                                      <p:cBhvr>
                                        <p:cTn id="65" dur="166" decel="50000">
                                          <p:stCondLst>
                                            <p:cond delay="1338"/>
                                          </p:stCondLst>
                                        </p:cTn>
                                        <p:tgtEl>
                                          <p:spTgt spid="20"/>
                                        </p:tgtEl>
                                      </p:cBhvr>
                                      <p:to x="100000" y="100000"/>
                                    </p:animScale>
                                    <p:animScale>
                                      <p:cBhvr>
                                        <p:cTn id="66" dur="26">
                                          <p:stCondLst>
                                            <p:cond delay="1642"/>
                                          </p:stCondLst>
                                        </p:cTn>
                                        <p:tgtEl>
                                          <p:spTgt spid="20"/>
                                        </p:tgtEl>
                                      </p:cBhvr>
                                      <p:to x="100000" y="90000"/>
                                    </p:animScale>
                                    <p:animScale>
                                      <p:cBhvr>
                                        <p:cTn id="67" dur="166" decel="50000">
                                          <p:stCondLst>
                                            <p:cond delay="1668"/>
                                          </p:stCondLst>
                                        </p:cTn>
                                        <p:tgtEl>
                                          <p:spTgt spid="20"/>
                                        </p:tgtEl>
                                      </p:cBhvr>
                                      <p:to x="100000" y="100000"/>
                                    </p:animScale>
                                    <p:animScale>
                                      <p:cBhvr>
                                        <p:cTn id="68" dur="26">
                                          <p:stCondLst>
                                            <p:cond delay="1808"/>
                                          </p:stCondLst>
                                        </p:cTn>
                                        <p:tgtEl>
                                          <p:spTgt spid="20"/>
                                        </p:tgtEl>
                                      </p:cBhvr>
                                      <p:to x="100000" y="95000"/>
                                    </p:animScale>
                                    <p:animScale>
                                      <p:cBhvr>
                                        <p:cTn id="69"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11" grpId="0"/>
      <p:bldP spid="17" grpId="0"/>
      <p:bldP spid="18"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764704"/>
            <a:ext cx="4579442" cy="738664"/>
          </a:xfrm>
          <a:prstGeom prst="rect">
            <a:avLst/>
          </a:prstGeom>
          <a:noFill/>
        </p:spPr>
        <p:txBody>
          <a:bodyPr wrap="square" rtlCol="0">
            <a:spAutoFit/>
          </a:bodyPr>
          <a:lstStyle/>
          <a:p>
            <a:pPr>
              <a:lnSpc>
                <a:spcPct val="150000"/>
              </a:lnSpc>
            </a:pPr>
            <a:r>
              <a:rPr lang="zh-CN" altLang="en-US" sz="2800" dirty="0" smtClean="0">
                <a:latin typeface="+mn-ea"/>
                <a:ea typeface="+mn-ea"/>
              </a:rPr>
              <a:t>　３</a:t>
            </a:r>
            <a:r>
              <a:rPr lang="en-US" altLang="zh-CN" sz="2800" dirty="0" smtClean="0">
                <a:latin typeface="+mn-ea"/>
                <a:ea typeface="+mn-ea"/>
              </a:rPr>
              <a:t>.</a:t>
            </a:r>
            <a:r>
              <a:rPr lang="zh-CN" altLang="en-US" sz="2800" dirty="0" smtClean="0">
                <a:latin typeface="+mn-ea"/>
                <a:ea typeface="+mn-ea"/>
              </a:rPr>
              <a:t>阅读短文，完成练习。</a:t>
            </a:r>
            <a:endParaRPr lang="en-US" altLang="zh-CN" sz="2800" dirty="0" smtClean="0">
              <a:latin typeface="+mn-ea"/>
              <a:ea typeface="+mn-ea"/>
            </a:endParaRPr>
          </a:p>
        </p:txBody>
      </p:sp>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786578" y="6215082"/>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628891" y="3068960"/>
            <a:ext cx="7673391" cy="922020"/>
          </a:xfrm>
          <a:prstGeom prst="rect">
            <a:avLst/>
          </a:prstGeom>
          <a:noFill/>
        </p:spPr>
        <p:txBody>
          <a:bodyPr wrap="square" rtlCol="0">
            <a:spAutoFit/>
          </a:bodyPr>
          <a:lstStyle/>
          <a:p>
            <a:pPr>
              <a:lnSpc>
                <a:spcPct val="150000"/>
              </a:lnSpc>
            </a:pPr>
            <a:r>
              <a:rPr lang="zh-CN" altLang="en-US" sz="3600" dirty="0" smtClean="0"/>
              <a:t>　　</a:t>
            </a:r>
            <a:endParaRPr lang="zh-CN" altLang="en-US" sz="3600" dirty="0"/>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786710" y="5072074"/>
            <a:ext cx="859247" cy="15350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10"/>
          <p:cNvSpPr txBox="1"/>
          <p:nvPr/>
        </p:nvSpPr>
        <p:spPr>
          <a:xfrm>
            <a:off x="825875" y="1407646"/>
            <a:ext cx="7429552" cy="5078313"/>
          </a:xfrm>
          <a:prstGeom prst="rect">
            <a:avLst/>
          </a:prstGeom>
          <a:noFill/>
        </p:spPr>
        <p:txBody>
          <a:bodyPr wrap="square" rtlCol="0">
            <a:spAutoFit/>
          </a:bodyPr>
          <a:lstStyle/>
          <a:p>
            <a:pPr algn="ctr">
              <a:lnSpc>
                <a:spcPct val="150000"/>
              </a:lnSpc>
            </a:pPr>
            <a:r>
              <a:rPr lang="zh-CN" altLang="en-US" sz="2400" dirty="0" smtClean="0"/>
              <a:t>　　</a:t>
            </a:r>
            <a:r>
              <a:rPr lang="zh-CN" altLang="en-US" sz="2400" dirty="0" smtClean="0">
                <a:solidFill>
                  <a:srgbClr val="FF0000"/>
                </a:solidFill>
                <a:latin typeface="楷体" panose="02010609060101010101" pitchFamily="49" charset="-122"/>
                <a:ea typeface="楷体" panose="02010609060101010101" pitchFamily="49" charset="-122"/>
              </a:rPr>
              <a:t>盲 人 摸 象</a:t>
            </a:r>
          </a:p>
          <a:p>
            <a:pPr>
              <a:lnSpc>
                <a:spcPct val="150000"/>
              </a:lnSpc>
            </a:pPr>
            <a:r>
              <a:rPr lang="zh-CN" altLang="en-US" sz="2400" dirty="0" smtClean="0">
                <a:solidFill>
                  <a:srgbClr val="FF0000"/>
                </a:solidFill>
                <a:latin typeface="楷体" panose="02010609060101010101" pitchFamily="49" charset="-122"/>
                <a:ea typeface="楷体" panose="02010609060101010101" pitchFamily="49" charset="-122"/>
              </a:rPr>
              <a:t>有一天，四个盲人坐在树下乘凉。有个人牵着大象走过来，大声喊着：“象来了，请让开一点儿！”一个盲人说“象是什么样子的？让我们摸一摸吧！”另外三个盲人也说：“对，摸一摸就知道象是什么样的了。”牵象的人把象拴在书上，他们就去摸。</a:t>
            </a:r>
          </a:p>
          <a:p>
            <a:pPr>
              <a:lnSpc>
                <a:spcPct val="150000"/>
              </a:lnSpc>
            </a:pPr>
            <a:r>
              <a:rPr lang="zh-CN" altLang="en-US" sz="2400" dirty="0" smtClean="0">
                <a:solidFill>
                  <a:srgbClr val="FF0000"/>
                </a:solidFill>
                <a:latin typeface="楷体" panose="02010609060101010101" pitchFamily="49" charset="-122"/>
                <a:ea typeface="楷体" panose="02010609060101010101" pitchFamily="49" charset="-122"/>
              </a:rPr>
              <a:t>一个盲人摸着了象的身子，就说：“我知道了，象原来像一堵墙。”一个盲人摸着了象的牙齿，就说：“象跟又圆又光滑的棍子一样。”第三个盲人摸着了</a:t>
            </a:r>
            <a:endParaRPr lang="zh-CN" altLang="en-US" sz="24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786578" y="6215082"/>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628891" y="3068960"/>
            <a:ext cx="7673391" cy="922020"/>
          </a:xfrm>
          <a:prstGeom prst="rect">
            <a:avLst/>
          </a:prstGeom>
          <a:noFill/>
        </p:spPr>
        <p:txBody>
          <a:bodyPr wrap="square" rtlCol="0">
            <a:spAutoFit/>
          </a:bodyPr>
          <a:lstStyle/>
          <a:p>
            <a:pPr>
              <a:lnSpc>
                <a:spcPct val="150000"/>
              </a:lnSpc>
            </a:pPr>
            <a:r>
              <a:rPr lang="zh-CN" altLang="en-US" sz="3600" dirty="0" smtClean="0"/>
              <a:t>　　</a:t>
            </a:r>
            <a:endParaRPr lang="zh-CN" altLang="en-US" sz="3600" dirty="0"/>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786710" y="5072074"/>
            <a:ext cx="859247" cy="15350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10"/>
          <p:cNvSpPr txBox="1"/>
          <p:nvPr/>
        </p:nvSpPr>
        <p:spPr>
          <a:xfrm>
            <a:off x="1142977" y="1714488"/>
            <a:ext cx="7429552" cy="4524315"/>
          </a:xfrm>
          <a:prstGeom prst="rect">
            <a:avLst/>
          </a:prstGeom>
          <a:noFill/>
        </p:spPr>
        <p:txBody>
          <a:bodyPr wrap="square" rtlCol="0">
            <a:spAutoFit/>
          </a:bodyPr>
          <a:lstStyle/>
          <a:p>
            <a:pPr>
              <a:lnSpc>
                <a:spcPct val="150000"/>
              </a:lnSpc>
            </a:pPr>
            <a:r>
              <a:rPr lang="zh-CN" altLang="en-US" sz="2400" dirty="0" smtClean="0">
                <a:solidFill>
                  <a:srgbClr val="FF0000"/>
                </a:solidFill>
                <a:latin typeface="楷体" panose="02010609060101010101" pitchFamily="49" charset="-122"/>
                <a:ea typeface="楷体" panose="02010609060101010101" pitchFamily="49" charset="-122"/>
              </a:rPr>
              <a:t>象的腿，就说：“你们俩说得都不对，象跟柱子差不多。”最后一个盲人摸到了象的尾巴，就大叫起来：“你们都错了！象跟绳子一个样！”</a:t>
            </a:r>
          </a:p>
          <a:p>
            <a:pPr>
              <a:lnSpc>
                <a:spcPct val="150000"/>
              </a:lnSpc>
            </a:pPr>
            <a:r>
              <a:rPr lang="zh-CN" altLang="en-US" sz="2400" dirty="0" smtClean="0">
                <a:solidFill>
                  <a:srgbClr val="FF0000"/>
                </a:solidFill>
                <a:latin typeface="楷体" panose="02010609060101010101" pitchFamily="49" charset="-122"/>
                <a:ea typeface="楷体" panose="02010609060101010101" pitchFamily="49" charset="-122"/>
              </a:rPr>
              <a:t>四个盲人你争我吵，都说自己对，谁也不服谁。牵象的人对他们说：“你们都没有说对。你们每个人只摸到了象的一部分，怎么能断定象是什么样子的呢？” </a:t>
            </a:r>
          </a:p>
          <a:p>
            <a:pPr>
              <a:lnSpc>
                <a:spcPct val="150000"/>
              </a:lnSpc>
            </a:pPr>
            <a:endParaRPr lang="zh-CN" altLang="en-US" sz="2400" dirty="0" smtClean="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400" dirty="0" smtClean="0">
                <a:solidFill>
                  <a:srgbClr val="FF0000"/>
                </a:solidFill>
                <a:latin typeface="楷体" panose="02010609060101010101" pitchFamily="49" charset="-122"/>
                <a:ea typeface="楷体" panose="02010609060101010101" pitchFamily="49" charset="-122"/>
              </a:rPr>
              <a:t>1.</a:t>
            </a:r>
            <a:r>
              <a:rPr lang="zh-CN" altLang="en-US" sz="2400" dirty="0" smtClean="0">
                <a:solidFill>
                  <a:srgbClr val="FF0000"/>
                </a:solidFill>
                <a:latin typeface="楷体" panose="02010609060101010101" pitchFamily="49" charset="-122"/>
                <a:ea typeface="楷体" panose="02010609060101010101" pitchFamily="49" charset="-122"/>
              </a:rPr>
              <a:t>找出短文中的错别字并改正。（         ）</a:t>
            </a:r>
          </a:p>
        </p:txBody>
      </p:sp>
      <p:sp>
        <p:nvSpPr>
          <p:cNvPr id="17" name="TextBox 16"/>
          <p:cNvSpPr txBox="1"/>
          <p:nvPr/>
        </p:nvSpPr>
        <p:spPr>
          <a:xfrm>
            <a:off x="5868144" y="5661248"/>
            <a:ext cx="1152128" cy="369332"/>
          </a:xfrm>
          <a:prstGeom prst="rect">
            <a:avLst/>
          </a:prstGeom>
          <a:noFill/>
        </p:spPr>
        <p:txBody>
          <a:bodyPr wrap="square" rtlCol="0">
            <a:spAutoFit/>
          </a:bodyPr>
          <a:lstStyle/>
          <a:p>
            <a:r>
              <a:rPr lang="zh-CN" altLang="en-US" dirty="0" smtClean="0"/>
              <a:t>书</a:t>
            </a:r>
            <a:r>
              <a:rPr lang="en-US" altLang="zh-CN" dirty="0" smtClean="0"/>
              <a:t>—</a:t>
            </a:r>
            <a:r>
              <a:rPr lang="zh-CN" altLang="en-US" dirty="0" smtClean="0"/>
              <a:t>树</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9"/>
          <p:cNvPicPr>
            <a:picLocks noChangeAspect="1"/>
          </p:cNvPicPr>
          <p:nvPr/>
        </p:nvPicPr>
        <p:blipFill>
          <a:blip r:embed="rId2" cstate="print"/>
          <a:srcRect r="72971"/>
          <a:stretch>
            <a:fillRect/>
          </a:stretch>
        </p:blipFill>
        <p:spPr bwMode="auto">
          <a:xfrm>
            <a:off x="5326952" y="6040721"/>
            <a:ext cx="1624013" cy="1543050"/>
          </a:xfrm>
          <a:prstGeom prst="rect">
            <a:avLst/>
          </a:prstGeom>
          <a:noFill/>
          <a:ln w="9525">
            <a:noFill/>
            <a:miter lim="800000"/>
            <a:headEnd/>
            <a:tailEnd/>
          </a:ln>
        </p:spPr>
      </p:pic>
      <p:pic>
        <p:nvPicPr>
          <p:cNvPr id="5" name="图片 12"/>
          <p:cNvPicPr>
            <a:picLocks noChangeAspect="1"/>
          </p:cNvPicPr>
          <p:nvPr/>
        </p:nvPicPr>
        <p:blipFill>
          <a:blip r:embed="rId3" cstate="print"/>
          <a:srcRect r="72971"/>
          <a:stretch>
            <a:fillRect/>
          </a:stretch>
        </p:blipFill>
        <p:spPr bwMode="auto">
          <a:xfrm>
            <a:off x="1132672" y="6205538"/>
            <a:ext cx="1265237" cy="1200150"/>
          </a:xfrm>
          <a:prstGeom prst="rect">
            <a:avLst/>
          </a:prstGeom>
          <a:noFill/>
          <a:ln w="9525">
            <a:noFill/>
            <a:miter lim="800000"/>
            <a:headEnd/>
            <a:tailEnd/>
          </a:ln>
        </p:spPr>
      </p:pic>
      <p:pic>
        <p:nvPicPr>
          <p:cNvPr id="7" name="图片 7"/>
          <p:cNvPicPr>
            <a:picLocks noChangeAspect="1"/>
          </p:cNvPicPr>
          <p:nvPr/>
        </p:nvPicPr>
        <p:blipFill>
          <a:blip r:embed="rId4" cstate="print"/>
          <a:srcRect/>
          <a:stretch>
            <a:fillRect/>
          </a:stretch>
        </p:blipFill>
        <p:spPr bwMode="auto">
          <a:xfrm>
            <a:off x="519018" y="6257925"/>
            <a:ext cx="539750" cy="460375"/>
          </a:xfrm>
          <a:prstGeom prst="rect">
            <a:avLst/>
          </a:prstGeom>
          <a:noFill/>
          <a:ln w="9525">
            <a:noFill/>
            <a:miter lim="800000"/>
            <a:headEnd/>
            <a:tailEnd/>
          </a:ln>
        </p:spPr>
      </p:pic>
      <p:pic>
        <p:nvPicPr>
          <p:cNvPr id="9" name="图片 8"/>
          <p:cNvPicPr>
            <a:picLocks noChangeAspect="1"/>
          </p:cNvPicPr>
          <p:nvPr/>
        </p:nvPicPr>
        <p:blipFill>
          <a:blip r:embed="rId5" cstate="print"/>
          <a:srcRect/>
          <a:stretch>
            <a:fillRect/>
          </a:stretch>
        </p:blipFill>
        <p:spPr bwMode="auto">
          <a:xfrm>
            <a:off x="6786578" y="6215082"/>
            <a:ext cx="720725" cy="477838"/>
          </a:xfrm>
          <a:prstGeom prst="rect">
            <a:avLst/>
          </a:prstGeom>
          <a:noFill/>
          <a:ln w="9525">
            <a:noFill/>
            <a:miter lim="800000"/>
            <a:headEnd/>
            <a:tailEnd/>
          </a:ln>
        </p:spPr>
      </p:pic>
      <p:sp>
        <p:nvSpPr>
          <p:cNvPr id="12" name="对角圆角矩形 11"/>
          <p:cNvSpPr/>
          <p:nvPr/>
        </p:nvSpPr>
        <p:spPr>
          <a:xfrm>
            <a:off x="1132672" y="205637"/>
            <a:ext cx="2031538"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课堂作业</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11" name="TextBox 10"/>
          <p:cNvSpPr txBox="1"/>
          <p:nvPr/>
        </p:nvSpPr>
        <p:spPr>
          <a:xfrm>
            <a:off x="628891" y="3068960"/>
            <a:ext cx="7673391" cy="922020"/>
          </a:xfrm>
          <a:prstGeom prst="rect">
            <a:avLst/>
          </a:prstGeom>
          <a:noFill/>
        </p:spPr>
        <p:txBody>
          <a:bodyPr wrap="square" rtlCol="0">
            <a:spAutoFit/>
          </a:bodyPr>
          <a:lstStyle/>
          <a:p>
            <a:pPr>
              <a:lnSpc>
                <a:spcPct val="150000"/>
              </a:lnSpc>
            </a:pPr>
            <a:r>
              <a:rPr lang="zh-CN" altLang="en-US" sz="3600" dirty="0" smtClean="0"/>
              <a:t>　　</a:t>
            </a:r>
            <a:endParaRPr lang="zh-CN" altLang="en-US" sz="3600" dirty="0"/>
          </a:p>
        </p:txBody>
      </p:sp>
      <p:pic>
        <p:nvPicPr>
          <p:cNvPr id="8194" name="Picture 2"/>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786710" y="5072074"/>
            <a:ext cx="859247" cy="15350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10"/>
          <p:cNvSpPr txBox="1"/>
          <p:nvPr/>
        </p:nvSpPr>
        <p:spPr>
          <a:xfrm>
            <a:off x="1142977" y="1714488"/>
            <a:ext cx="7429552" cy="2862322"/>
          </a:xfrm>
          <a:prstGeom prst="rect">
            <a:avLst/>
          </a:prstGeom>
          <a:noFill/>
        </p:spPr>
        <p:txBody>
          <a:bodyPr wrap="square" rtlCol="0">
            <a:spAutoFit/>
          </a:bodyPr>
          <a:lstStyle/>
          <a:p>
            <a:pPr>
              <a:lnSpc>
                <a:spcPct val="150000"/>
              </a:lnSpc>
            </a:pPr>
            <a:r>
              <a:rPr lang="zh-CN" altLang="en-US" sz="2400" dirty="0" smtClean="0"/>
              <a:t>　　</a:t>
            </a:r>
            <a:r>
              <a:rPr lang="en-US" altLang="zh-CN" sz="2400" dirty="0" smtClean="0">
                <a:solidFill>
                  <a:srgbClr val="FF0000"/>
                </a:solidFill>
                <a:latin typeface="楷体" panose="02010609060101010101" pitchFamily="49" charset="-122"/>
                <a:ea typeface="楷体" panose="02010609060101010101" pitchFamily="49" charset="-122"/>
              </a:rPr>
              <a:t>2.</a:t>
            </a:r>
            <a:r>
              <a:rPr lang="zh-CN" altLang="en-US" sz="2400" dirty="0" smtClean="0">
                <a:solidFill>
                  <a:srgbClr val="FF0000"/>
                </a:solidFill>
                <a:latin typeface="楷体" panose="02010609060101010101" pitchFamily="49" charset="-122"/>
                <a:ea typeface="楷体" panose="02010609060101010101" pitchFamily="49" charset="-122"/>
              </a:rPr>
              <a:t>四个盲人所犯的相同错误是（    ）。</a:t>
            </a:r>
          </a:p>
          <a:p>
            <a:pPr>
              <a:lnSpc>
                <a:spcPct val="150000"/>
              </a:lnSpc>
            </a:pPr>
            <a:r>
              <a:rPr lang="en-US" altLang="zh-CN" sz="2400" dirty="0" smtClean="0">
                <a:solidFill>
                  <a:srgbClr val="FF0000"/>
                </a:solidFill>
                <a:latin typeface="楷体" panose="02010609060101010101" pitchFamily="49" charset="-122"/>
                <a:ea typeface="楷体" panose="02010609060101010101" pitchFamily="49" charset="-122"/>
              </a:rPr>
              <a:t>A.</a:t>
            </a:r>
            <a:r>
              <a:rPr lang="zh-CN" altLang="en-US" sz="2400" dirty="0" smtClean="0">
                <a:solidFill>
                  <a:srgbClr val="FF0000"/>
                </a:solidFill>
                <a:latin typeface="楷体" panose="02010609060101010101" pitchFamily="49" charset="-122"/>
                <a:ea typeface="楷体" panose="02010609060101010101" pitchFamily="49" charset="-122"/>
              </a:rPr>
              <a:t>只摸到了象腿   </a:t>
            </a:r>
            <a:r>
              <a:rPr lang="en-US" altLang="zh-CN" sz="2400" dirty="0" smtClean="0">
                <a:solidFill>
                  <a:srgbClr val="FF0000"/>
                </a:solidFill>
                <a:latin typeface="楷体" panose="02010609060101010101" pitchFamily="49" charset="-122"/>
                <a:ea typeface="楷体" panose="02010609060101010101" pitchFamily="49" charset="-122"/>
              </a:rPr>
              <a:t>B.</a:t>
            </a:r>
            <a:r>
              <a:rPr lang="zh-CN" altLang="en-US" sz="2400" dirty="0" smtClean="0">
                <a:solidFill>
                  <a:srgbClr val="FF0000"/>
                </a:solidFill>
                <a:latin typeface="楷体" panose="02010609060101010101" pitchFamily="49" charset="-122"/>
                <a:ea typeface="楷体" panose="02010609060101010101" pitchFamily="49" charset="-122"/>
              </a:rPr>
              <a:t>只摸到了象身   </a:t>
            </a:r>
            <a:r>
              <a:rPr lang="en-US" altLang="zh-CN" sz="2400" dirty="0" smtClean="0">
                <a:solidFill>
                  <a:srgbClr val="FF0000"/>
                </a:solidFill>
                <a:latin typeface="楷体" panose="02010609060101010101" pitchFamily="49" charset="-122"/>
                <a:ea typeface="楷体" panose="02010609060101010101" pitchFamily="49" charset="-122"/>
              </a:rPr>
              <a:t>C.</a:t>
            </a:r>
            <a:r>
              <a:rPr lang="zh-CN" altLang="en-US" sz="2400" dirty="0" smtClean="0">
                <a:solidFill>
                  <a:srgbClr val="FF0000"/>
                </a:solidFill>
                <a:latin typeface="楷体" panose="02010609060101010101" pitchFamily="49" charset="-122"/>
                <a:ea typeface="楷体" panose="02010609060101010101" pitchFamily="49" charset="-122"/>
              </a:rPr>
              <a:t>只摸到了大象的一部分</a:t>
            </a:r>
          </a:p>
          <a:p>
            <a:pPr>
              <a:lnSpc>
                <a:spcPct val="150000"/>
              </a:lnSpc>
            </a:pPr>
            <a:r>
              <a:rPr lang="en-US" altLang="zh-CN" sz="2400" dirty="0" smtClean="0">
                <a:solidFill>
                  <a:srgbClr val="FF0000"/>
                </a:solidFill>
                <a:latin typeface="楷体" panose="02010609060101010101" pitchFamily="49" charset="-122"/>
                <a:ea typeface="楷体" panose="02010609060101010101" pitchFamily="49" charset="-122"/>
              </a:rPr>
              <a:t>3.</a:t>
            </a:r>
            <a:r>
              <a:rPr lang="zh-CN" altLang="en-US" sz="2400" dirty="0" smtClean="0">
                <a:solidFill>
                  <a:srgbClr val="FF0000"/>
                </a:solidFill>
                <a:latin typeface="楷体" panose="02010609060101010101" pitchFamily="49" charset="-122"/>
                <a:ea typeface="楷体" panose="02010609060101010101" pitchFamily="49" charset="-122"/>
              </a:rPr>
              <a:t>这则寓言讽刺了（    ）的人。</a:t>
            </a:r>
          </a:p>
          <a:p>
            <a:pPr>
              <a:lnSpc>
                <a:spcPct val="150000"/>
              </a:lnSpc>
            </a:pPr>
            <a:r>
              <a:rPr lang="en-US" altLang="zh-CN" sz="2400" dirty="0" smtClean="0">
                <a:solidFill>
                  <a:srgbClr val="FF0000"/>
                </a:solidFill>
                <a:latin typeface="楷体" panose="02010609060101010101" pitchFamily="49" charset="-122"/>
                <a:ea typeface="楷体" panose="02010609060101010101" pitchFamily="49" charset="-122"/>
              </a:rPr>
              <a:t>A.</a:t>
            </a:r>
            <a:r>
              <a:rPr lang="zh-CN" altLang="en-US" sz="2400" dirty="0" smtClean="0">
                <a:solidFill>
                  <a:srgbClr val="FF0000"/>
                </a:solidFill>
                <a:latin typeface="楷体" panose="02010609060101010101" pitchFamily="49" charset="-122"/>
                <a:ea typeface="楷体" panose="02010609060101010101" pitchFamily="49" charset="-122"/>
              </a:rPr>
              <a:t>目光短浅   </a:t>
            </a:r>
            <a:r>
              <a:rPr lang="en-US" altLang="zh-CN" sz="2400" dirty="0" smtClean="0">
                <a:solidFill>
                  <a:srgbClr val="FF0000"/>
                </a:solidFill>
                <a:latin typeface="楷体" panose="02010609060101010101" pitchFamily="49" charset="-122"/>
                <a:ea typeface="楷体" panose="02010609060101010101" pitchFamily="49" charset="-122"/>
              </a:rPr>
              <a:t>B.</a:t>
            </a:r>
            <a:r>
              <a:rPr lang="zh-CN" altLang="en-US" sz="2400" dirty="0" smtClean="0">
                <a:solidFill>
                  <a:srgbClr val="FF0000"/>
                </a:solidFill>
                <a:latin typeface="楷体" panose="02010609060101010101" pitchFamily="49" charset="-122"/>
                <a:ea typeface="楷体" panose="02010609060101010101" pitchFamily="49" charset="-122"/>
              </a:rPr>
              <a:t>照顾大局   </a:t>
            </a:r>
            <a:r>
              <a:rPr lang="en-US" altLang="zh-CN" sz="2400" dirty="0" smtClean="0">
                <a:solidFill>
                  <a:srgbClr val="FF0000"/>
                </a:solidFill>
                <a:latin typeface="楷体" panose="02010609060101010101" pitchFamily="49" charset="-122"/>
                <a:ea typeface="楷体" panose="02010609060101010101" pitchFamily="49" charset="-122"/>
              </a:rPr>
              <a:t>C.</a:t>
            </a:r>
            <a:r>
              <a:rPr lang="zh-CN" altLang="en-US" sz="2400" dirty="0" smtClean="0">
                <a:solidFill>
                  <a:srgbClr val="FF0000"/>
                </a:solidFill>
                <a:latin typeface="楷体" panose="02010609060101010101" pitchFamily="49" charset="-122"/>
                <a:ea typeface="楷体" panose="02010609060101010101" pitchFamily="49" charset="-122"/>
              </a:rPr>
              <a:t>看问题很全面</a:t>
            </a:r>
            <a:endParaRPr lang="zh-CN" altLang="en-US" sz="2400" dirty="0">
              <a:solidFill>
                <a:srgbClr val="FF0000"/>
              </a:solidFill>
              <a:latin typeface="楷体" panose="02010609060101010101" pitchFamily="49" charset="-122"/>
              <a:ea typeface="楷体" panose="02010609060101010101" pitchFamily="49" charset="-122"/>
            </a:endParaRPr>
          </a:p>
        </p:txBody>
      </p:sp>
      <p:grpSp>
        <p:nvGrpSpPr>
          <p:cNvPr id="2" name="组合 16"/>
          <p:cNvGrpSpPr/>
          <p:nvPr/>
        </p:nvGrpSpPr>
        <p:grpSpPr>
          <a:xfrm>
            <a:off x="4857752" y="5357826"/>
            <a:ext cx="2716550" cy="795001"/>
            <a:chOff x="4857752" y="5357826"/>
            <a:chExt cx="2716550" cy="795001"/>
          </a:xfrm>
        </p:grpSpPr>
        <p:sp>
          <p:nvSpPr>
            <p:cNvPr id="15" name="云形标注 14"/>
            <p:cNvSpPr/>
            <p:nvPr/>
          </p:nvSpPr>
          <p:spPr>
            <a:xfrm>
              <a:off x="4857752" y="5357826"/>
              <a:ext cx="2716550" cy="795001"/>
            </a:xfrm>
            <a:prstGeom prst="cloudCallout">
              <a:avLst>
                <a:gd name="adj1" fmla="val 68001"/>
                <a:gd name="adj2" fmla="val 66201"/>
              </a:avLst>
            </a:prstGeom>
          </p:spPr>
          <p:style>
            <a:lnRef idx="1">
              <a:schemeClr val="accent5"/>
            </a:lnRef>
            <a:fillRef idx="2">
              <a:schemeClr val="accent5"/>
            </a:fillRef>
            <a:effectRef idx="1">
              <a:schemeClr val="accent5"/>
            </a:effectRef>
            <a:fontRef idx="minor">
              <a:schemeClr val="dk1"/>
            </a:fontRef>
          </p:style>
          <p:txBody>
            <a:bodyPr rtlCol="0" anchor="ctr"/>
            <a:lstStyle/>
            <a:p>
              <a:endParaRPr lang="zh-CN" altLang="en-US" sz="2400" dirty="0">
                <a:latin typeface="楷体" panose="02010609060101010101" pitchFamily="49" charset="-122"/>
                <a:ea typeface="楷体" panose="02010609060101010101" pitchFamily="49" charset="-122"/>
              </a:endParaRPr>
            </a:p>
          </p:txBody>
        </p:sp>
        <p:sp>
          <p:nvSpPr>
            <p:cNvPr id="16" name="矩形 15"/>
            <p:cNvSpPr/>
            <p:nvPr/>
          </p:nvSpPr>
          <p:spPr>
            <a:xfrm>
              <a:off x="5214942" y="5572140"/>
              <a:ext cx="2031325" cy="369332"/>
            </a:xfrm>
            <a:prstGeom prst="rect">
              <a:avLst/>
            </a:prstGeom>
          </p:spPr>
          <p:txBody>
            <a:bodyPr wrap="none">
              <a:spAutoFit/>
            </a:bodyPr>
            <a:lstStyle/>
            <a:p>
              <a:r>
                <a:rPr lang="zh-CN" altLang="en-US" dirty="0" smtClean="0">
                  <a:latin typeface="楷体" panose="02010609060101010101" pitchFamily="49" charset="-122"/>
                  <a:ea typeface="楷体" panose="02010609060101010101" pitchFamily="49" charset="-122"/>
                </a:rPr>
                <a:t>你是怎么想的呢？</a:t>
              </a:r>
              <a:endParaRPr lang="zh-CN" altLang="en-US" dirty="0">
                <a:latin typeface="楷体" panose="02010609060101010101" pitchFamily="49" charset="-122"/>
                <a:ea typeface="楷体" panose="02010609060101010101" pitchFamily="49" charset="-122"/>
              </a:endParaRPr>
            </a:p>
          </p:txBody>
        </p:sp>
      </p:grpSp>
      <p:sp>
        <p:nvSpPr>
          <p:cNvPr id="17" name="TextBox 16"/>
          <p:cNvSpPr txBox="1"/>
          <p:nvPr/>
        </p:nvSpPr>
        <p:spPr>
          <a:xfrm>
            <a:off x="6156176" y="1844824"/>
            <a:ext cx="864096" cy="369332"/>
          </a:xfrm>
          <a:prstGeom prst="rect">
            <a:avLst/>
          </a:prstGeom>
          <a:noFill/>
        </p:spPr>
        <p:txBody>
          <a:bodyPr wrap="square" rtlCol="0">
            <a:spAutoFit/>
          </a:bodyPr>
          <a:lstStyle/>
          <a:p>
            <a:r>
              <a:rPr lang="en-US" altLang="zh-CN" dirty="0" smtClean="0"/>
              <a:t>C</a:t>
            </a:r>
            <a:endParaRPr lang="zh-CN" altLang="en-US" dirty="0"/>
          </a:p>
        </p:txBody>
      </p:sp>
      <p:sp>
        <p:nvSpPr>
          <p:cNvPr id="18" name="TextBox 17"/>
          <p:cNvSpPr txBox="1"/>
          <p:nvPr/>
        </p:nvSpPr>
        <p:spPr>
          <a:xfrm>
            <a:off x="3995936" y="3501008"/>
            <a:ext cx="864096" cy="369332"/>
          </a:xfrm>
          <a:prstGeom prst="rect">
            <a:avLst/>
          </a:prstGeom>
          <a:noFill/>
        </p:spPr>
        <p:txBody>
          <a:bodyPr wrap="square" rtlCol="0">
            <a:spAutoFit/>
          </a:bodyPr>
          <a:lstStyle/>
          <a:p>
            <a:r>
              <a:rPr lang="en-US" altLang="zh-CN" dirty="0" smtClean="0"/>
              <a:t>A</a:t>
            </a: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ox(i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ox(in)">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9"/>
          <p:cNvPicPr>
            <a:picLocks noChangeAspect="1"/>
          </p:cNvPicPr>
          <p:nvPr/>
        </p:nvPicPr>
        <p:blipFill>
          <a:blip r:embed="rId2" cstate="print"/>
          <a:srcRect r="72971"/>
          <a:stretch>
            <a:fillRect/>
          </a:stretch>
        </p:blipFill>
        <p:spPr bwMode="auto">
          <a:xfrm>
            <a:off x="5292725" y="6096000"/>
            <a:ext cx="1624013" cy="1543050"/>
          </a:xfrm>
          <a:prstGeom prst="rect">
            <a:avLst/>
          </a:prstGeom>
          <a:noFill/>
          <a:ln w="9525">
            <a:noFill/>
            <a:miter lim="800000"/>
            <a:headEnd/>
            <a:tailEnd/>
          </a:ln>
        </p:spPr>
      </p:pic>
      <p:pic>
        <p:nvPicPr>
          <p:cNvPr id="22531" name="图片 12"/>
          <p:cNvPicPr>
            <a:picLocks noChangeAspect="1"/>
          </p:cNvPicPr>
          <p:nvPr/>
        </p:nvPicPr>
        <p:blipFill>
          <a:blip r:embed="rId3" cstate="print"/>
          <a:srcRect r="72971"/>
          <a:stretch>
            <a:fillRect/>
          </a:stretch>
        </p:blipFill>
        <p:spPr bwMode="auto">
          <a:xfrm>
            <a:off x="896376" y="6096000"/>
            <a:ext cx="1265237" cy="1200150"/>
          </a:xfrm>
          <a:prstGeom prst="rect">
            <a:avLst/>
          </a:prstGeom>
          <a:noFill/>
          <a:ln w="9525">
            <a:noFill/>
            <a:miter lim="800000"/>
            <a:headEnd/>
            <a:tailEnd/>
          </a:ln>
        </p:spPr>
      </p:pic>
      <p:pic>
        <p:nvPicPr>
          <p:cNvPr id="22533" name="图片 7"/>
          <p:cNvPicPr>
            <a:picLocks noChangeAspect="1"/>
          </p:cNvPicPr>
          <p:nvPr/>
        </p:nvPicPr>
        <p:blipFill>
          <a:blip r:embed="rId4" cstate="print"/>
          <a:srcRect/>
          <a:stretch>
            <a:fillRect/>
          </a:stretch>
        </p:blipFill>
        <p:spPr bwMode="auto">
          <a:xfrm>
            <a:off x="563563" y="6096000"/>
            <a:ext cx="539750" cy="460375"/>
          </a:xfrm>
          <a:prstGeom prst="rect">
            <a:avLst/>
          </a:prstGeom>
          <a:noFill/>
          <a:ln w="9525">
            <a:noFill/>
            <a:miter lim="800000"/>
            <a:headEnd/>
            <a:tailEnd/>
          </a:ln>
        </p:spPr>
      </p:pic>
      <p:pic>
        <p:nvPicPr>
          <p:cNvPr id="22535" name="图片 8"/>
          <p:cNvPicPr>
            <a:picLocks noChangeAspect="1"/>
          </p:cNvPicPr>
          <p:nvPr/>
        </p:nvPicPr>
        <p:blipFill>
          <a:blip r:embed="rId5" cstate="print"/>
          <a:srcRect/>
          <a:stretch>
            <a:fillRect/>
          </a:stretch>
        </p:blipFill>
        <p:spPr bwMode="auto">
          <a:xfrm>
            <a:off x="6831013" y="6365875"/>
            <a:ext cx="720725" cy="477838"/>
          </a:xfrm>
          <a:prstGeom prst="rect">
            <a:avLst/>
          </a:prstGeom>
          <a:noFill/>
          <a:ln w="9525">
            <a:noFill/>
            <a:miter lim="800000"/>
            <a:headEnd/>
            <a:tailEnd/>
          </a:ln>
        </p:spPr>
      </p:pic>
      <p:sp>
        <p:nvSpPr>
          <p:cNvPr id="356" name="矩形 355"/>
          <p:cNvSpPr/>
          <p:nvPr/>
        </p:nvSpPr>
        <p:spPr>
          <a:xfrm>
            <a:off x="1528995" y="2005279"/>
            <a:ext cx="5388479" cy="769441"/>
          </a:xfrm>
          <a:prstGeom prst="rect">
            <a:avLst/>
          </a:prstGeom>
          <a:noFill/>
        </p:spPr>
        <p:txBody>
          <a:bodyPr>
            <a:spAutoFit/>
          </a:bodyPr>
          <a:lstStyle/>
          <a:p>
            <a:pPr algn="r" fontAlgn="auto">
              <a:spcBef>
                <a:spcPts val="0"/>
              </a:spcBef>
              <a:spcAft>
                <a:spcPts val="0"/>
              </a:spcAft>
              <a:defRPr/>
            </a:pPr>
            <a:r>
              <a:rPr lang="zh-CN" altLang="en-US"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rPr>
              <a:t>谢谢您的观看和支持</a:t>
            </a:r>
            <a:endParaRPr lang="en-US" altLang="zh-CN" sz="4400" b="1" dirty="0">
              <a:gradFill flip="none" rotWithShape="1">
                <a:gsLst>
                  <a:gs pos="0">
                    <a:srgbClr val="FF0000"/>
                  </a:gs>
                  <a:gs pos="24000">
                    <a:srgbClr val="00B0F0"/>
                  </a:gs>
                  <a:gs pos="62000">
                    <a:srgbClr val="7030A0"/>
                  </a:gs>
                  <a:gs pos="100000">
                    <a:srgbClr val="F73BDC"/>
                  </a:gs>
                </a:gsLst>
                <a:lin ang="8100000" scaled="1"/>
                <a:tileRect/>
              </a:gradFill>
              <a:latin typeface="方正卡通简体" panose="03000509000000000000" pitchFamily="65" charset="-122"/>
              <a:ea typeface="方正卡通简体" panose="03000509000000000000" pitchFamily="65" charset="-122"/>
            </a:endParaRPr>
          </a:p>
        </p:txBody>
      </p:sp>
      <p:pic>
        <p:nvPicPr>
          <p:cNvPr id="357" name="图片 356"/>
          <p:cNvPicPr>
            <a:picLocks noChangeAspect="1"/>
          </p:cNvPicPr>
          <p:nvPr/>
        </p:nvPicPr>
        <p:blipFill>
          <a:blip r:embed="rId6" cstate="print"/>
          <a:srcRect/>
          <a:stretch>
            <a:fillRect/>
          </a:stretch>
        </p:blipFill>
        <p:spPr bwMode="auto">
          <a:xfrm>
            <a:off x="2447925" y="2909888"/>
            <a:ext cx="4195763" cy="623887"/>
          </a:xfrm>
          <a:prstGeom prst="rect">
            <a:avLst/>
          </a:prstGeom>
          <a:noFill/>
          <a:ln w="9525">
            <a:noFill/>
            <a:miter lim="800000"/>
            <a:headEnd/>
            <a:tailEnd/>
          </a:ln>
        </p:spPr>
      </p:pic>
      <p:grpSp>
        <p:nvGrpSpPr>
          <p:cNvPr id="11" name="组合 10"/>
          <p:cNvGrpSpPr/>
          <p:nvPr/>
        </p:nvGrpSpPr>
        <p:grpSpPr>
          <a:xfrm>
            <a:off x="7601039" y="5023879"/>
            <a:ext cx="1113416" cy="1819834"/>
            <a:chOff x="5836357" y="4560894"/>
            <a:chExt cx="1327930" cy="2056092"/>
          </a:xfrm>
        </p:grpSpPr>
        <p:pic>
          <p:nvPicPr>
            <p:cNvPr id="12" name="图片 5"/>
            <p:cNvPicPr>
              <a:picLocks noChangeAspect="1"/>
            </p:cNvPicPr>
            <p:nvPr/>
          </p:nvPicPr>
          <p:blipFill rotWithShape="1">
            <a:blip r:embed="rId7" cstate="print">
              <a:clrChange>
                <a:clrFrom>
                  <a:srgbClr val="FDFDFD"/>
                </a:clrFrom>
                <a:clrTo>
                  <a:srgbClr val="FDFDFD">
                    <a:alpha val="0"/>
                  </a:srgbClr>
                </a:clrTo>
              </a:clrChange>
            </a:blip>
            <a:srcRect l="35500" r="32250" b="80044"/>
            <a:stretch>
              <a:fillRect/>
            </a:stretch>
          </p:blipFill>
          <p:spPr bwMode="auto">
            <a:xfrm>
              <a:off x="5836357" y="4560894"/>
              <a:ext cx="429028" cy="383639"/>
            </a:xfrm>
            <a:prstGeom prst="rect">
              <a:avLst/>
            </a:prstGeom>
            <a:noFill/>
            <a:ln w="9525">
              <a:noFill/>
              <a:miter lim="800000"/>
              <a:headEnd/>
              <a:tailEnd/>
            </a:ln>
          </p:spPr>
        </p:pic>
        <p:pic>
          <p:nvPicPr>
            <p:cNvPr id="13" name="Picture 2"/>
            <p:cNvPicPr>
              <a:picLocks noChangeAspect="1" noChangeArrowheads="1"/>
            </p:cNvPicPr>
            <p:nvPr/>
          </p:nvPicPr>
          <p:blipFill>
            <a:blip r:embed="rId8"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5916478" y="4847939"/>
              <a:ext cx="1247809" cy="17690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4" name="Picture 3"/>
          <p:cNvPicPr>
            <a:picLocks noChangeAspect="1" noChangeArrowheads="1"/>
          </p:cNvPicPr>
          <p:nvPr/>
        </p:nvPicPr>
        <p:blipFill>
          <a:blip r:embed="rId9"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flipH="1">
            <a:off x="1765289" y="5277941"/>
            <a:ext cx="1365272" cy="15280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57"/>
                                        </p:tgtEl>
                                        <p:attrNameLst>
                                          <p:attrName>style.visibility</p:attrName>
                                        </p:attrNameLst>
                                      </p:cBhvr>
                                      <p:to>
                                        <p:strVal val="visible"/>
                                      </p:to>
                                    </p:set>
                                    <p:animEffect transition="in" filter="wipe(left)">
                                      <p:cBhvr>
                                        <p:cTn id="7" dur="500"/>
                                        <p:tgtEl>
                                          <p:spTgt spid="357"/>
                                        </p:tgtEl>
                                      </p:cBhvr>
                                    </p:animEffect>
                                  </p:childTnLst>
                                </p:cTn>
                              </p:par>
                            </p:childTnLst>
                          </p:cTn>
                        </p:par>
                        <p:par>
                          <p:cTn id="8" fill="hold">
                            <p:stCondLst>
                              <p:cond delay="500"/>
                            </p:stCondLst>
                            <p:childTnLst>
                              <p:par>
                                <p:cTn id="9" presetID="56" presetClass="entr" presetSubtype="0" fill="hold" nodeType="afterEffect">
                                  <p:stCondLst>
                                    <p:cond delay="0"/>
                                  </p:stCondLst>
                                  <p:iterate type="lt">
                                    <p:tmPct val="10000"/>
                                  </p:iterate>
                                  <p:childTnLst>
                                    <p:set>
                                      <p:cBhvr>
                                        <p:cTn id="10" dur="1" fill="hold">
                                          <p:stCondLst>
                                            <p:cond delay="0"/>
                                          </p:stCondLst>
                                        </p:cTn>
                                        <p:tgtEl>
                                          <p:spTgt spid="356"/>
                                        </p:tgtEl>
                                        <p:attrNameLst>
                                          <p:attrName>style.visibility</p:attrName>
                                        </p:attrNameLst>
                                      </p:cBhvr>
                                      <p:to>
                                        <p:strVal val="visible"/>
                                      </p:to>
                                    </p:set>
                                    <p:anim by="(-#ppt_w*2)" calcmode="lin" valueType="num">
                                      <p:cBhvr rctx="PPT">
                                        <p:cTn id="11" dur="500" autoRev="1" fill="hold">
                                          <p:stCondLst>
                                            <p:cond delay="0"/>
                                          </p:stCondLst>
                                        </p:cTn>
                                        <p:tgtEl>
                                          <p:spTgt spid="356"/>
                                        </p:tgtEl>
                                        <p:attrNameLst>
                                          <p:attrName>ppt_w</p:attrName>
                                        </p:attrNameLst>
                                      </p:cBhvr>
                                    </p:anim>
                                    <p:anim by="(#ppt_w*0.50)" calcmode="lin" valueType="num">
                                      <p:cBhvr>
                                        <p:cTn id="12" dur="500" decel="50000" autoRev="1" fill="hold">
                                          <p:stCondLst>
                                            <p:cond delay="0"/>
                                          </p:stCondLst>
                                        </p:cTn>
                                        <p:tgtEl>
                                          <p:spTgt spid="356"/>
                                        </p:tgtEl>
                                        <p:attrNameLst>
                                          <p:attrName>ppt_x</p:attrName>
                                        </p:attrNameLst>
                                      </p:cBhvr>
                                    </p:anim>
                                    <p:anim from="(-#ppt_h/2)" to="(#ppt_y)" calcmode="lin" valueType="num">
                                      <p:cBhvr>
                                        <p:cTn id="13" dur="1000" fill="hold">
                                          <p:stCondLst>
                                            <p:cond delay="0"/>
                                          </p:stCondLst>
                                        </p:cTn>
                                        <p:tgtEl>
                                          <p:spTgt spid="356"/>
                                        </p:tgtEl>
                                        <p:attrNameLst>
                                          <p:attrName>ppt_y</p:attrName>
                                        </p:attrNameLst>
                                      </p:cBhvr>
                                    </p:anim>
                                    <p:animRot by="21600000">
                                      <p:cBhvr>
                                        <p:cTn id="14" dur="1000" fill="hold">
                                          <p:stCondLst>
                                            <p:cond delay="0"/>
                                          </p:stCondLst>
                                        </p:cTn>
                                        <p:tgtEl>
                                          <p:spTgt spid="356"/>
                                        </p:tgtEl>
                                        <p:attrNameLst>
                                          <p:attrName>r</p:attrName>
                                        </p:attrNameLst>
                                      </p:cBhvr>
                                    </p:animRot>
                                  </p:childTnLst>
                                </p:cTn>
                              </p:par>
                              <p:par>
                                <p:cTn id="15" presetID="26"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80">
                                          <p:stCondLst>
                                            <p:cond delay="0"/>
                                          </p:stCondLst>
                                        </p:cTn>
                                        <p:tgtEl>
                                          <p:spTgt spid="14"/>
                                        </p:tgtEl>
                                      </p:cBhvr>
                                    </p:animEffect>
                                    <p:anim calcmode="lin" valueType="num">
                                      <p:cBhvr>
                                        <p:cTn id="1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3" dur="26">
                                          <p:stCondLst>
                                            <p:cond delay="650"/>
                                          </p:stCondLst>
                                        </p:cTn>
                                        <p:tgtEl>
                                          <p:spTgt spid="14"/>
                                        </p:tgtEl>
                                      </p:cBhvr>
                                      <p:to x="100000" y="60000"/>
                                    </p:animScale>
                                    <p:animScale>
                                      <p:cBhvr>
                                        <p:cTn id="24" dur="166" decel="50000">
                                          <p:stCondLst>
                                            <p:cond delay="676"/>
                                          </p:stCondLst>
                                        </p:cTn>
                                        <p:tgtEl>
                                          <p:spTgt spid="14"/>
                                        </p:tgtEl>
                                      </p:cBhvr>
                                      <p:to x="100000" y="100000"/>
                                    </p:animScale>
                                    <p:animScale>
                                      <p:cBhvr>
                                        <p:cTn id="25" dur="26">
                                          <p:stCondLst>
                                            <p:cond delay="1312"/>
                                          </p:stCondLst>
                                        </p:cTn>
                                        <p:tgtEl>
                                          <p:spTgt spid="14"/>
                                        </p:tgtEl>
                                      </p:cBhvr>
                                      <p:to x="100000" y="80000"/>
                                    </p:animScale>
                                    <p:animScale>
                                      <p:cBhvr>
                                        <p:cTn id="26" dur="166" decel="50000">
                                          <p:stCondLst>
                                            <p:cond delay="1338"/>
                                          </p:stCondLst>
                                        </p:cTn>
                                        <p:tgtEl>
                                          <p:spTgt spid="14"/>
                                        </p:tgtEl>
                                      </p:cBhvr>
                                      <p:to x="100000" y="100000"/>
                                    </p:animScale>
                                    <p:animScale>
                                      <p:cBhvr>
                                        <p:cTn id="27" dur="26">
                                          <p:stCondLst>
                                            <p:cond delay="1642"/>
                                          </p:stCondLst>
                                        </p:cTn>
                                        <p:tgtEl>
                                          <p:spTgt spid="14"/>
                                        </p:tgtEl>
                                      </p:cBhvr>
                                      <p:to x="100000" y="90000"/>
                                    </p:animScale>
                                    <p:animScale>
                                      <p:cBhvr>
                                        <p:cTn id="28" dur="166" decel="50000">
                                          <p:stCondLst>
                                            <p:cond delay="1668"/>
                                          </p:stCondLst>
                                        </p:cTn>
                                        <p:tgtEl>
                                          <p:spTgt spid="14"/>
                                        </p:tgtEl>
                                      </p:cBhvr>
                                      <p:to x="100000" y="100000"/>
                                    </p:animScale>
                                    <p:animScale>
                                      <p:cBhvr>
                                        <p:cTn id="29" dur="26">
                                          <p:stCondLst>
                                            <p:cond delay="1808"/>
                                          </p:stCondLst>
                                        </p:cTn>
                                        <p:tgtEl>
                                          <p:spTgt spid="14"/>
                                        </p:tgtEl>
                                      </p:cBhvr>
                                      <p:to x="100000" y="95000"/>
                                    </p:animScale>
                                    <p:animScale>
                                      <p:cBhvr>
                                        <p:cTn id="30" dur="166" decel="50000">
                                          <p:stCondLst>
                                            <p:cond delay="1834"/>
                                          </p:stCondLst>
                                        </p:cTn>
                                        <p:tgtEl>
                                          <p:spTgt spid="14"/>
                                        </p:tgtEl>
                                      </p:cBhvr>
                                      <p:to x="100000" y="100000"/>
                                    </p:animScale>
                                  </p:childTnLst>
                                </p:cTn>
                              </p:par>
                              <p:par>
                                <p:cTn id="31" presetID="26"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80">
                                          <p:stCondLst>
                                            <p:cond delay="0"/>
                                          </p:stCondLst>
                                        </p:cTn>
                                        <p:tgtEl>
                                          <p:spTgt spid="11"/>
                                        </p:tgtEl>
                                      </p:cBhvr>
                                    </p:animEffect>
                                    <p:anim calcmode="lin" valueType="num">
                                      <p:cBhvr>
                                        <p:cTn id="3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39" dur="26">
                                          <p:stCondLst>
                                            <p:cond delay="650"/>
                                          </p:stCondLst>
                                        </p:cTn>
                                        <p:tgtEl>
                                          <p:spTgt spid="11"/>
                                        </p:tgtEl>
                                      </p:cBhvr>
                                      <p:to x="100000" y="60000"/>
                                    </p:animScale>
                                    <p:animScale>
                                      <p:cBhvr>
                                        <p:cTn id="40" dur="166" decel="50000">
                                          <p:stCondLst>
                                            <p:cond delay="676"/>
                                          </p:stCondLst>
                                        </p:cTn>
                                        <p:tgtEl>
                                          <p:spTgt spid="11"/>
                                        </p:tgtEl>
                                      </p:cBhvr>
                                      <p:to x="100000" y="100000"/>
                                    </p:animScale>
                                    <p:animScale>
                                      <p:cBhvr>
                                        <p:cTn id="41" dur="26">
                                          <p:stCondLst>
                                            <p:cond delay="1312"/>
                                          </p:stCondLst>
                                        </p:cTn>
                                        <p:tgtEl>
                                          <p:spTgt spid="11"/>
                                        </p:tgtEl>
                                      </p:cBhvr>
                                      <p:to x="100000" y="80000"/>
                                    </p:animScale>
                                    <p:animScale>
                                      <p:cBhvr>
                                        <p:cTn id="42" dur="166" decel="50000">
                                          <p:stCondLst>
                                            <p:cond delay="1338"/>
                                          </p:stCondLst>
                                        </p:cTn>
                                        <p:tgtEl>
                                          <p:spTgt spid="11"/>
                                        </p:tgtEl>
                                      </p:cBhvr>
                                      <p:to x="100000" y="100000"/>
                                    </p:animScale>
                                    <p:animScale>
                                      <p:cBhvr>
                                        <p:cTn id="43" dur="26">
                                          <p:stCondLst>
                                            <p:cond delay="1642"/>
                                          </p:stCondLst>
                                        </p:cTn>
                                        <p:tgtEl>
                                          <p:spTgt spid="11"/>
                                        </p:tgtEl>
                                      </p:cBhvr>
                                      <p:to x="100000" y="90000"/>
                                    </p:animScale>
                                    <p:animScale>
                                      <p:cBhvr>
                                        <p:cTn id="44" dur="166" decel="50000">
                                          <p:stCondLst>
                                            <p:cond delay="1668"/>
                                          </p:stCondLst>
                                        </p:cTn>
                                        <p:tgtEl>
                                          <p:spTgt spid="11"/>
                                        </p:tgtEl>
                                      </p:cBhvr>
                                      <p:to x="100000" y="100000"/>
                                    </p:animScale>
                                    <p:animScale>
                                      <p:cBhvr>
                                        <p:cTn id="45" dur="26">
                                          <p:stCondLst>
                                            <p:cond delay="1808"/>
                                          </p:stCondLst>
                                        </p:cTn>
                                        <p:tgtEl>
                                          <p:spTgt spid="11"/>
                                        </p:tgtEl>
                                      </p:cBhvr>
                                      <p:to x="100000" y="95000"/>
                                    </p:animScale>
                                    <p:animScale>
                                      <p:cBhvr>
                                        <p:cTn id="46"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467544" y="110421"/>
            <a:ext cx="2525818" cy="549852"/>
            <a:chOff x="467544" y="110421"/>
            <a:chExt cx="2525818" cy="549852"/>
          </a:xfrm>
        </p:grpSpPr>
        <p:sp>
          <p:nvSpPr>
            <p:cNvPr id="26" name="对角圆角矩形 25"/>
            <p:cNvSpPr/>
            <p:nvPr/>
          </p:nvSpPr>
          <p:spPr>
            <a:xfrm>
              <a:off x="1115616" y="205637"/>
              <a:ext cx="1877746"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资料宝袋</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67544" y="110421"/>
              <a:ext cx="576064" cy="549852"/>
            </a:xfrm>
            <a:prstGeom prst="rect">
              <a:avLst/>
            </a:prstGeom>
          </p:spPr>
        </p:pic>
      </p:grpSp>
      <p:grpSp>
        <p:nvGrpSpPr>
          <p:cNvPr id="13" name="组合 12"/>
          <p:cNvGrpSpPr/>
          <p:nvPr/>
        </p:nvGrpSpPr>
        <p:grpSpPr>
          <a:xfrm>
            <a:off x="4500562" y="1714488"/>
            <a:ext cx="4429156" cy="1824623"/>
            <a:chOff x="4044059" y="2260022"/>
            <a:chExt cx="3036155" cy="1512168"/>
          </a:xfrm>
        </p:grpSpPr>
        <p:sp>
          <p:nvSpPr>
            <p:cNvPr id="19" name="云形标注 18"/>
            <p:cNvSpPr/>
            <p:nvPr/>
          </p:nvSpPr>
          <p:spPr>
            <a:xfrm>
              <a:off x="4044059" y="2260022"/>
              <a:ext cx="3036155" cy="1512168"/>
            </a:xfrm>
            <a:prstGeom prst="cloudCallout">
              <a:avLst>
                <a:gd name="adj1" fmla="val -64350"/>
                <a:gd name="adj2" fmla="val 16605"/>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1600" dirty="0" smtClean="0"/>
                <a:t>　</a:t>
              </a:r>
              <a:r>
                <a:rPr lang="zh-CN" altLang="en-US" sz="1600" dirty="0" smtClean="0">
                  <a:latin typeface="楷体" panose="02010609060101010101" pitchFamily="49" charset="-122"/>
                  <a:ea typeface="楷体" panose="02010609060101010101" pitchFamily="49" charset="-122"/>
                </a:rPr>
                <a:t>　</a:t>
              </a:r>
              <a:endParaRPr lang="zh-CN" altLang="en-US" sz="1600" dirty="0">
                <a:latin typeface="楷体" panose="02010609060101010101" pitchFamily="49" charset="-122"/>
                <a:ea typeface="楷体" panose="02010609060101010101" pitchFamily="49" charset="-122"/>
              </a:endParaRPr>
            </a:p>
          </p:txBody>
        </p:sp>
        <p:sp>
          <p:nvSpPr>
            <p:cNvPr id="20" name="TextBox 19"/>
            <p:cNvSpPr txBox="1"/>
            <p:nvPr/>
          </p:nvSpPr>
          <p:spPr>
            <a:xfrm>
              <a:off x="4288910" y="2397385"/>
              <a:ext cx="2627723" cy="994780"/>
            </a:xfrm>
            <a:prstGeom prst="rect">
              <a:avLst/>
            </a:prstGeom>
            <a:noFill/>
          </p:spPr>
          <p:txBody>
            <a:bodyPr wrap="square" rtlCol="0">
              <a:spAutoFit/>
            </a:bodyPr>
            <a:lstStyle/>
            <a:p>
              <a:r>
                <a:rPr lang="zh-CN" altLang="en-US" b="1" dirty="0" smtClean="0">
                  <a:latin typeface="楷体" panose="02010609060101010101" pitchFamily="49" charset="-122"/>
                  <a:ea typeface="楷体" panose="02010609060101010101" pitchFamily="49" charset="-122"/>
                </a:rPr>
                <a:t>    别名：五敛子，洋桃，三廉子等，被子植物门，五敛子属。杨桃是一种产于热带亚热带的水果，具有非常高的营养价值。</a:t>
              </a:r>
              <a:endParaRPr lang="zh-CN" altLang="en-US" dirty="0"/>
            </a:p>
          </p:txBody>
        </p:sp>
      </p:grpSp>
      <p:sp>
        <p:nvSpPr>
          <p:cNvPr id="21" name="矩形 20"/>
          <p:cNvSpPr/>
          <p:nvPr/>
        </p:nvSpPr>
        <p:spPr>
          <a:xfrm>
            <a:off x="3857620" y="928670"/>
            <a:ext cx="1571636" cy="584775"/>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zh-CN" altLang="en-US" sz="32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rPr>
              <a:t>杨     桃</a:t>
            </a:r>
            <a:endParaRPr lang="zh-CN" altLang="en-US"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华文新魏" panose="02010800040101010101" pitchFamily="2" charset="-122"/>
              <a:ea typeface="华文新魏" panose="02010800040101010101" pitchFamily="2" charset="-122"/>
            </a:endParaRPr>
          </a:p>
        </p:txBody>
      </p:sp>
      <p:grpSp>
        <p:nvGrpSpPr>
          <p:cNvPr id="17" name="组合 16"/>
          <p:cNvGrpSpPr/>
          <p:nvPr/>
        </p:nvGrpSpPr>
        <p:grpSpPr>
          <a:xfrm>
            <a:off x="524054" y="4572008"/>
            <a:ext cx="4762326" cy="2000264"/>
            <a:chOff x="0" y="4572008"/>
            <a:chExt cx="4762326" cy="2000264"/>
          </a:xfrm>
        </p:grpSpPr>
        <p:sp>
          <p:nvSpPr>
            <p:cNvPr id="23" name="云形标注 22"/>
            <p:cNvSpPr/>
            <p:nvPr/>
          </p:nvSpPr>
          <p:spPr>
            <a:xfrm>
              <a:off x="0" y="4572008"/>
              <a:ext cx="4762326" cy="2000264"/>
            </a:xfrm>
            <a:prstGeom prst="cloudCallout">
              <a:avLst>
                <a:gd name="adj1" fmla="val -24865"/>
                <a:gd name="adj2" fmla="val -78891"/>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22" name="矩形 21"/>
            <p:cNvSpPr/>
            <p:nvPr/>
          </p:nvSpPr>
          <p:spPr>
            <a:xfrm>
              <a:off x="214282" y="4675070"/>
              <a:ext cx="4357718" cy="1754326"/>
            </a:xfrm>
            <a:prstGeom prst="rect">
              <a:avLst/>
            </a:prstGeom>
          </p:spPr>
          <p:txBody>
            <a:bodyPr wrap="square">
              <a:spAutoFit/>
            </a:bodyPr>
            <a:lstStyle/>
            <a:p>
              <a:r>
                <a:rPr lang="zh-CN" altLang="en-US" b="1" dirty="0" smtClean="0">
                  <a:latin typeface="楷体" panose="02010609060101010101" pitchFamily="49" charset="-122"/>
                  <a:ea typeface="楷体" panose="02010609060101010101" pitchFamily="49" charset="-122"/>
                </a:rPr>
                <a:t>    杨桃果，主风热，生津，止渴。中药传统使用具有下气和中、清热止渴、生津消烦、利尿、解毒、醒酒、助消化等功效。用治风热咳嗽、口渴烦躁、咽喉疼痛、口腔炎 、牙痛、肝病、小便不利、结石症、坏血病、食毒酒毒。</a:t>
              </a:r>
              <a:endParaRPr lang="zh-CN" altLang="en-US" b="1" dirty="0">
                <a:latin typeface="楷体" panose="02010609060101010101" pitchFamily="49" charset="-122"/>
                <a:ea typeface="楷体" panose="02010609060101010101" pitchFamily="49" charset="-122"/>
              </a:endParaRPr>
            </a:p>
          </p:txBody>
        </p:sp>
      </p:grpSp>
      <p:grpSp>
        <p:nvGrpSpPr>
          <p:cNvPr id="18" name="组合 17"/>
          <p:cNvGrpSpPr/>
          <p:nvPr/>
        </p:nvGrpSpPr>
        <p:grpSpPr>
          <a:xfrm>
            <a:off x="5214942" y="3786190"/>
            <a:ext cx="2643206" cy="1148656"/>
            <a:chOff x="6572264" y="4071942"/>
            <a:chExt cx="2357438" cy="1148656"/>
          </a:xfrm>
        </p:grpSpPr>
        <p:sp>
          <p:nvSpPr>
            <p:cNvPr id="16" name="云形标注 15"/>
            <p:cNvSpPr/>
            <p:nvPr/>
          </p:nvSpPr>
          <p:spPr>
            <a:xfrm>
              <a:off x="6572264" y="4071942"/>
              <a:ext cx="2266389" cy="1061132"/>
            </a:xfrm>
            <a:prstGeom prst="cloudCallout">
              <a:avLst>
                <a:gd name="adj1" fmla="val 60520"/>
                <a:gd name="adj2" fmla="val 54020"/>
              </a:avLst>
            </a:prstGeom>
            <a:solidFill>
              <a:schemeClr val="accent5">
                <a:lumMod val="40000"/>
                <a:lumOff val="60000"/>
              </a:schemeClr>
            </a:solidFill>
            <a:ln>
              <a:solidFill>
                <a:schemeClr val="accent5">
                  <a:lumMod val="60000"/>
                  <a:lumOff val="40000"/>
                </a:schemeClr>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solidFill>
                  <a:schemeClr val="tx1"/>
                </a:solidFill>
                <a:latin typeface="楷体" panose="02010609060101010101" pitchFamily="49" charset="-122"/>
                <a:ea typeface="楷体" panose="02010609060101010101" pitchFamily="49" charset="-122"/>
              </a:endParaRPr>
            </a:p>
          </p:txBody>
        </p:sp>
        <p:sp>
          <p:nvSpPr>
            <p:cNvPr id="15" name="矩形 14"/>
            <p:cNvSpPr/>
            <p:nvPr/>
          </p:nvSpPr>
          <p:spPr>
            <a:xfrm>
              <a:off x="6643702" y="4143380"/>
              <a:ext cx="2286000" cy="1077218"/>
            </a:xfrm>
            <a:prstGeom prst="rect">
              <a:avLst/>
            </a:prstGeom>
          </p:spPr>
          <p:txBody>
            <a:bodyPr wrap="square">
              <a:spAutoFit/>
            </a:bodyPr>
            <a:lstStyle/>
            <a:p>
              <a:r>
                <a:rPr lang="zh-CN" altLang="en-US" sz="1600" b="1" dirty="0" smtClean="0">
                  <a:latin typeface="楷体" panose="02010609060101010101" pitchFamily="49" charset="-122"/>
                  <a:ea typeface="楷体" panose="02010609060101010101" pitchFamily="49" charset="-122"/>
                </a:rPr>
                <a:t>     杨桃可以直接食用，可以做蛋奶炖杨桃，可以做拔丝杨桃，可以做杨桃茶</a:t>
              </a:r>
              <a:r>
                <a:rPr lang="en-US" altLang="zh-CN" sz="1600" b="1" dirty="0" smtClean="0">
                  <a:latin typeface="楷体" panose="02010609060101010101" pitchFamily="49" charset="-122"/>
                  <a:ea typeface="楷体" panose="02010609060101010101" pitchFamily="49" charset="-122"/>
                </a:rPr>
                <a:t>……</a:t>
              </a:r>
              <a:endParaRPr lang="zh-CN" altLang="en-US" sz="1600" dirty="0"/>
            </a:p>
          </p:txBody>
        </p:sp>
      </p:grpSp>
      <p:pic>
        <p:nvPicPr>
          <p:cNvPr id="28" name="Picture 2"/>
          <p:cNvPicPr>
            <a:picLocks noChangeAspect="1" noChangeArrowheads="1"/>
          </p:cNvPicPr>
          <p:nvPr/>
        </p:nvPicPr>
        <p:blipFill>
          <a:blip r:embed="rId3" cstate="print">
            <a:clrChange>
              <a:clrFrom>
                <a:srgbClr val="FDFDFD"/>
              </a:clrFrom>
              <a:clrTo>
                <a:srgbClr val="FDFDFD">
                  <a:alpha val="0"/>
                </a:srgbClr>
              </a:clrTo>
            </a:clrChange>
            <a:extLst>
              <a:ext uri="{28A0092B-C50C-407E-A947-70E740481C1C}">
                <a14:useLocalDpi xmlns:a14="http://schemas.microsoft.com/office/drawing/2010/main" xmlns="" val="0"/>
              </a:ext>
            </a:extLst>
          </a:blip>
          <a:srcRect/>
          <a:stretch>
            <a:fillRect/>
          </a:stretch>
        </p:blipFill>
        <p:spPr bwMode="auto">
          <a:xfrm>
            <a:off x="7429520" y="4643446"/>
            <a:ext cx="1226146" cy="18661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图片 24" descr="杨桃.jpg"/>
          <p:cNvPicPr>
            <a:picLocks noChangeAspect="1"/>
          </p:cNvPicPr>
          <p:nvPr/>
        </p:nvPicPr>
        <p:blipFill>
          <a:blip r:embed="rId4" cstate="print"/>
          <a:srcRect l="8820" r="13061"/>
          <a:stretch>
            <a:fillRect/>
          </a:stretch>
        </p:blipFill>
        <p:spPr>
          <a:xfrm>
            <a:off x="755576" y="1340768"/>
            <a:ext cx="2285375" cy="21600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strVal val="#ppt_w*0.05"/>
                                          </p:val>
                                        </p:tav>
                                        <p:tav tm="100000">
                                          <p:val>
                                            <p:strVal val="#ppt_w"/>
                                          </p:val>
                                        </p:tav>
                                      </p:tavLst>
                                    </p:anim>
                                    <p:anim calcmode="lin" valueType="num">
                                      <p:cBhvr>
                                        <p:cTn id="8" dur="500" fill="hold"/>
                                        <p:tgtEl>
                                          <p:spTgt spid="13"/>
                                        </p:tgtEl>
                                        <p:attrNameLst>
                                          <p:attrName>ppt_h</p:attrName>
                                        </p:attrNameLst>
                                      </p:cBhvr>
                                      <p:tavLst>
                                        <p:tav tm="0">
                                          <p:val>
                                            <p:strVal val="#ppt_h"/>
                                          </p:val>
                                        </p:tav>
                                        <p:tav tm="100000">
                                          <p:val>
                                            <p:strVal val="#ppt_h"/>
                                          </p:val>
                                        </p:tav>
                                      </p:tavLst>
                                    </p:anim>
                                    <p:anim calcmode="lin" valueType="num">
                                      <p:cBhvr>
                                        <p:cTn id="9" dur="500" fill="hold"/>
                                        <p:tgtEl>
                                          <p:spTgt spid="13"/>
                                        </p:tgtEl>
                                        <p:attrNameLst>
                                          <p:attrName>ppt_x</p:attrName>
                                        </p:attrNameLst>
                                      </p:cBhvr>
                                      <p:tavLst>
                                        <p:tav tm="0">
                                          <p:val>
                                            <p:strVal val="#ppt_x-.2"/>
                                          </p:val>
                                        </p:tav>
                                        <p:tav tm="100000">
                                          <p:val>
                                            <p:strVal val="#ppt_x"/>
                                          </p:val>
                                        </p:tav>
                                      </p:tavLst>
                                    </p:anim>
                                    <p:anim calcmode="lin" valueType="num">
                                      <p:cBhvr>
                                        <p:cTn id="10" dur="500" fill="hold"/>
                                        <p:tgtEl>
                                          <p:spTgt spid="13"/>
                                        </p:tgtEl>
                                        <p:attrNameLst>
                                          <p:attrName>ppt_y</p:attrName>
                                        </p:attrNameLst>
                                      </p:cBhvr>
                                      <p:tavLst>
                                        <p:tav tm="0">
                                          <p:val>
                                            <p:strVal val="#ppt_y"/>
                                          </p:val>
                                        </p:tav>
                                        <p:tav tm="100000">
                                          <p:val>
                                            <p:strVal val="#ppt_y"/>
                                          </p:val>
                                        </p:tav>
                                      </p:tavLst>
                                    </p:anim>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arn(inHorizontal)">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66" name="对角圆角矩形 65"/>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67" name="图片 6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4"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0" name="TextBox 2"/>
          <p:cNvSpPr txBox="1"/>
          <p:nvPr/>
        </p:nvSpPr>
        <p:spPr>
          <a:xfrm>
            <a:off x="1125598" y="1461676"/>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2" name="TextBox 3"/>
          <p:cNvSpPr txBox="1"/>
          <p:nvPr/>
        </p:nvSpPr>
        <p:spPr>
          <a:xfrm>
            <a:off x="1214414" y="675949"/>
            <a:ext cx="697627" cy="707886"/>
          </a:xfrm>
          <a:prstGeom prst="rect">
            <a:avLst/>
          </a:prstGeom>
          <a:noFill/>
        </p:spPr>
        <p:txBody>
          <a:bodyPr wrap="none" rtlCol="0">
            <a:spAutoFit/>
          </a:bodyPr>
          <a:lstStyle/>
          <a:p>
            <a:r>
              <a:rPr lang="en-US" altLang="zh-CN" sz="4000" dirty="0" err="1" smtClean="0">
                <a:latin typeface="+mn-ea"/>
                <a:ea typeface="+mn-ea"/>
              </a:rPr>
              <a:t>tú</a:t>
            </a:r>
            <a:endParaRPr lang="zh-CN" altLang="en-US" sz="4000" dirty="0">
              <a:latin typeface="+mn-ea"/>
              <a:ea typeface="+mn-ea"/>
            </a:endParaRPr>
          </a:p>
        </p:txBody>
      </p:sp>
      <p:sp>
        <p:nvSpPr>
          <p:cNvPr id="54" name="TextBox 5"/>
          <p:cNvSpPr txBox="1"/>
          <p:nvPr/>
        </p:nvSpPr>
        <p:spPr>
          <a:xfrm>
            <a:off x="2927214" y="1928802"/>
            <a:ext cx="328647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：图画   地图   图片</a:t>
            </a:r>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41682" y="2285992"/>
            <a:ext cx="324689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巧记：冬天困在口里面。</a:t>
            </a:r>
            <a:endParaRPr lang="zh-CN" altLang="en-US" sz="2000" b="1" dirty="0">
              <a:latin typeface="楷体" panose="02010609060101010101" pitchFamily="49" charset="-122"/>
              <a:ea typeface="楷体" panose="02010609060101010101" pitchFamily="49" charset="-122"/>
            </a:endParaRPr>
          </a:p>
        </p:txBody>
      </p:sp>
      <p:sp>
        <p:nvSpPr>
          <p:cNvPr id="62" name="TextBox 14"/>
          <p:cNvSpPr txBox="1"/>
          <p:nvPr/>
        </p:nvSpPr>
        <p:spPr>
          <a:xfrm>
            <a:off x="2928926" y="1318897"/>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 “口”宽而方正，“冬” 笔画紧凑。</a:t>
            </a:r>
            <a:endParaRPr lang="zh-CN" altLang="en-US" sz="2000" dirty="0">
              <a:latin typeface="楷体" panose="02010609060101010101" pitchFamily="49" charset="-122"/>
              <a:ea typeface="楷体" panose="02010609060101010101" pitchFamily="49" charset="-122"/>
            </a:endParaRPr>
          </a:p>
        </p:txBody>
      </p:sp>
      <p:sp>
        <p:nvSpPr>
          <p:cNvPr id="63" name="TextBox 16"/>
          <p:cNvSpPr txBox="1"/>
          <p:nvPr/>
        </p:nvSpPr>
        <p:spPr>
          <a:xfrm>
            <a:off x="1063169" y="3851649"/>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64" name="TextBox 17"/>
          <p:cNvSpPr txBox="1"/>
          <p:nvPr/>
        </p:nvSpPr>
        <p:spPr>
          <a:xfrm>
            <a:off x="1500166" y="3065949"/>
            <a:ext cx="697627" cy="707886"/>
          </a:xfrm>
          <a:prstGeom prst="rect">
            <a:avLst/>
          </a:prstGeom>
          <a:noFill/>
        </p:spPr>
        <p:txBody>
          <a:bodyPr wrap="none" rtlCol="0">
            <a:spAutoFit/>
          </a:bodyPr>
          <a:lstStyle/>
          <a:p>
            <a:r>
              <a:rPr lang="en-US" altLang="zh-CN" sz="4000" dirty="0" err="1" smtClean="0">
                <a:latin typeface="+mn-ea"/>
                <a:ea typeface="+mn-ea"/>
              </a:rPr>
              <a:t>kè</a:t>
            </a:r>
            <a:endParaRPr lang="zh-CN" altLang="en-US" sz="4000" dirty="0">
              <a:latin typeface="+mn-ea"/>
              <a:ea typeface="+mn-ea"/>
            </a:endParaRPr>
          </a:p>
        </p:txBody>
      </p:sp>
      <p:sp>
        <p:nvSpPr>
          <p:cNvPr id="68" name="TextBox 20"/>
          <p:cNvSpPr txBox="1"/>
          <p:nvPr/>
        </p:nvSpPr>
        <p:spPr>
          <a:xfrm>
            <a:off x="2850396" y="4435626"/>
            <a:ext cx="3802644"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：上课  下课  课文  课堂</a:t>
            </a:r>
          </a:p>
          <a:p>
            <a:endParaRPr lang="zh-CN" altLang="en-US" sz="2000" dirty="0">
              <a:latin typeface="楷体" panose="02010609060101010101" pitchFamily="49" charset="-122"/>
              <a:ea typeface="楷体" panose="02010609060101010101" pitchFamily="49" charset="-122"/>
            </a:endParaRPr>
          </a:p>
        </p:txBody>
      </p:sp>
      <p:sp>
        <p:nvSpPr>
          <p:cNvPr id="69" name="TextBox 21"/>
          <p:cNvSpPr txBox="1"/>
          <p:nvPr/>
        </p:nvSpPr>
        <p:spPr>
          <a:xfrm>
            <a:off x="2857488" y="4814840"/>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巧记：讠＋果＝课。</a:t>
            </a:r>
            <a:endParaRPr lang="zh-CN" altLang="en-US" sz="2000" b="1" dirty="0">
              <a:latin typeface="楷体" panose="02010609060101010101" pitchFamily="49" charset="-122"/>
              <a:ea typeface="楷体" panose="02010609060101010101" pitchFamily="49" charset="-122"/>
            </a:endParaRPr>
          </a:p>
        </p:txBody>
      </p:sp>
      <p:sp>
        <p:nvSpPr>
          <p:cNvPr id="70" name="TextBox 23"/>
          <p:cNvSpPr txBox="1"/>
          <p:nvPr/>
        </p:nvSpPr>
        <p:spPr>
          <a:xfrm>
            <a:off x="2825910" y="3794566"/>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书写提示：左小右大，“果”的竖是垂露竖，撇、捺舒展。</a:t>
            </a:r>
            <a:endParaRPr lang="zh-CN" altLang="en-US" sz="2000" dirty="0">
              <a:latin typeface="楷体" panose="02010609060101010101" pitchFamily="49" charset="-122"/>
              <a:ea typeface="楷体" panose="02010609060101010101" pitchFamily="49" charset="-122"/>
            </a:endParaRPr>
          </a:p>
        </p:txBody>
      </p:sp>
      <p:grpSp>
        <p:nvGrpSpPr>
          <p:cNvPr id="72" name="组合 71"/>
          <p:cNvGrpSpPr/>
          <p:nvPr/>
        </p:nvGrpSpPr>
        <p:grpSpPr>
          <a:xfrm>
            <a:off x="1077238" y="3794668"/>
            <a:ext cx="1511802" cy="1486306"/>
            <a:chOff x="-2214610" y="714356"/>
            <a:chExt cx="1785950" cy="1643868"/>
          </a:xfrm>
          <a:solidFill>
            <a:schemeClr val="accent5">
              <a:lumMod val="40000"/>
              <a:lumOff val="60000"/>
            </a:schemeClr>
          </a:solidFill>
        </p:grpSpPr>
        <p:sp>
          <p:nvSpPr>
            <p:cNvPr id="73" name="矩形 72"/>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4" name="直接连接符 73"/>
            <p:cNvCxnSpPr>
              <a:stCxn id="73" idx="1"/>
              <a:endCxn id="73"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0"/>
              <a:endCxn id="73"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6" name="TextBox 23"/>
          <p:cNvSpPr txBox="1">
            <a:spLocks noChangeArrowheads="1"/>
          </p:cNvSpPr>
          <p:nvPr/>
        </p:nvSpPr>
        <p:spPr bwMode="auto">
          <a:xfrm>
            <a:off x="1117843" y="3682498"/>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课</a:t>
            </a:r>
            <a:endParaRPr lang="zh-CN" altLang="en-US" sz="9600" b="1" dirty="0">
              <a:latin typeface="楷体" panose="02010609060101010101" pitchFamily="49" charset="-122"/>
              <a:ea typeface="楷体" panose="02010609060101010101" pitchFamily="49" charset="-122"/>
            </a:endParaRPr>
          </a:p>
        </p:txBody>
      </p:sp>
      <p:grpSp>
        <p:nvGrpSpPr>
          <p:cNvPr id="77" name="组合 76"/>
          <p:cNvGrpSpPr/>
          <p:nvPr/>
        </p:nvGrpSpPr>
        <p:grpSpPr>
          <a:xfrm>
            <a:off x="1082897" y="1445405"/>
            <a:ext cx="1544244" cy="1428268"/>
            <a:chOff x="-2214610" y="714356"/>
            <a:chExt cx="1785950" cy="1643868"/>
          </a:xfrm>
          <a:solidFill>
            <a:schemeClr val="accent5">
              <a:lumMod val="40000"/>
              <a:lumOff val="60000"/>
            </a:schemeClr>
          </a:solidFill>
        </p:grpSpPr>
        <p:sp>
          <p:nvSpPr>
            <p:cNvPr id="78" name="矩形 77"/>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stCxn id="78" idx="1"/>
              <a:endCxn id="78"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8" idx="0"/>
              <a:endCxn id="78"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1" name="TextBox 23"/>
          <p:cNvSpPr txBox="1">
            <a:spLocks noChangeArrowheads="1"/>
          </p:cNvSpPr>
          <p:nvPr/>
        </p:nvSpPr>
        <p:spPr bwMode="auto">
          <a:xfrm>
            <a:off x="1071538" y="1335927"/>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图</a:t>
            </a:r>
            <a:endParaRPr lang="zh-CN" altLang="en-US" sz="9600" b="1" dirty="0">
              <a:latin typeface="楷体" panose="02010609060101010101" pitchFamily="49" charset="-122"/>
              <a:ea typeface="楷体" panose="02010609060101010101" pitchFamily="49" charset="-122"/>
            </a:endParaRPr>
          </a:p>
        </p:txBody>
      </p:sp>
      <p:grpSp>
        <p:nvGrpSpPr>
          <p:cNvPr id="82" name="组合 81"/>
          <p:cNvGrpSpPr/>
          <p:nvPr/>
        </p:nvGrpSpPr>
        <p:grpSpPr>
          <a:xfrm>
            <a:off x="1835696" y="5616071"/>
            <a:ext cx="5330062" cy="1227642"/>
            <a:chOff x="1835696" y="5616071"/>
            <a:chExt cx="5330062" cy="1227642"/>
          </a:xfrm>
        </p:grpSpPr>
        <p:sp>
          <p:nvSpPr>
            <p:cNvPr id="83" name="云形 82"/>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42"/>
            <p:cNvSpPr txBox="1"/>
            <p:nvPr/>
          </p:nvSpPr>
          <p:spPr>
            <a:xfrm>
              <a:off x="3631756" y="5819268"/>
              <a:ext cx="3534002" cy="923330"/>
            </a:xfrm>
            <a:prstGeom prst="rect">
              <a:avLst/>
            </a:prstGeom>
            <a:noFill/>
          </p:spPr>
          <p:txBody>
            <a:bodyPr wrap="square" rtlCol="0">
              <a:spAutoFit/>
            </a:bodyPr>
            <a:lstStyle/>
            <a:p>
              <a:r>
                <a:rPr lang="zh-CN" altLang="en-US" dirty="0" smtClean="0"/>
                <a:t>　　</a:t>
              </a:r>
              <a:r>
                <a:rPr lang="zh-CN" altLang="en-US" b="1" dirty="0" smtClean="0"/>
                <a:t>拆字记忆法：</a:t>
              </a:r>
              <a:r>
                <a:rPr lang="zh-CN" altLang="en-US" b="1" dirty="0" smtClean="0">
                  <a:solidFill>
                    <a:srgbClr val="FF0000"/>
                  </a:solidFill>
                </a:rPr>
                <a:t>“图”“课”都可以利用拆字记忆法</a:t>
              </a:r>
              <a:r>
                <a:rPr lang="zh-CN" altLang="en-US" b="1" dirty="0" smtClean="0">
                  <a:solidFill>
                    <a:srgbClr val="FF0000"/>
                  </a:solidFill>
                  <a:latin typeface="楷体" panose="02010609060101010101" pitchFamily="49" charset="-122"/>
                  <a:ea typeface="楷体" panose="02010609060101010101" pitchFamily="49" charset="-122"/>
                </a:rPr>
                <a:t>。</a:t>
              </a:r>
            </a:p>
            <a:p>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85" name="组合 84"/>
            <p:cNvGrpSpPr/>
            <p:nvPr/>
          </p:nvGrpSpPr>
          <p:grpSpPr>
            <a:xfrm>
              <a:off x="1835696" y="5616071"/>
              <a:ext cx="1665879" cy="1227642"/>
              <a:chOff x="1835696" y="5616071"/>
              <a:chExt cx="1665879" cy="1227642"/>
            </a:xfrm>
          </p:grpSpPr>
          <p:pic>
            <p:nvPicPr>
              <p:cNvPr id="86" name="Picture 4"/>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7" name="TextBox 45"/>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sp>
        <p:nvSpPr>
          <p:cNvPr id="90" name="矩形 89"/>
          <p:cNvSpPr/>
          <p:nvPr/>
        </p:nvSpPr>
        <p:spPr>
          <a:xfrm>
            <a:off x="2857488" y="5214950"/>
            <a:ext cx="302358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：我喜欢上语文课。</a:t>
            </a:r>
            <a:endParaRPr lang="zh-CN" altLang="en-US" sz="2000" b="1" dirty="0">
              <a:latin typeface="楷体" panose="02010609060101010101" pitchFamily="49" charset="-122"/>
              <a:ea typeface="楷体" panose="02010609060101010101" pitchFamily="49" charset="-122"/>
            </a:endParaRPr>
          </a:p>
        </p:txBody>
      </p:sp>
      <p:sp>
        <p:nvSpPr>
          <p:cNvPr id="91" name="矩形 90"/>
          <p:cNvSpPr/>
          <p:nvPr/>
        </p:nvSpPr>
        <p:spPr>
          <a:xfrm>
            <a:off x="2927214" y="2643182"/>
            <a:ext cx="4314001" cy="707886"/>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：我的卧室里有一张中国地图。</a:t>
            </a:r>
          </a:p>
          <a:p>
            <a:endParaRPr lang="zh-CN" altLang="en-US" sz="20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500" fill="hold"/>
                                        <p:tgtEl>
                                          <p:spTgt spid="81"/>
                                        </p:tgtEl>
                                        <p:attrNameLst>
                                          <p:attrName>ppt_w</p:attrName>
                                        </p:attrNameLst>
                                      </p:cBhvr>
                                      <p:tavLst>
                                        <p:tav tm="0">
                                          <p:val>
                                            <p:strVal val="#ppt_w*0.05"/>
                                          </p:val>
                                        </p:tav>
                                        <p:tav tm="100000">
                                          <p:val>
                                            <p:strVal val="#ppt_w"/>
                                          </p:val>
                                        </p:tav>
                                      </p:tavLst>
                                    </p:anim>
                                    <p:anim calcmode="lin" valueType="num">
                                      <p:cBhvr>
                                        <p:cTn id="8" dur="500" fill="hold"/>
                                        <p:tgtEl>
                                          <p:spTgt spid="81"/>
                                        </p:tgtEl>
                                        <p:attrNameLst>
                                          <p:attrName>ppt_h</p:attrName>
                                        </p:attrNameLst>
                                      </p:cBhvr>
                                      <p:tavLst>
                                        <p:tav tm="0">
                                          <p:val>
                                            <p:strVal val="#ppt_h"/>
                                          </p:val>
                                        </p:tav>
                                        <p:tav tm="100000">
                                          <p:val>
                                            <p:strVal val="#ppt_h"/>
                                          </p:val>
                                        </p:tav>
                                      </p:tavLst>
                                    </p:anim>
                                    <p:anim calcmode="lin" valueType="num">
                                      <p:cBhvr>
                                        <p:cTn id="9" dur="500" fill="hold"/>
                                        <p:tgtEl>
                                          <p:spTgt spid="81"/>
                                        </p:tgtEl>
                                        <p:attrNameLst>
                                          <p:attrName>ppt_x</p:attrName>
                                        </p:attrNameLst>
                                      </p:cBhvr>
                                      <p:tavLst>
                                        <p:tav tm="0">
                                          <p:val>
                                            <p:strVal val="#ppt_x-.2"/>
                                          </p:val>
                                        </p:tav>
                                        <p:tav tm="100000">
                                          <p:val>
                                            <p:strVal val="#ppt_x"/>
                                          </p:val>
                                        </p:tav>
                                      </p:tavLst>
                                    </p:anim>
                                    <p:anim calcmode="lin" valueType="num">
                                      <p:cBhvr>
                                        <p:cTn id="10" dur="500" fill="hold"/>
                                        <p:tgtEl>
                                          <p:spTgt spid="81"/>
                                        </p:tgtEl>
                                        <p:attrNameLst>
                                          <p:attrName>ppt_y</p:attrName>
                                        </p:attrNameLst>
                                      </p:cBhvr>
                                      <p:tavLst>
                                        <p:tav tm="0">
                                          <p:val>
                                            <p:strVal val="#ppt_y"/>
                                          </p:val>
                                        </p:tav>
                                        <p:tav tm="100000">
                                          <p:val>
                                            <p:strVal val="#ppt_y"/>
                                          </p:val>
                                        </p:tav>
                                      </p:tavLst>
                                    </p:anim>
                                    <p:animEffect transition="in" filter="fade">
                                      <p:cBhvr>
                                        <p:cTn id="11" dur="500"/>
                                        <p:tgtEl>
                                          <p:spTgt spid="81"/>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6"/>
                                        </p:tgtEl>
                                        <p:attrNameLst>
                                          <p:attrName>style.visibility</p:attrName>
                                        </p:attrNameLst>
                                      </p:cBhvr>
                                      <p:to>
                                        <p:strVal val="visible"/>
                                      </p:to>
                                    </p:set>
                                    <p:anim calcmode="lin" valueType="num">
                                      <p:cBhvr>
                                        <p:cTn id="16" dur="500" fill="hold"/>
                                        <p:tgtEl>
                                          <p:spTgt spid="76"/>
                                        </p:tgtEl>
                                        <p:attrNameLst>
                                          <p:attrName>ppt_w</p:attrName>
                                        </p:attrNameLst>
                                      </p:cBhvr>
                                      <p:tavLst>
                                        <p:tav tm="0">
                                          <p:val>
                                            <p:strVal val="#ppt_w*0.05"/>
                                          </p:val>
                                        </p:tav>
                                        <p:tav tm="100000">
                                          <p:val>
                                            <p:strVal val="#ppt_w"/>
                                          </p:val>
                                        </p:tav>
                                      </p:tavLst>
                                    </p:anim>
                                    <p:anim calcmode="lin" valueType="num">
                                      <p:cBhvr>
                                        <p:cTn id="17" dur="500" fill="hold"/>
                                        <p:tgtEl>
                                          <p:spTgt spid="76"/>
                                        </p:tgtEl>
                                        <p:attrNameLst>
                                          <p:attrName>ppt_h</p:attrName>
                                        </p:attrNameLst>
                                      </p:cBhvr>
                                      <p:tavLst>
                                        <p:tav tm="0">
                                          <p:val>
                                            <p:strVal val="#ppt_h"/>
                                          </p:val>
                                        </p:tav>
                                        <p:tav tm="100000">
                                          <p:val>
                                            <p:strVal val="#ppt_h"/>
                                          </p:val>
                                        </p:tav>
                                      </p:tavLst>
                                    </p:anim>
                                    <p:anim calcmode="lin" valueType="num">
                                      <p:cBhvr>
                                        <p:cTn id="18" dur="500" fill="hold"/>
                                        <p:tgtEl>
                                          <p:spTgt spid="76"/>
                                        </p:tgtEl>
                                        <p:attrNameLst>
                                          <p:attrName>ppt_x</p:attrName>
                                        </p:attrNameLst>
                                      </p:cBhvr>
                                      <p:tavLst>
                                        <p:tav tm="0">
                                          <p:val>
                                            <p:strVal val="#ppt_x-.2"/>
                                          </p:val>
                                        </p:tav>
                                        <p:tav tm="100000">
                                          <p:val>
                                            <p:strVal val="#ppt_x"/>
                                          </p:val>
                                        </p:tav>
                                      </p:tavLst>
                                    </p:anim>
                                    <p:anim calcmode="lin" valueType="num">
                                      <p:cBhvr>
                                        <p:cTn id="19" dur="500" fill="hold"/>
                                        <p:tgtEl>
                                          <p:spTgt spid="76"/>
                                        </p:tgtEl>
                                        <p:attrNameLst>
                                          <p:attrName>ppt_y</p:attrName>
                                        </p:attrNameLst>
                                      </p:cBhvr>
                                      <p:tavLst>
                                        <p:tav tm="0">
                                          <p:val>
                                            <p:strVal val="#ppt_y"/>
                                          </p:val>
                                        </p:tav>
                                        <p:tav tm="100000">
                                          <p:val>
                                            <p:strVal val="#ppt_y"/>
                                          </p:val>
                                        </p:tav>
                                      </p:tavLst>
                                    </p:anim>
                                    <p:animEffect transition="in" filter="fade">
                                      <p:cBhvr>
                                        <p:cTn id="20" dur="500"/>
                                        <p:tgtEl>
                                          <p:spTgt spid="76"/>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down)">
                                      <p:cBhvr>
                                        <p:cTn id="25" dur="580">
                                          <p:stCondLst>
                                            <p:cond delay="0"/>
                                          </p:stCondLst>
                                        </p:cTn>
                                        <p:tgtEl>
                                          <p:spTgt spid="82"/>
                                        </p:tgtEl>
                                      </p:cBhvr>
                                    </p:animEffect>
                                    <p:anim calcmode="lin" valueType="num">
                                      <p:cBhvr>
                                        <p:cTn id="26" dur="1822" tmFilter="0,0; 0.14,0.36; 0.43,0.73; 0.71,0.91; 1.0,1.0">
                                          <p:stCondLst>
                                            <p:cond delay="0"/>
                                          </p:stCondLst>
                                        </p:cTn>
                                        <p:tgtEl>
                                          <p:spTgt spid="8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2"/>
                                        </p:tgtEl>
                                        <p:attrNameLst>
                                          <p:attrName>ppt_y</p:attrName>
                                        </p:attrNameLst>
                                      </p:cBhvr>
                                      <p:tavLst>
                                        <p:tav tm="0" fmla="#ppt_y-sin(pi*$)/81">
                                          <p:val>
                                            <p:fltVal val="0"/>
                                          </p:val>
                                        </p:tav>
                                        <p:tav tm="100000">
                                          <p:val>
                                            <p:fltVal val="1"/>
                                          </p:val>
                                        </p:tav>
                                      </p:tavLst>
                                    </p:anim>
                                    <p:animScale>
                                      <p:cBhvr>
                                        <p:cTn id="31" dur="26">
                                          <p:stCondLst>
                                            <p:cond delay="650"/>
                                          </p:stCondLst>
                                        </p:cTn>
                                        <p:tgtEl>
                                          <p:spTgt spid="82"/>
                                        </p:tgtEl>
                                      </p:cBhvr>
                                      <p:to x="100000" y="60000"/>
                                    </p:animScale>
                                    <p:animScale>
                                      <p:cBhvr>
                                        <p:cTn id="32" dur="166" decel="50000">
                                          <p:stCondLst>
                                            <p:cond delay="676"/>
                                          </p:stCondLst>
                                        </p:cTn>
                                        <p:tgtEl>
                                          <p:spTgt spid="82"/>
                                        </p:tgtEl>
                                      </p:cBhvr>
                                      <p:to x="100000" y="100000"/>
                                    </p:animScale>
                                    <p:animScale>
                                      <p:cBhvr>
                                        <p:cTn id="33" dur="26">
                                          <p:stCondLst>
                                            <p:cond delay="1312"/>
                                          </p:stCondLst>
                                        </p:cTn>
                                        <p:tgtEl>
                                          <p:spTgt spid="82"/>
                                        </p:tgtEl>
                                      </p:cBhvr>
                                      <p:to x="100000" y="80000"/>
                                    </p:animScale>
                                    <p:animScale>
                                      <p:cBhvr>
                                        <p:cTn id="34" dur="166" decel="50000">
                                          <p:stCondLst>
                                            <p:cond delay="1338"/>
                                          </p:stCondLst>
                                        </p:cTn>
                                        <p:tgtEl>
                                          <p:spTgt spid="82"/>
                                        </p:tgtEl>
                                      </p:cBhvr>
                                      <p:to x="100000" y="100000"/>
                                    </p:animScale>
                                    <p:animScale>
                                      <p:cBhvr>
                                        <p:cTn id="35" dur="26">
                                          <p:stCondLst>
                                            <p:cond delay="1642"/>
                                          </p:stCondLst>
                                        </p:cTn>
                                        <p:tgtEl>
                                          <p:spTgt spid="82"/>
                                        </p:tgtEl>
                                      </p:cBhvr>
                                      <p:to x="100000" y="90000"/>
                                    </p:animScale>
                                    <p:animScale>
                                      <p:cBhvr>
                                        <p:cTn id="36" dur="166" decel="50000">
                                          <p:stCondLst>
                                            <p:cond delay="1668"/>
                                          </p:stCondLst>
                                        </p:cTn>
                                        <p:tgtEl>
                                          <p:spTgt spid="82"/>
                                        </p:tgtEl>
                                      </p:cBhvr>
                                      <p:to x="100000" y="100000"/>
                                    </p:animScale>
                                    <p:animScale>
                                      <p:cBhvr>
                                        <p:cTn id="37" dur="26">
                                          <p:stCondLst>
                                            <p:cond delay="1808"/>
                                          </p:stCondLst>
                                        </p:cTn>
                                        <p:tgtEl>
                                          <p:spTgt spid="82"/>
                                        </p:tgtEl>
                                      </p:cBhvr>
                                      <p:to x="100000" y="95000"/>
                                    </p:animScale>
                                    <p:animScale>
                                      <p:cBhvr>
                                        <p:cTn id="38" dur="166" decel="50000">
                                          <p:stCondLst>
                                            <p:cond delay="1834"/>
                                          </p:stCondLst>
                                        </p:cTn>
                                        <p:tgtEl>
                                          <p:spTgt spid="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8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57598" y="6049963"/>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sp>
        <p:nvSpPr>
          <p:cNvPr id="41" name="对角圆角矩形 40"/>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2" name="图片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5"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46" name="图片 8"/>
          <p:cNvPicPr>
            <a:picLocks noChangeAspect="1"/>
          </p:cNvPicPr>
          <p:nvPr/>
        </p:nvPicPr>
        <p:blipFill>
          <a:blip r:embed="rId6" cstate="print"/>
          <a:srcRect/>
          <a:stretch>
            <a:fillRect/>
          </a:stretch>
        </p:blipFill>
        <p:spPr bwMode="auto">
          <a:xfrm>
            <a:off x="8172400" y="6343650"/>
            <a:ext cx="720725" cy="477838"/>
          </a:xfrm>
          <a:prstGeom prst="rect">
            <a:avLst/>
          </a:prstGeom>
          <a:noFill/>
          <a:ln w="9525">
            <a:noFill/>
            <a:miter lim="800000"/>
            <a:headEnd/>
            <a:tailEnd/>
          </a:ln>
        </p:spPr>
      </p:pic>
      <p:sp>
        <p:nvSpPr>
          <p:cNvPr id="47" name="TextBox 2"/>
          <p:cNvSpPr txBox="1"/>
          <p:nvPr/>
        </p:nvSpPr>
        <p:spPr>
          <a:xfrm>
            <a:off x="1148463" y="146045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48" name="TextBox 3"/>
          <p:cNvSpPr txBox="1"/>
          <p:nvPr/>
        </p:nvSpPr>
        <p:spPr>
          <a:xfrm>
            <a:off x="1403315" y="674723"/>
            <a:ext cx="954107" cy="707886"/>
          </a:xfrm>
          <a:prstGeom prst="rect">
            <a:avLst/>
          </a:prstGeom>
          <a:noFill/>
        </p:spPr>
        <p:txBody>
          <a:bodyPr wrap="none" rtlCol="0">
            <a:spAutoFit/>
          </a:bodyPr>
          <a:lstStyle/>
          <a:p>
            <a:r>
              <a:rPr lang="en-US" altLang="zh-CN" sz="4000" dirty="0" err="1" smtClean="0">
                <a:latin typeface="+mn-ea"/>
                <a:ea typeface="+mn-ea"/>
              </a:rPr>
              <a:t>bǎi</a:t>
            </a:r>
            <a:endParaRPr lang="zh-CN" altLang="en-US" sz="4000" dirty="0">
              <a:latin typeface="+mn-ea"/>
              <a:ea typeface="+mn-ea"/>
            </a:endParaRPr>
          </a:p>
        </p:txBody>
      </p:sp>
      <p:sp>
        <p:nvSpPr>
          <p:cNvPr id="50" name="TextBox 5"/>
          <p:cNvSpPr txBox="1"/>
          <p:nvPr/>
        </p:nvSpPr>
        <p:spPr>
          <a:xfrm>
            <a:off x="3021517" y="1743006"/>
            <a:ext cx="302679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：摆放  摆正  摇摆</a:t>
            </a:r>
          </a:p>
        </p:txBody>
      </p:sp>
      <p:sp>
        <p:nvSpPr>
          <p:cNvPr id="51" name="TextBox 13"/>
          <p:cNvSpPr txBox="1"/>
          <p:nvPr/>
        </p:nvSpPr>
        <p:spPr>
          <a:xfrm>
            <a:off x="3035748" y="2149610"/>
            <a:ext cx="5608218"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巧记：扌在罢左立，摆放要整齐。</a:t>
            </a:r>
            <a:endParaRPr lang="zh-CN" altLang="en-US" sz="2000" b="1" dirty="0">
              <a:latin typeface="楷体" panose="02010609060101010101" pitchFamily="49" charset="-122"/>
              <a:ea typeface="楷体" panose="02010609060101010101" pitchFamily="49" charset="-122"/>
            </a:endParaRPr>
          </a:p>
        </p:txBody>
      </p:sp>
      <p:sp>
        <p:nvSpPr>
          <p:cNvPr id="52" name="TextBox 14"/>
          <p:cNvSpPr txBox="1"/>
          <p:nvPr/>
        </p:nvSpPr>
        <p:spPr>
          <a:xfrm>
            <a:off x="2953054" y="1347415"/>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书写提示：左窄右宽，右上部要扁，“去”的横长。</a:t>
            </a:r>
            <a:endParaRPr lang="zh-CN" altLang="en-US" sz="2000" dirty="0">
              <a:latin typeface="楷体" panose="02010609060101010101" pitchFamily="49" charset="-122"/>
              <a:ea typeface="楷体" panose="02010609060101010101" pitchFamily="49" charset="-122"/>
            </a:endParaRPr>
          </a:p>
        </p:txBody>
      </p:sp>
      <p:sp>
        <p:nvSpPr>
          <p:cNvPr id="53" name="TextBox 16"/>
          <p:cNvSpPr txBox="1"/>
          <p:nvPr/>
        </p:nvSpPr>
        <p:spPr>
          <a:xfrm>
            <a:off x="1121123" y="3939681"/>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4" name="TextBox 17"/>
          <p:cNvSpPr txBox="1"/>
          <p:nvPr/>
        </p:nvSpPr>
        <p:spPr>
          <a:xfrm>
            <a:off x="1428728" y="3143248"/>
            <a:ext cx="954107" cy="707886"/>
          </a:xfrm>
          <a:prstGeom prst="rect">
            <a:avLst/>
          </a:prstGeom>
          <a:noFill/>
        </p:spPr>
        <p:txBody>
          <a:bodyPr wrap="none" rtlCol="0">
            <a:spAutoFit/>
          </a:bodyPr>
          <a:lstStyle/>
          <a:p>
            <a:r>
              <a:rPr lang="en-US" altLang="zh-CN" sz="4000" dirty="0" err="1" smtClean="0">
                <a:latin typeface="+mn-ea"/>
                <a:ea typeface="+mn-ea"/>
              </a:rPr>
              <a:t>zuò</a:t>
            </a:r>
            <a:endParaRPr lang="zh-CN" altLang="en-US" sz="4000" dirty="0">
              <a:latin typeface="+mn-ea"/>
              <a:ea typeface="+mn-ea"/>
            </a:endParaRPr>
          </a:p>
        </p:txBody>
      </p:sp>
      <p:sp>
        <p:nvSpPr>
          <p:cNvPr id="56" name="TextBox 20"/>
          <p:cNvSpPr txBox="1"/>
          <p:nvPr/>
        </p:nvSpPr>
        <p:spPr>
          <a:xfrm>
            <a:off x="2908350" y="4357694"/>
            <a:ext cx="225093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：座位  让座</a:t>
            </a:r>
            <a:endParaRPr lang="zh-CN" altLang="en-US" sz="2000" dirty="0">
              <a:latin typeface="楷体" panose="02010609060101010101" pitchFamily="49" charset="-122"/>
              <a:ea typeface="楷体" panose="02010609060101010101" pitchFamily="49" charset="-122"/>
            </a:endParaRPr>
          </a:p>
        </p:txBody>
      </p:sp>
      <p:sp>
        <p:nvSpPr>
          <p:cNvPr id="57" name="TextBox 21"/>
          <p:cNvSpPr txBox="1"/>
          <p:nvPr/>
        </p:nvSpPr>
        <p:spPr>
          <a:xfrm>
            <a:off x="2922580" y="4757657"/>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巧记：坐在广下藏。</a:t>
            </a:r>
            <a:endParaRPr lang="zh-CN" altLang="en-US" sz="2000" b="1" dirty="0">
              <a:latin typeface="楷体" panose="02010609060101010101" pitchFamily="49" charset="-122"/>
              <a:ea typeface="楷体" panose="02010609060101010101" pitchFamily="49" charset="-122"/>
            </a:endParaRPr>
          </a:p>
        </p:txBody>
      </p:sp>
      <p:sp>
        <p:nvSpPr>
          <p:cNvPr id="58" name="TextBox 23"/>
          <p:cNvSpPr txBox="1"/>
          <p:nvPr/>
        </p:nvSpPr>
        <p:spPr>
          <a:xfrm>
            <a:off x="2883864" y="3808503"/>
            <a:ext cx="5976664"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书写提示：“广”的横撇舒展，“坐”上两个“人”要小。</a:t>
            </a:r>
            <a:endParaRPr lang="zh-CN" altLang="en-US" sz="2000" dirty="0">
              <a:latin typeface="楷体" panose="02010609060101010101" pitchFamily="49" charset="-122"/>
              <a:ea typeface="楷体" panose="02010609060101010101" pitchFamily="49" charset="-122"/>
            </a:endParaRPr>
          </a:p>
        </p:txBody>
      </p:sp>
      <p:grpSp>
        <p:nvGrpSpPr>
          <p:cNvPr id="59" name="组合 58"/>
          <p:cNvGrpSpPr/>
          <p:nvPr/>
        </p:nvGrpSpPr>
        <p:grpSpPr>
          <a:xfrm>
            <a:off x="1835696" y="5616071"/>
            <a:ext cx="5330062" cy="1227642"/>
            <a:chOff x="1835696" y="5616071"/>
            <a:chExt cx="5330062" cy="1227642"/>
          </a:xfrm>
        </p:grpSpPr>
        <p:sp>
          <p:nvSpPr>
            <p:cNvPr id="60" name="云形 59"/>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7"/>
            <p:cNvSpPr txBox="1"/>
            <p:nvPr/>
          </p:nvSpPr>
          <p:spPr>
            <a:xfrm>
              <a:off x="3631756" y="5819268"/>
              <a:ext cx="3534002" cy="646331"/>
            </a:xfrm>
            <a:prstGeom prst="rect">
              <a:avLst/>
            </a:prstGeom>
            <a:noFill/>
          </p:spPr>
          <p:txBody>
            <a:bodyPr wrap="square" rtlCol="0">
              <a:spAutoFit/>
            </a:bodyPr>
            <a:lstStyle/>
            <a:p>
              <a:r>
                <a:rPr lang="zh-CN" altLang="en-US" dirty="0" smtClean="0"/>
                <a:t>　　</a:t>
              </a:r>
              <a:r>
                <a:rPr lang="zh-CN" altLang="en-US" b="1" dirty="0" smtClean="0"/>
                <a:t>字谜记忆法：</a:t>
              </a:r>
              <a:r>
                <a:rPr lang="zh-CN" altLang="en-US" b="1" dirty="0" smtClean="0">
                  <a:solidFill>
                    <a:srgbClr val="FF0000"/>
                  </a:solidFill>
                </a:rPr>
                <a:t>“摆”和“座”字可以利用猜谜语记忆法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2" name="组合 61"/>
            <p:cNvGrpSpPr/>
            <p:nvPr/>
          </p:nvGrpSpPr>
          <p:grpSpPr>
            <a:xfrm>
              <a:off x="1835696" y="5616071"/>
              <a:ext cx="1665879" cy="1227642"/>
              <a:chOff x="1835696" y="5616071"/>
              <a:chExt cx="1665879" cy="1227642"/>
            </a:xfrm>
          </p:grpSpPr>
          <p:pic>
            <p:nvPicPr>
              <p:cNvPr id="63"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4"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5" name="组合 64"/>
          <p:cNvGrpSpPr/>
          <p:nvPr/>
        </p:nvGrpSpPr>
        <p:grpSpPr>
          <a:xfrm>
            <a:off x="1135192" y="3882700"/>
            <a:ext cx="1511802" cy="1486306"/>
            <a:chOff x="-2214610" y="714356"/>
            <a:chExt cx="1785950" cy="1643868"/>
          </a:xfrm>
          <a:solidFill>
            <a:schemeClr val="accent5">
              <a:lumMod val="40000"/>
              <a:lumOff val="60000"/>
            </a:schemeClr>
          </a:solidFill>
        </p:grpSpPr>
        <p:sp>
          <p:nvSpPr>
            <p:cNvPr id="66" name="矩形 65"/>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66" idx="1"/>
              <a:endCxn id="66"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66" idx="0"/>
              <a:endCxn id="66"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9" name="TextBox 23"/>
          <p:cNvSpPr txBox="1">
            <a:spLocks noChangeArrowheads="1"/>
          </p:cNvSpPr>
          <p:nvPr/>
        </p:nvSpPr>
        <p:spPr bwMode="auto">
          <a:xfrm>
            <a:off x="1236522" y="3770530"/>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座</a:t>
            </a:r>
            <a:endParaRPr lang="zh-CN" altLang="en-US" sz="9600" b="1" dirty="0">
              <a:latin typeface="楷体" panose="02010609060101010101" pitchFamily="49" charset="-122"/>
              <a:ea typeface="楷体" panose="02010609060101010101" pitchFamily="49" charset="-122"/>
            </a:endParaRPr>
          </a:p>
        </p:txBody>
      </p:sp>
      <p:grpSp>
        <p:nvGrpSpPr>
          <p:cNvPr id="70" name="组合 69"/>
          <p:cNvGrpSpPr/>
          <p:nvPr/>
        </p:nvGrpSpPr>
        <p:grpSpPr>
          <a:xfrm>
            <a:off x="1105762" y="1444179"/>
            <a:ext cx="1544244" cy="1428268"/>
            <a:chOff x="-2214610" y="714356"/>
            <a:chExt cx="1785950" cy="1643868"/>
          </a:xfrm>
          <a:solidFill>
            <a:schemeClr val="accent5">
              <a:lumMod val="40000"/>
              <a:lumOff val="60000"/>
            </a:schemeClr>
          </a:solidFill>
        </p:grpSpPr>
        <p:sp>
          <p:nvSpPr>
            <p:cNvPr id="71" name="矩形 70"/>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2" name="直接连接符 71"/>
            <p:cNvCxnSpPr>
              <a:stCxn id="71" idx="1"/>
              <a:endCxn id="71"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1" idx="0"/>
              <a:endCxn id="71"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4" name="TextBox 23"/>
          <p:cNvSpPr txBox="1">
            <a:spLocks noChangeArrowheads="1"/>
          </p:cNvSpPr>
          <p:nvPr/>
        </p:nvSpPr>
        <p:spPr bwMode="auto">
          <a:xfrm>
            <a:off x="1178809" y="1276255"/>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摆</a:t>
            </a:r>
            <a:endParaRPr lang="zh-CN" altLang="en-US" sz="9600" b="1" dirty="0">
              <a:latin typeface="楷体" panose="02010609060101010101" pitchFamily="49" charset="-122"/>
              <a:ea typeface="楷体" panose="02010609060101010101" pitchFamily="49" charset="-122"/>
            </a:endParaRPr>
          </a:p>
        </p:txBody>
      </p:sp>
      <p:sp>
        <p:nvSpPr>
          <p:cNvPr id="77" name="矩形 76"/>
          <p:cNvSpPr/>
          <p:nvPr/>
        </p:nvSpPr>
        <p:spPr>
          <a:xfrm>
            <a:off x="3035748" y="2814576"/>
            <a:ext cx="457208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：他的书桌上摆放着一个小闹钟。</a:t>
            </a:r>
          </a:p>
        </p:txBody>
      </p:sp>
      <p:sp>
        <p:nvSpPr>
          <p:cNvPr id="78" name="矩形 77"/>
          <p:cNvSpPr/>
          <p:nvPr/>
        </p:nvSpPr>
        <p:spPr>
          <a:xfrm>
            <a:off x="2922580" y="5157479"/>
            <a:ext cx="4055919"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：给老人和孕妇让座是美德。</a:t>
            </a: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strVal val="#ppt_w*0.05"/>
                                          </p:val>
                                        </p:tav>
                                        <p:tav tm="100000">
                                          <p:val>
                                            <p:strVal val="#ppt_w"/>
                                          </p:val>
                                        </p:tav>
                                      </p:tavLst>
                                    </p:anim>
                                    <p:anim calcmode="lin" valueType="num">
                                      <p:cBhvr>
                                        <p:cTn id="8" dur="500" fill="hold"/>
                                        <p:tgtEl>
                                          <p:spTgt spid="74"/>
                                        </p:tgtEl>
                                        <p:attrNameLst>
                                          <p:attrName>ppt_h</p:attrName>
                                        </p:attrNameLst>
                                      </p:cBhvr>
                                      <p:tavLst>
                                        <p:tav tm="0">
                                          <p:val>
                                            <p:strVal val="#ppt_h"/>
                                          </p:val>
                                        </p:tav>
                                        <p:tav tm="100000">
                                          <p:val>
                                            <p:strVal val="#ppt_h"/>
                                          </p:val>
                                        </p:tav>
                                      </p:tavLst>
                                    </p:anim>
                                    <p:anim calcmode="lin" valueType="num">
                                      <p:cBhvr>
                                        <p:cTn id="9" dur="500" fill="hold"/>
                                        <p:tgtEl>
                                          <p:spTgt spid="74"/>
                                        </p:tgtEl>
                                        <p:attrNameLst>
                                          <p:attrName>ppt_x</p:attrName>
                                        </p:attrNameLst>
                                      </p:cBhvr>
                                      <p:tavLst>
                                        <p:tav tm="0">
                                          <p:val>
                                            <p:strVal val="#ppt_x-.2"/>
                                          </p:val>
                                        </p:tav>
                                        <p:tav tm="100000">
                                          <p:val>
                                            <p:strVal val="#ppt_x"/>
                                          </p:val>
                                        </p:tav>
                                      </p:tavLst>
                                    </p:anim>
                                    <p:anim calcmode="lin" valueType="num">
                                      <p:cBhvr>
                                        <p:cTn id="10" dur="500" fill="hold"/>
                                        <p:tgtEl>
                                          <p:spTgt spid="74"/>
                                        </p:tgtEl>
                                        <p:attrNameLst>
                                          <p:attrName>ppt_y</p:attrName>
                                        </p:attrNameLst>
                                      </p:cBhvr>
                                      <p:tavLst>
                                        <p:tav tm="0">
                                          <p:val>
                                            <p:strVal val="#ppt_y"/>
                                          </p:val>
                                        </p:tav>
                                        <p:tav tm="100000">
                                          <p:val>
                                            <p:strVal val="#ppt_y"/>
                                          </p:val>
                                        </p:tav>
                                      </p:tavLst>
                                    </p:anim>
                                    <p:animEffect transition="in" filter="fade">
                                      <p:cBhvr>
                                        <p:cTn id="11" dur="500"/>
                                        <p:tgtEl>
                                          <p:spTgt spid="74"/>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p:cTn id="16" dur="500" fill="hold"/>
                                        <p:tgtEl>
                                          <p:spTgt spid="69"/>
                                        </p:tgtEl>
                                        <p:attrNameLst>
                                          <p:attrName>ppt_w</p:attrName>
                                        </p:attrNameLst>
                                      </p:cBhvr>
                                      <p:tavLst>
                                        <p:tav tm="0">
                                          <p:val>
                                            <p:strVal val="#ppt_w*0.05"/>
                                          </p:val>
                                        </p:tav>
                                        <p:tav tm="100000">
                                          <p:val>
                                            <p:strVal val="#ppt_w"/>
                                          </p:val>
                                        </p:tav>
                                      </p:tavLst>
                                    </p:anim>
                                    <p:anim calcmode="lin" valueType="num">
                                      <p:cBhvr>
                                        <p:cTn id="17" dur="500" fill="hold"/>
                                        <p:tgtEl>
                                          <p:spTgt spid="69"/>
                                        </p:tgtEl>
                                        <p:attrNameLst>
                                          <p:attrName>ppt_h</p:attrName>
                                        </p:attrNameLst>
                                      </p:cBhvr>
                                      <p:tavLst>
                                        <p:tav tm="0">
                                          <p:val>
                                            <p:strVal val="#ppt_h"/>
                                          </p:val>
                                        </p:tav>
                                        <p:tav tm="100000">
                                          <p:val>
                                            <p:strVal val="#ppt_h"/>
                                          </p:val>
                                        </p:tav>
                                      </p:tavLst>
                                    </p:anim>
                                    <p:anim calcmode="lin" valueType="num">
                                      <p:cBhvr>
                                        <p:cTn id="18" dur="500" fill="hold"/>
                                        <p:tgtEl>
                                          <p:spTgt spid="69"/>
                                        </p:tgtEl>
                                        <p:attrNameLst>
                                          <p:attrName>ppt_x</p:attrName>
                                        </p:attrNameLst>
                                      </p:cBhvr>
                                      <p:tavLst>
                                        <p:tav tm="0">
                                          <p:val>
                                            <p:strVal val="#ppt_x-.2"/>
                                          </p:val>
                                        </p:tav>
                                        <p:tav tm="100000">
                                          <p:val>
                                            <p:strVal val="#ppt_x"/>
                                          </p:val>
                                        </p:tav>
                                      </p:tavLst>
                                    </p:anim>
                                    <p:anim calcmode="lin" valueType="num">
                                      <p:cBhvr>
                                        <p:cTn id="19" dur="500" fill="hold"/>
                                        <p:tgtEl>
                                          <p:spTgt spid="69"/>
                                        </p:tgtEl>
                                        <p:attrNameLst>
                                          <p:attrName>ppt_y</p:attrName>
                                        </p:attrNameLst>
                                      </p:cBhvr>
                                      <p:tavLst>
                                        <p:tav tm="0">
                                          <p:val>
                                            <p:strVal val="#ppt_y"/>
                                          </p:val>
                                        </p:tav>
                                        <p:tav tm="100000">
                                          <p:val>
                                            <p:strVal val="#ppt_y"/>
                                          </p:val>
                                        </p:tav>
                                      </p:tavLst>
                                    </p:anim>
                                    <p:animEffect transition="in" filter="fade">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ipe(down)">
                                      <p:cBhvr>
                                        <p:cTn id="25" dur="580">
                                          <p:stCondLst>
                                            <p:cond delay="0"/>
                                          </p:stCondLst>
                                        </p:cTn>
                                        <p:tgtEl>
                                          <p:spTgt spid="59"/>
                                        </p:tgtEl>
                                      </p:cBhvr>
                                    </p:animEffect>
                                    <p:anim calcmode="lin" valueType="num">
                                      <p:cBhvr>
                                        <p:cTn id="26" dur="1822" tmFilter="0,0; 0.14,0.36; 0.43,0.73; 0.71,0.91; 1.0,1.0">
                                          <p:stCondLst>
                                            <p:cond delay="0"/>
                                          </p:stCondLst>
                                        </p:cTn>
                                        <p:tgtEl>
                                          <p:spTgt spid="5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5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5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5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59"/>
                                        </p:tgtEl>
                                        <p:attrNameLst>
                                          <p:attrName>ppt_y</p:attrName>
                                        </p:attrNameLst>
                                      </p:cBhvr>
                                      <p:tavLst>
                                        <p:tav tm="0" fmla="#ppt_y-sin(pi*$)/81">
                                          <p:val>
                                            <p:fltVal val="0"/>
                                          </p:val>
                                        </p:tav>
                                        <p:tav tm="100000">
                                          <p:val>
                                            <p:fltVal val="1"/>
                                          </p:val>
                                        </p:tav>
                                      </p:tavLst>
                                    </p:anim>
                                    <p:animScale>
                                      <p:cBhvr>
                                        <p:cTn id="31" dur="26">
                                          <p:stCondLst>
                                            <p:cond delay="650"/>
                                          </p:stCondLst>
                                        </p:cTn>
                                        <p:tgtEl>
                                          <p:spTgt spid="59"/>
                                        </p:tgtEl>
                                      </p:cBhvr>
                                      <p:to x="100000" y="60000"/>
                                    </p:animScale>
                                    <p:animScale>
                                      <p:cBhvr>
                                        <p:cTn id="32" dur="166" decel="50000">
                                          <p:stCondLst>
                                            <p:cond delay="676"/>
                                          </p:stCondLst>
                                        </p:cTn>
                                        <p:tgtEl>
                                          <p:spTgt spid="59"/>
                                        </p:tgtEl>
                                      </p:cBhvr>
                                      <p:to x="100000" y="100000"/>
                                    </p:animScale>
                                    <p:animScale>
                                      <p:cBhvr>
                                        <p:cTn id="33" dur="26">
                                          <p:stCondLst>
                                            <p:cond delay="1312"/>
                                          </p:stCondLst>
                                        </p:cTn>
                                        <p:tgtEl>
                                          <p:spTgt spid="59"/>
                                        </p:tgtEl>
                                      </p:cBhvr>
                                      <p:to x="100000" y="80000"/>
                                    </p:animScale>
                                    <p:animScale>
                                      <p:cBhvr>
                                        <p:cTn id="34" dur="166" decel="50000">
                                          <p:stCondLst>
                                            <p:cond delay="1338"/>
                                          </p:stCondLst>
                                        </p:cTn>
                                        <p:tgtEl>
                                          <p:spTgt spid="59"/>
                                        </p:tgtEl>
                                      </p:cBhvr>
                                      <p:to x="100000" y="100000"/>
                                    </p:animScale>
                                    <p:animScale>
                                      <p:cBhvr>
                                        <p:cTn id="35" dur="26">
                                          <p:stCondLst>
                                            <p:cond delay="1642"/>
                                          </p:stCondLst>
                                        </p:cTn>
                                        <p:tgtEl>
                                          <p:spTgt spid="59"/>
                                        </p:tgtEl>
                                      </p:cBhvr>
                                      <p:to x="100000" y="90000"/>
                                    </p:animScale>
                                    <p:animScale>
                                      <p:cBhvr>
                                        <p:cTn id="36" dur="166" decel="50000">
                                          <p:stCondLst>
                                            <p:cond delay="1668"/>
                                          </p:stCondLst>
                                        </p:cTn>
                                        <p:tgtEl>
                                          <p:spTgt spid="59"/>
                                        </p:tgtEl>
                                      </p:cBhvr>
                                      <p:to x="100000" y="100000"/>
                                    </p:animScale>
                                    <p:animScale>
                                      <p:cBhvr>
                                        <p:cTn id="37" dur="26">
                                          <p:stCondLst>
                                            <p:cond delay="1808"/>
                                          </p:stCondLst>
                                        </p:cTn>
                                        <p:tgtEl>
                                          <p:spTgt spid="59"/>
                                        </p:tgtEl>
                                      </p:cBhvr>
                                      <p:to x="100000" y="95000"/>
                                    </p:animScale>
                                    <p:animScale>
                                      <p:cBhvr>
                                        <p:cTn id="38" dur="166" decel="50000">
                                          <p:stCondLst>
                                            <p:cond delay="1834"/>
                                          </p:stCondLst>
                                        </p:cTn>
                                        <p:tgtEl>
                                          <p:spTgt spid="5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4" name="TextBox 5"/>
          <p:cNvSpPr txBox="1"/>
          <p:nvPr/>
        </p:nvSpPr>
        <p:spPr>
          <a:xfrm>
            <a:off x="2954542" y="2016238"/>
            <a:ext cx="3284874" cy="1015663"/>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：交给  交作业  上交</a:t>
            </a:r>
          </a:p>
          <a:p>
            <a:endParaRPr lang="zh-CN" altLang="en-US" sz="2000" b="1" dirty="0" smtClean="0">
              <a:latin typeface="楷体" panose="02010609060101010101" pitchFamily="49" charset="-122"/>
              <a:ea typeface="楷体" panose="02010609060101010101" pitchFamily="49" charset="-122"/>
              <a:sym typeface="Wingdings" panose="05000000000000000000" pitchFamily="2" charset="2"/>
            </a:endParaRPr>
          </a:p>
          <a:p>
            <a:endParaRPr lang="zh-CN" altLang="en-US" sz="2000" dirty="0">
              <a:latin typeface="楷体" panose="02010609060101010101" pitchFamily="49" charset="-122"/>
              <a:ea typeface="楷体" panose="02010609060101010101" pitchFamily="49" charset="-122"/>
            </a:endParaRPr>
          </a:p>
        </p:txBody>
      </p:sp>
      <p:sp>
        <p:nvSpPr>
          <p:cNvPr id="55" name="TextBox 13"/>
          <p:cNvSpPr txBox="1"/>
          <p:nvPr/>
        </p:nvSpPr>
        <p:spPr>
          <a:xfrm>
            <a:off x="2968773" y="2412301"/>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巧记：再三差错。</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书写提示：第二笔横长，第五六笔撇、舒展。</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500166" y="3055220"/>
            <a:ext cx="697627" cy="707886"/>
          </a:xfrm>
          <a:prstGeom prst="rect">
            <a:avLst/>
          </a:prstGeom>
          <a:noFill/>
        </p:spPr>
        <p:txBody>
          <a:bodyPr wrap="none" rtlCol="0">
            <a:spAutoFit/>
          </a:bodyPr>
          <a:lstStyle/>
          <a:p>
            <a:r>
              <a:rPr lang="en-US" altLang="zh-CN" sz="4000" dirty="0" err="1" smtClean="0">
                <a:latin typeface="+mn-ea"/>
                <a:ea typeface="+mn-ea"/>
              </a:rPr>
              <a:t>hā</a:t>
            </a:r>
            <a:endParaRPr lang="zh-CN" altLang="en-US" sz="4000" dirty="0">
              <a:latin typeface="+mn-ea"/>
              <a:ea typeface="+mn-ea"/>
            </a:endParaRPr>
          </a:p>
        </p:txBody>
      </p:sp>
      <p:sp>
        <p:nvSpPr>
          <p:cNvPr id="60" name="TextBox 20"/>
          <p:cNvSpPr txBox="1"/>
          <p:nvPr/>
        </p:nvSpPr>
        <p:spPr>
          <a:xfrm>
            <a:off x="2884181" y="4214818"/>
            <a:ext cx="3283271" cy="707886"/>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：嘻嘻哈哈  哈哈大笑</a:t>
            </a:r>
          </a:p>
          <a:p>
            <a:endParaRPr lang="zh-CN" altLang="en-US" sz="2000" dirty="0">
              <a:latin typeface="楷体" panose="02010609060101010101" pitchFamily="49" charset="-122"/>
              <a:ea typeface="楷体" panose="02010609060101010101" pitchFamily="49" charset="-122"/>
            </a:endParaRPr>
          </a:p>
        </p:txBody>
      </p:sp>
      <p:sp>
        <p:nvSpPr>
          <p:cNvPr id="61" name="TextBox 21"/>
          <p:cNvSpPr txBox="1"/>
          <p:nvPr/>
        </p:nvSpPr>
        <p:spPr>
          <a:xfrm>
            <a:off x="2924149" y="4584971"/>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巧记：口＋合＝哈。</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859695" y="3786190"/>
            <a:ext cx="5976664"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书写提示：“口”小而靠上，“合”撇、捺舒展。</a:t>
            </a:r>
            <a:endParaRPr lang="zh-CN" altLang="en-US" sz="2000" dirty="0">
              <a:latin typeface="楷体" panose="02010609060101010101" pitchFamily="49" charset="-122"/>
              <a:ea typeface="楷体" panose="02010609060101010101" pitchFamily="49" charset="-122"/>
            </a:endParaRPr>
          </a:p>
        </p:txBody>
      </p:sp>
      <p:grpSp>
        <p:nvGrpSpPr>
          <p:cNvPr id="63" name="组合 8"/>
          <p:cNvGrpSpPr/>
          <p:nvPr/>
        </p:nvGrpSpPr>
        <p:grpSpPr>
          <a:xfrm>
            <a:off x="1835696" y="5616071"/>
            <a:ext cx="5361344" cy="1227642"/>
            <a:chOff x="1835696" y="5616071"/>
            <a:chExt cx="536134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663038" y="5783065"/>
              <a:ext cx="3534002" cy="646331"/>
            </a:xfrm>
            <a:prstGeom prst="rect">
              <a:avLst/>
            </a:prstGeom>
            <a:noFill/>
          </p:spPr>
          <p:txBody>
            <a:bodyPr wrap="square" rtlCol="0">
              <a:spAutoFit/>
            </a:bodyPr>
            <a:lstStyle/>
            <a:p>
              <a:r>
                <a:rPr lang="zh-CN" altLang="en-US" dirty="0" smtClean="0"/>
                <a:t>　　</a:t>
              </a:r>
              <a:r>
                <a:rPr lang="zh-CN" altLang="en-US" b="1" dirty="0" smtClean="0"/>
                <a:t>拆字记忆法：</a:t>
              </a:r>
              <a:r>
                <a:rPr lang="zh-CN" altLang="en-US" b="1" dirty="0" smtClean="0">
                  <a:solidFill>
                    <a:srgbClr val="FF0000"/>
                  </a:solidFill>
                </a:rPr>
                <a:t>“哈”都可以利用拆字记忆法</a:t>
              </a:r>
              <a:r>
                <a:rPr lang="zh-CN" altLang="en-US" b="1" dirty="0" smtClean="0">
                  <a:solidFill>
                    <a:srgbClr val="FF0000"/>
                  </a:solidFill>
                  <a:latin typeface="楷体" panose="02010609060101010101" pitchFamily="49" charset="-122"/>
                  <a:ea typeface="楷体" panose="02010609060101010101" pitchFamily="49" charset="-122"/>
                </a:rPr>
                <a:t>。</a:t>
              </a:r>
              <a:endParaRPr lang="zh-CN" altLang="en-US" b="1" dirty="0">
                <a:solidFill>
                  <a:srgbClr val="FF0000"/>
                </a:solidFill>
                <a:latin typeface="楷体" panose="02010609060101010101" pitchFamily="49" charset="-122"/>
                <a:ea typeface="楷体" panose="02010609060101010101" pitchFamily="49" charset="-122"/>
              </a:endParaRPr>
            </a:p>
          </p:txBody>
        </p:sp>
        <p:grpSp>
          <p:nvGrpSpPr>
            <p:cNvPr id="66"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69"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哈</a:t>
            </a:r>
            <a:endParaRPr lang="zh-CN" altLang="en-US" sz="9600" b="1" dirty="0">
              <a:latin typeface="楷体" panose="02010609060101010101" pitchFamily="49" charset="-122"/>
              <a:ea typeface="楷体" panose="02010609060101010101" pitchFamily="49" charset="-122"/>
            </a:endParaRPr>
          </a:p>
        </p:txBody>
      </p:sp>
      <p:grpSp>
        <p:nvGrpSpPr>
          <p:cNvPr id="74"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交</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93994" y="2814576"/>
            <a:ext cx="3281668"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：他把信交给了老师。</a:t>
            </a:r>
            <a:endParaRPr lang="zh-CN" altLang="en-US" sz="2000" b="1" dirty="0">
              <a:latin typeface="楷体" panose="02010609060101010101" pitchFamily="49" charset="-122"/>
              <a:ea typeface="楷体" panose="02010609060101010101" pitchFamily="49" charset="-122"/>
            </a:endParaRPr>
          </a:p>
        </p:txBody>
      </p:sp>
      <p:sp>
        <p:nvSpPr>
          <p:cNvPr id="82" name="矩形 81"/>
          <p:cNvSpPr/>
          <p:nvPr/>
        </p:nvSpPr>
        <p:spPr>
          <a:xfrm>
            <a:off x="2884686" y="4957716"/>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：同学们听了哈哈大笑起来。</a:t>
            </a:r>
          </a:p>
        </p:txBody>
      </p:sp>
      <p:sp>
        <p:nvSpPr>
          <p:cNvPr id="41" name="TextBox 17"/>
          <p:cNvSpPr txBox="1"/>
          <p:nvPr/>
        </p:nvSpPr>
        <p:spPr>
          <a:xfrm>
            <a:off x="1500166" y="642918"/>
            <a:ext cx="1210588" cy="707886"/>
          </a:xfrm>
          <a:prstGeom prst="rect">
            <a:avLst/>
          </a:prstGeom>
          <a:noFill/>
        </p:spPr>
        <p:txBody>
          <a:bodyPr wrap="none" rtlCol="0">
            <a:spAutoFit/>
          </a:bodyPr>
          <a:lstStyle/>
          <a:p>
            <a:r>
              <a:rPr lang="en-US" altLang="zh-CN" sz="4000" dirty="0" err="1" smtClean="0">
                <a:latin typeface="+mn-ea"/>
                <a:ea typeface="+mn-ea"/>
              </a:rPr>
              <a:t>jiāo</a:t>
            </a:r>
            <a:endParaRPr lang="zh-CN" altLang="en-US" sz="4000" dirty="0">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down)">
                                      <p:cBhvr>
                                        <p:cTn id="25" dur="580">
                                          <p:stCondLst>
                                            <p:cond delay="0"/>
                                          </p:stCondLst>
                                        </p:cTn>
                                        <p:tgtEl>
                                          <p:spTgt spid="63"/>
                                        </p:tgtEl>
                                      </p:cBhvr>
                                    </p:animEffect>
                                    <p:anim calcmode="lin" valueType="num">
                                      <p:cBhvr>
                                        <p:cTn id="26" dur="1822" tmFilter="0,0; 0.14,0.36; 0.43,0.73; 0.71,0.91; 1.0,1.0">
                                          <p:stCondLst>
                                            <p:cond delay="0"/>
                                          </p:stCondLst>
                                        </p:cTn>
                                        <p:tgtEl>
                                          <p:spTgt spid="6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3"/>
                                        </p:tgtEl>
                                        <p:attrNameLst>
                                          <p:attrName>ppt_y</p:attrName>
                                        </p:attrNameLst>
                                      </p:cBhvr>
                                      <p:tavLst>
                                        <p:tav tm="0" fmla="#ppt_y-sin(pi*$)/81">
                                          <p:val>
                                            <p:fltVal val="0"/>
                                          </p:val>
                                        </p:tav>
                                        <p:tav tm="100000">
                                          <p:val>
                                            <p:fltVal val="1"/>
                                          </p:val>
                                        </p:tav>
                                      </p:tavLst>
                                    </p:anim>
                                    <p:animScale>
                                      <p:cBhvr>
                                        <p:cTn id="31" dur="26">
                                          <p:stCondLst>
                                            <p:cond delay="650"/>
                                          </p:stCondLst>
                                        </p:cTn>
                                        <p:tgtEl>
                                          <p:spTgt spid="63"/>
                                        </p:tgtEl>
                                      </p:cBhvr>
                                      <p:to x="100000" y="60000"/>
                                    </p:animScale>
                                    <p:animScale>
                                      <p:cBhvr>
                                        <p:cTn id="32" dur="166" decel="50000">
                                          <p:stCondLst>
                                            <p:cond delay="676"/>
                                          </p:stCondLst>
                                        </p:cTn>
                                        <p:tgtEl>
                                          <p:spTgt spid="63"/>
                                        </p:tgtEl>
                                      </p:cBhvr>
                                      <p:to x="100000" y="100000"/>
                                    </p:animScale>
                                    <p:animScale>
                                      <p:cBhvr>
                                        <p:cTn id="33" dur="26">
                                          <p:stCondLst>
                                            <p:cond delay="1312"/>
                                          </p:stCondLst>
                                        </p:cTn>
                                        <p:tgtEl>
                                          <p:spTgt spid="63"/>
                                        </p:tgtEl>
                                      </p:cBhvr>
                                      <p:to x="100000" y="80000"/>
                                    </p:animScale>
                                    <p:animScale>
                                      <p:cBhvr>
                                        <p:cTn id="34" dur="166" decel="50000">
                                          <p:stCondLst>
                                            <p:cond delay="1338"/>
                                          </p:stCondLst>
                                        </p:cTn>
                                        <p:tgtEl>
                                          <p:spTgt spid="63"/>
                                        </p:tgtEl>
                                      </p:cBhvr>
                                      <p:to x="100000" y="100000"/>
                                    </p:animScale>
                                    <p:animScale>
                                      <p:cBhvr>
                                        <p:cTn id="35" dur="26">
                                          <p:stCondLst>
                                            <p:cond delay="1642"/>
                                          </p:stCondLst>
                                        </p:cTn>
                                        <p:tgtEl>
                                          <p:spTgt spid="63"/>
                                        </p:tgtEl>
                                      </p:cBhvr>
                                      <p:to x="100000" y="90000"/>
                                    </p:animScale>
                                    <p:animScale>
                                      <p:cBhvr>
                                        <p:cTn id="36" dur="166" decel="50000">
                                          <p:stCondLst>
                                            <p:cond delay="1668"/>
                                          </p:stCondLst>
                                        </p:cTn>
                                        <p:tgtEl>
                                          <p:spTgt spid="63"/>
                                        </p:tgtEl>
                                      </p:cBhvr>
                                      <p:to x="100000" y="100000"/>
                                    </p:animScale>
                                    <p:animScale>
                                      <p:cBhvr>
                                        <p:cTn id="37" dur="26">
                                          <p:stCondLst>
                                            <p:cond delay="1808"/>
                                          </p:stCondLst>
                                        </p:cTn>
                                        <p:tgtEl>
                                          <p:spTgt spid="63"/>
                                        </p:tgtEl>
                                      </p:cBhvr>
                                      <p:to x="100000" y="95000"/>
                                    </p:animScale>
                                    <p:animScale>
                                      <p:cBhvr>
                                        <p:cTn id="38" dur="166" decel="50000">
                                          <p:stCondLst>
                                            <p:cond delay="1834"/>
                                          </p:stCondLst>
                                        </p:cTn>
                                        <p:tgtEl>
                                          <p:spTgt spid="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4" name="TextBox 5"/>
          <p:cNvSpPr txBox="1"/>
          <p:nvPr/>
        </p:nvSpPr>
        <p:spPr>
          <a:xfrm>
            <a:off x="2954542" y="1944800"/>
            <a:ext cx="2250937"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：一页  页码</a:t>
            </a:r>
          </a:p>
        </p:txBody>
      </p:sp>
      <p:sp>
        <p:nvSpPr>
          <p:cNvPr id="55" name="TextBox 13"/>
          <p:cNvSpPr txBox="1"/>
          <p:nvPr/>
        </p:nvSpPr>
        <p:spPr>
          <a:xfrm>
            <a:off x="2968773" y="234086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巧记：贝字头戴博士帽。</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书写提示：第一笔横长，撇在竖中线上起笔。</a:t>
            </a:r>
            <a:endParaRPr lang="zh-CN" altLang="en-US" sz="2000" dirty="0">
              <a:latin typeface="楷体" panose="02010609060101010101" pitchFamily="49" charset="-122"/>
              <a:ea typeface="楷体" panose="02010609060101010101" pitchFamily="49" charset="-122"/>
            </a:endParaRPr>
          </a:p>
        </p:txBody>
      </p:sp>
      <p:sp>
        <p:nvSpPr>
          <p:cNvPr id="57" name="TextBox 16"/>
          <p:cNvSpPr txBox="1"/>
          <p:nvPr/>
        </p:nvSpPr>
        <p:spPr>
          <a:xfrm>
            <a:off x="1096954" y="3840920"/>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叫</a:t>
            </a:r>
            <a:endParaRPr lang="zh-CN" altLang="en-US" sz="6600" dirty="0">
              <a:latin typeface="楷体" panose="02010609060101010101" pitchFamily="49" charset="-122"/>
              <a:ea typeface="楷体" panose="02010609060101010101" pitchFamily="49" charset="-122"/>
            </a:endParaRPr>
          </a:p>
        </p:txBody>
      </p:sp>
      <p:sp>
        <p:nvSpPr>
          <p:cNvPr id="58" name="TextBox 17"/>
          <p:cNvSpPr txBox="1"/>
          <p:nvPr/>
        </p:nvSpPr>
        <p:spPr>
          <a:xfrm>
            <a:off x="1357290" y="3055220"/>
            <a:ext cx="1467068" cy="707886"/>
          </a:xfrm>
          <a:prstGeom prst="rect">
            <a:avLst/>
          </a:prstGeom>
          <a:noFill/>
        </p:spPr>
        <p:txBody>
          <a:bodyPr wrap="none" rtlCol="0">
            <a:spAutoFit/>
          </a:bodyPr>
          <a:lstStyle/>
          <a:p>
            <a:r>
              <a:rPr lang="en-US" altLang="zh-CN" sz="4000" dirty="0" err="1" smtClean="0">
                <a:latin typeface="+mn-ea"/>
                <a:ea typeface="+mn-ea"/>
              </a:rPr>
              <a:t>qiǎng</a:t>
            </a:r>
            <a:endParaRPr lang="zh-CN" altLang="en-US" sz="4000" dirty="0">
              <a:latin typeface="+mn-ea"/>
              <a:ea typeface="+mn-ea"/>
            </a:endParaRPr>
          </a:p>
        </p:txBody>
      </p:sp>
      <p:sp>
        <p:nvSpPr>
          <p:cNvPr id="60" name="TextBox 20"/>
          <p:cNvSpPr txBox="1"/>
          <p:nvPr/>
        </p:nvSpPr>
        <p:spPr>
          <a:xfrm>
            <a:off x="2953412" y="4429132"/>
            <a:ext cx="2509020"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：抢夺  抢过来</a:t>
            </a:r>
            <a:endParaRPr lang="zh-CN" altLang="en-US" sz="2000" dirty="0">
              <a:latin typeface="楷体" panose="02010609060101010101" pitchFamily="49" charset="-122"/>
              <a:ea typeface="楷体" panose="02010609060101010101" pitchFamily="49" charset="-122"/>
            </a:endParaRPr>
          </a:p>
        </p:txBody>
      </p:sp>
      <p:sp>
        <p:nvSpPr>
          <p:cNvPr id="61" name="TextBox 21"/>
          <p:cNvSpPr txBox="1"/>
          <p:nvPr/>
        </p:nvSpPr>
        <p:spPr>
          <a:xfrm>
            <a:off x="2993380" y="4799285"/>
            <a:ext cx="3959795"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巧记：扌＋仓＝抢。</a:t>
            </a:r>
            <a:endParaRPr lang="zh-CN" altLang="en-US" sz="2000" dirty="0">
              <a:latin typeface="楷体" panose="02010609060101010101" pitchFamily="49" charset="-122"/>
              <a:ea typeface="楷体" panose="02010609060101010101" pitchFamily="49" charset="-122"/>
            </a:endParaRPr>
          </a:p>
        </p:txBody>
      </p:sp>
      <p:sp>
        <p:nvSpPr>
          <p:cNvPr id="62" name="TextBox 23"/>
          <p:cNvSpPr txBox="1"/>
          <p:nvPr/>
        </p:nvSpPr>
        <p:spPr>
          <a:xfrm>
            <a:off x="2928926" y="3819227"/>
            <a:ext cx="5786478"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书写提示：左窄右宽，竖弯钩在竖中线和横中下的交点起笔。</a:t>
            </a:r>
            <a:endParaRPr lang="zh-CN" altLang="en-US" sz="2000" dirty="0">
              <a:latin typeface="楷体" panose="02010609060101010101" pitchFamily="49" charset="-122"/>
              <a:ea typeface="楷体" panose="02010609060101010101" pitchFamily="49" charset="-122"/>
            </a:endParaRPr>
          </a:p>
        </p:txBody>
      </p:sp>
      <p:grpSp>
        <p:nvGrpSpPr>
          <p:cNvPr id="2" name="组合 8"/>
          <p:cNvGrpSpPr/>
          <p:nvPr/>
        </p:nvGrpSpPr>
        <p:grpSpPr>
          <a:xfrm>
            <a:off x="1835696" y="5616071"/>
            <a:ext cx="5256584" cy="1227642"/>
            <a:chOff x="1835696" y="5616071"/>
            <a:chExt cx="525658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857620" y="5854503"/>
              <a:ext cx="3214710" cy="646331"/>
            </a:xfrm>
            <a:prstGeom prst="rect">
              <a:avLst/>
            </a:prstGeom>
            <a:noFill/>
          </p:spPr>
          <p:txBody>
            <a:bodyPr wrap="square" rtlCol="0">
              <a:spAutoFit/>
            </a:bodyPr>
            <a:lstStyle/>
            <a:p>
              <a:r>
                <a:rPr lang="zh-CN" altLang="en-US" b="1" dirty="0" smtClean="0">
                  <a:solidFill>
                    <a:srgbClr val="FF0000"/>
                  </a:solidFill>
                  <a:latin typeface="+mn-ea"/>
                  <a:ea typeface="+mn-ea"/>
                </a:rPr>
                <a:t>　　</a:t>
              </a:r>
              <a:r>
                <a:rPr lang="zh-CN" altLang="en-US" b="1" dirty="0" smtClean="0">
                  <a:latin typeface="+mn-ea"/>
                  <a:ea typeface="+mn-ea"/>
                </a:rPr>
                <a:t>“谜语”识记：</a:t>
              </a:r>
              <a:r>
                <a:rPr lang="zh-CN" altLang="en-US" b="1" dirty="0" smtClean="0">
                  <a:solidFill>
                    <a:srgbClr val="FF0000"/>
                  </a:solidFill>
                  <a:latin typeface="+mn-ea"/>
                  <a:ea typeface="+mn-ea"/>
                </a:rPr>
                <a:t>贝字头戴博士帽。</a:t>
              </a:r>
              <a:endParaRPr lang="zh-CN" altLang="en-US" b="1" dirty="0">
                <a:solidFill>
                  <a:srgbClr val="FF0000"/>
                </a:solidFill>
                <a:latin typeface="+mn-ea"/>
                <a:ea typeface="+mn-ea"/>
              </a:endParaRPr>
            </a:p>
          </p:txBody>
        </p:sp>
        <p:grpSp>
          <p:nvGrpSpPr>
            <p:cNvPr id="3"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4" name="组合 30"/>
          <p:cNvGrpSpPr/>
          <p:nvPr/>
        </p:nvGrpSpPr>
        <p:grpSpPr>
          <a:xfrm>
            <a:off x="1111023" y="3783939"/>
            <a:ext cx="1511802" cy="1486306"/>
            <a:chOff x="-2214610" y="714356"/>
            <a:chExt cx="1785950" cy="1643868"/>
          </a:xfrm>
          <a:solidFill>
            <a:schemeClr val="accent5">
              <a:lumMod val="40000"/>
              <a:lumOff val="60000"/>
            </a:schemeClr>
          </a:solidFill>
        </p:grpSpPr>
        <p:sp>
          <p:nvSpPr>
            <p:cNvPr id="70" name="矩形 69"/>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70" idx="1"/>
              <a:endCxn id="70"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0"/>
              <a:endCxn id="70"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3" name="TextBox 23"/>
          <p:cNvSpPr txBox="1">
            <a:spLocks noChangeArrowheads="1"/>
          </p:cNvSpPr>
          <p:nvPr/>
        </p:nvSpPr>
        <p:spPr bwMode="auto">
          <a:xfrm>
            <a:off x="1212353" y="3671769"/>
            <a:ext cx="1271313"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抢</a:t>
            </a:r>
            <a:endParaRPr lang="zh-CN" altLang="en-US" sz="9600" b="1" dirty="0">
              <a:latin typeface="楷体" panose="02010609060101010101" pitchFamily="49" charset="-122"/>
              <a:ea typeface="楷体" panose="02010609060101010101" pitchFamily="49" charset="-122"/>
            </a:endParaRPr>
          </a:p>
        </p:txBody>
      </p:sp>
      <p:grpSp>
        <p:nvGrpSpPr>
          <p:cNvPr id="5"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页</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88743" y="2714620"/>
            <a:ext cx="3155031"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：这本书一共</a:t>
            </a:r>
            <a:r>
              <a:rPr lang="en-US" altLang="zh-CN" sz="2000" b="1" dirty="0" smtClean="0">
                <a:latin typeface="楷体" panose="02010609060101010101" pitchFamily="49" charset="-122"/>
                <a:ea typeface="楷体" panose="02010609060101010101" pitchFamily="49" charset="-122"/>
              </a:rPr>
              <a:t>100</a:t>
            </a:r>
            <a:r>
              <a:rPr lang="zh-CN" altLang="en-US" sz="2000" b="1" dirty="0" smtClean="0">
                <a:latin typeface="楷体" panose="02010609060101010101" pitchFamily="49" charset="-122"/>
                <a:ea typeface="楷体" panose="02010609060101010101" pitchFamily="49" charset="-122"/>
              </a:rPr>
              <a:t>页。</a:t>
            </a:r>
          </a:p>
        </p:txBody>
      </p:sp>
      <p:sp>
        <p:nvSpPr>
          <p:cNvPr id="82" name="矩形 81"/>
          <p:cNvSpPr/>
          <p:nvPr/>
        </p:nvSpPr>
        <p:spPr>
          <a:xfrm>
            <a:off x="2953917" y="5166536"/>
            <a:ext cx="5902156" cy="400110"/>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：小弟弟把我的书抢了过去。</a:t>
            </a:r>
          </a:p>
        </p:txBody>
      </p:sp>
      <p:sp>
        <p:nvSpPr>
          <p:cNvPr id="41" name="TextBox 17"/>
          <p:cNvSpPr txBox="1"/>
          <p:nvPr/>
        </p:nvSpPr>
        <p:spPr>
          <a:xfrm>
            <a:off x="1289710" y="720850"/>
            <a:ext cx="697627" cy="707886"/>
          </a:xfrm>
          <a:prstGeom prst="rect">
            <a:avLst/>
          </a:prstGeom>
          <a:noFill/>
        </p:spPr>
        <p:txBody>
          <a:bodyPr wrap="none" rtlCol="0">
            <a:spAutoFit/>
          </a:bodyPr>
          <a:lstStyle/>
          <a:p>
            <a:r>
              <a:rPr lang="en-US" altLang="zh-CN" sz="4000" dirty="0" err="1" smtClean="0">
                <a:latin typeface="+mn-ea"/>
                <a:ea typeface="+mn-ea"/>
              </a:rPr>
              <a:t>yè</a:t>
            </a:r>
            <a:endParaRPr lang="zh-CN" altLang="en-US" sz="4000" dirty="0">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500" fill="hold"/>
                                        <p:tgtEl>
                                          <p:spTgt spid="73"/>
                                        </p:tgtEl>
                                        <p:attrNameLst>
                                          <p:attrName>ppt_w</p:attrName>
                                        </p:attrNameLst>
                                      </p:cBhvr>
                                      <p:tavLst>
                                        <p:tav tm="0">
                                          <p:val>
                                            <p:strVal val="#ppt_w*0.05"/>
                                          </p:val>
                                        </p:tav>
                                        <p:tav tm="100000">
                                          <p:val>
                                            <p:strVal val="#ppt_w"/>
                                          </p:val>
                                        </p:tav>
                                      </p:tavLst>
                                    </p:anim>
                                    <p:anim calcmode="lin" valueType="num">
                                      <p:cBhvr>
                                        <p:cTn id="17" dur="500" fill="hold"/>
                                        <p:tgtEl>
                                          <p:spTgt spid="73"/>
                                        </p:tgtEl>
                                        <p:attrNameLst>
                                          <p:attrName>ppt_h</p:attrName>
                                        </p:attrNameLst>
                                      </p:cBhvr>
                                      <p:tavLst>
                                        <p:tav tm="0">
                                          <p:val>
                                            <p:strVal val="#ppt_h"/>
                                          </p:val>
                                        </p:tav>
                                        <p:tav tm="100000">
                                          <p:val>
                                            <p:strVal val="#ppt_h"/>
                                          </p:val>
                                        </p:tav>
                                      </p:tavLst>
                                    </p:anim>
                                    <p:anim calcmode="lin" valueType="num">
                                      <p:cBhvr>
                                        <p:cTn id="18" dur="500" fill="hold"/>
                                        <p:tgtEl>
                                          <p:spTgt spid="73"/>
                                        </p:tgtEl>
                                        <p:attrNameLst>
                                          <p:attrName>ppt_x</p:attrName>
                                        </p:attrNameLst>
                                      </p:cBhvr>
                                      <p:tavLst>
                                        <p:tav tm="0">
                                          <p:val>
                                            <p:strVal val="#ppt_x-.2"/>
                                          </p:val>
                                        </p:tav>
                                        <p:tav tm="100000">
                                          <p:val>
                                            <p:strVal val="#ppt_x"/>
                                          </p:val>
                                        </p:tav>
                                      </p:tavLst>
                                    </p:anim>
                                    <p:anim calcmode="lin" valueType="num">
                                      <p:cBhvr>
                                        <p:cTn id="19" dur="500" fill="hold"/>
                                        <p:tgtEl>
                                          <p:spTgt spid="73"/>
                                        </p:tgtEl>
                                        <p:attrNameLst>
                                          <p:attrName>ppt_y</p:attrName>
                                        </p:attrNameLst>
                                      </p:cBhvr>
                                      <p:tavLst>
                                        <p:tav tm="0">
                                          <p:val>
                                            <p:strVal val="#ppt_y"/>
                                          </p:val>
                                        </p:tav>
                                        <p:tav tm="100000">
                                          <p:val>
                                            <p:strVal val="#ppt_y"/>
                                          </p:val>
                                        </p:tav>
                                      </p:tavLst>
                                    </p:anim>
                                    <p:animEffect transition="in" filter="fade">
                                      <p:cBhvr>
                                        <p:cTn id="20" dur="500"/>
                                        <p:tgtEl>
                                          <p:spTgt spid="73"/>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80">
                                          <p:stCondLst>
                                            <p:cond delay="0"/>
                                          </p:stCondLst>
                                        </p:cTn>
                                        <p:tgtEl>
                                          <p:spTgt spid="2"/>
                                        </p:tgtEl>
                                      </p:cBhvr>
                                    </p:animEffect>
                                    <p:anim calcmode="lin" valueType="num">
                                      <p:cBhvr>
                                        <p:cTn id="26"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gtEl>
                                      </p:cBhvr>
                                      <p:to x="100000" y="60000"/>
                                    </p:animScale>
                                    <p:animScale>
                                      <p:cBhvr>
                                        <p:cTn id="32" dur="166" decel="50000">
                                          <p:stCondLst>
                                            <p:cond delay="676"/>
                                          </p:stCondLst>
                                        </p:cTn>
                                        <p:tgtEl>
                                          <p:spTgt spid="2"/>
                                        </p:tgtEl>
                                      </p:cBhvr>
                                      <p:to x="100000" y="100000"/>
                                    </p:animScale>
                                    <p:animScale>
                                      <p:cBhvr>
                                        <p:cTn id="33" dur="26">
                                          <p:stCondLst>
                                            <p:cond delay="1312"/>
                                          </p:stCondLst>
                                        </p:cTn>
                                        <p:tgtEl>
                                          <p:spTgt spid="2"/>
                                        </p:tgtEl>
                                      </p:cBhvr>
                                      <p:to x="100000" y="80000"/>
                                    </p:animScale>
                                    <p:animScale>
                                      <p:cBhvr>
                                        <p:cTn id="34" dur="166" decel="50000">
                                          <p:stCondLst>
                                            <p:cond delay="1338"/>
                                          </p:stCondLst>
                                        </p:cTn>
                                        <p:tgtEl>
                                          <p:spTgt spid="2"/>
                                        </p:tgtEl>
                                      </p:cBhvr>
                                      <p:to x="100000" y="100000"/>
                                    </p:animScale>
                                    <p:animScale>
                                      <p:cBhvr>
                                        <p:cTn id="35" dur="26">
                                          <p:stCondLst>
                                            <p:cond delay="1642"/>
                                          </p:stCondLst>
                                        </p:cTn>
                                        <p:tgtEl>
                                          <p:spTgt spid="2"/>
                                        </p:tgtEl>
                                      </p:cBhvr>
                                      <p:to x="100000" y="90000"/>
                                    </p:animScale>
                                    <p:animScale>
                                      <p:cBhvr>
                                        <p:cTn id="36" dur="166" decel="50000">
                                          <p:stCondLst>
                                            <p:cond delay="1668"/>
                                          </p:stCondLst>
                                        </p:cTn>
                                        <p:tgtEl>
                                          <p:spTgt spid="2"/>
                                        </p:tgtEl>
                                      </p:cBhvr>
                                      <p:to x="100000" y="100000"/>
                                    </p:animScale>
                                    <p:animScale>
                                      <p:cBhvr>
                                        <p:cTn id="37" dur="26">
                                          <p:stCondLst>
                                            <p:cond delay="1808"/>
                                          </p:stCondLst>
                                        </p:cTn>
                                        <p:tgtEl>
                                          <p:spTgt spid="2"/>
                                        </p:tgtEl>
                                      </p:cBhvr>
                                      <p:to x="100000" y="95000"/>
                                    </p:animScale>
                                    <p:animScale>
                                      <p:cBhvr>
                                        <p:cTn id="38"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9"/>
          <p:cNvPicPr>
            <a:picLocks noChangeAspect="1"/>
          </p:cNvPicPr>
          <p:nvPr/>
        </p:nvPicPr>
        <p:blipFill>
          <a:blip r:embed="rId2" cstate="print"/>
          <a:srcRect r="72971"/>
          <a:stretch>
            <a:fillRect/>
          </a:stretch>
        </p:blipFill>
        <p:spPr bwMode="auto">
          <a:xfrm>
            <a:off x="6583324" y="6041420"/>
            <a:ext cx="1624013" cy="1543050"/>
          </a:xfrm>
          <a:prstGeom prst="rect">
            <a:avLst/>
          </a:prstGeom>
          <a:noFill/>
          <a:ln w="9525">
            <a:noFill/>
            <a:miter lim="800000"/>
            <a:headEnd/>
            <a:tailEnd/>
          </a:ln>
        </p:spPr>
      </p:pic>
      <p:pic>
        <p:nvPicPr>
          <p:cNvPr id="19459" name="图片 12"/>
          <p:cNvPicPr>
            <a:picLocks noChangeAspect="1"/>
          </p:cNvPicPr>
          <p:nvPr/>
        </p:nvPicPr>
        <p:blipFill>
          <a:blip r:embed="rId3" cstate="print"/>
          <a:srcRect r="72971"/>
          <a:stretch>
            <a:fillRect/>
          </a:stretch>
        </p:blipFill>
        <p:spPr bwMode="auto">
          <a:xfrm>
            <a:off x="701121" y="6221413"/>
            <a:ext cx="1265237" cy="1200150"/>
          </a:xfrm>
          <a:prstGeom prst="rect">
            <a:avLst/>
          </a:prstGeom>
          <a:noFill/>
          <a:ln w="9525">
            <a:noFill/>
            <a:miter lim="800000"/>
            <a:headEnd/>
            <a:tailEnd/>
          </a:ln>
        </p:spPr>
      </p:pic>
      <p:pic>
        <p:nvPicPr>
          <p:cNvPr id="19461" name="图片 7"/>
          <p:cNvPicPr>
            <a:picLocks noChangeAspect="1"/>
          </p:cNvPicPr>
          <p:nvPr/>
        </p:nvPicPr>
        <p:blipFill>
          <a:blip r:embed="rId4" cstate="print"/>
          <a:srcRect/>
          <a:stretch>
            <a:fillRect/>
          </a:stretch>
        </p:blipFill>
        <p:spPr bwMode="auto">
          <a:xfrm>
            <a:off x="158750" y="6383338"/>
            <a:ext cx="539750" cy="460375"/>
          </a:xfrm>
          <a:prstGeom prst="rect">
            <a:avLst/>
          </a:prstGeom>
          <a:noFill/>
          <a:ln w="9525">
            <a:noFill/>
            <a:miter lim="800000"/>
            <a:headEnd/>
            <a:tailEnd/>
          </a:ln>
        </p:spPr>
      </p:pic>
      <p:pic>
        <p:nvPicPr>
          <p:cNvPr id="19463"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cxnSp>
        <p:nvCxnSpPr>
          <p:cNvPr id="29" name="直接连接符 6"/>
          <p:cNvCxnSpPr/>
          <p:nvPr/>
        </p:nvCxnSpPr>
        <p:spPr>
          <a:xfrm>
            <a:off x="428625" y="714375"/>
            <a:ext cx="8286750" cy="1588"/>
          </a:xfrm>
          <a:prstGeom prst="line">
            <a:avLst/>
          </a:prstGeom>
          <a:ln w="31750"/>
        </p:spPr>
        <p:style>
          <a:lnRef idx="1">
            <a:schemeClr val="accent1"/>
          </a:lnRef>
          <a:fillRef idx="0">
            <a:schemeClr val="accent1"/>
          </a:fillRef>
          <a:effectRef idx="0">
            <a:schemeClr val="accent1"/>
          </a:effectRef>
          <a:fontRef idx="minor">
            <a:schemeClr val="tx1"/>
          </a:fontRef>
        </p:style>
      </p:cxnSp>
      <p:sp>
        <p:nvSpPr>
          <p:cNvPr id="48" name="对角圆角矩形 47"/>
          <p:cNvSpPr/>
          <p:nvPr/>
        </p:nvSpPr>
        <p:spPr>
          <a:xfrm>
            <a:off x="1132671" y="205637"/>
            <a:ext cx="3655353"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32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3200" b="1" dirty="0" smtClean="0">
                <a:solidFill>
                  <a:schemeClr val="accent6">
                    <a:lumMod val="75000"/>
                  </a:schemeClr>
                </a:solidFill>
                <a:latin typeface="楷体" panose="02010609060101010101" pitchFamily="49" charset="-122"/>
                <a:ea typeface="楷体" panose="02010609060101010101" pitchFamily="49" charset="-122"/>
              </a:rPr>
              <a:t>会写字</a:t>
            </a:r>
            <a:endParaRPr lang="en-US" altLang="zh-CN" sz="32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pic>
        <p:nvPicPr>
          <p:cNvPr id="47" name="图片 8"/>
          <p:cNvPicPr>
            <a:picLocks noChangeAspect="1"/>
          </p:cNvPicPr>
          <p:nvPr/>
        </p:nvPicPr>
        <p:blipFill>
          <a:blip r:embed="rId5" cstate="print"/>
          <a:srcRect/>
          <a:stretch>
            <a:fillRect/>
          </a:stretch>
        </p:blipFill>
        <p:spPr bwMode="auto">
          <a:xfrm>
            <a:off x="8172400" y="6343650"/>
            <a:ext cx="720725" cy="477838"/>
          </a:xfrm>
          <a:prstGeom prst="rect">
            <a:avLst/>
          </a:prstGeom>
          <a:noFill/>
          <a:ln w="9525">
            <a:noFill/>
            <a:miter lim="800000"/>
            <a:headEnd/>
            <a:tailEnd/>
          </a:ln>
        </p:spPr>
      </p:pic>
      <p:sp>
        <p:nvSpPr>
          <p:cNvPr id="52" name="TextBox 2"/>
          <p:cNvSpPr txBox="1"/>
          <p:nvPr/>
        </p:nvSpPr>
        <p:spPr>
          <a:xfrm>
            <a:off x="1152926" y="1415375"/>
            <a:ext cx="1031051" cy="1107996"/>
          </a:xfrm>
          <a:prstGeom prst="rect">
            <a:avLst/>
          </a:prstGeom>
          <a:noFill/>
        </p:spPr>
        <p:txBody>
          <a:bodyPr wrap="none" rtlCol="0">
            <a:spAutoFit/>
          </a:bodyPr>
          <a:lstStyle/>
          <a:p>
            <a:r>
              <a:rPr lang="zh-CN" altLang="en-US" sz="6600" dirty="0" smtClean="0">
                <a:latin typeface="楷体" panose="02010609060101010101" pitchFamily="49" charset="-122"/>
                <a:ea typeface="楷体" panose="02010609060101010101" pitchFamily="49" charset="-122"/>
              </a:rPr>
              <a:t>吃</a:t>
            </a:r>
            <a:endParaRPr lang="zh-CN" altLang="en-US" sz="6600" dirty="0">
              <a:latin typeface="楷体" panose="02010609060101010101" pitchFamily="49" charset="-122"/>
              <a:ea typeface="楷体" panose="02010609060101010101" pitchFamily="49" charset="-122"/>
            </a:endParaRPr>
          </a:p>
        </p:txBody>
      </p:sp>
      <p:sp>
        <p:nvSpPr>
          <p:cNvPr id="54" name="TextBox 5"/>
          <p:cNvSpPr txBox="1"/>
          <p:nvPr/>
        </p:nvSpPr>
        <p:spPr>
          <a:xfrm>
            <a:off x="2954542" y="1944800"/>
            <a:ext cx="1991251" cy="400110"/>
          </a:xfrm>
          <a:prstGeom prst="rect">
            <a:avLst/>
          </a:prstGeom>
          <a:noFill/>
        </p:spPr>
        <p:txBody>
          <a:bodyPr wrap="none" rtlCol="0">
            <a:spAutoFit/>
          </a:bodyPr>
          <a:lstStyle/>
          <a:p>
            <a:r>
              <a:rPr lang="zh-CN" altLang="en-US" sz="2000" b="1" dirty="0" smtClean="0">
                <a:latin typeface="楷体" panose="02010609060101010101" pitchFamily="49" charset="-122"/>
                <a:ea typeface="楷体" panose="02010609060101010101" pitchFamily="49" charset="-122"/>
              </a:rPr>
              <a:t>组词</a:t>
            </a:r>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：嘻嘻哈哈</a:t>
            </a:r>
          </a:p>
        </p:txBody>
      </p:sp>
      <p:sp>
        <p:nvSpPr>
          <p:cNvPr id="55" name="TextBox 13"/>
          <p:cNvSpPr txBox="1"/>
          <p:nvPr/>
        </p:nvSpPr>
        <p:spPr>
          <a:xfrm>
            <a:off x="2968773" y="2340863"/>
            <a:ext cx="4414426" cy="400110"/>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巧记：口＋喜＝嘻。</a:t>
            </a:r>
            <a:endParaRPr lang="zh-CN" altLang="en-US" sz="2000" b="1" dirty="0">
              <a:latin typeface="楷体" panose="02010609060101010101" pitchFamily="49" charset="-122"/>
              <a:ea typeface="楷体" panose="02010609060101010101" pitchFamily="49" charset="-122"/>
            </a:endParaRPr>
          </a:p>
        </p:txBody>
      </p:sp>
      <p:sp>
        <p:nvSpPr>
          <p:cNvPr id="56" name="TextBox 14"/>
          <p:cNvSpPr txBox="1"/>
          <p:nvPr/>
        </p:nvSpPr>
        <p:spPr>
          <a:xfrm>
            <a:off x="2930056" y="1308124"/>
            <a:ext cx="5856786" cy="707886"/>
          </a:xfrm>
          <a:prstGeom prst="rect">
            <a:avLst/>
          </a:prstGeom>
          <a:noFill/>
        </p:spPr>
        <p:txBody>
          <a:bodyPr wrap="square" rtlCol="0">
            <a:spAutoFit/>
          </a:bodyPr>
          <a:lstStyle/>
          <a:p>
            <a:r>
              <a:rPr lang="zh-CN" altLang="en-US" sz="2000" b="1" dirty="0" smtClean="0">
                <a:latin typeface="楷体" panose="02010609060101010101" pitchFamily="49" charset="-122"/>
                <a:ea typeface="楷体" panose="02010609060101010101" pitchFamily="49" charset="-122"/>
                <a:sym typeface="Wingdings" panose="05000000000000000000" pitchFamily="2" charset="2"/>
              </a:rPr>
              <a:t>书写提示：左小右大，左部“口”小而居中，第十二笔横长托上盖下。</a:t>
            </a:r>
            <a:endParaRPr lang="zh-CN" altLang="en-US" sz="2000" dirty="0">
              <a:latin typeface="楷体" panose="02010609060101010101" pitchFamily="49" charset="-122"/>
              <a:ea typeface="楷体" panose="02010609060101010101" pitchFamily="49" charset="-122"/>
            </a:endParaRPr>
          </a:p>
        </p:txBody>
      </p:sp>
      <p:grpSp>
        <p:nvGrpSpPr>
          <p:cNvPr id="2" name="组合 8"/>
          <p:cNvGrpSpPr/>
          <p:nvPr/>
        </p:nvGrpSpPr>
        <p:grpSpPr>
          <a:xfrm>
            <a:off x="1835696" y="5616071"/>
            <a:ext cx="5256584" cy="1227642"/>
            <a:chOff x="1835696" y="5616071"/>
            <a:chExt cx="5256584" cy="1227642"/>
          </a:xfrm>
        </p:grpSpPr>
        <p:sp>
          <p:nvSpPr>
            <p:cNvPr id="64" name="云形 63"/>
            <p:cNvSpPr/>
            <p:nvPr/>
          </p:nvSpPr>
          <p:spPr>
            <a:xfrm>
              <a:off x="3705235" y="5702300"/>
              <a:ext cx="3387045" cy="880269"/>
            </a:xfrm>
            <a:prstGeom prst="cloud">
              <a:avLst/>
            </a:prstGeom>
            <a:solidFill>
              <a:schemeClr val="accent5">
                <a:lumMod val="40000"/>
                <a:lumOff val="60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7"/>
            <p:cNvSpPr txBox="1"/>
            <p:nvPr/>
          </p:nvSpPr>
          <p:spPr>
            <a:xfrm>
              <a:off x="3857620" y="5854503"/>
              <a:ext cx="3214710" cy="646331"/>
            </a:xfrm>
            <a:prstGeom prst="rect">
              <a:avLst/>
            </a:prstGeom>
            <a:noFill/>
          </p:spPr>
          <p:txBody>
            <a:bodyPr wrap="square" rtlCol="0">
              <a:spAutoFit/>
            </a:bodyPr>
            <a:lstStyle/>
            <a:p>
              <a:r>
                <a:rPr lang="zh-CN" altLang="en-US" b="1" dirty="0" smtClean="0">
                  <a:solidFill>
                    <a:srgbClr val="FF0000"/>
                  </a:solidFill>
                  <a:latin typeface="+mn-ea"/>
                  <a:ea typeface="+mn-ea"/>
                </a:rPr>
                <a:t>　　</a:t>
              </a:r>
              <a:r>
                <a:rPr lang="zh-CN" altLang="en-US" b="1" dirty="0" smtClean="0">
                  <a:latin typeface="+mn-ea"/>
                  <a:ea typeface="+mn-ea"/>
                </a:rPr>
                <a:t>“加一加”识记：</a:t>
              </a:r>
              <a:r>
                <a:rPr lang="zh-CN" altLang="en-US" b="1" dirty="0" smtClean="0">
                  <a:solidFill>
                    <a:srgbClr val="FF0000"/>
                  </a:solidFill>
                  <a:latin typeface="+mn-ea"/>
                  <a:ea typeface="+mn-ea"/>
                </a:rPr>
                <a:t>“嘻”字 </a:t>
              </a:r>
              <a:r>
                <a:rPr lang="en-US" altLang="zh-CN" b="1" dirty="0" smtClean="0">
                  <a:solidFill>
                    <a:srgbClr val="FF0000"/>
                  </a:solidFill>
                  <a:latin typeface="+mn-ea"/>
                  <a:ea typeface="+mn-ea"/>
                </a:rPr>
                <a:t>= </a:t>
              </a:r>
              <a:r>
                <a:rPr lang="zh-CN" altLang="en-US" b="1" dirty="0" smtClean="0">
                  <a:solidFill>
                    <a:srgbClr val="FF0000"/>
                  </a:solidFill>
                  <a:latin typeface="+mn-ea"/>
                  <a:ea typeface="+mn-ea"/>
                </a:rPr>
                <a:t>“口”</a:t>
              </a:r>
              <a:r>
                <a:rPr lang="zh-CN" altLang="en-US" b="1" dirty="0" smtClean="0">
                  <a:solidFill>
                    <a:srgbClr val="FF0000"/>
                  </a:solidFill>
                  <a:latin typeface="+mn-ea"/>
                  <a:ea typeface="+mn-ea"/>
                  <a:sym typeface="Wingdings" panose="05000000000000000000" pitchFamily="2" charset="2"/>
                </a:rPr>
                <a:t>字旁 ＋“喜”字</a:t>
              </a:r>
              <a:r>
                <a:rPr lang="zh-CN" altLang="en-US" b="1" dirty="0" smtClean="0">
                  <a:solidFill>
                    <a:srgbClr val="FF0000"/>
                  </a:solidFill>
                  <a:latin typeface="+mn-ea"/>
                  <a:ea typeface="+mn-ea"/>
                </a:rPr>
                <a:t>。</a:t>
              </a:r>
              <a:endParaRPr lang="zh-CN" altLang="en-US" b="1" dirty="0">
                <a:solidFill>
                  <a:srgbClr val="FF0000"/>
                </a:solidFill>
                <a:latin typeface="+mn-ea"/>
                <a:ea typeface="+mn-ea"/>
              </a:endParaRPr>
            </a:p>
          </p:txBody>
        </p:sp>
        <p:grpSp>
          <p:nvGrpSpPr>
            <p:cNvPr id="3" name="组合 1"/>
            <p:cNvGrpSpPr/>
            <p:nvPr/>
          </p:nvGrpSpPr>
          <p:grpSpPr>
            <a:xfrm>
              <a:off x="1835696" y="5616071"/>
              <a:ext cx="1665879" cy="1227642"/>
              <a:chOff x="1835696" y="5616071"/>
              <a:chExt cx="1665879" cy="1227642"/>
            </a:xfrm>
          </p:grpSpPr>
          <p:pic>
            <p:nvPicPr>
              <p:cNvPr id="67"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835696" y="5616071"/>
                <a:ext cx="1610357" cy="12276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8" name="TextBox 9"/>
              <p:cNvSpPr txBox="1"/>
              <p:nvPr/>
            </p:nvSpPr>
            <p:spPr>
              <a:xfrm>
                <a:off x="2021880" y="5884137"/>
                <a:ext cx="1479695" cy="338554"/>
              </a:xfrm>
              <a:prstGeom prst="rect">
                <a:avLst/>
              </a:prstGeom>
              <a:noFill/>
            </p:spPr>
            <p:txBody>
              <a:bodyPr wrap="square" rtlCol="0">
                <a:spAutoFit/>
              </a:bodyPr>
              <a:lstStyle/>
              <a:p>
                <a:r>
                  <a:rPr lang="zh-CN" altLang="en-US" sz="1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识字小方法</a:t>
                </a:r>
                <a:endParaRPr lang="zh-CN" altLang="en-US" sz="1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pSp>
      </p:grpSp>
      <p:grpSp>
        <p:nvGrpSpPr>
          <p:cNvPr id="5" name="组合 35"/>
          <p:cNvGrpSpPr/>
          <p:nvPr/>
        </p:nvGrpSpPr>
        <p:grpSpPr>
          <a:xfrm>
            <a:off x="1110225" y="1399104"/>
            <a:ext cx="1544244" cy="1428268"/>
            <a:chOff x="-2214610" y="714356"/>
            <a:chExt cx="1785950" cy="1643868"/>
          </a:xfrm>
          <a:solidFill>
            <a:schemeClr val="accent5">
              <a:lumMod val="40000"/>
              <a:lumOff val="60000"/>
            </a:schemeClr>
          </a:solidFill>
        </p:grpSpPr>
        <p:sp>
          <p:nvSpPr>
            <p:cNvPr id="75" name="矩形 74"/>
            <p:cNvSpPr/>
            <p:nvPr/>
          </p:nvSpPr>
          <p:spPr>
            <a:xfrm>
              <a:off x="-2214610" y="714356"/>
              <a:ext cx="1785950" cy="1643074"/>
            </a:xfrm>
            <a:prstGeom prst="rect">
              <a:avLst/>
            </a:prstGeom>
            <a:grp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6" name="直接连接符 75"/>
            <p:cNvCxnSpPr>
              <a:stCxn id="75" idx="1"/>
              <a:endCxn id="75" idx="3"/>
            </p:cNvCxnSpPr>
            <p:nvPr/>
          </p:nvCxnSpPr>
          <p:spPr>
            <a:xfrm rot="10800000" flipH="1">
              <a:off x="-2214610" y="1535893"/>
              <a:ext cx="1785950"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5" idx="0"/>
              <a:endCxn id="75" idx="2"/>
            </p:cNvCxnSpPr>
            <p:nvPr/>
          </p:nvCxnSpPr>
          <p:spPr>
            <a:xfrm rot="16200000" flipH="1">
              <a:off x="-2143172" y="1535893"/>
              <a:ext cx="1643074" cy="1588"/>
            </a:xfrm>
            <a:prstGeom prst="line">
              <a:avLst/>
            </a:prstGeom>
            <a:grpFill/>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8" name="TextBox 23"/>
          <p:cNvSpPr txBox="1">
            <a:spLocks noChangeArrowheads="1"/>
          </p:cNvSpPr>
          <p:nvPr/>
        </p:nvSpPr>
        <p:spPr bwMode="auto">
          <a:xfrm>
            <a:off x="1183272" y="1231180"/>
            <a:ext cx="1227942" cy="1569660"/>
          </a:xfrm>
          <a:prstGeom prst="rect">
            <a:avLst/>
          </a:prstGeom>
          <a:noFill/>
          <a:ln w="9525">
            <a:noFill/>
            <a:miter lim="800000"/>
          </a:ln>
        </p:spPr>
        <p:txBody>
          <a:bodyPr wrap="square">
            <a:spAutoFit/>
          </a:bodyPr>
          <a:lstStyle/>
          <a:p>
            <a:r>
              <a:rPr lang="zh-CN" altLang="en-US" sz="9600" b="1" dirty="0" smtClean="0">
                <a:latin typeface="楷体" panose="02010609060101010101" pitchFamily="49" charset="-122"/>
                <a:ea typeface="楷体" panose="02010609060101010101" pitchFamily="49" charset="-122"/>
              </a:rPr>
              <a:t>嘻</a:t>
            </a:r>
            <a:endParaRPr lang="zh-CN" altLang="en-US" sz="9600" b="1" dirty="0">
              <a:latin typeface="楷体" panose="02010609060101010101" pitchFamily="49" charset="-122"/>
              <a:ea typeface="楷体" panose="02010609060101010101" pitchFamily="49" charset="-122"/>
            </a:endParaRPr>
          </a:p>
        </p:txBody>
      </p:sp>
      <p:sp>
        <p:nvSpPr>
          <p:cNvPr id="81" name="矩形 80"/>
          <p:cNvSpPr/>
          <p:nvPr/>
        </p:nvSpPr>
        <p:spPr>
          <a:xfrm>
            <a:off x="2988743" y="2714620"/>
            <a:ext cx="3797835" cy="400110"/>
          </a:xfrm>
          <a:prstGeom prst="rect">
            <a:avLst/>
          </a:prstGeom>
        </p:spPr>
        <p:txBody>
          <a:bodyPr wrap="none">
            <a:spAutoFit/>
          </a:bodyPr>
          <a:lstStyle/>
          <a:p>
            <a:r>
              <a:rPr lang="zh-CN" altLang="en-US" sz="2000" b="1" dirty="0">
                <a:latin typeface="楷体" panose="02010609060101010101" pitchFamily="49" charset="-122"/>
                <a:ea typeface="楷体" panose="02010609060101010101" pitchFamily="49" charset="-122"/>
              </a:rPr>
              <a:t>造句</a:t>
            </a:r>
            <a:r>
              <a:rPr lang="zh-CN" altLang="en-US" sz="2000" b="1" dirty="0" smtClean="0">
                <a:latin typeface="楷体" panose="02010609060101010101" pitchFamily="49" charset="-122"/>
                <a:ea typeface="楷体" panose="02010609060101010101" pitchFamily="49" charset="-122"/>
              </a:rPr>
              <a:t>：他平时总是嘻嘻哈哈的。</a:t>
            </a:r>
          </a:p>
        </p:txBody>
      </p:sp>
      <p:sp>
        <p:nvSpPr>
          <p:cNvPr id="41" name="TextBox 17"/>
          <p:cNvSpPr txBox="1"/>
          <p:nvPr/>
        </p:nvSpPr>
        <p:spPr>
          <a:xfrm>
            <a:off x="1289710" y="720850"/>
            <a:ext cx="697627" cy="707886"/>
          </a:xfrm>
          <a:prstGeom prst="rect">
            <a:avLst/>
          </a:prstGeom>
          <a:noFill/>
        </p:spPr>
        <p:txBody>
          <a:bodyPr wrap="none" rtlCol="0">
            <a:spAutoFit/>
          </a:bodyPr>
          <a:lstStyle/>
          <a:p>
            <a:r>
              <a:rPr lang="en-US" altLang="zh-CN" sz="4000" dirty="0" err="1" smtClean="0">
                <a:latin typeface="+mn-ea"/>
                <a:ea typeface="+mn-ea"/>
              </a:rPr>
              <a:t>xī</a:t>
            </a:r>
            <a:endParaRPr lang="zh-CN" altLang="en-US" sz="4000" dirty="0">
              <a:latin typeface="+mn-ea"/>
              <a:ea typeface="+mn-ea"/>
            </a:endParaRPr>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strVal val="#ppt_w*0.05"/>
                                          </p:val>
                                        </p:tav>
                                        <p:tav tm="100000">
                                          <p:val>
                                            <p:strVal val="#ppt_w"/>
                                          </p:val>
                                        </p:tav>
                                      </p:tavLst>
                                    </p:anim>
                                    <p:anim calcmode="lin" valueType="num">
                                      <p:cBhvr>
                                        <p:cTn id="8" dur="500" fill="hold"/>
                                        <p:tgtEl>
                                          <p:spTgt spid="78"/>
                                        </p:tgtEl>
                                        <p:attrNameLst>
                                          <p:attrName>ppt_h</p:attrName>
                                        </p:attrNameLst>
                                      </p:cBhvr>
                                      <p:tavLst>
                                        <p:tav tm="0">
                                          <p:val>
                                            <p:strVal val="#ppt_h"/>
                                          </p:val>
                                        </p:tav>
                                        <p:tav tm="100000">
                                          <p:val>
                                            <p:strVal val="#ppt_h"/>
                                          </p:val>
                                        </p:tav>
                                      </p:tavLst>
                                    </p:anim>
                                    <p:anim calcmode="lin" valueType="num">
                                      <p:cBhvr>
                                        <p:cTn id="9" dur="500" fill="hold"/>
                                        <p:tgtEl>
                                          <p:spTgt spid="78"/>
                                        </p:tgtEl>
                                        <p:attrNameLst>
                                          <p:attrName>ppt_x</p:attrName>
                                        </p:attrNameLst>
                                      </p:cBhvr>
                                      <p:tavLst>
                                        <p:tav tm="0">
                                          <p:val>
                                            <p:strVal val="#ppt_x-.2"/>
                                          </p:val>
                                        </p:tav>
                                        <p:tav tm="100000">
                                          <p:val>
                                            <p:strVal val="#ppt_x"/>
                                          </p:val>
                                        </p:tav>
                                      </p:tavLst>
                                    </p:anim>
                                    <p:anim calcmode="lin" valueType="num">
                                      <p:cBhvr>
                                        <p:cTn id="10" dur="500" fill="hold"/>
                                        <p:tgtEl>
                                          <p:spTgt spid="78"/>
                                        </p:tgtEl>
                                        <p:attrNameLst>
                                          <p:attrName>ppt_y</p:attrName>
                                        </p:attrNameLst>
                                      </p:cBhvr>
                                      <p:tavLst>
                                        <p:tav tm="0">
                                          <p:val>
                                            <p:strVal val="#ppt_y"/>
                                          </p:val>
                                        </p:tav>
                                        <p:tav tm="100000">
                                          <p:val>
                                            <p:strVal val="#ppt_y"/>
                                          </p:val>
                                        </p:tav>
                                      </p:tavLst>
                                    </p:anim>
                                    <p:animEffect transition="in" filter="fade">
                                      <p:cBhvr>
                                        <p:cTn id="11" dur="500"/>
                                        <p:tgtEl>
                                          <p:spTgt spid="78"/>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80">
                                          <p:stCondLst>
                                            <p:cond delay="0"/>
                                          </p:stCondLst>
                                        </p:cTn>
                                        <p:tgtEl>
                                          <p:spTgt spid="2"/>
                                        </p:tgtEl>
                                      </p:cBhvr>
                                    </p:animEffect>
                                    <p:anim calcmode="lin" valueType="num">
                                      <p:cBhvr>
                                        <p:cTn id="1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2" dur="26">
                                          <p:stCondLst>
                                            <p:cond delay="650"/>
                                          </p:stCondLst>
                                        </p:cTn>
                                        <p:tgtEl>
                                          <p:spTgt spid="2"/>
                                        </p:tgtEl>
                                      </p:cBhvr>
                                      <p:to x="100000" y="60000"/>
                                    </p:animScale>
                                    <p:animScale>
                                      <p:cBhvr>
                                        <p:cTn id="23" dur="166" decel="50000">
                                          <p:stCondLst>
                                            <p:cond delay="676"/>
                                          </p:stCondLst>
                                        </p:cTn>
                                        <p:tgtEl>
                                          <p:spTgt spid="2"/>
                                        </p:tgtEl>
                                      </p:cBhvr>
                                      <p:to x="100000" y="100000"/>
                                    </p:animScale>
                                    <p:animScale>
                                      <p:cBhvr>
                                        <p:cTn id="24" dur="26">
                                          <p:stCondLst>
                                            <p:cond delay="1312"/>
                                          </p:stCondLst>
                                        </p:cTn>
                                        <p:tgtEl>
                                          <p:spTgt spid="2"/>
                                        </p:tgtEl>
                                      </p:cBhvr>
                                      <p:to x="100000" y="80000"/>
                                    </p:animScale>
                                    <p:animScale>
                                      <p:cBhvr>
                                        <p:cTn id="25" dur="166" decel="50000">
                                          <p:stCondLst>
                                            <p:cond delay="1338"/>
                                          </p:stCondLst>
                                        </p:cTn>
                                        <p:tgtEl>
                                          <p:spTgt spid="2"/>
                                        </p:tgtEl>
                                      </p:cBhvr>
                                      <p:to x="100000" y="100000"/>
                                    </p:animScale>
                                    <p:animScale>
                                      <p:cBhvr>
                                        <p:cTn id="26" dur="26">
                                          <p:stCondLst>
                                            <p:cond delay="1642"/>
                                          </p:stCondLst>
                                        </p:cTn>
                                        <p:tgtEl>
                                          <p:spTgt spid="2"/>
                                        </p:tgtEl>
                                      </p:cBhvr>
                                      <p:to x="100000" y="90000"/>
                                    </p:animScale>
                                    <p:animScale>
                                      <p:cBhvr>
                                        <p:cTn id="27" dur="166" decel="50000">
                                          <p:stCondLst>
                                            <p:cond delay="1668"/>
                                          </p:stCondLst>
                                        </p:cTn>
                                        <p:tgtEl>
                                          <p:spTgt spid="2"/>
                                        </p:tgtEl>
                                      </p:cBhvr>
                                      <p:to x="100000" y="100000"/>
                                    </p:animScale>
                                    <p:animScale>
                                      <p:cBhvr>
                                        <p:cTn id="28" dur="26">
                                          <p:stCondLst>
                                            <p:cond delay="1808"/>
                                          </p:stCondLst>
                                        </p:cTn>
                                        <p:tgtEl>
                                          <p:spTgt spid="2"/>
                                        </p:tgtEl>
                                      </p:cBhvr>
                                      <p:to x="100000" y="95000"/>
                                    </p:animScale>
                                    <p:animScale>
                                      <p:cBhvr>
                                        <p:cTn id="29"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9"/>
          <p:cNvPicPr>
            <a:picLocks noChangeAspect="1"/>
          </p:cNvPicPr>
          <p:nvPr/>
        </p:nvPicPr>
        <p:blipFill>
          <a:blip r:embed="rId2" cstate="print"/>
          <a:srcRect r="72971"/>
          <a:stretch>
            <a:fillRect/>
          </a:stretch>
        </p:blipFill>
        <p:spPr bwMode="auto">
          <a:xfrm>
            <a:off x="6433420" y="5993606"/>
            <a:ext cx="1624013" cy="1543050"/>
          </a:xfrm>
          <a:prstGeom prst="rect">
            <a:avLst/>
          </a:prstGeom>
          <a:noFill/>
          <a:ln w="9525">
            <a:noFill/>
            <a:miter lim="800000"/>
            <a:headEnd/>
            <a:tailEnd/>
          </a:ln>
        </p:spPr>
      </p:pic>
      <p:pic>
        <p:nvPicPr>
          <p:cNvPr id="20484" name="图片 12"/>
          <p:cNvPicPr>
            <a:picLocks noChangeAspect="1"/>
          </p:cNvPicPr>
          <p:nvPr/>
        </p:nvPicPr>
        <p:blipFill>
          <a:blip r:embed="rId3" cstate="print"/>
          <a:srcRect r="72971"/>
          <a:stretch>
            <a:fillRect/>
          </a:stretch>
        </p:blipFill>
        <p:spPr bwMode="auto">
          <a:xfrm>
            <a:off x="763156" y="5993606"/>
            <a:ext cx="1265237" cy="1200150"/>
          </a:xfrm>
          <a:prstGeom prst="rect">
            <a:avLst/>
          </a:prstGeom>
          <a:noFill/>
          <a:ln w="9525">
            <a:noFill/>
            <a:miter lim="800000"/>
            <a:headEnd/>
            <a:tailEnd/>
          </a:ln>
        </p:spPr>
      </p:pic>
      <p:pic>
        <p:nvPicPr>
          <p:cNvPr id="20486" name="图片 7"/>
          <p:cNvPicPr>
            <a:picLocks noChangeAspect="1"/>
          </p:cNvPicPr>
          <p:nvPr/>
        </p:nvPicPr>
        <p:blipFill>
          <a:blip r:embed="rId4" cstate="print"/>
          <a:srcRect/>
          <a:stretch>
            <a:fillRect/>
          </a:stretch>
        </p:blipFill>
        <p:spPr bwMode="auto">
          <a:xfrm>
            <a:off x="313241" y="6296025"/>
            <a:ext cx="539750" cy="460375"/>
          </a:xfrm>
          <a:prstGeom prst="rect">
            <a:avLst/>
          </a:prstGeom>
          <a:noFill/>
          <a:ln w="9525">
            <a:noFill/>
            <a:miter lim="800000"/>
            <a:headEnd/>
            <a:tailEnd/>
          </a:ln>
        </p:spPr>
      </p:pic>
      <p:pic>
        <p:nvPicPr>
          <p:cNvPr id="20488" name="图片 8"/>
          <p:cNvPicPr>
            <a:picLocks noChangeAspect="1"/>
          </p:cNvPicPr>
          <p:nvPr/>
        </p:nvPicPr>
        <p:blipFill>
          <a:blip r:embed="rId5" cstate="print"/>
          <a:srcRect/>
          <a:stretch>
            <a:fillRect/>
          </a:stretch>
        </p:blipFill>
        <p:spPr bwMode="auto">
          <a:xfrm>
            <a:off x="8028384" y="6287293"/>
            <a:ext cx="720725" cy="477838"/>
          </a:xfrm>
          <a:prstGeom prst="rect">
            <a:avLst/>
          </a:prstGeom>
          <a:noFill/>
          <a:ln w="9525">
            <a:noFill/>
            <a:miter lim="800000"/>
            <a:headEnd/>
            <a:tailEnd/>
          </a:ln>
        </p:spPr>
      </p:pic>
      <p:sp>
        <p:nvSpPr>
          <p:cNvPr id="20" name="对角圆角矩形 19"/>
          <p:cNvSpPr/>
          <p:nvPr/>
        </p:nvSpPr>
        <p:spPr>
          <a:xfrm>
            <a:off x="1058768" y="212988"/>
            <a:ext cx="6206425" cy="432048"/>
          </a:xfrm>
          <a:prstGeom prst="round2DiagRect">
            <a:avLst/>
          </a:prstGeom>
          <a:ln w="12700">
            <a:solidFill>
              <a:srgbClr val="CCECFF"/>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字词乐园</a:t>
            </a:r>
            <a:r>
              <a:rPr lang="en-US" altLang="zh-CN" sz="2800" b="1" dirty="0" smtClean="0">
                <a:solidFill>
                  <a:schemeClr val="accent6">
                    <a:lumMod val="75000"/>
                  </a:schemeClr>
                </a:solidFill>
                <a:latin typeface="楷体" panose="02010609060101010101" pitchFamily="49" charset="-122"/>
                <a:ea typeface="楷体" panose="02010609060101010101" pitchFamily="49" charset="-122"/>
              </a:rPr>
              <a:t>—</a:t>
            </a:r>
            <a:r>
              <a:rPr lang="zh-CN" altLang="en-US" sz="2800" b="1" dirty="0" smtClean="0">
                <a:solidFill>
                  <a:schemeClr val="accent6">
                    <a:lumMod val="75000"/>
                  </a:schemeClr>
                </a:solidFill>
                <a:latin typeface="楷体" panose="02010609060101010101" pitchFamily="49" charset="-122"/>
                <a:ea typeface="楷体" panose="02010609060101010101" pitchFamily="49" charset="-122"/>
              </a:rPr>
              <a:t>近义词、反义词、多音字</a:t>
            </a:r>
            <a:endParaRPr lang="en-US" altLang="zh-CN" sz="2800" b="1" dirty="0">
              <a:solidFill>
                <a:schemeClr val="accent6">
                  <a:lumMod val="75000"/>
                </a:schemeClr>
              </a:solidFill>
              <a:latin typeface="楷体" panose="02010609060101010101" pitchFamily="49" charset="-122"/>
              <a:ea typeface="楷体" panose="02010609060101010101" pitchFamily="49" charset="-122"/>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67544" y="110421"/>
            <a:ext cx="591224" cy="549852"/>
          </a:xfrm>
          <a:prstGeom prst="rect">
            <a:avLst/>
          </a:prstGeom>
        </p:spPr>
      </p:pic>
      <p:sp>
        <p:nvSpPr>
          <p:cNvPr id="54" name="AutoShape 2"/>
          <p:cNvSpPr>
            <a:spLocks noChangeArrowheads="1"/>
          </p:cNvSpPr>
          <p:nvPr/>
        </p:nvSpPr>
        <p:spPr bwMode="auto">
          <a:xfrm>
            <a:off x="1382713" y="1371894"/>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近义词</a:t>
            </a:r>
            <a:endParaRPr lang="zh-CN" altLang="en-US" b="1" dirty="0"/>
          </a:p>
        </p:txBody>
      </p:sp>
      <p:pic>
        <p:nvPicPr>
          <p:cNvPr id="55" name="Picture 10" descr="91661ef7fc97310ebc98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52991" y="972799"/>
            <a:ext cx="641671" cy="653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AutoShape 2"/>
          <p:cNvSpPr>
            <a:spLocks noChangeArrowheads="1"/>
          </p:cNvSpPr>
          <p:nvPr/>
        </p:nvSpPr>
        <p:spPr bwMode="auto">
          <a:xfrm>
            <a:off x="1429184" y="2535403"/>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反义词</a:t>
            </a:r>
            <a:endParaRPr lang="zh-CN" altLang="en-US" b="1" dirty="0"/>
          </a:p>
        </p:txBody>
      </p:sp>
      <p:pic>
        <p:nvPicPr>
          <p:cNvPr id="57" name="Picture 10" descr="91661ef7fc97310ebc982"/>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02792" y="2310608"/>
            <a:ext cx="590432" cy="6009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 name="AutoShape 2"/>
          <p:cNvSpPr>
            <a:spLocks noChangeArrowheads="1"/>
          </p:cNvSpPr>
          <p:nvPr/>
        </p:nvSpPr>
        <p:spPr bwMode="auto">
          <a:xfrm>
            <a:off x="1514115" y="3717032"/>
            <a:ext cx="1172294" cy="508000"/>
          </a:xfrm>
          <a:prstGeom prst="doubleWave">
            <a:avLst>
              <a:gd name="adj1" fmla="val 6500"/>
              <a:gd name="adj2" fmla="val 0"/>
            </a:avLst>
          </a:prstGeom>
          <a:gradFill rotWithShape="1">
            <a:gsLst>
              <a:gs pos="0">
                <a:srgbClr val="FFCC66">
                  <a:alpha val="50000"/>
                </a:srgbClr>
              </a:gs>
              <a:gs pos="50000">
                <a:schemeClr val="bg1"/>
              </a:gs>
              <a:gs pos="100000">
                <a:srgbClr val="FFCC66">
                  <a:alpha val="50000"/>
                </a:srgbClr>
              </a:gs>
            </a:gsLst>
            <a:lin ang="18900000" scaled="1"/>
          </a:gradFill>
          <a:ln w="9525" cmpd="sng">
            <a:solidFill>
              <a:srgbClr val="FFCC00"/>
            </a:solidFill>
            <a:miter lim="800000"/>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r>
              <a:rPr lang="zh-CN" altLang="en-US" b="1" dirty="0" smtClean="0"/>
              <a:t>多音字</a:t>
            </a:r>
            <a:endParaRPr lang="zh-CN" altLang="en-US" b="1" dirty="0"/>
          </a:p>
        </p:txBody>
      </p:sp>
      <p:pic>
        <p:nvPicPr>
          <p:cNvPr id="59" name="Picture 10" descr="91661ef7fc97310ebc982"/>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984950" y="3399097"/>
            <a:ext cx="624746" cy="635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 name="文本框 59"/>
          <p:cNvSpPr txBox="1"/>
          <p:nvPr/>
        </p:nvSpPr>
        <p:spPr>
          <a:xfrm>
            <a:off x="2786050" y="1214422"/>
            <a:ext cx="6000792"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教诲～</a:t>
            </a:r>
            <a:r>
              <a:rPr lang="zh-CN" altLang="en-US" sz="2400" b="1" dirty="0" smtClean="0">
                <a:solidFill>
                  <a:srgbClr val="00B0F0"/>
                </a:solidFill>
                <a:latin typeface="楷体" panose="02010609060101010101" pitchFamily="49" charset="-122"/>
                <a:ea typeface="楷体" panose="02010609060101010101" pitchFamily="49" charset="-122"/>
              </a:rPr>
              <a:t>教导</a:t>
            </a:r>
            <a:r>
              <a:rPr lang="zh-CN" altLang="en-US" sz="2400" b="1" dirty="0" smtClean="0">
                <a:latin typeface="楷体" panose="02010609060101010101" pitchFamily="49" charset="-122"/>
                <a:ea typeface="楷体" panose="02010609060101010101" pitchFamily="49" charset="-122"/>
              </a:rPr>
              <a:t>   审视～</a:t>
            </a:r>
            <a:r>
              <a:rPr lang="zh-CN" altLang="en-US" sz="2400" b="1" dirty="0" smtClean="0">
                <a:solidFill>
                  <a:srgbClr val="00B0F0"/>
                </a:solidFill>
                <a:latin typeface="楷体" panose="02010609060101010101" pitchFamily="49" charset="-122"/>
                <a:ea typeface="楷体" panose="02010609060101010101" pitchFamily="49" charset="-122"/>
              </a:rPr>
              <a:t>视察</a:t>
            </a:r>
            <a:r>
              <a:rPr lang="zh-CN" altLang="en-US" sz="2400" b="1" dirty="0" smtClean="0">
                <a:latin typeface="楷体" panose="02010609060101010101" pitchFamily="49" charset="-122"/>
                <a:ea typeface="楷体" panose="02010609060101010101" pitchFamily="49" charset="-122"/>
              </a:rPr>
              <a:t>   准确～</a:t>
            </a:r>
            <a:r>
              <a:rPr lang="zh-CN" altLang="en-US" sz="2400" b="1" dirty="0" smtClean="0">
                <a:solidFill>
                  <a:srgbClr val="00B0F0"/>
                </a:solidFill>
                <a:latin typeface="楷体" panose="02010609060101010101" pitchFamily="49" charset="-122"/>
                <a:ea typeface="楷体" panose="02010609060101010101" pitchFamily="49" charset="-122"/>
              </a:rPr>
              <a:t>精确</a:t>
            </a:r>
            <a:r>
              <a:rPr lang="zh-CN" altLang="en-US" sz="2400" b="1" dirty="0" smtClean="0">
                <a:solidFill>
                  <a:srgbClr val="1597E0"/>
                </a:solidFill>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  </a:t>
            </a:r>
            <a:endParaRPr lang="en-US" altLang="zh-CN"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严肃～</a:t>
            </a:r>
            <a:r>
              <a:rPr lang="zh-CN" altLang="en-US" sz="2400" b="1" dirty="0" smtClean="0">
                <a:solidFill>
                  <a:srgbClr val="1597E0"/>
                </a:solidFill>
                <a:latin typeface="楷体" panose="02010609060101010101" pitchFamily="49" charset="-122"/>
                <a:ea typeface="楷体" panose="02010609060101010101" pitchFamily="49" charset="-122"/>
              </a:rPr>
              <a:t>严厉</a:t>
            </a:r>
            <a:endParaRPr lang="zh-CN" altLang="en-US" sz="2400" b="1" dirty="0">
              <a:solidFill>
                <a:srgbClr val="1597E0"/>
              </a:solidFill>
              <a:latin typeface="楷体" panose="02010609060101010101" pitchFamily="49" charset="-122"/>
              <a:ea typeface="楷体" panose="02010609060101010101" pitchFamily="49" charset="-122"/>
            </a:endParaRPr>
          </a:p>
        </p:txBody>
      </p:sp>
      <p:sp>
        <p:nvSpPr>
          <p:cNvPr id="61" name="文本框 60"/>
          <p:cNvSpPr txBox="1"/>
          <p:nvPr/>
        </p:nvSpPr>
        <p:spPr>
          <a:xfrm>
            <a:off x="2792197" y="2357430"/>
            <a:ext cx="5566017" cy="830997"/>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严肃～</a:t>
            </a:r>
            <a:r>
              <a:rPr lang="zh-CN" altLang="en-US" sz="2400" b="1" dirty="0" smtClean="0">
                <a:solidFill>
                  <a:srgbClr val="1597E0"/>
                </a:solidFill>
                <a:latin typeface="楷体" panose="02010609060101010101" pitchFamily="49" charset="-122"/>
                <a:ea typeface="楷体" panose="02010609060101010101" pitchFamily="49" charset="-122"/>
              </a:rPr>
              <a:t>和蔼</a:t>
            </a:r>
            <a:r>
              <a:rPr lang="zh-CN" altLang="en-US" sz="2400" b="1" dirty="0" smtClean="0">
                <a:latin typeface="楷体" panose="02010609060101010101" pitchFamily="49" charset="-122"/>
                <a:ea typeface="楷体" panose="02010609060101010101" pitchFamily="49" charset="-122"/>
              </a:rPr>
              <a:t>    难忘～</a:t>
            </a:r>
            <a:r>
              <a:rPr lang="zh-CN" altLang="en-US" sz="2400" b="1" dirty="0" smtClean="0">
                <a:solidFill>
                  <a:srgbClr val="1597E0"/>
                </a:solidFill>
                <a:latin typeface="楷体" panose="02010609060101010101" pitchFamily="49" charset="-122"/>
                <a:ea typeface="楷体" panose="02010609060101010101" pitchFamily="49" charset="-122"/>
              </a:rPr>
              <a:t>忘记</a:t>
            </a:r>
            <a:r>
              <a:rPr lang="zh-CN" altLang="en-US" sz="2400" b="1" dirty="0" smtClean="0">
                <a:latin typeface="楷体" panose="02010609060101010101" pitchFamily="49" charset="-122"/>
                <a:ea typeface="楷体" panose="02010609060101010101" pitchFamily="49" charset="-122"/>
              </a:rPr>
              <a:t>    和颜悦色～</a:t>
            </a:r>
            <a:r>
              <a:rPr lang="zh-CN" altLang="en-US" sz="2400" b="1" dirty="0" smtClean="0">
                <a:solidFill>
                  <a:srgbClr val="1597E0"/>
                </a:solidFill>
                <a:latin typeface="楷体" panose="02010609060101010101" pitchFamily="49" charset="-122"/>
                <a:ea typeface="楷体" panose="02010609060101010101" pitchFamily="49" charset="-122"/>
              </a:rPr>
              <a:t>疾言厉色</a:t>
            </a:r>
            <a:endParaRPr lang="zh-CN" altLang="en-US" sz="2400" b="1" dirty="0">
              <a:solidFill>
                <a:srgbClr val="1597E0"/>
              </a:solidFill>
              <a:latin typeface="楷体" panose="02010609060101010101" pitchFamily="49" charset="-122"/>
              <a:ea typeface="楷体" panose="02010609060101010101" pitchFamily="49" charset="-122"/>
            </a:endParaRPr>
          </a:p>
        </p:txBody>
      </p:sp>
      <p:grpSp>
        <p:nvGrpSpPr>
          <p:cNvPr id="63" name="组合 62"/>
          <p:cNvGrpSpPr/>
          <p:nvPr/>
        </p:nvGrpSpPr>
        <p:grpSpPr>
          <a:xfrm>
            <a:off x="2857488" y="3587967"/>
            <a:ext cx="5766098" cy="922215"/>
            <a:chOff x="2910550" y="3573016"/>
            <a:chExt cx="5766098" cy="922215"/>
          </a:xfrm>
        </p:grpSpPr>
        <p:sp>
          <p:nvSpPr>
            <p:cNvPr id="64" name="文本框 63"/>
            <p:cNvSpPr txBox="1"/>
            <p:nvPr/>
          </p:nvSpPr>
          <p:spPr>
            <a:xfrm>
              <a:off x="2946952" y="3573016"/>
              <a:ext cx="5729696" cy="864096"/>
            </a:xfrm>
            <a:prstGeom prst="rect">
              <a:avLst/>
            </a:prstGeom>
            <a:noFill/>
            <a:ln w="22225">
              <a:solidFill>
                <a:srgbClr val="FDCB53"/>
              </a:solidFill>
            </a:ln>
          </p:spPr>
          <p:txBody>
            <a:bodyPr wrap="square" rtlCol="0">
              <a:spAutoFit/>
            </a:bodyPr>
            <a:lstStyle/>
            <a:p>
              <a:endParaRPr lang="zh-CN" altLang="en-US" dirty="0"/>
            </a:p>
          </p:txBody>
        </p:sp>
        <p:sp>
          <p:nvSpPr>
            <p:cNvPr id="65" name="文本框 64"/>
            <p:cNvSpPr txBox="1"/>
            <p:nvPr/>
          </p:nvSpPr>
          <p:spPr>
            <a:xfrm>
              <a:off x="2910550" y="3662359"/>
              <a:ext cx="520193" cy="646331"/>
            </a:xfrm>
            <a:prstGeom prst="rect">
              <a:avLst/>
            </a:prstGeom>
            <a:noFill/>
          </p:spPr>
          <p:txBody>
            <a:bodyPr wrap="square" rtlCol="0">
              <a:spAutoFit/>
            </a:bodyPr>
            <a:lstStyle/>
            <a:p>
              <a:r>
                <a:rPr lang="zh-CN" altLang="en-US" sz="3600" dirty="0" smtClean="0">
                  <a:solidFill>
                    <a:srgbClr val="EF3E22"/>
                  </a:solidFill>
                  <a:latin typeface="楷体" panose="02010609060101010101" pitchFamily="49" charset="-122"/>
                  <a:ea typeface="楷体" panose="02010609060101010101" pitchFamily="49" charset="-122"/>
                </a:rPr>
                <a:t>倒</a:t>
              </a:r>
              <a:endParaRPr lang="zh-CN" altLang="en-US" sz="3600" dirty="0">
                <a:solidFill>
                  <a:srgbClr val="EF3E22"/>
                </a:solidFill>
                <a:latin typeface="楷体" panose="02010609060101010101" pitchFamily="49" charset="-122"/>
                <a:ea typeface="楷体" panose="02010609060101010101" pitchFamily="49" charset="-122"/>
              </a:endParaRPr>
            </a:p>
          </p:txBody>
        </p:sp>
        <p:sp>
          <p:nvSpPr>
            <p:cNvPr id="66" name="文本框 65"/>
            <p:cNvSpPr txBox="1"/>
            <p:nvPr/>
          </p:nvSpPr>
          <p:spPr>
            <a:xfrm>
              <a:off x="3563888" y="3631135"/>
              <a:ext cx="1296144" cy="338554"/>
            </a:xfrm>
            <a:prstGeom prst="rect">
              <a:avLst/>
            </a:prstGeom>
            <a:noFill/>
          </p:spPr>
          <p:txBody>
            <a:bodyPr wrap="square" rtlCol="0">
              <a:spAutoFit/>
            </a:bodyPr>
            <a:lstStyle/>
            <a:p>
              <a:r>
                <a:rPr lang="en-US" sz="1600" dirty="0" err="1" smtClean="0"/>
                <a:t>dǎo</a:t>
              </a:r>
              <a:r>
                <a:rPr lang="en-US" sz="1600" dirty="0" smtClean="0"/>
                <a:t>（</a:t>
              </a:r>
              <a:r>
                <a:rPr lang="zh-CN" altLang="en-US" sz="1600" dirty="0" smtClean="0"/>
                <a:t>摔倒）</a:t>
              </a:r>
              <a:endParaRPr lang="zh-CN" altLang="en-US" sz="1600" dirty="0"/>
            </a:p>
          </p:txBody>
        </p:sp>
        <p:sp>
          <p:nvSpPr>
            <p:cNvPr id="67" name="文本框 66"/>
            <p:cNvSpPr txBox="1"/>
            <p:nvPr/>
          </p:nvSpPr>
          <p:spPr>
            <a:xfrm>
              <a:off x="3565481" y="4000467"/>
              <a:ext cx="1585002" cy="338554"/>
            </a:xfrm>
            <a:prstGeom prst="rect">
              <a:avLst/>
            </a:prstGeom>
            <a:noFill/>
          </p:spPr>
          <p:txBody>
            <a:bodyPr wrap="square" rtlCol="0">
              <a:spAutoFit/>
            </a:bodyPr>
            <a:lstStyle/>
            <a:p>
              <a:r>
                <a:rPr lang="en-US" sz="1600" dirty="0" err="1" smtClean="0"/>
                <a:t>dào</a:t>
              </a:r>
              <a:r>
                <a:rPr lang="en-US" sz="1600" dirty="0" smtClean="0"/>
                <a:t>（</a:t>
              </a:r>
              <a:r>
                <a:rPr lang="zh-CN" altLang="en-US" sz="1600" dirty="0" smtClean="0"/>
                <a:t>倒水）</a:t>
              </a:r>
            </a:p>
          </p:txBody>
        </p:sp>
        <p:cxnSp>
          <p:nvCxnSpPr>
            <p:cNvPr id="68" name="直接连接符 67"/>
            <p:cNvCxnSpPr/>
            <p:nvPr/>
          </p:nvCxnSpPr>
          <p:spPr>
            <a:xfrm>
              <a:off x="3563888" y="3573016"/>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057110" y="3631135"/>
              <a:ext cx="0" cy="864096"/>
            </a:xfrm>
            <a:prstGeom prst="line">
              <a:avLst/>
            </a:prstGeom>
            <a:ln>
              <a:solidFill>
                <a:srgbClr val="FDCB5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5000628" y="3714752"/>
            <a:ext cx="3571900" cy="830997"/>
          </a:xfrm>
          <a:prstGeom prst="rect">
            <a:avLst/>
          </a:prstGeom>
          <a:noFill/>
        </p:spPr>
        <p:txBody>
          <a:bodyPr wrap="square" rtlCol="0">
            <a:spAutoFit/>
          </a:bodyPr>
          <a:lstStyle/>
          <a:p>
            <a:r>
              <a:rPr lang="zh-CN" altLang="en-US" sz="1600" dirty="0" smtClean="0"/>
              <a:t>爷爷出去倒（</a:t>
            </a:r>
            <a:r>
              <a:rPr lang="en-US" altLang="zh-CN" sz="1600" dirty="0" err="1" smtClean="0"/>
              <a:t>dào</a:t>
            </a:r>
            <a:r>
              <a:rPr lang="zh-CN" altLang="en-US" sz="1600" dirty="0" smtClean="0"/>
              <a:t>）水的时候不小心摔倒（</a:t>
            </a:r>
            <a:r>
              <a:rPr lang="en-US" altLang="zh-CN" sz="1600" dirty="0" err="1" smtClean="0"/>
              <a:t>dǎo</a:t>
            </a:r>
            <a:r>
              <a:rPr lang="zh-CN" altLang="en-US" sz="1600" dirty="0" smtClean="0"/>
              <a:t>）了。</a:t>
            </a:r>
          </a:p>
          <a:p>
            <a:endParaRPr lang="zh-CN" altLang="en-US" sz="1600" dirty="0"/>
          </a:p>
        </p:txBody>
      </p:sp>
    </p:spTree>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1427</Words>
  <Application>Microsoft Office PowerPoint</Application>
  <PresentationFormat>全屏显示(4:3)</PresentationFormat>
  <Paragraphs>228</Paragraphs>
  <Slides>29</Slides>
  <Notes>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1_自定义设计方案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jxzy888666</dc:title>
  <dc:creator>jxzy888666; lcj</dc:creator>
  <cp:lastModifiedBy>whjy</cp:lastModifiedBy>
  <cp:revision>568</cp:revision>
  <dcterms:created xsi:type="dcterms:W3CDTF">2017-05-17T10:13:00Z</dcterms:created>
  <dcterms:modified xsi:type="dcterms:W3CDTF">2018-02-18T05:27:35Z</dcterms:modified>
  <cp:category>jxzy888666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