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62" r:id="rId2"/>
    <p:sldId id="293" r:id="rId3"/>
    <p:sldId id="294" r:id="rId4"/>
    <p:sldId id="325" r:id="rId5"/>
    <p:sldId id="301" r:id="rId6"/>
    <p:sldId id="292" r:id="rId7"/>
    <p:sldId id="330" r:id="rId8"/>
    <p:sldId id="355" r:id="rId9"/>
    <p:sldId id="354" r:id="rId10"/>
    <p:sldId id="300" r:id="rId11"/>
    <p:sldId id="303" r:id="rId12"/>
    <p:sldId id="304" r:id="rId13"/>
    <p:sldId id="306" r:id="rId14"/>
    <p:sldId id="365" r:id="rId15"/>
    <p:sldId id="356" r:id="rId16"/>
    <p:sldId id="357" r:id="rId17"/>
    <p:sldId id="358" r:id="rId18"/>
    <p:sldId id="359" r:id="rId19"/>
    <p:sldId id="360" r:id="rId20"/>
    <p:sldId id="312" r:id="rId21"/>
    <p:sldId id="315" r:id="rId22"/>
    <p:sldId id="314" r:id="rId23"/>
    <p:sldId id="366" r:id="rId24"/>
    <p:sldId id="364" r:id="rId25"/>
    <p:sldId id="362" r:id="rId26"/>
    <p:sldId id="363" r:id="rId27"/>
    <p:sldId id="291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1597E0"/>
    <a:srgbClr val="1894DE"/>
    <a:srgbClr val="CCECFF"/>
    <a:srgbClr val="FCF7E3"/>
    <a:srgbClr val="FFFFFF"/>
    <a:srgbClr val="B7D545"/>
    <a:srgbClr val="F57F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100" d="100"/>
          <a:sy n="100" d="100"/>
        </p:scale>
        <p:origin x="-708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4.png"/><Relationship Id="rId7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hyperlink" Target="14%20&#23567;&#39532;&#36807;&#27827;.mp4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14.png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4.pn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11" Type="http://schemas.openxmlformats.org/officeDocument/2006/relationships/image" Target="../media/image39.png"/><Relationship Id="rId5" Type="http://schemas.openxmlformats.org/officeDocument/2006/relationships/image" Target="../media/image15.emf"/><Relationship Id="rId10" Type="http://schemas.openxmlformats.org/officeDocument/2006/relationships/image" Target="../media/image38.png"/><Relationship Id="rId4" Type="http://schemas.openxmlformats.org/officeDocument/2006/relationships/image" Target="../media/image6.emf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emf"/><Relationship Id="rId5" Type="http://schemas.openxmlformats.org/officeDocument/2006/relationships/image" Target="../media/image10.png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4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emf"/><Relationship Id="rId5" Type="http://schemas.openxmlformats.org/officeDocument/2006/relationships/image" Target="../media/image10.png"/><Relationship Id="rId4" Type="http://schemas.openxmlformats.org/officeDocument/2006/relationships/image" Target="../media/image6.emf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15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6.em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100928" y="19888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14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小马过河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55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57" name="Picture 10" descr="91661ef7fc97310ebc98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59" name="Picture 10" descr="91661ef7fc97310ebc98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本框 59"/>
          <p:cNvSpPr txBox="1"/>
          <p:nvPr/>
        </p:nvSpPr>
        <p:spPr>
          <a:xfrm>
            <a:off x="2786050" y="1214422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愿意～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挡住～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拦住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如果～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立刻～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认真～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连忙～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急忙</a:t>
            </a:r>
            <a:endParaRPr lang="zh-CN" altLang="en-US" sz="2400" b="1" dirty="0">
              <a:solidFill>
                <a:srgbClr val="1597E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792197" y="2357430"/>
            <a:ext cx="5566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认真～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亲切～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高兴～</a:t>
            </a:r>
            <a:r>
              <a:rPr lang="zh-CN" altLang="en-US" sz="24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难过</a:t>
            </a:r>
            <a:endParaRPr lang="zh-CN" altLang="en-US" sz="2400" b="1" dirty="0">
              <a:solidFill>
                <a:srgbClr val="1597E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2857488" y="3587967"/>
            <a:ext cx="5766098" cy="922215"/>
            <a:chOff x="2910550" y="3573016"/>
            <a:chExt cx="5766098" cy="922215"/>
          </a:xfrm>
        </p:grpSpPr>
        <p:sp>
          <p:nvSpPr>
            <p:cNvPr id="64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难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563888" y="3631135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n</a:t>
              </a:r>
              <a:r>
                <a:rPr lang="en-US" altLang="zh-CN" sz="1600" dirty="0" err="1" smtClean="0"/>
                <a:t>à</a:t>
              </a:r>
              <a:r>
                <a:rPr lang="en-US" sz="1600" dirty="0" err="1" smtClean="0"/>
                <a:t>n</a:t>
              </a:r>
              <a:r>
                <a:rPr lang="zh-CN" altLang="en-US" sz="1600" dirty="0" smtClean="0"/>
                <a:t>（灾难）  </a:t>
              </a:r>
              <a:endParaRPr lang="zh-CN" altLang="en-US" sz="1600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n</a:t>
              </a:r>
              <a:r>
                <a:rPr lang="en-US" altLang="zh-CN" sz="1600" dirty="0" err="1" smtClean="0"/>
                <a:t>á</a:t>
              </a:r>
              <a:r>
                <a:rPr lang="en-US" sz="1600" dirty="0" err="1" smtClean="0"/>
                <a:t>n</a:t>
              </a:r>
              <a:r>
                <a:rPr lang="zh-CN" altLang="en-US" sz="1600" dirty="0" smtClean="0"/>
                <a:t>（难道）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5000628" y="3714752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   灾难（</a:t>
            </a:r>
            <a:r>
              <a:rPr lang="en-US" sz="1600" dirty="0" err="1" smtClean="0"/>
              <a:t>n</a:t>
            </a:r>
            <a:r>
              <a:rPr lang="en-US" altLang="zh-CN" sz="1600" dirty="0" err="1" smtClean="0"/>
              <a:t>à</a:t>
            </a:r>
            <a:r>
              <a:rPr lang="en-US" sz="1600" dirty="0" err="1" smtClean="0"/>
              <a:t>n</a:t>
            </a:r>
            <a:r>
              <a:rPr lang="zh-CN" altLang="en-US" sz="1600" dirty="0" smtClean="0"/>
              <a:t>）降临时，我们难（</a:t>
            </a:r>
            <a:r>
              <a:rPr lang="en-US" sz="1600" dirty="0" err="1" smtClean="0"/>
              <a:t>n</a:t>
            </a:r>
            <a:r>
              <a:rPr lang="en-US" altLang="zh-CN" sz="1600" dirty="0" err="1" smtClean="0"/>
              <a:t>á</a:t>
            </a:r>
            <a:r>
              <a:rPr lang="en-US" sz="1600" dirty="0" err="1" smtClean="0"/>
              <a:t>n</a:t>
            </a:r>
            <a:r>
              <a:rPr lang="zh-CN" altLang="en-US" sz="1600" dirty="0" smtClean="0"/>
              <a:t>）道不应该伸出友谊之手吗？</a:t>
            </a:r>
          </a:p>
          <a:p>
            <a:endParaRPr lang="zh-CN" altLang="en-US" sz="1600" dirty="0"/>
          </a:p>
        </p:txBody>
      </p:sp>
      <p:grpSp>
        <p:nvGrpSpPr>
          <p:cNvPr id="72" name="组合 71"/>
          <p:cNvGrpSpPr/>
          <p:nvPr/>
        </p:nvGrpSpPr>
        <p:grpSpPr>
          <a:xfrm>
            <a:off x="2893890" y="4588043"/>
            <a:ext cx="5729696" cy="922215"/>
            <a:chOff x="2946952" y="3573016"/>
            <a:chExt cx="5729696" cy="922215"/>
          </a:xfrm>
        </p:grpSpPr>
        <p:sp>
          <p:nvSpPr>
            <p:cNvPr id="73" name="文本框 72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952026" y="3662359"/>
              <a:ext cx="52019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没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563888" y="3631135"/>
              <a:ext cx="1296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>
                  <a:latin typeface="+mj-ea"/>
                  <a:ea typeface="+mj-ea"/>
                </a:rPr>
                <a:t>m</a:t>
              </a:r>
              <a:r>
                <a:rPr lang="en-US" altLang="zh-CN" sz="1600" dirty="0" err="1" smtClean="0">
                  <a:latin typeface="+mj-ea"/>
                  <a:ea typeface="+mj-ea"/>
                </a:rPr>
                <a:t>é</a:t>
              </a:r>
              <a:r>
                <a:rPr lang="en-US" sz="1600" dirty="0" err="1" smtClean="0">
                  <a:latin typeface="+mj-ea"/>
                  <a:ea typeface="+mj-ea"/>
                </a:rPr>
                <a:t>i</a:t>
              </a:r>
              <a:r>
                <a:rPr lang="en-US" sz="1600" dirty="0" smtClean="0">
                  <a:latin typeface="+mj-ea"/>
                  <a:ea typeface="+mj-ea"/>
                </a:rPr>
                <a:t> ( </a:t>
              </a:r>
              <a:r>
                <a:rPr lang="zh-CN" altLang="en-US" sz="1600" dirty="0" smtClean="0">
                  <a:latin typeface="+mj-ea"/>
                  <a:ea typeface="+mj-ea"/>
                </a:rPr>
                <a:t>没有</a:t>
              </a:r>
              <a:r>
                <a:rPr lang="en-US" sz="1600" dirty="0" smtClean="0">
                  <a:latin typeface="+mj-ea"/>
                  <a:ea typeface="+mj-ea"/>
                </a:rPr>
                <a:t>)</a:t>
              </a:r>
              <a:endParaRPr lang="zh-CN" altLang="en-US" sz="1600" dirty="0" smtClean="0">
                <a:latin typeface="+mj-ea"/>
                <a:ea typeface="+mj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err="1" smtClean="0"/>
                <a:t>m</a:t>
              </a:r>
              <a:r>
                <a:rPr lang="en-US" altLang="zh-CN" sz="1600" dirty="0" err="1" smtClean="0"/>
                <a:t>ò</a:t>
              </a:r>
              <a:r>
                <a:rPr lang="zh-CN" altLang="en-US" sz="1600" dirty="0" smtClean="0"/>
                <a:t>（淹没）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78"/>
          <p:cNvSpPr txBox="1"/>
          <p:nvPr/>
        </p:nvSpPr>
        <p:spPr>
          <a:xfrm>
            <a:off x="5000628" y="4714884"/>
            <a:ext cx="3758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      没（</a:t>
            </a:r>
            <a:r>
              <a:rPr lang="en-US" sz="1600" dirty="0" err="1" smtClean="0"/>
              <a:t>m</a:t>
            </a:r>
            <a:r>
              <a:rPr lang="en-US" altLang="zh-CN" sz="1600" dirty="0" err="1" smtClean="0"/>
              <a:t>é</a:t>
            </a:r>
            <a:r>
              <a:rPr lang="en-US" sz="1600" dirty="0" err="1" smtClean="0"/>
              <a:t>i</a:t>
            </a:r>
            <a:r>
              <a:rPr lang="zh-CN" altLang="en-US" sz="1600" dirty="0" smtClean="0"/>
              <a:t>）见拿玩具，大人没（</a:t>
            </a:r>
            <a:r>
              <a:rPr lang="en-US" sz="1600" dirty="0" err="1" smtClean="0"/>
              <a:t>mò</a:t>
            </a:r>
            <a:r>
              <a:rPr lang="zh-CN" altLang="en-US" sz="1600" dirty="0" smtClean="0"/>
              <a:t>）收啦。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1000100" y="1000108"/>
            <a:ext cx="75009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连蹦带跳：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边蹦边跳，形容精力充沛，充满活力的样子。本文形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容小马精力充沛、充满活力的样子。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造句：我连蹦带跳地来到妈妈身边。</a:t>
            </a:r>
          </a:p>
          <a:p>
            <a:r>
              <a:rPr lang="zh-CN" altLang="en-US" sz="20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磨坊：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磨面粉等的作坊。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造句：爷爷家有一个磨坊。</a:t>
            </a:r>
          </a:p>
          <a:p>
            <a:r>
              <a:rPr lang="zh-CN" altLang="en-US" sz="20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为难：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作对；刁难。本文指小马对过不过河这个问题感到困难，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难以应付。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造句：是去游乐园，还是去爬山，我很为难。</a:t>
            </a:r>
          </a:p>
          <a:p>
            <a:r>
              <a:rPr lang="zh-CN" altLang="en-US" sz="20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淹死：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因为水淹而死亡。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造句：一只小松鼠被淹死了。</a:t>
            </a:r>
          </a:p>
          <a:p>
            <a:r>
              <a:rPr lang="zh-CN" altLang="en-US" sz="20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仔细：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细心。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造句：老师检查作业很仔细。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6143644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710" y="5559190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"/>
          <p:cNvSpPr txBox="1"/>
          <p:nvPr/>
        </p:nvSpPr>
        <p:spPr>
          <a:xfrm>
            <a:off x="4286248" y="1324823"/>
            <a:ext cx="4143404" cy="424731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这篇课文叙述了小马驮麦子去磨坊，路上要过一条小河，老牛说水很浅，可以过去，松鼠说水很深，他的伙伴昨天刚被淹死，不能过。小马没了主意，只好跑回去问妈妈，妈妈要他亲自去试一试。小马又回到了河边自己过了河。原来河水既不像老牛说的那样浅，也不像松鼠说得那样深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13" name="图片 2" descr="说明: C:\Users\Administrator\AppData\Roaming\Tencent\Users\296414322\QQ\WinTemp\RichOle\{}`IZ_`SI7X@CWA~0F7%@1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1785926"/>
            <a:ext cx="3429024" cy="31432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828310" y="2489563"/>
            <a:ext cx="3101012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071802" y="2714620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不同人物说的话，要注意读出恰当的语气。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10" y="4929198"/>
            <a:ext cx="79944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小马连蹦带跳地说：“怎么不能？我很愿意帮您做事。”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8507" y="3315734"/>
            <a:ext cx="1035476" cy="1050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6"/>
          <p:cNvGrpSpPr/>
          <p:nvPr/>
        </p:nvGrpSpPr>
        <p:grpSpPr>
          <a:xfrm>
            <a:off x="4693218" y="3315734"/>
            <a:ext cx="2968747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1947144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试一试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矩形 25"/>
          <p:cNvSpPr/>
          <p:nvPr/>
        </p:nvSpPr>
        <p:spPr>
          <a:xfrm>
            <a:off x="785786" y="1214422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+mn-ea"/>
                <a:ea typeface="+mn-ea"/>
              </a:rPr>
              <a:t>    有一天，老马对小马说：“你已经长大了，能帮妈妈做点事吗？”</a:t>
            </a:r>
            <a:endParaRPr lang="zh-CN" altLang="en-US" sz="28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9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081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1108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14480" y="1142984"/>
            <a:ext cx="5500726" cy="1714512"/>
            <a:chOff x="1714480" y="1428736"/>
            <a:chExt cx="5500726" cy="1714512"/>
          </a:xfrm>
        </p:grpSpPr>
        <p:sp>
          <p:nvSpPr>
            <p:cNvPr id="16" name="云形标注 15"/>
            <p:cNvSpPr/>
            <p:nvPr/>
          </p:nvSpPr>
          <p:spPr>
            <a:xfrm>
              <a:off x="1714480" y="1428736"/>
              <a:ext cx="5500726" cy="1714512"/>
            </a:xfrm>
            <a:prstGeom prst="cloudCallout">
              <a:avLst>
                <a:gd name="adj1" fmla="val -74065"/>
                <a:gd name="adj2" fmla="val 10133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2"/>
            <p:cNvSpPr txBox="1"/>
            <p:nvPr/>
          </p:nvSpPr>
          <p:spPr>
            <a:xfrm>
              <a:off x="1857356" y="1714488"/>
              <a:ext cx="535784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小马要帮妈妈做什么事？遇到了什么困难？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28662" y="3286124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小马要帮妈妈把麦子驮到磨坊去。小马被一条小河挡住了去路，河水哗哗地流着。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3" name="Picture 1" descr="C:\Users\Administrator\AppData\Roaming\Tencent\Users\541737432\QQ\WinTemp\RichOle\RW2N{@3AS0HT91B$BR($@EU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500570"/>
            <a:ext cx="2714644" cy="21431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081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1108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1214414" y="928670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小马遇到了谁？他们说了些什么？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285852" y="1785926"/>
            <a:ext cx="3857652" cy="1956642"/>
            <a:chOff x="1285852" y="1928802"/>
            <a:chExt cx="4000528" cy="1956642"/>
          </a:xfrm>
        </p:grpSpPr>
        <p:sp>
          <p:nvSpPr>
            <p:cNvPr id="21" name="云形标注 20"/>
            <p:cNvSpPr/>
            <p:nvPr/>
          </p:nvSpPr>
          <p:spPr>
            <a:xfrm>
              <a:off x="1285852" y="1928802"/>
              <a:ext cx="4000528" cy="1956642"/>
            </a:xfrm>
            <a:prstGeom prst="cloudCallout">
              <a:avLst>
                <a:gd name="adj1" fmla="val -68053"/>
                <a:gd name="adj2" fmla="val 10573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500166" y="2214554"/>
              <a:ext cx="35719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小马先向老牛请教，老牛说：“水很浅，刚没小腿，能蹚过去。”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28992" y="3429000"/>
            <a:ext cx="4643470" cy="2385270"/>
            <a:chOff x="4071934" y="3143248"/>
            <a:chExt cx="4643470" cy="2385270"/>
          </a:xfrm>
        </p:grpSpPr>
        <p:sp>
          <p:nvSpPr>
            <p:cNvPr id="25" name="云形标注 24"/>
            <p:cNvSpPr/>
            <p:nvPr/>
          </p:nvSpPr>
          <p:spPr>
            <a:xfrm>
              <a:off x="4071934" y="3143248"/>
              <a:ext cx="4643470" cy="2385270"/>
            </a:xfrm>
            <a:prstGeom prst="cloudCallout">
              <a:avLst>
                <a:gd name="adj1" fmla="val 53828"/>
                <a:gd name="adj2" fmla="val 7329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17" name="Rectangle 1"/>
            <p:cNvSpPr>
              <a:spLocks noChangeArrowheads="1"/>
            </p:cNvSpPr>
            <p:nvPr/>
          </p:nvSpPr>
          <p:spPr bwMode="auto">
            <a:xfrm>
              <a:off x="4286248" y="3429000"/>
              <a:ext cx="4143404" cy="1754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lvl="0" indent="266700"/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后来突然从树上跳下一只松鼠，拦住他大叫：“小马！别过河，别过河，</a:t>
              </a:r>
              <a:r>
                <a:rPr lang="zh-CN" altLang="zh-CN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你</a:t>
              </a: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会淹死的！”小马吃惊地问：“水很深吗？”松鼠认真地说：“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深得很哩</a:t>
              </a: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！昨天，我的一个伙伴就是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掉</a:t>
              </a:r>
              <a:r>
                <a:rPr kumimoji="0" lang="zh-CN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在这条河里淹死的！”</a:t>
              </a:r>
              <a:endPara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893" y="3075945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7593991" y="478711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2289" name="图片 1" descr="说明: C:\Users\Administrator\AppData\Roaming\Tencent\Users\296414322\QQ\WinTemp\RichOle\IA%`A8Q9B{88_$`H_Z]I@8F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786" y="4286256"/>
            <a:ext cx="2662230" cy="19982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290" name="Picture 2" descr="C:\Users\Administrator\AppData\Roaming\Tencent\Users\541737432\QQ\WinTemp\RichOle\4WCEMO_7T]OHN9JN@[Q87SO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29256" y="1643050"/>
            <a:ext cx="2143140" cy="17336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081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1108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2143108" y="1285860"/>
            <a:ext cx="5072098" cy="1486858"/>
          </a:xfrm>
          <a:prstGeom prst="cloudCallout">
            <a:avLst>
              <a:gd name="adj1" fmla="val -72676"/>
              <a:gd name="adj2" fmla="val 1143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2500298" y="1643050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小马为什么回家找妈妈？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85852" y="3071810"/>
            <a:ext cx="7358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小马听了老牛和松鼠的不同说法，不知道怎么办才好，所以回家找妈妈。</a:t>
            </a: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07948" y="474790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 descr="A}`VG8W72%`$D283O%Y%F6Q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86182" y="4357694"/>
            <a:ext cx="2526030" cy="19958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1108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sp>
        <p:nvSpPr>
          <p:cNvPr id="16" name="云形标注 15"/>
          <p:cNvSpPr/>
          <p:nvPr/>
        </p:nvSpPr>
        <p:spPr>
          <a:xfrm>
            <a:off x="1571604" y="785794"/>
            <a:ext cx="6286544" cy="2286016"/>
          </a:xfrm>
          <a:prstGeom prst="cloudCallout">
            <a:avLst>
              <a:gd name="adj1" fmla="val -70824"/>
              <a:gd name="adj2" fmla="val 8058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2"/>
          <p:cNvSpPr txBox="1"/>
          <p:nvPr/>
        </p:nvSpPr>
        <p:spPr>
          <a:xfrm>
            <a:off x="1785918" y="114298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小马试验的结果是怎样的？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638016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云形标注 19"/>
          <p:cNvSpPr/>
          <p:nvPr/>
        </p:nvSpPr>
        <p:spPr>
          <a:xfrm>
            <a:off x="1407416" y="4797152"/>
            <a:ext cx="4021839" cy="141793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761792" y="4819502"/>
            <a:ext cx="35960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我知道了：小马真正明白了老牛和松鼠说的话不同的原因，因为他们都是站在自己的立场上，根据自己的身高来说的。这说明只有自己亲自试一试，才能解决问题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00232" y="1785926"/>
            <a:ext cx="5500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既不像老牛说的那样浅，也不像松鼠说的那样深。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14414" y="4141792"/>
            <a:ext cx="7072362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142976" y="4572008"/>
            <a:ext cx="642942" cy="158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42976" y="3259136"/>
            <a:ext cx="7562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他下了河，小心地蹚到了对岸。原来河水既不像老牛说的那样浅，也不像松鼠说的那样深。</a:t>
            </a: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37133" y="528765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1" name="Picture 1" descr="C:\Users\Administrator\AppData\Roaming\Tencent\Users\541737432\QQ\WinTemp\RichOle\PJ9$NZ]]226YS]LS5TC_6`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4786322"/>
            <a:ext cx="2500330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1" grpId="0"/>
      <p:bldP spid="17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081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677200" y="1065513"/>
            <a:ext cx="797890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新词：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飞快 为难  立刻  突然  吃惊  认真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脚步  难为情  亲切 不要命</a:t>
            </a:r>
          </a:p>
          <a:p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</a:p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如果妈妈在身边，问问她该怎么办，那多好啊！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小马连蹦带跳地说：“怎么不能？我很愿意帮您做事。”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“那好啊，你把这半口袋麦子驮到磨坊去吧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5" name="云形标注 14"/>
          <p:cNvSpPr/>
          <p:nvPr/>
        </p:nvSpPr>
        <p:spPr>
          <a:xfrm>
            <a:off x="4857751" y="2285992"/>
            <a:ext cx="4143405" cy="2357454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2"/>
          <p:cNvSpPr txBox="1"/>
          <p:nvPr/>
        </p:nvSpPr>
        <p:spPr>
          <a:xfrm>
            <a:off x="5143503" y="2500306"/>
            <a:ext cx="36433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你们喜欢交朋友吗？今天老师给大家介绍一位新朋友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一匹可爱的小马。小马真高兴，今天认识了这么多的新朋友，而且他还要和大家共同来分享一个有关他的童话故事。</a:t>
            </a:r>
          </a:p>
          <a:p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9" name="图片 31748" descr="ZJ0A7@T`@OYUO04EAXEDJE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1857364"/>
            <a:ext cx="3528072" cy="3676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6858016" y="4786322"/>
            <a:ext cx="1285884" cy="1721494"/>
            <a:chOff x="5836357" y="4560894"/>
            <a:chExt cx="1327930" cy="2056092"/>
          </a:xfrm>
        </p:grpSpPr>
        <p:pic>
          <p:nvPicPr>
            <p:cNvPr id="10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2"/>
          <p:cNvSpPr txBox="1"/>
          <p:nvPr/>
        </p:nvSpPr>
        <p:spPr>
          <a:xfrm>
            <a:off x="785786" y="1071546"/>
            <a:ext cx="79789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 这是一篇童话故事，作者运用拟人的手法，通过小马与牛伯伯、小松鼠的对话，把一个不善思考、凡事爱问妈妈的孩子写得活灵活现，使我们读起来感到特别亲切。启发了我们做事要认真思考，开动脑筋，亲自去实践，这样就能锻炼自己的生活能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67665" y="4437111"/>
            <a:ext cx="4780687" cy="1453466"/>
            <a:chOff x="867665" y="4437111"/>
            <a:chExt cx="4780687" cy="1453466"/>
          </a:xfrm>
        </p:grpSpPr>
        <p:sp>
          <p:nvSpPr>
            <p:cNvPr id="18" name="云形标注 17"/>
            <p:cNvSpPr/>
            <p:nvPr/>
          </p:nvSpPr>
          <p:spPr>
            <a:xfrm>
              <a:off x="2555776" y="4437111"/>
              <a:ext cx="3092576" cy="945680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我还积累了很多词语。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7665" y="4916670"/>
              <a:ext cx="878714" cy="9739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5" name="左大括号 24"/>
          <p:cNvSpPr/>
          <p:nvPr/>
        </p:nvSpPr>
        <p:spPr>
          <a:xfrm>
            <a:off x="1832276" y="1714488"/>
            <a:ext cx="453708" cy="3643338"/>
          </a:xfrm>
          <a:prstGeom prst="leftBrace">
            <a:avLst>
              <a:gd name="adj1" fmla="val 787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大括号 32"/>
          <p:cNvSpPr/>
          <p:nvPr/>
        </p:nvSpPr>
        <p:spPr>
          <a:xfrm>
            <a:off x="7072330" y="1714488"/>
            <a:ext cx="285752" cy="3643338"/>
          </a:xfrm>
          <a:prstGeom prst="rightBrace">
            <a:avLst>
              <a:gd name="adj1" fmla="val 110216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26"/>
          <p:cNvSpPr txBox="1">
            <a:spLocks noChangeArrowheads="1"/>
          </p:cNvSpPr>
          <p:nvPr/>
        </p:nvSpPr>
        <p:spPr bwMode="auto">
          <a:xfrm>
            <a:off x="857224" y="2928934"/>
            <a:ext cx="800219" cy="2112117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vert="eaVert"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小马过河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7"/>
          <p:cNvSpPr>
            <a:spLocks noChangeArrowheads="1"/>
          </p:cNvSpPr>
          <p:nvPr/>
        </p:nvSpPr>
        <p:spPr bwMode="auto">
          <a:xfrm>
            <a:off x="3570329" y="3071810"/>
            <a:ext cx="3287687" cy="830997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水很深</a:t>
            </a: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571868" y="1643050"/>
            <a:ext cx="3211486" cy="830997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老牛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水很浅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572396" y="2143116"/>
            <a:ext cx="500066" cy="3108543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考</a:t>
            </a: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3500430" y="4572008"/>
            <a:ext cx="3287687" cy="715581"/>
          </a:xfrm>
          <a:prstGeom prst="rect">
            <a:avLst/>
          </a:prstGeom>
          <a:solidFill>
            <a:srgbClr val="CCECFF"/>
          </a:solidFill>
          <a:ln w="9525">
            <a:solidFill>
              <a:srgbClr val="CCEC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试一试</a:t>
            </a:r>
          </a:p>
        </p:txBody>
      </p:sp>
      <p:grpSp>
        <p:nvGrpSpPr>
          <p:cNvPr id="11" name="Group 5"/>
          <p:cNvGrpSpPr/>
          <p:nvPr/>
        </p:nvGrpSpPr>
        <p:grpSpPr>
          <a:xfrm>
            <a:off x="500034" y="1571612"/>
            <a:ext cx="1328718" cy="1357298"/>
            <a:chOff x="884" y="2478"/>
            <a:chExt cx="1608" cy="1620"/>
          </a:xfrm>
        </p:grpSpPr>
        <p:pic>
          <p:nvPicPr>
            <p:cNvPr id="12" name="Picture 6" descr="马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" y="2478"/>
              <a:ext cx="1608" cy="16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Picture 7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4AA66"/>
                </a:clrFrom>
                <a:clrTo>
                  <a:srgbClr val="F4AA6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38" y="3249"/>
              <a:ext cx="413" cy="5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5" name="Picture 8" descr="1n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500174"/>
            <a:ext cx="1143008" cy="12144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9" descr="1_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3000372"/>
            <a:ext cx="1071570" cy="9921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" name="Picture 1" descr="C:\Users\Administrator\AppData\Roaming\Tencent\Users\541737432\QQ\WinTemp\RichOle\D$NPMGO96Y4IP]4BM~RT2F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4429132"/>
            <a:ext cx="1000100" cy="104128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  <p:bldP spid="36" grpId="0" animBg="1"/>
      <p:bldP spid="37" grpId="0" animBg="1"/>
      <p:bldP spid="4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710" y="5572140"/>
            <a:ext cx="928694" cy="1077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642910" y="714356"/>
            <a:ext cx="7786742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动手做一做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法国科学家郎之万，有一次向几个小朋友提了个奇怪的问题：“一个杯子装满了水，再放进别的东西，水会漫出来。如果放进一条金鱼，就不会这样。这是为什么？”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小朋友说：“这是因为金鱼身上有鳞。”另一个小朋友说：“一定是金鱼把水喝下去了。”伊琳娜觉得他们都没说对，自己又想不出什么道理。她回到家里问妈妈，妈妈说：“不能光想，你动手做做看！”伊琳娜找来一条金鱼，放进一个装满水的杯子里。哎呀！和郎之万说的不一样，水漫出来了。她很生气，第二天就去质问郎之万：“您怎么可以用这样的问题来哄骗我们小孩子呢？”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郎之万听了，哈哈大笑。他说：“我不是哄骗你们。我是为了让你们知道，科学家说的话，也不一定都是对的；只有自己动手做一做，才知道对错。”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72" y="1268760"/>
            <a:ext cx="7978906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+mn-ea"/>
                <a:ea typeface="+mn-ea"/>
              </a:rPr>
              <a:t>谜语：</a:t>
            </a:r>
            <a:endParaRPr lang="en-US" altLang="zh-CN" sz="32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尾巴长，鬃毛飘，会拉车，能奔跑。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（打一动物）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" name="组合 13"/>
          <p:cNvGrpSpPr/>
          <p:nvPr/>
        </p:nvGrpSpPr>
        <p:grpSpPr>
          <a:xfrm>
            <a:off x="7702315" y="4889915"/>
            <a:ext cx="933555" cy="1650056"/>
            <a:chOff x="5836357" y="4560894"/>
            <a:chExt cx="1327930" cy="2056092"/>
          </a:xfrm>
        </p:grpSpPr>
        <p:pic>
          <p:nvPicPr>
            <p:cNvPr id="15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5000636"/>
            <a:ext cx="124094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4429124" y="4143380"/>
            <a:ext cx="3164584" cy="945680"/>
            <a:chOff x="4429124" y="4143380"/>
            <a:chExt cx="3164584" cy="945680"/>
          </a:xfrm>
        </p:grpSpPr>
        <p:sp>
          <p:nvSpPr>
            <p:cNvPr id="11" name="云形标注 10"/>
            <p:cNvSpPr/>
            <p:nvPr/>
          </p:nvSpPr>
          <p:spPr>
            <a:xfrm>
              <a:off x="4429124" y="4143380"/>
              <a:ext cx="3164584" cy="945680"/>
            </a:xfrm>
            <a:prstGeom prst="cloudCallout">
              <a:avLst>
                <a:gd name="adj1" fmla="val 37190"/>
                <a:gd name="adj2" fmla="val 11959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357818" y="435769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谜底：马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8671" y="1124744"/>
            <a:ext cx="7978906" cy="806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1.</a:t>
            </a:r>
            <a:r>
              <a:rPr lang="zh-CN" altLang="en-US" sz="3200" dirty="0" smtClean="0"/>
              <a:t>辨字组词。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8662" y="2000240"/>
            <a:ext cx="76733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原（     ）  麦（     ）  突（     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愿（     ）  表（     ）  穷（    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662" y="3571876"/>
            <a:ext cx="76733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该（     ）  伯（     ）  意（     ）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  怕（     ）  音（    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84955" y="2000240"/>
            <a:ext cx="767339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麦子         突出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愿意         表现         穷困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672" y="3501008"/>
            <a:ext cx="7673391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          伯伯         意见</a:t>
            </a:r>
            <a:endParaRPr lang="en-US" altLang="zh-CN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立刻          害怕         音乐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786710" y="4857760"/>
            <a:ext cx="933555" cy="1650056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1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8671" y="1124744"/>
            <a:ext cx="7978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选择合适的词语填空。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85786" y="2071678"/>
            <a:ext cx="7673391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   一只  一条  一匹  一头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（      ）松鼠      （      ）老牛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）小河      （      ）小马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0166" y="283434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71604" y="350043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43504" y="342900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一匹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3504" y="278605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一头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5214950"/>
            <a:ext cx="1174918" cy="136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1" grpId="0"/>
      <p:bldP spid="17" grpId="0"/>
      <p:bldP spid="18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62" y="1071546"/>
            <a:ext cx="3206750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+mn-ea"/>
                <a:ea typeface="+mn-ea"/>
              </a:rPr>
              <a:t>　３</a:t>
            </a:r>
            <a:r>
              <a:rPr lang="en-US" altLang="zh-CN" sz="2800" dirty="0" smtClean="0">
                <a:latin typeface="+mn-ea"/>
                <a:ea typeface="+mn-ea"/>
              </a:rPr>
              <a:t>.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续编故事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6578" y="621508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8891" y="3068960"/>
            <a:ext cx="767339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endParaRPr lang="zh-CN" altLang="en-US" sz="3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710" y="5072074"/>
            <a:ext cx="859247" cy="153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1142977" y="1714488"/>
            <a:ext cx="7429552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　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了几天，下起了大雨。大雨一下就是几天几夜，河水涨了老高。外婆打电话来找老马，说自己家被水淹了，老马听了十分着急，对小马说：”孩子，你先给外婆送点东西吧。”小马驮起面飞快地向外婆家跑去。跑着跑着，一条大河挡住了去路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857752" y="5357826"/>
            <a:ext cx="2716550" cy="795001"/>
            <a:chOff x="4857752" y="5357826"/>
            <a:chExt cx="2716550" cy="795001"/>
          </a:xfrm>
        </p:grpSpPr>
        <p:sp>
          <p:nvSpPr>
            <p:cNvPr id="15" name="云形标注 14"/>
            <p:cNvSpPr/>
            <p:nvPr/>
          </p:nvSpPr>
          <p:spPr>
            <a:xfrm>
              <a:off x="4857752" y="5357826"/>
              <a:ext cx="2716550" cy="795001"/>
            </a:xfrm>
            <a:prstGeom prst="cloudCallout">
              <a:avLst>
                <a:gd name="adj1" fmla="val 68001"/>
                <a:gd name="adj2" fmla="val 66201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14942" y="5572140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你是怎么想的呢？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 descr="C:\Users\Administrator\AppData\Roaming\Tencent\Users\541737432\QQ\WinTemp\RichOle\]7BM)N%R_4F6PW`72YB9@4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14488"/>
            <a:ext cx="3000396" cy="2311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500562" y="1714488"/>
            <a:ext cx="4429156" cy="1824623"/>
            <a:chOff x="4044059" y="2260022"/>
            <a:chExt cx="3036155" cy="1512168"/>
          </a:xfrm>
        </p:grpSpPr>
        <p:sp>
          <p:nvSpPr>
            <p:cNvPr id="19" name="云形标注 18"/>
            <p:cNvSpPr/>
            <p:nvPr/>
          </p:nvSpPr>
          <p:spPr>
            <a:xfrm>
              <a:off x="4044059" y="2260022"/>
              <a:ext cx="3036155" cy="1512168"/>
            </a:xfrm>
            <a:prstGeom prst="cloudCallout">
              <a:avLst>
                <a:gd name="adj1" fmla="val -64350"/>
                <a:gd name="adj2" fmla="val 1660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/>
                <a:t>　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88910" y="2397385"/>
              <a:ext cx="2627723" cy="1224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古时候用于把米、麦、豆等粮食加工成粉、浆的一种机械。开始用人力或畜力，到了晋代，我国发明用水作动力的水磨。通常由两个圆石做成。</a:t>
              </a:r>
              <a:endParaRPr lang="zh-CN" altLang="en-US" dirty="0"/>
            </a:p>
          </p:txBody>
        </p:sp>
      </p:grpSp>
      <p:sp>
        <p:nvSpPr>
          <p:cNvPr id="21" name="矩形 20"/>
          <p:cNvSpPr/>
          <p:nvPr/>
        </p:nvSpPr>
        <p:spPr>
          <a:xfrm>
            <a:off x="3857620" y="928670"/>
            <a:ext cx="1571636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磨     坊</a:t>
            </a:r>
            <a:endParaRPr lang="zh-CN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4054" y="4572008"/>
            <a:ext cx="4762326" cy="2000264"/>
            <a:chOff x="0" y="4572008"/>
            <a:chExt cx="4762326" cy="2000264"/>
          </a:xfrm>
        </p:grpSpPr>
        <p:sp>
          <p:nvSpPr>
            <p:cNvPr id="23" name="云形标注 22"/>
            <p:cNvSpPr/>
            <p:nvPr/>
          </p:nvSpPr>
          <p:spPr>
            <a:xfrm>
              <a:off x="0" y="4572008"/>
              <a:ext cx="4762326" cy="2000264"/>
            </a:xfrm>
            <a:prstGeom prst="cloudCallout">
              <a:avLst>
                <a:gd name="adj1" fmla="val -24865"/>
                <a:gd name="adj2" fmla="val -78891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4282" y="4675070"/>
              <a:ext cx="435771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北方大部分地区麦、黍等粮食脱壳、去皮时使用石碾子，碾子由碾台、碾盘、碾滚和碾架等组成。碾盘中心设竖轴，连碾架，架中装碾滚子，多以人推或畜拉，通过碾滚子在碾盘上的来回滚动达到碾轧脱壳的目的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14942" y="3786190"/>
            <a:ext cx="2643206" cy="1061132"/>
            <a:chOff x="6572264" y="4071942"/>
            <a:chExt cx="2357438" cy="1061132"/>
          </a:xfrm>
        </p:grpSpPr>
        <p:sp>
          <p:nvSpPr>
            <p:cNvPr id="16" name="云形标注 15"/>
            <p:cNvSpPr/>
            <p:nvPr/>
          </p:nvSpPr>
          <p:spPr>
            <a:xfrm>
              <a:off x="6572264" y="4071942"/>
              <a:ext cx="2266389" cy="1061132"/>
            </a:xfrm>
            <a:prstGeom prst="cloudCallout">
              <a:avLst>
                <a:gd name="adj1" fmla="val 60520"/>
                <a:gd name="adj2" fmla="val 5402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643702" y="4143380"/>
              <a:ext cx="2286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磨坊有很多种 ，有风车磨坊，水磨坊，人力磨坊，畜牧磨坊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1600" dirty="0"/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4643446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4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TextBox 2"/>
          <p:cNvSpPr txBox="1"/>
          <p:nvPr/>
        </p:nvSpPr>
        <p:spPr>
          <a:xfrm>
            <a:off x="1125598" y="1461676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1214414" y="67594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yuàn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75608" y="85723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27214" y="1928802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：愿意  情愿  愿望  志愿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41682" y="2285992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巧记：原来在心上。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2928926" y="1318897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书写提示：“厂”笔画舒展，包住里面的部分，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“白、小、心”笔画紧凑。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1063169" y="385164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1500166" y="306594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yì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5" name="TextBox 18"/>
          <p:cNvSpPr txBox="1"/>
          <p:nvPr/>
        </p:nvSpPr>
        <p:spPr>
          <a:xfrm>
            <a:off x="2850396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0"/>
          <p:cNvSpPr txBox="1"/>
          <p:nvPr/>
        </p:nvSpPr>
        <p:spPr>
          <a:xfrm>
            <a:off x="2850396" y="4435626"/>
            <a:ext cx="3802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：愿意  意向  意思  意念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1"/>
          <p:cNvSpPr txBox="1"/>
          <p:nvPr/>
        </p:nvSpPr>
        <p:spPr>
          <a:xfrm>
            <a:off x="2857488" y="4814840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巧记：心上站着日。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2825910" y="3794566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书写提示：“立”最后一横长，“日”稍扁。“心”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三点呼应。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1077238" y="379466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3" name="矩形 72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>
              <a:stCxn id="73" idx="1"/>
              <a:endCxn id="73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73" idx="0"/>
              <a:endCxn id="73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23"/>
          <p:cNvSpPr txBox="1">
            <a:spLocks noChangeArrowheads="1"/>
          </p:cNvSpPr>
          <p:nvPr/>
        </p:nvSpPr>
        <p:spPr bwMode="auto">
          <a:xfrm>
            <a:off x="1117843" y="368249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82897" y="1445405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8" name="矩形 7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>
              <a:stCxn id="78" idx="1"/>
              <a:endCxn id="7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78" idx="0"/>
              <a:endCxn id="7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23"/>
          <p:cNvSpPr txBox="1">
            <a:spLocks noChangeArrowheads="1"/>
          </p:cNvSpPr>
          <p:nvPr/>
        </p:nvSpPr>
        <p:spPr bwMode="auto">
          <a:xfrm>
            <a:off x="1071538" y="1335927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83" name="云形 82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拆字记忆法：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“愿”“意”都可以利用拆字记忆法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</a:p>
            <a:p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86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87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90" name="矩形 89"/>
          <p:cNvSpPr/>
          <p:nvPr/>
        </p:nvSpPr>
        <p:spPr>
          <a:xfrm>
            <a:off x="2857488" y="5214950"/>
            <a:ext cx="3010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：我愿意帮助他人。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2927214" y="2643182"/>
            <a:ext cx="48301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：我愿意听妈妈的话，做个好孩子。</a:t>
            </a: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图片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961731"/>
            <a:ext cx="3804594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60011" y="3429024"/>
            <a:ext cx="3269443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2"/>
          <p:cNvSpPr txBox="1"/>
          <p:nvPr/>
        </p:nvSpPr>
        <p:spPr>
          <a:xfrm>
            <a:off x="1148463" y="146045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3"/>
          <p:cNvSpPr txBox="1"/>
          <p:nvPr/>
        </p:nvSpPr>
        <p:spPr>
          <a:xfrm>
            <a:off x="1403315" y="674723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mài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9" name="TextBox 4"/>
          <p:cNvSpPr txBox="1"/>
          <p:nvPr/>
        </p:nvSpPr>
        <p:spPr>
          <a:xfrm>
            <a:off x="3000364" y="89563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5"/>
          <p:cNvSpPr txBox="1"/>
          <p:nvPr/>
        </p:nvSpPr>
        <p:spPr>
          <a:xfrm>
            <a:off x="3021517" y="1743006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：小麦  麦子  麦芒  麦收</a:t>
            </a:r>
          </a:p>
        </p:txBody>
      </p:sp>
      <p:sp>
        <p:nvSpPr>
          <p:cNvPr id="51" name="TextBox 13"/>
          <p:cNvSpPr txBox="1"/>
          <p:nvPr/>
        </p:nvSpPr>
        <p:spPr>
          <a:xfrm>
            <a:off x="3035748" y="2149610"/>
            <a:ext cx="56082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巧记：青山藏明月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友人不露头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;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到了夏收时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场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上堆如丘。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2953054" y="134741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书写提示：第三横长托上盖下，下部撇捺舒展。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6"/>
          <p:cNvSpPr txBox="1"/>
          <p:nvPr/>
        </p:nvSpPr>
        <p:spPr>
          <a:xfrm>
            <a:off x="1121123" y="393968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7"/>
          <p:cNvSpPr txBox="1"/>
          <p:nvPr/>
        </p:nvSpPr>
        <p:spPr>
          <a:xfrm>
            <a:off x="1428728" y="31432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gāi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2908350" y="3506073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0"/>
          <p:cNvSpPr txBox="1"/>
          <p:nvPr/>
        </p:nvSpPr>
        <p:spPr>
          <a:xfrm>
            <a:off x="2908350" y="4357694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：应该  该当  该账  该钱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21"/>
          <p:cNvSpPr txBox="1"/>
          <p:nvPr/>
        </p:nvSpPr>
        <p:spPr>
          <a:xfrm>
            <a:off x="2922580" y="4757657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巧记：亥时再说话。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2883864" y="3957584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书写提示：左窄右宽，右部撇画平行。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60" name="云形 59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字谜记忆法：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“麦”字可以利用猜谜语记忆法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4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135192" y="3882700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66" name="矩形 65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66" idx="1"/>
              <a:endCxn id="66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6" idx="0"/>
              <a:endCxn id="66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23"/>
          <p:cNvSpPr txBox="1">
            <a:spLocks noChangeArrowheads="1"/>
          </p:cNvSpPr>
          <p:nvPr/>
        </p:nvSpPr>
        <p:spPr bwMode="auto">
          <a:xfrm>
            <a:off x="1236522" y="377053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105762" y="1444179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1178809" y="1276255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麦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035748" y="2814576"/>
            <a:ext cx="4055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：小麦是北方的主要农作物。</a:t>
            </a:r>
          </a:p>
        </p:txBody>
      </p:sp>
      <p:sp>
        <p:nvSpPr>
          <p:cNvPr id="78" name="矩形 77"/>
          <p:cNvSpPr/>
          <p:nvPr/>
        </p:nvSpPr>
        <p:spPr>
          <a:xfrm>
            <a:off x="2922580" y="5157479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：我们到底应该怎么办？</a:t>
            </a:r>
          </a:p>
        </p:txBody>
      </p:sp>
      <p:pic>
        <p:nvPicPr>
          <p:cNvPr id="2050" name="图片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07905" y="967071"/>
            <a:ext cx="1928794" cy="33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7620" y="3610548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85723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2016238"/>
            <a:ext cx="3802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：立刻  即刻  刻洞  刻刀</a:t>
            </a:r>
          </a:p>
          <a:p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68773" y="2412301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巧记：拿起刀子等亥时。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308124"/>
            <a:ext cx="5856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书写提示：左宽右窄，左部撇平行，“刂”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竖钩挺立有力。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1096954" y="384092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500166" y="30552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tū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2918845" y="3324525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20"/>
          <p:cNvSpPr txBox="1"/>
          <p:nvPr/>
        </p:nvSpPr>
        <p:spPr>
          <a:xfrm>
            <a:off x="2884181" y="4214818"/>
            <a:ext cx="3802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：突然  突发  突出  突破</a:t>
            </a:r>
          </a:p>
          <a:p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2924149" y="4584971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巧记：洞穴里藏着一只狗。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859695" y="3786190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书写提示：“穴”要宽，“犬”捺画舒展。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8"/>
          <p:cNvGrpSpPr/>
          <p:nvPr/>
        </p:nvGrpSpPr>
        <p:grpSpPr>
          <a:xfrm>
            <a:off x="1835696" y="5616071"/>
            <a:ext cx="5361344" cy="1227642"/>
            <a:chOff x="1835696" y="5616071"/>
            <a:chExt cx="536134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663038" y="5783065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拆字记忆法：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“刻”“突”都可以利用拆字记忆法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6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69" name="组合 30"/>
          <p:cNvGrpSpPr/>
          <p:nvPr/>
        </p:nvGrpSpPr>
        <p:grpSpPr>
          <a:xfrm>
            <a:off x="1111023" y="3783939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1212353" y="3671769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93994" y="2814576"/>
            <a:ext cx="4830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：听到这个消息老师立刻站了起来。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884686" y="4957716"/>
            <a:ext cx="5902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：突然间就下起了大雨。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500166" y="64291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kè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3074" name="图片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928694"/>
            <a:ext cx="2861969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3429024"/>
            <a:ext cx="2672984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4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2"/>
          <p:cNvSpPr txBox="1"/>
          <p:nvPr/>
        </p:nvSpPr>
        <p:spPr>
          <a:xfrm>
            <a:off x="1152926" y="1415375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"/>
          <p:cNvSpPr txBox="1"/>
          <p:nvPr/>
        </p:nvSpPr>
        <p:spPr>
          <a:xfrm>
            <a:off x="2954542" y="828200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/>
          <p:nvPr/>
        </p:nvSpPr>
        <p:spPr>
          <a:xfrm>
            <a:off x="2954542" y="1944800"/>
            <a:ext cx="3802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：掉下  掉泪  掉包  调换</a:t>
            </a:r>
          </a:p>
        </p:txBody>
      </p:sp>
      <p:sp>
        <p:nvSpPr>
          <p:cNvPr id="55" name="TextBox 13"/>
          <p:cNvSpPr txBox="1"/>
          <p:nvPr/>
        </p:nvSpPr>
        <p:spPr>
          <a:xfrm>
            <a:off x="2968773" y="234086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巧记：扌＋卓＝掉。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4"/>
          <p:cNvSpPr txBox="1"/>
          <p:nvPr/>
        </p:nvSpPr>
        <p:spPr>
          <a:xfrm>
            <a:off x="2930056" y="1308124"/>
            <a:ext cx="58567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书写提示：左窄右宽，右部“日”稍扁，“十”笔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6"/>
          <p:cNvSpPr txBox="1"/>
          <p:nvPr/>
        </p:nvSpPr>
        <p:spPr>
          <a:xfrm>
            <a:off x="1096954" y="384092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7"/>
          <p:cNvSpPr txBox="1"/>
          <p:nvPr/>
        </p:nvSpPr>
        <p:spPr>
          <a:xfrm>
            <a:off x="1357290" y="30552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bó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2988076" y="3357562"/>
            <a:ext cx="10102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20"/>
          <p:cNvSpPr txBox="1"/>
          <p:nvPr/>
        </p:nvSpPr>
        <p:spPr>
          <a:xfrm>
            <a:off x="2953412" y="4429132"/>
            <a:ext cx="2509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：伯父  老伯伯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2993380" y="4799285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巧记：一人姓白。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2928897" y="3850147"/>
            <a:ext cx="5786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书写提示：左窄右宽，“白”稍窄。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1835696" y="5616071"/>
            <a:ext cx="5256584" cy="1227642"/>
            <a:chOff x="1835696" y="5616071"/>
            <a:chExt cx="5256584" cy="1227642"/>
          </a:xfrm>
        </p:grpSpPr>
        <p:sp>
          <p:nvSpPr>
            <p:cNvPr id="64" name="云形 63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7"/>
            <p:cNvSpPr txBox="1"/>
            <p:nvPr/>
          </p:nvSpPr>
          <p:spPr>
            <a:xfrm>
              <a:off x="3857620" y="5854503"/>
              <a:ext cx="3214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　　</a:t>
              </a:r>
              <a:r>
                <a:rPr lang="zh-CN" altLang="en-US" b="1" dirty="0" smtClean="0">
                  <a:latin typeface="+mn-ea"/>
                  <a:ea typeface="+mn-ea"/>
                </a:rPr>
                <a:t>“加一加”识记：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“掉”字 </a:t>
              </a:r>
              <a:r>
                <a:rPr lang="en-US" altLang="zh-CN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= 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“扌”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  <a:sym typeface="Wingdings" panose="05000000000000000000" pitchFamily="2" charset="2"/>
                </a:rPr>
                <a:t>字旁 ＋“卓”字</a:t>
              </a:r>
              <a:r>
                <a:rPr lang="zh-CN" altLang="en-US" b="1" dirty="0" smtClean="0">
                  <a:solidFill>
                    <a:srgbClr val="FF0000"/>
                  </a:solidFill>
                  <a:latin typeface="+mn-ea"/>
                  <a:ea typeface="+mn-ea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grpSp>
          <p:nvGrpSpPr>
            <p:cNvPr id="3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6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8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组合 30"/>
          <p:cNvGrpSpPr/>
          <p:nvPr/>
        </p:nvGrpSpPr>
        <p:grpSpPr>
          <a:xfrm>
            <a:off x="1111023" y="3783939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0" name="矩形 69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70" idx="1"/>
              <a:endCxn id="70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70" idx="0"/>
              <a:endCxn id="70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23"/>
          <p:cNvSpPr txBox="1">
            <a:spLocks noChangeArrowheads="1"/>
          </p:cNvSpPr>
          <p:nvPr/>
        </p:nvSpPr>
        <p:spPr bwMode="auto">
          <a:xfrm>
            <a:off x="1212353" y="3671769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110225" y="1399104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75" name="矩形 7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5" idx="1"/>
              <a:endCxn id="7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5" idx="0"/>
              <a:endCxn id="7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TextBox 23"/>
          <p:cNvSpPr txBox="1">
            <a:spLocks noChangeArrowheads="1"/>
          </p:cNvSpPr>
          <p:nvPr/>
        </p:nvSpPr>
        <p:spPr bwMode="auto">
          <a:xfrm>
            <a:off x="1183272" y="1231180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掉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988743" y="2714620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：我总梦见从山上掉下去。</a:t>
            </a:r>
          </a:p>
        </p:txBody>
      </p:sp>
      <p:sp>
        <p:nvSpPr>
          <p:cNvPr id="82" name="矩形 81"/>
          <p:cNvSpPr/>
          <p:nvPr/>
        </p:nvSpPr>
        <p:spPr>
          <a:xfrm>
            <a:off x="2953917" y="5166536"/>
            <a:ext cx="5902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：我的伯父是教师。</a:t>
            </a:r>
          </a:p>
        </p:txBody>
      </p:sp>
      <p:sp>
        <p:nvSpPr>
          <p:cNvPr id="41" name="TextBox 17"/>
          <p:cNvSpPr txBox="1"/>
          <p:nvPr/>
        </p:nvSpPr>
        <p:spPr>
          <a:xfrm>
            <a:off x="1289710" y="72085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+mn-ea"/>
                <a:ea typeface="+mn-ea"/>
              </a:rPr>
              <a:t>diào</a:t>
            </a:r>
            <a:endParaRPr lang="zh-CN" altLang="en-US" sz="4000" dirty="0">
              <a:latin typeface="+mn-ea"/>
              <a:ea typeface="+mn-ea"/>
            </a:endParaRPr>
          </a:p>
        </p:txBody>
      </p:sp>
      <p:pic>
        <p:nvPicPr>
          <p:cNvPr id="4098" name="图片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928694"/>
            <a:ext cx="3385313" cy="35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4754" y="3409163"/>
            <a:ext cx="2709879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14348" y="137141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857752" y="450057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qiǎn</a:t>
            </a:r>
          </a:p>
        </p:txBody>
      </p:sp>
      <p:grpSp>
        <p:nvGrpSpPr>
          <p:cNvPr id="16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87132" y="514351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浅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5081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1108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3"/>
          <p:cNvSpPr txBox="1"/>
          <p:nvPr/>
        </p:nvSpPr>
        <p:spPr>
          <a:xfrm>
            <a:off x="831811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tuó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1911399" y="1972508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：驮粮食  驮麦子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三拼音节，不要丢掉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u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72066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mò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00760" y="2071678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：磨坊  磨米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磨面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50"/>
          <p:cNvGrpSpPr/>
          <p:nvPr/>
        </p:nvGrpSpPr>
        <p:grpSpPr>
          <a:xfrm>
            <a:off x="4784456" y="1428736"/>
            <a:ext cx="1287742" cy="1280547"/>
            <a:chOff x="4655076" y="1428736"/>
            <a:chExt cx="1287742" cy="1280547"/>
          </a:xfrm>
        </p:grpSpPr>
        <p:grpSp>
          <p:nvGrpSpPr>
            <p:cNvPr id="11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14876" y="142873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789644" y="2507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fáng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928794" y="3643314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：磨坊  作坊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街坊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28794" y="2857496"/>
            <a:ext cx="300039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后鼻音，不要读成前鼻音。</a:t>
            </a:r>
            <a:endParaRPr lang="zh-CN" altLang="en-US" sz="1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61610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dǎng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：挡住  遮挡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挂挡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后鼻音，不要读成前鼻音。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28662" y="436418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péng</a:t>
            </a:r>
            <a:endParaRPr lang="en-US" altLang="zh-CN" sz="4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棚  瓜棚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33829" y="5715016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：深浅  浅海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浅谈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72198" y="4935692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三拼音节，不要丢掉</a:t>
            </a:r>
            <a:r>
              <a:rPr lang="en-US" altLang="zh-CN" sz="1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i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92"/>
          <p:cNvGrpSpPr/>
          <p:nvPr/>
        </p:nvGrpSpPr>
        <p:grpSpPr>
          <a:xfrm>
            <a:off x="4799178" y="3286124"/>
            <a:ext cx="1344458" cy="1266753"/>
            <a:chOff x="3418472" y="1132906"/>
            <a:chExt cx="1344458" cy="1266753"/>
          </a:xfrm>
        </p:grpSpPr>
        <p:grpSp>
          <p:nvGrpSpPr>
            <p:cNvPr id="13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34988" y="11329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pitchFamily="2" charset="2"/>
                </a:rPr>
                <a:t>挡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5736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坊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14348" y="5014753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棚</a:t>
            </a: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714348" y="1379670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1925" y="636651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组合 35"/>
          <p:cNvGrpSpPr/>
          <p:nvPr/>
        </p:nvGrpSpPr>
        <p:grpSpPr>
          <a:xfrm>
            <a:off x="678568" y="143081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2" name="矩形 2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2" idx="1"/>
              <a:endCxn id="2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2" idx="0"/>
              <a:endCxn id="2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100"/>
          <p:cNvGrpSpPr/>
          <p:nvPr/>
        </p:nvGrpSpPr>
        <p:grpSpPr>
          <a:xfrm>
            <a:off x="726308" y="323686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7" name="矩形 2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>
              <a:stCxn id="27" idx="1"/>
              <a:endCxn id="2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7" idx="0"/>
              <a:endCxn id="2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3600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7953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081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对角圆角矩形 5"/>
          <p:cNvSpPr/>
          <p:nvPr/>
        </p:nvSpPr>
        <p:spPr>
          <a:xfrm>
            <a:off x="111108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954" y="110421"/>
            <a:ext cx="591224" cy="549852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1000100" y="671795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shì</a:t>
            </a:r>
            <a:endParaRPr lang="en-US" altLang="zh-CN" sz="4000" dirty="0" smtClean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：试卷  考试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86103" y="13572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试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088819" y="7922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li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58248" y="2078172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：好哩  去哩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不要读成 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ni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50"/>
          <p:cNvGrpSpPr/>
          <p:nvPr/>
        </p:nvGrpSpPr>
        <p:grpSpPr>
          <a:xfrm>
            <a:off x="4784456" y="1428736"/>
            <a:ext cx="1373310" cy="1280547"/>
            <a:chOff x="4655076" y="1428736"/>
            <a:chExt cx="1373310" cy="1280547"/>
          </a:xfrm>
        </p:grpSpPr>
        <p:grpSp>
          <p:nvGrpSpPr>
            <p:cNvPr id="11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800444" y="142873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哩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945415" y="2500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ài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928794" y="3643314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：唉，该怎么组词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呢？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928794" y="2857496"/>
            <a:ext cx="3000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72066" y="26496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tí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143636" y="4149874"/>
            <a:ext cx="2867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：蹄子  猪蹄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蹄筋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  二声。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28662" y="43641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solidFill>
                  <a:srgbClr val="FF0000"/>
                </a:solidFill>
                <a:latin typeface="+mn-ea"/>
                <a:ea typeface="+mn-ea"/>
              </a:rPr>
              <a:t>jì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：既然  既定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既往不咎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92"/>
          <p:cNvGrpSpPr/>
          <p:nvPr/>
        </p:nvGrpSpPr>
        <p:grpSpPr>
          <a:xfrm>
            <a:off x="4799178" y="3286124"/>
            <a:ext cx="1344458" cy="1266753"/>
            <a:chOff x="3418472" y="1132906"/>
            <a:chExt cx="1344458" cy="1266753"/>
          </a:xfrm>
        </p:grpSpPr>
        <p:grpSp>
          <p:nvGrpSpPr>
            <p:cNvPr id="13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34988" y="11329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蹄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57224" y="3157365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810171" y="5061727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1679</Words>
  <Application>Microsoft Office PowerPoint</Application>
  <PresentationFormat>全屏显示(4:3)</PresentationFormat>
  <Paragraphs>271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jxzy888666; lcj</dc:creator>
  <cp:lastModifiedBy>whjy</cp:lastModifiedBy>
  <cp:revision>532</cp:revision>
  <dcterms:created xsi:type="dcterms:W3CDTF">2017-05-17T10:13:00Z</dcterms:created>
  <dcterms:modified xsi:type="dcterms:W3CDTF">2018-02-18T05:28:05Z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