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62" r:id="rId2"/>
    <p:sldId id="331" r:id="rId3"/>
    <p:sldId id="294" r:id="rId4"/>
    <p:sldId id="332" r:id="rId5"/>
    <p:sldId id="292" r:id="rId6"/>
    <p:sldId id="323" r:id="rId7"/>
    <p:sldId id="324" r:id="rId8"/>
    <p:sldId id="325" r:id="rId9"/>
    <p:sldId id="337" r:id="rId10"/>
    <p:sldId id="302" r:id="rId11"/>
    <p:sldId id="333" r:id="rId12"/>
    <p:sldId id="334" r:id="rId13"/>
    <p:sldId id="336" r:id="rId14"/>
    <p:sldId id="300" r:id="rId15"/>
    <p:sldId id="303" r:id="rId16"/>
    <p:sldId id="304" r:id="rId17"/>
    <p:sldId id="306" r:id="rId18"/>
    <p:sldId id="305" r:id="rId19"/>
    <p:sldId id="309" r:id="rId20"/>
    <p:sldId id="310" r:id="rId21"/>
    <p:sldId id="311" r:id="rId22"/>
    <p:sldId id="307" r:id="rId23"/>
    <p:sldId id="312" r:id="rId24"/>
    <p:sldId id="315" r:id="rId25"/>
    <p:sldId id="317" r:id="rId26"/>
    <p:sldId id="314" r:id="rId27"/>
    <p:sldId id="318" r:id="rId28"/>
    <p:sldId id="319" r:id="rId29"/>
    <p:sldId id="321" r:id="rId30"/>
    <p:sldId id="291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97E0"/>
    <a:srgbClr val="5BCDF4"/>
    <a:srgbClr val="6CBEEC"/>
    <a:srgbClr val="FDCB53"/>
    <a:srgbClr val="EF3E22"/>
    <a:srgbClr val="0000FF"/>
    <a:srgbClr val="FF0000"/>
    <a:srgbClr val="1894DE"/>
    <a:srgbClr val="FCF7E3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0" d="100"/>
          <a:sy n="80" d="100"/>
        </p:scale>
        <p:origin x="-12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11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5.emf"/><Relationship Id="rId4" Type="http://schemas.openxmlformats.org/officeDocument/2006/relationships/image" Target="../media/image12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11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5.emf"/><Relationship Id="rId4" Type="http://schemas.openxmlformats.org/officeDocument/2006/relationships/image" Target="../media/image12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27.jpeg"/><Relationship Id="rId4" Type="http://schemas.openxmlformats.org/officeDocument/2006/relationships/image" Target="../media/image5.emf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hyperlink" Target="18%20&#22826;&#31354;&#29983;&#27963;&#36259;&#20107;&#22810;.mp4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emf"/><Relationship Id="rId5" Type="http://schemas.openxmlformats.org/officeDocument/2006/relationships/image" Target="../media/image12.png"/><Relationship Id="rId4" Type="http://schemas.openxmlformats.org/officeDocument/2006/relationships/image" Target="../media/image29.png"/><Relationship Id="rId9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png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aidu.com/s?rsv_idx=1&amp;ch=14&amp;tn=58059073_pg&amp;wd=%E8%8B%8F%E8%BD%BC%20%E6%83%A0%E5%B4%87%E6%98%A5%E6%B1%9F%E6%99%9A%E6%99%AF%20&amp;usm=1&amp;ie=utf-8&amp;rsv_cq=%E6%8F%8F%E5%86%99%E6%98%A5%E5%A4%A9%E7%9A%84%E8%AF%97%E5%8F%A5&amp;rsv_dl=0_left_imprecise_6876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hyperlink" Target="https://www.baidu.com/s?rsv_idx=1&amp;ch=14&amp;tn=58059073_pg&amp;wd=%E6%9D%9C%E7%94%AB%20%E6%98%A5%E5%A4%9C%E5%96%9C%E9%9B%A8&amp;usm=1&amp;ie=utf-8&amp;rsv_cq=%E6%8F%8F%E5%86%99%E6%98%A5%E5%A4%A9%E7%9A%84%E8%AF%97%E5%8F%A5&amp;rsv_dl=0_left_imprecise_6876" TargetMode="External"/><Relationship Id="rId4" Type="http://schemas.openxmlformats.org/officeDocument/2006/relationships/image" Target="../media/image5.emf"/><Relationship Id="rId9" Type="http://schemas.openxmlformats.org/officeDocument/2006/relationships/hyperlink" Target="https://www.baidu.com/s?rsv_idx=1&amp;ch=14&amp;tn=58059073_pg&amp;wd=%E7%8E%8B%E5%AE%89%E7%9F%B3%20%E6%B3%8A%E8%88%B9%E7%93%9C%E6%B4%B2&amp;usm=1&amp;ie=utf-8&amp;rsv_cq=%E6%8F%8F%E5%86%99%E6%98%A5%E5%A4%A9%E7%9A%84%E8%AF%97%E5%8F%A5&amp;rsv_dl=0_left_imprecise_6876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&#26391;&#35835;&#12289;&#21548;&#20889;&#35270;&#39057;-&#22826;&#31354;&#29983;&#27963;&#36259;&#20107;&#22810;/&#21548;&#20889;-18&#22826;&#31354;&#29983;&#27963;&#36259;&#20107;&#22810;.mp4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16.png"/><Relationship Id="rId4" Type="http://schemas.openxmlformats.org/officeDocument/2006/relationships/image" Target="../media/image5.emf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18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太空生活趣事多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64088" y="4560894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29982" y="3361148"/>
            <a:ext cx="3879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háng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：航天员  航行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3785" y="122404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后鼻音，二声。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航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20780" y="801667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wěn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：安稳  稳当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易错提示：前鼻音，三声。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41062" y="66366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háng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03012" y="79373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wěn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9894" y="267667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yǐn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57945" y="3977392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：饮水袋  饮酒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00331" y="3228928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整体认读音节，三声。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15589" y="3412843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4" name="矩形 5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54" idx="0"/>
              <a:endCxn id="5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721469" y="33156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01622" y="280655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944902" y="4177447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：稍微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974612" y="3607590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易错提示：翘舌音，一声。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543246" y="3412843"/>
            <a:ext cx="1333822" cy="1286884"/>
            <a:chOff x="4655076" y="1422399"/>
            <a:chExt cx="1333822" cy="1286884"/>
          </a:xfrm>
        </p:grpSpPr>
        <p:grpSp>
          <p:nvGrpSpPr>
            <p:cNvPr id="68" name="组合 67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70" name="矩形 69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>
                <a:stCxn id="70" idx="1"/>
                <a:endCxn id="70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stCxn id="70" idx="0"/>
                <a:endCxn id="70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669648" y="2678175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yǐn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587670" y="2808239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shāo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934969" y="58499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：舱体  船舱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77355" y="510144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平舌音，后鼻音，一声。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35"/>
          <p:cNvGrpSpPr/>
          <p:nvPr/>
        </p:nvGrpSpPr>
        <p:grpSpPr>
          <a:xfrm>
            <a:off x="692613" y="52853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7" name="矩形 8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>
              <a:stCxn id="87" idx="1"/>
              <a:endCxn id="8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87" idx="0"/>
              <a:endCxn id="8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23"/>
          <p:cNvSpPr txBox="1">
            <a:spLocks noChangeArrowheads="1"/>
          </p:cNvSpPr>
          <p:nvPr/>
        </p:nvSpPr>
        <p:spPr bwMode="auto">
          <a:xfrm>
            <a:off x="798493" y="51881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舱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523562" y="467906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jiàn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81818" y="57671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：一件  物件儿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509048" y="46705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jiàn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4" name="组合 50"/>
          <p:cNvGrpSpPr/>
          <p:nvPr/>
        </p:nvGrpSpPr>
        <p:grpSpPr>
          <a:xfrm>
            <a:off x="4730922" y="5285359"/>
            <a:ext cx="1333822" cy="1286884"/>
            <a:chOff x="4655076" y="1422399"/>
            <a:chExt cx="1333822" cy="1286884"/>
          </a:xfrm>
        </p:grpSpPr>
        <p:grpSp>
          <p:nvGrpSpPr>
            <p:cNvPr id="9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7" name="矩形 9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8" name="直接连接符 97"/>
              <p:cNvCxnSpPr>
                <a:stCxn id="97" idx="1"/>
                <a:endCxn id="9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>
                <a:stCxn id="97" idx="0"/>
                <a:endCxn id="9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6025161" y="4931416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易错提示：三拼音节，前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24381" y="451600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cāng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83331" y="452824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cāng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3" grpId="0"/>
      <p:bldP spid="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4539258" y="113923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gù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35940" y="247025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：固定  坚固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35940" y="1423818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四声。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52"/>
          <p:cNvGrpSpPr/>
          <p:nvPr/>
        </p:nvGrpSpPr>
        <p:grpSpPr>
          <a:xfrm>
            <a:off x="4454953" y="187540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4" name="矩形 5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54" idx="0"/>
              <a:endCxn id="5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4560833" y="1778231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524088" y="114073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gù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9554" y="95814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102818" y="207014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：密封  秘密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078596" y="1381222"/>
            <a:ext cx="2793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77"/>
          <p:cNvGrpSpPr/>
          <p:nvPr/>
        </p:nvGrpSpPr>
        <p:grpSpPr>
          <a:xfrm>
            <a:off x="599649" y="1675347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79" name="矩形 78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/>
            <p:cNvCxnSpPr>
              <a:stCxn id="79" idx="1"/>
              <a:endCxn id="79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79" idx="0"/>
              <a:endCxn id="79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23"/>
          <p:cNvSpPr txBox="1">
            <a:spLocks noChangeArrowheads="1"/>
          </p:cNvSpPr>
          <p:nvPr/>
        </p:nvSpPr>
        <p:spPr bwMode="auto">
          <a:xfrm>
            <a:off x="689460" y="1581277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36348" y="958149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4123917" y="831625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航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8"/>
          <p:cNvGrpSpPr/>
          <p:nvPr/>
        </p:nvGrpSpPr>
        <p:grpSpPr>
          <a:xfrm rot="466839">
            <a:off x="5252405" y="845995"/>
            <a:ext cx="1227942" cy="2688703"/>
            <a:chOff x="2455889" y="934606"/>
            <a:chExt cx="1227942" cy="2688703"/>
          </a:xfrm>
        </p:grpSpPr>
        <p:pic>
          <p:nvPicPr>
            <p:cNvPr id="28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9"/>
          <p:cNvGrpSpPr/>
          <p:nvPr/>
        </p:nvGrpSpPr>
        <p:grpSpPr>
          <a:xfrm rot="349235">
            <a:off x="6619142" y="899028"/>
            <a:ext cx="1227942" cy="2221227"/>
            <a:chOff x="3947300" y="986654"/>
            <a:chExt cx="1227942" cy="2221227"/>
          </a:xfrm>
        </p:grpSpPr>
        <p:pic>
          <p:nvPicPr>
            <p:cNvPr id="32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舱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5004048" y="737258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密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3374105" y="905718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1975547" y="88779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9"/>
          <p:cNvGrpSpPr/>
          <p:nvPr/>
        </p:nvGrpSpPr>
        <p:grpSpPr>
          <a:xfrm rot="349235">
            <a:off x="6402944" y="1026448"/>
            <a:ext cx="1227942" cy="2221227"/>
            <a:chOff x="3947300" y="986654"/>
            <a:chExt cx="1227942" cy="2221227"/>
          </a:xfrm>
        </p:grpSpPr>
        <p:pic>
          <p:nvPicPr>
            <p:cNvPr id="28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5634013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近反义词、多音字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952" y="1409512"/>
            <a:ext cx="5801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舒服～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必须～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平稳～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43695" y="2526556"/>
            <a:ext cx="5566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舒服   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难受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容易   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</a:p>
          <a:p>
            <a:endParaRPr lang="zh-CN" altLang="en-US" sz="2400" b="1" dirty="0">
              <a:solidFill>
                <a:srgbClr val="5BCD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5796136" y="2780928"/>
            <a:ext cx="39060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2" name="Picture 10" descr="91661ef7fc97310ebc98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67544" y="429309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dǎo</a:t>
            </a:r>
            <a:r>
              <a:rPr lang="zh-CN" altLang="en-US" dirty="0" smtClean="0"/>
              <a:t>（摔倒）</a:t>
            </a:r>
            <a:endParaRPr lang="en-US" altLang="zh-CN" dirty="0" smtClean="0"/>
          </a:p>
          <a:p>
            <a:r>
              <a:rPr lang="zh-CN" altLang="en-US" dirty="0" smtClean="0"/>
              <a:t>倒                          我</a:t>
            </a:r>
            <a:r>
              <a:rPr lang="zh-CN" altLang="en-US" dirty="0" smtClean="0">
                <a:solidFill>
                  <a:srgbClr val="FF0000"/>
                </a:solidFill>
              </a:rPr>
              <a:t>倒（</a:t>
            </a:r>
            <a:r>
              <a:rPr lang="en-US" altLang="zh-CN" dirty="0" smtClean="0">
                <a:solidFill>
                  <a:srgbClr val="FF0000"/>
                </a:solidFill>
              </a:rPr>
              <a:t> dào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水的时候不小心摔</a:t>
            </a:r>
            <a:r>
              <a:rPr lang="zh-CN" altLang="en-US" dirty="0" smtClean="0">
                <a:solidFill>
                  <a:srgbClr val="FF0000"/>
                </a:solidFill>
              </a:rPr>
              <a:t>倒（</a:t>
            </a:r>
            <a:r>
              <a:rPr lang="en-US" altLang="zh-CN" dirty="0" smtClean="0">
                <a:solidFill>
                  <a:srgbClr val="FF0000"/>
                </a:solidFill>
              </a:rPr>
              <a:t> dǎo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了。</a:t>
            </a:r>
            <a:endParaRPr lang="en-US" altLang="zh-CN" dirty="0" smtClean="0"/>
          </a:p>
          <a:p>
            <a:r>
              <a:rPr lang="zh-CN" altLang="en-US" dirty="0" smtClean="0"/>
              <a:t>       </a:t>
            </a:r>
            <a:r>
              <a:rPr lang="en-US" altLang="zh-CN" dirty="0" smtClean="0"/>
              <a:t>dào </a:t>
            </a:r>
            <a:r>
              <a:rPr lang="zh-CN" altLang="en-US" dirty="0" smtClean="0"/>
              <a:t>（倒水）</a:t>
            </a:r>
            <a:endParaRPr lang="zh-CN" altLang="en-US" dirty="0"/>
          </a:p>
        </p:txBody>
      </p:sp>
      <p:sp>
        <p:nvSpPr>
          <p:cNvPr id="25" name="左大括号 24"/>
          <p:cNvSpPr/>
          <p:nvPr/>
        </p:nvSpPr>
        <p:spPr>
          <a:xfrm>
            <a:off x="899592" y="4437112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851920" y="2780928"/>
            <a:ext cx="39060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40289" y="1380231"/>
            <a:ext cx="1653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987" y="1390456"/>
            <a:ext cx="6805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身体或精神上感到轻松愉快。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造句：这一觉睡得真舒服！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52835" y="259871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0986" y="2634438"/>
            <a:ext cx="6805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表示事理上和情理上必要。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造句：学习必须要刻苦。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610769" y="3851542"/>
            <a:ext cx="2112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安稳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7577" y="3973706"/>
            <a:ext cx="59887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平静，安定。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：这阵子太忙了，想睡个安稳觉都不可能。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878" y="521165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32316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153" y="1499623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8878" y="463977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2411760" y="4639778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01482" y="4676687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边听边想：课文讲了一件什么事？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05064"/>
            <a:ext cx="6480720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本文给我们介绍了睡觉站着和躺着一样舒服；喝水需要带吸管的饮水袋；走路穿带钩的鞋子；洗澡很不容易等几件趣事。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908720"/>
            <a:ext cx="3810000" cy="2952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朗读指导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76" y="165624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你知道航天员在太空中怎样生活吗？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1354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2860329" y="2680331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21751" y="288575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句末语调上扬，充满诱惑与启发。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568809" y="3911379"/>
            <a:ext cx="3529993" cy="1041746"/>
            <a:chOff x="4248215" y="3885105"/>
            <a:chExt cx="3850589" cy="106802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4028263"/>
              <a:ext cx="2123985" cy="924862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67544" y="515719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你看，在太空中生活，是不是很有趣？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2775" y="1210429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宇宙员在飞船里怎样睡觉？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8" y="519299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31162" y="836712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>
          <a:xfrm>
            <a:off x="285720" y="3500438"/>
            <a:ext cx="1789185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躺着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19672" y="191683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绑在睡袋里。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500826" y="2500306"/>
            <a:ext cx="1789185" cy="165618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站着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2492896"/>
            <a:ext cx="3705225" cy="2743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88024" y="2136619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756" y="116632"/>
            <a:ext cx="196207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新课导入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9023" y="2328816"/>
            <a:ext cx="2993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同学们，你们想知道杨利伟叔叔、刘洋阿姨他们在宇宙飞船中是怎样生活和工作的吗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今天让我们走进课文学习一下。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11911"/>
            <a:ext cx="2789466" cy="273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1812563" y="1007900"/>
            <a:ext cx="5616624" cy="148031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8871" y="1269645"/>
            <a:ext cx="4824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在宇宙飞船里喝水怎样喝水？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4168" y="2348880"/>
            <a:ext cx="2736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用带吸管的饮水袋。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5301208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喝水。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80928"/>
            <a:ext cx="3240000" cy="2365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038973" y="971912"/>
            <a:ext cx="5900888" cy="109240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0070" y="1203422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在宇宙飞船里怎样洗澡？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7544" y="3861048"/>
            <a:ext cx="2160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用密封浴桶。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9819"/>
          <a:stretch>
            <a:fillRect/>
          </a:stretch>
        </p:blipFill>
        <p:spPr bwMode="auto">
          <a:xfrm>
            <a:off x="2843808" y="2276872"/>
            <a:ext cx="4010025" cy="3384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956" y="1174304"/>
            <a:ext cx="79789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宇宙  失去  重量  容易  浴室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你看，在太空中生活，是不是很有趣？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519" y="1269876"/>
            <a:ext cx="7978906" cy="29238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通过朗读，我们了解在太空中生活的一些小知识。你是不是对太空生活充满了向往与憧憬呢？那就让我们从现在开始努力学习，长大后到太空中去体验一把吧。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1705396" y="4725144"/>
            <a:ext cx="3092576" cy="94568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我还积累了很多词语。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198884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29249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喝水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19888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绑在睡袋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285293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带吸管的饮水袋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1001687" y="41490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971600" y="53732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83768" y="908720"/>
            <a:ext cx="4299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太空生活趣事多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4"/>
          <p:cNvSpPr txBox="1"/>
          <p:nvPr/>
        </p:nvSpPr>
        <p:spPr>
          <a:xfrm>
            <a:off x="4860032" y="4293096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穿带钩的鞋子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4860032" y="544522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用密封的浴桶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23" grpId="0"/>
      <p:bldP spid="25" grpId="0"/>
      <p:bldP spid="31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505" y="1560005"/>
            <a:ext cx="8227097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/>
              <a:t> 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描写太空的词语</a:t>
            </a:r>
            <a:endParaRPr lang="en-US" altLang="zh-CN" sz="36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无边无际 浩瀚无际 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浩瀚无垠 星罗棋布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23831"/>
            <a:ext cx="7978906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有关太空的诗句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03" y="5264530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407415" y="2319620"/>
            <a:ext cx="6706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天街夜色凉如水，卧看牵牛织女星。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杜牧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七夕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7415" y="2957647"/>
            <a:ext cx="6521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云母屏风烛影深，长江渐落晓星沉。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李商隐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嫦娥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7414" y="3592118"/>
            <a:ext cx="6909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天门开奕奕，佳气郁葱葱。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杨炯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《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和辅先入昊天观星瞻</a:t>
            </a:r>
            <a:r>
              <a:rPr lang="en-US" altLang="zh-CN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比一比，再组词。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宇（宇宙）守（看守）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失（　　）夫（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室（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）至（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）室（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724128" y="3356992"/>
            <a:ext cx="2932885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形近字辨析的方法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40033" y="325449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5976" y="32849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夫人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3154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55976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64789" y="487580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5976" y="486916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浴室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372324"/>
            <a:ext cx="7978906" cy="39703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/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课文给我们介绍的太空趣事有（             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我还想知道的太空趣事有（                     ）等。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732240" y="24208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喝水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5724128" y="242088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1187624" y="3068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走路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2411760" y="3068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355976" y="3573016"/>
            <a:ext cx="1782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怎样看书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956226" y="3592180"/>
            <a:ext cx="1656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/>
      <p:bldP spid="13" grpId="0"/>
      <p:bldP spid="14" grpId="0"/>
      <p:bldP spid="15" grpId="0"/>
      <p:bldP spid="16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点击报听写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5027" y="415255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9912" y="2207620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3733690" y="1440908"/>
            <a:ext cx="3168351" cy="1114996"/>
          </a:xfrm>
          <a:prstGeom prst="cloudCallout">
            <a:avLst>
              <a:gd name="adj1" fmla="val 69074"/>
              <a:gd name="adj2" fmla="val 530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完课文，一起来听写吧。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>
            <a:hlinkClick r:id="rId8" action="ppaction://hlinkfile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点我，点我！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411760" y="1167244"/>
            <a:ext cx="51845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宇宙飞船里的生活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09939" y="4365104"/>
            <a:ext cx="2980930" cy="1368152"/>
          </a:xfrm>
          <a:prstGeom prst="cloudCallout">
            <a:avLst>
              <a:gd name="adj1" fmla="val -52183"/>
              <a:gd name="adj2" fmla="val 7962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4653136"/>
            <a:ext cx="2855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宇宙飞船里多姿多彩的生活场景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2060848"/>
            <a:ext cx="2857500" cy="19145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2132856"/>
            <a:ext cx="1943100" cy="16097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6056" y="4149080"/>
            <a:ext cx="2160000" cy="15379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95536" y="908720"/>
            <a:ext cx="36004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宇宙飞船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2708920"/>
            <a:ext cx="28559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宇宙飞船是一种运送航天员、货物到达太空并安全返回的航天器。宇宙飞船可分为一次性使用与可重复使用两种类型。用运载火箭把飞船送入地球卫星轨道运行，然后再入大气层。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2204864"/>
            <a:ext cx="3600000" cy="231044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4531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04864"/>
            <a:ext cx="2754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宇宙飞船  宇宙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36912"/>
            <a:ext cx="3705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于在 “宀”下藏。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：“宀”宽而扁， “丶”在竖中线上，“于”第二横长在横中线上，竖钩在竖中线上。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zhòu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5070" y="4369842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：宇宙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55178" y="4813121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“由”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在“宀”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下坐。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：“宀”扁而宽，“由”的竖在竖中线上。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57742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宀＋于＝宇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1288" y="3068960"/>
            <a:ext cx="4831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长大了我要探索宇宙的奥秘。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93426" y="5245169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地球是苍茫宇宙里的一颗蓝色星球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76470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060848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失去  丢失  失重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两尾牛。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第三笔横在横中线上，第四笔是竖撇，在竖中线上起笔，要写得舒展。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24" y="321297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bēi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0912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杯子  水杯  茶杯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2012" y="484282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：一个出头，一个不出头。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左窄右宽，“木”的末笔捺变点。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杯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b="1" dirty="0"/>
                <a:t>加一加</a:t>
              </a:r>
              <a:r>
                <a:rPr lang="zh-CN" altLang="en-US" b="1" dirty="0" smtClean="0"/>
                <a:t>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木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不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=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杯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15816" y="2924944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他在地震中失去了亲人。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这个杯子装满了水。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róng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2092786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容易  笑容  面容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45282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“谷”上一个“宀”。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：“宀”宽而扁，“人”撇捺舒展，“口”小而扁。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26780" y="32322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81128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容易  简易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8691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不要窜马路。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：“日”窄小，横折钩要宽，第三撇舒展。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“容”的本意是盛放，“穴”是山洞，所以是穴字头。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884874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妈妈的脸上露出了笑容。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这道题很容易。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132856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浴室  洗浴  淋浴  太阳浴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在“谷”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边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1484784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 氵”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呈弧形分布，“谷”的捺画舒展。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0344" y="324615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09120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浴室  教室  办公室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86916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“至”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在“宀”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“宀”要宽，“至”竖在竖中线上，最后一笔横稍长。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室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“浴”的意思是洗澡，所以是氵字旁。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9249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爷爷喜欢太阳浴。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5816" y="522920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我们的教室宽敞明亮。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132856"/>
            <a:ext cx="2510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木板  黑板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492896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木头要造反。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1484784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左窄右宽。“木”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的末笔捺变点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板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/>
                <a:t>加一加</a:t>
              </a:r>
              <a:r>
                <a:rPr lang="zh-CN" altLang="en-US" b="1" dirty="0" smtClean="0"/>
                <a:t>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木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反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=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板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87824" y="292494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课间，我把黑板擦得干干净净。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</Words>
  <Application>Microsoft Office PowerPoint</Application>
  <PresentationFormat>全屏显示(4:3)</PresentationFormat>
  <Paragraphs>261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564</cp:revision>
  <dcterms:created xsi:type="dcterms:W3CDTF">2017-05-17T10:13:00Z</dcterms:created>
  <dcterms:modified xsi:type="dcterms:W3CDTF">2018-02-18T05:32:15Z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