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1"/>
  </p:notesMasterIdLst>
  <p:sldIdLst>
    <p:sldId id="343" r:id="rId2"/>
    <p:sldId id="344" r:id="rId3"/>
    <p:sldId id="345" r:id="rId4"/>
    <p:sldId id="346" r:id="rId5"/>
    <p:sldId id="347" r:id="rId6"/>
    <p:sldId id="348" r:id="rId7"/>
    <p:sldId id="303" r:id="rId8"/>
    <p:sldId id="306" r:id="rId9"/>
    <p:sldId id="349" r:id="rId10"/>
    <p:sldId id="355" r:id="rId11"/>
    <p:sldId id="350" r:id="rId12"/>
    <p:sldId id="351" r:id="rId13"/>
    <p:sldId id="356" r:id="rId14"/>
    <p:sldId id="357" r:id="rId15"/>
    <p:sldId id="358" r:id="rId16"/>
    <p:sldId id="352" r:id="rId17"/>
    <p:sldId id="353" r:id="rId18"/>
    <p:sldId id="354" r:id="rId19"/>
    <p:sldId id="291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1894DE"/>
    <a:srgbClr val="1597E0"/>
    <a:srgbClr val="FF0000"/>
    <a:srgbClr val="FCF7E3"/>
    <a:srgbClr val="FFFFFF"/>
    <a:srgbClr val="B7D545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90" d="100"/>
          <a:sy n="90" d="100"/>
        </p:scale>
        <p:origin x="-2490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135688-B2A2-4939-B91D-F8110623859A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8" r:id="rId17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hyperlink" Target="&#26391;&#35835;&#12289;&#29983;&#23383;&#35270;&#39057;/&#35838;&#25991;&#26391;&#35835;-1&#21507;&#27700;&#19981;&#24536;&#25366;&#20117;&#20154;.mp4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2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so.com/doc/9444136-9785367.html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2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10" Type="http://schemas.openxmlformats.org/officeDocument/2006/relationships/hyperlink" Target="https://baike.so.com/doc/4986397-5209857.html" TargetMode="External"/><Relationship Id="rId4" Type="http://schemas.openxmlformats.org/officeDocument/2006/relationships/image" Target="../media/image7.emf"/><Relationship Id="rId9" Type="http://schemas.openxmlformats.org/officeDocument/2006/relationships/hyperlink" Target="https://baike.so.com/doc/3923123-4117279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63688" y="2155503"/>
            <a:ext cx="588527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</a:t>
            </a: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(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八</a:t>
            </a: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)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881313"/>
            <a:ext cx="453867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71813" y="3357563"/>
            <a:ext cx="3879850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人教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版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二年级下册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9" cstate="print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日积月累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5" name="TextBox 2"/>
          <p:cNvSpPr txBox="1"/>
          <p:nvPr/>
        </p:nvSpPr>
        <p:spPr>
          <a:xfrm>
            <a:off x="539552" y="2002608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786322"/>
            <a:ext cx="1428760" cy="192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714401" y="1071546"/>
            <a:ext cx="76438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赏析：</a:t>
            </a:r>
            <a:endParaRPr lang="en-US" altLang="zh-CN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这首诗好似一幅速写，作者抓住了那倒映在水中的渔火化作满天星星的片刻，几笔勾勒，立即捕捉住了这转瞬即逝的景物。这首诗又好似一幅木刻，在漆黑的背景之上，亮出一点渔火，黑白对比，反差特别鲜明。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316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2071678"/>
            <a:ext cx="3906645" cy="202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707982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857752" y="3714752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071546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08200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4500570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500570"/>
            <a:ext cx="1614708" cy="1691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2000232" y="1047262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Calibri" pitchFamily="34" charset="0"/>
              </a:rPr>
              <a:t>李时珍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cs typeface="Calibri" pitchFamily="34" charset="0"/>
            </a:endParaRPr>
          </a:p>
          <a:p>
            <a:pPr algn="ctr" eaLnBrk="0" hangingPunct="0"/>
            <a:r>
              <a:rPr lang="zh-CN" altLang="zh-CN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（原文见教材第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114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页）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2976" y="210870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52"/>
            <a:ext cx="591224" cy="549852"/>
          </a:xfrm>
          <a:prstGeom prst="rect">
            <a:avLst/>
          </a:prstGeom>
        </p:spPr>
      </p:pic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428992" y="928670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 smtClean="0"/>
              <a:t>理解词语</a:t>
            </a:r>
            <a:endParaRPr lang="zh-CN" altLang="en-US" sz="28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4071934" y="5214950"/>
            <a:ext cx="4357718" cy="1417448"/>
            <a:chOff x="4000496" y="5000636"/>
            <a:chExt cx="4357718" cy="1417448"/>
          </a:xfrm>
        </p:grpSpPr>
        <p:sp>
          <p:nvSpPr>
            <p:cNvPr id="15" name="云形标注 14"/>
            <p:cNvSpPr/>
            <p:nvPr/>
          </p:nvSpPr>
          <p:spPr>
            <a:xfrm>
              <a:off x="4000496" y="5000636"/>
              <a:ext cx="2714644" cy="945680"/>
            </a:xfrm>
            <a:prstGeom prst="cloudCallout">
              <a:avLst>
                <a:gd name="adj1" fmla="val 66684"/>
                <a:gd name="adj2" fmla="val 56011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itchFamily="49" charset="-122"/>
                  <a:ea typeface="楷体" pitchFamily="49" charset="-122"/>
                </a:rPr>
                <a:t>    我还积累了很多词语。</a:t>
              </a:r>
              <a:endParaRPr lang="zh-CN" altLang="en-US" sz="20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768" y="5072074"/>
              <a:ext cx="1214446" cy="1346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642910" y="1500174"/>
            <a:ext cx="807249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00025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伟大：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超出寻常，令人钦佩敬仰的。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救死扶伤：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抢救生命垂危的人，照顾受伤的人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。现形容医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cs typeface="Calibri" pitchFamily="34" charset="0"/>
            </a:endParaRPr>
          </a:p>
          <a:p>
            <a:pPr indent="200025"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   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务工作者全心全意为人民服务的精神。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记载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记录事情的文字。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完善：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完备美好。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积累：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积聚起来的事物。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拜访：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敬词，看望并谈话。</a:t>
            </a:r>
          </a:p>
        </p:txBody>
      </p:sp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2976" y="210870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52"/>
            <a:ext cx="591224" cy="549852"/>
          </a:xfrm>
          <a:prstGeom prst="rect">
            <a:avLst/>
          </a:prstGeom>
        </p:spPr>
      </p:pic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571868" y="1142984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 smtClean="0"/>
              <a:t>作者简介</a:t>
            </a: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14351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785786" y="1857364"/>
            <a:ext cx="7820025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53975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FF"/>
                </a:solidFill>
              </a:rPr>
              <a:t>张慧剑</a:t>
            </a:r>
            <a:r>
              <a:rPr lang="en-US" altLang="zh-CN" sz="2400" dirty="0">
                <a:solidFill>
                  <a:srgbClr val="0000FF"/>
                </a:solidFill>
              </a:rPr>
              <a:t>(</a:t>
            </a:r>
            <a:r>
              <a:rPr lang="en-US" altLang="zh-CN" sz="2400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1906--1970</a:t>
            </a:r>
            <a:r>
              <a:rPr lang="en-US" altLang="zh-CN" sz="2400" dirty="0">
                <a:solidFill>
                  <a:srgbClr val="0000FF"/>
                </a:solidFill>
              </a:rPr>
              <a:t>)</a:t>
            </a:r>
            <a:r>
              <a:rPr lang="zh-CN" altLang="en-US" sz="2400" dirty="0">
                <a:solidFill>
                  <a:srgbClr val="0000FF"/>
                </a:solidFill>
              </a:rPr>
              <a:t>，安徽石埭</a:t>
            </a:r>
            <a:r>
              <a:rPr lang="en-US" altLang="zh-CN" sz="2400" dirty="0">
                <a:solidFill>
                  <a:srgbClr val="0000FF"/>
                </a:solidFill>
              </a:rPr>
              <a:t>(</a:t>
            </a:r>
            <a:r>
              <a:rPr lang="zh-CN" altLang="en-US" sz="2400" dirty="0">
                <a:solidFill>
                  <a:srgbClr val="0000FF"/>
                </a:solidFill>
              </a:rPr>
              <a:t>今石台</a:t>
            </a:r>
            <a:r>
              <a:rPr lang="en-US" altLang="zh-CN" sz="2400" dirty="0">
                <a:solidFill>
                  <a:srgbClr val="0000FF"/>
                </a:solidFill>
              </a:rPr>
              <a:t>)</a:t>
            </a:r>
            <a:r>
              <a:rPr lang="zh-CN" altLang="en-US" sz="2400" dirty="0">
                <a:solidFill>
                  <a:srgbClr val="0000FF"/>
                </a:solidFill>
              </a:rPr>
              <a:t>人，原名嘉谷，笔名辰子。其与</a:t>
            </a:r>
            <a:r>
              <a:rPr lang="zh-CN" altLang="en-US" sz="2400" dirty="0">
                <a:solidFill>
                  <a:srgbClr val="0000FF"/>
                </a:solidFill>
                <a:hlinkClick r:id="rId8"/>
              </a:rPr>
              <a:t>张友鸾</a:t>
            </a:r>
            <a:r>
              <a:rPr lang="zh-CN" altLang="en-US" sz="2400" dirty="0">
                <a:solidFill>
                  <a:srgbClr val="0000FF"/>
                </a:solidFill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hlinkClick r:id="rId9"/>
              </a:rPr>
              <a:t>张恨水</a:t>
            </a:r>
            <a:r>
              <a:rPr lang="zh-CN" altLang="en-US" sz="2400" dirty="0">
                <a:solidFill>
                  <a:srgbClr val="0000FF"/>
                </a:solidFill>
              </a:rPr>
              <a:t>，被</a:t>
            </a:r>
            <a:r>
              <a:rPr lang="zh-CN" altLang="en-US" sz="2400" dirty="0" smtClean="0">
                <a:solidFill>
                  <a:srgbClr val="0000FF"/>
                </a:solidFill>
              </a:rPr>
              <a:t>称为“三</a:t>
            </a:r>
            <a:r>
              <a:rPr lang="zh-CN" altLang="en-US" sz="2400" dirty="0">
                <a:solidFill>
                  <a:srgbClr val="0000FF"/>
                </a:solidFill>
              </a:rPr>
              <a:t>个徽</a:t>
            </a:r>
            <a:r>
              <a:rPr lang="zh-CN" altLang="en-US" sz="2400" dirty="0" smtClean="0">
                <a:solidFill>
                  <a:srgbClr val="0000FF"/>
                </a:solidFill>
              </a:rPr>
              <a:t>骆驼</a:t>
            </a:r>
            <a:r>
              <a:rPr lang="zh-CN" altLang="en-US" sz="2400" dirty="0">
                <a:solidFill>
                  <a:srgbClr val="0000FF"/>
                </a:solidFill>
              </a:rPr>
              <a:t>”</a:t>
            </a:r>
            <a:r>
              <a:rPr lang="zh-CN" altLang="en-US" sz="2400" dirty="0" smtClean="0">
                <a:solidFill>
                  <a:srgbClr val="0000FF"/>
                </a:solidFill>
              </a:rPr>
              <a:t>，</a:t>
            </a:r>
            <a:r>
              <a:rPr lang="zh-CN" altLang="en-US" sz="2400" dirty="0">
                <a:solidFill>
                  <a:srgbClr val="0000FF"/>
                </a:solidFill>
              </a:rPr>
              <a:t>后又因同在</a:t>
            </a:r>
            <a:r>
              <a:rPr lang="en-US" altLang="zh-CN" sz="2400" dirty="0">
                <a:solidFill>
                  <a:srgbClr val="0000FF"/>
                </a:solidFill>
              </a:rPr>
              <a:t>《</a:t>
            </a:r>
            <a:r>
              <a:rPr lang="zh-CN" altLang="en-US" sz="2400" dirty="0">
                <a:solidFill>
                  <a:srgbClr val="0000FF"/>
                </a:solidFill>
                <a:hlinkClick r:id="rId10"/>
              </a:rPr>
              <a:t>新民报</a:t>
            </a:r>
            <a:r>
              <a:rPr lang="en-US" altLang="zh-CN" sz="2400" dirty="0">
                <a:solidFill>
                  <a:srgbClr val="0000FF"/>
                </a:solidFill>
              </a:rPr>
              <a:t>》</a:t>
            </a:r>
            <a:r>
              <a:rPr lang="zh-CN" altLang="en-US" sz="2400" dirty="0">
                <a:solidFill>
                  <a:srgbClr val="0000FF"/>
                </a:solidFill>
              </a:rPr>
              <a:t>共事，又被称为</a:t>
            </a:r>
            <a:r>
              <a:rPr lang="en-US" altLang="zh-CN" sz="2400" dirty="0">
                <a:solidFill>
                  <a:srgbClr val="0000FF"/>
                </a:solidFill>
              </a:rPr>
              <a:t>"</a:t>
            </a:r>
            <a:r>
              <a:rPr lang="zh-CN" altLang="en-US" sz="2400" dirty="0">
                <a:solidFill>
                  <a:srgbClr val="0000FF"/>
                </a:solidFill>
              </a:rPr>
              <a:t>新民报三张</a:t>
            </a:r>
            <a:r>
              <a:rPr lang="en-US" altLang="zh-CN" sz="2400" dirty="0">
                <a:solidFill>
                  <a:srgbClr val="0000FF"/>
                </a:solidFill>
              </a:rPr>
              <a:t>"</a:t>
            </a:r>
            <a:r>
              <a:rPr lang="zh-CN" altLang="en-US" sz="2400" dirty="0">
                <a:solidFill>
                  <a:srgbClr val="0000FF"/>
                </a:solidFill>
              </a:rPr>
              <a:t>。他们均姓张，都是安徽人，又是新闻记者和小说家，称其为</a:t>
            </a:r>
            <a:r>
              <a:rPr lang="en-US" altLang="zh-CN" sz="2400" dirty="0">
                <a:solidFill>
                  <a:srgbClr val="0000FF"/>
                </a:solidFill>
              </a:rPr>
              <a:t>"</a:t>
            </a:r>
            <a:r>
              <a:rPr lang="zh-CN" altLang="en-US" sz="2400" dirty="0">
                <a:solidFill>
                  <a:srgbClr val="0000FF"/>
                </a:solidFill>
              </a:rPr>
              <a:t>骆驼</a:t>
            </a:r>
            <a:r>
              <a:rPr lang="en-US" altLang="zh-CN" sz="2400" dirty="0">
                <a:solidFill>
                  <a:srgbClr val="0000FF"/>
                </a:solidFill>
              </a:rPr>
              <a:t>"</a:t>
            </a:r>
            <a:r>
              <a:rPr lang="zh-CN" altLang="en-US" sz="2400" dirty="0">
                <a:solidFill>
                  <a:srgbClr val="0000FF"/>
                </a:solidFill>
              </a:rPr>
              <a:t>，概任重道远之意</a:t>
            </a:r>
            <a:r>
              <a:rPr lang="zh-CN" altLang="en-US" sz="2400" dirty="0" smtClean="0">
                <a:solidFill>
                  <a:srgbClr val="0000FF"/>
                </a:solidFill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2976" y="210870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52"/>
            <a:ext cx="591224" cy="549852"/>
          </a:xfrm>
          <a:prstGeom prst="rect">
            <a:avLst/>
          </a:prstGeom>
        </p:spPr>
      </p:pic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571868" y="857232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 smtClean="0"/>
              <a:t>链接资料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786" y="1500174"/>
            <a:ext cx="7858125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53975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latin typeface="楷体" pitchFamily="49" charset="-122"/>
                <a:ea typeface="楷体" pitchFamily="49" charset="-122"/>
              </a:rPr>
              <a:t>李时珍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(1518—1593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16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</a:rPr>
              <a:t>，我国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明朝杰出的医学家和药物学家，与张仲景一起被人称为医林二圣。李时珍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1518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年出生在蕲州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今湖北蕲县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东门外的瓦硝坝，字东璧，晚号濒湖老人。受家庭影响，他自幼爱好医学，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岁开始跟父正式行医。经由父亲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当地名医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李言闻的亲授和实践，李时珍的医术日益精进，逐渐名闻遐迩，明嘉靖年间封藩在武昌的楚王聘他为王府奉祠正，不久又推荐到京城，在太医院当御医。太医院是岐黄名家聚集之地，通过与各名医的接触共事，大大丰富了李时珍的阅历，同时，浩瀚的皇家藏书，道地的御用药材，更开拓了他的视野，增长了见识，这些都为他日后编写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本草纲目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创造了有利的条件。在长期的行医过程中，李时珍发现以往的本草书有不少错误，而且有些用药经验已不切实际，于是立下了重修本草的宏愿。为了编写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本草纲目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，他研读过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800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多种医药书籍和有关资料，先后到湖北、河南、河北、安徽、江苏、江西等省考察访问，采集药物标本，行程达一万余里。他倾毕生的精力和心血，足迹踏遍了大江南北，并以严谨的科学态度和实事求是的精神，完成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本草纲目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这部巨著，在将近三十年期间，前后三易其稿，当他最终编定完稿时，</a:t>
            </a:r>
            <a:endParaRPr lang="zh-CN" altLang="en-US" sz="16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2976" y="210870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52"/>
            <a:ext cx="591224" cy="549852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00034" y="785794"/>
            <a:ext cx="8072494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已从生气勃勃的青年，变成白发苍苍的老人了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(61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岁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。李时珍在医理方面受金元四大家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刘河间、张子和、李东垣、朱丹溪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的影响。他对脉学、经络也有研究，著有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濒湖脉学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奇经八脉考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流传于世；而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五脏图论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命门考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等医著已佚。</a:t>
            </a:r>
            <a:endParaRPr lang="en-US" altLang="zh-CN" sz="1600" b="1" dirty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    李时珍具有为科学献身的精神。为了深入研究，取得第一手资料，李时珍冒着生命危险，自己吞服了一些作用剧烈的药。他吞服了曼陀罗，体验这种药的麻醉作用，直到精神恍惚，失去痛觉的程度。经过他自己多次亲自尝试，才发现大豆要加上甘草，解毒效力才显出来。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本草纲目</a:t>
            </a:r>
            <a:r>
              <a:rPr lang="en-US" altLang="zh-CN" sz="1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</a:rPr>
              <a:t>是世界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医药科学宝库中的一部经典著作。它系统地总结了明代以前的所有药物成就，全书近二百万字，共五十二卷。一共记载一千八百九十二种药，卷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</a:rPr>
              <a:t>一、卷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二为本草序列，卷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</a:rPr>
              <a:t>三、卷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四为百病主治药，从卷五到卷五十二，将所收集的一千八百九十二种药物划归十六部，六十类分述，书中附方一万一千余个，药物形态图一千一百余幅。每种药物之下依次分为释名，集解，正误，修治，气味，主治，发明，附方等项，可谓条理清晰，内容完备。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本草纲目</a:t>
            </a:r>
            <a:r>
              <a:rPr lang="en-US" altLang="zh-CN" sz="1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 b="1" dirty="0">
                <a:latin typeface="楷体" pitchFamily="49" charset="-122"/>
                <a:ea typeface="楷体" pitchFamily="49" charset="-122"/>
              </a:rPr>
              <a:t>的巨大成就不仅表现在药物学方面，而且还旁及天文，地质，化学，植物学等方面，堪称我国古代的百科全书，先后被译成拉丁、法、日、朝、德、英、俄等十余种文字，流传全世界。</a:t>
            </a:r>
          </a:p>
        </p:txBody>
      </p:sp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2976" y="210870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52"/>
            <a:ext cx="591224" cy="549852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785786" y="2000240"/>
            <a:ext cx="7715304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00025" eaLnBrk="0" hangingPunct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第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自然段：李时珍立下为穷人治病的志愿。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第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2—3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自然段：李时珍跟着父亲学医，决心编写比较完善的药物书。</a:t>
            </a: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第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4—5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自然段：李时珍去各地采药，访问群众，编成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本草纲目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。</a:t>
            </a:r>
          </a:p>
          <a:p>
            <a:pPr indent="200025" eaLnBrk="0" hangingPunct="0">
              <a:lnSpc>
                <a:spcPct val="150000"/>
              </a:lnSpc>
            </a:pPr>
            <a:endParaRPr lang="zh-CN" altLang="en-US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Calibri" pitchFamily="34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500430" y="1285860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 smtClean="0"/>
              <a:t>概括段意</a:t>
            </a:r>
            <a:endParaRPr lang="zh-CN" altLang="en-US" sz="2800" b="1" dirty="0"/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14351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2976" y="210870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52"/>
            <a:ext cx="591224" cy="549852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4572000" y="1930061"/>
            <a:ext cx="3714776" cy="371351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indent="200025" eaLnBrk="0" hangingPunct="0">
              <a:lnSpc>
                <a:spcPct val="150000"/>
              </a:lnSpc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本文写李时珍从小立志学医，在行医过程中发现药物书有许多缺点，他怀着对人民负责的精神，决心重编新药物书，做了认真准备，终于写成。反映了他为人民不怕艰苦、不怕危险、踏实认真，一心为人民的好思想、好品质。</a:t>
            </a:r>
            <a:endParaRPr lang="zh-CN" altLang="en-US" sz="2000" b="1" dirty="0" smtClean="0">
              <a:latin typeface="+mn-ea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214678" y="1000108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 smtClean="0"/>
              <a:t>感知内容</a:t>
            </a:r>
            <a:endParaRPr lang="zh-CN" altLang="en-US" sz="2800" b="1" dirty="0"/>
          </a:p>
        </p:txBody>
      </p:sp>
      <p:pic>
        <p:nvPicPr>
          <p:cNvPr id="4097" name="Picture 1" descr="C:\Users\Administrator\AppData\Roaming\Tencent\Users\541737432\QQ\WinTemp\RichOle\22Z%X2P~J]ZX26V_}O2$6%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1911099"/>
            <a:ext cx="3000364" cy="38039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5" name="左大括号 24"/>
          <p:cNvSpPr/>
          <p:nvPr/>
        </p:nvSpPr>
        <p:spPr>
          <a:xfrm>
            <a:off x="1928794" y="2143116"/>
            <a:ext cx="382270" cy="2857520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1142976" y="3214686"/>
            <a:ext cx="677108" cy="1304203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李时珍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7"/>
          <p:cNvSpPr>
            <a:spLocks noChangeArrowheads="1"/>
          </p:cNvSpPr>
          <p:nvPr/>
        </p:nvSpPr>
        <p:spPr bwMode="auto">
          <a:xfrm>
            <a:off x="2357422" y="3929066"/>
            <a:ext cx="1643074" cy="738664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编写药书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00298" y="2143116"/>
            <a:ext cx="1677122" cy="738664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立志行医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500562" y="3389186"/>
            <a:ext cx="3429024" cy="1754326"/>
          </a:xfrm>
          <a:prstGeom prst="rect">
            <a:avLst/>
          </a:prstGeom>
          <a:noFill/>
          <a:ln w="9525">
            <a:solidFill>
              <a:srgbClr val="1894DE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编写原因    积累经验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编写准备    亲自采药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Calibri" pitchFamily="34" charset="0"/>
              </a:rPr>
              <a:t>写出巨著    虚心学习</a:t>
            </a:r>
          </a:p>
        </p:txBody>
      </p:sp>
      <p:sp>
        <p:nvSpPr>
          <p:cNvPr id="44" name="左大括号 43"/>
          <p:cNvSpPr/>
          <p:nvPr/>
        </p:nvSpPr>
        <p:spPr>
          <a:xfrm>
            <a:off x="4143372" y="3490914"/>
            <a:ext cx="214314" cy="1581160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3786182" y="1142984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 smtClean="0"/>
              <a:t>梳理结构：</a:t>
            </a:r>
          </a:p>
        </p:txBody>
      </p:sp>
    </p:spTree>
    <p:extLst>
      <p:ext uri="{BB962C8B-B14F-4D97-AF65-F5344CB8AC3E}">
        <p14:creationId xmlns:p14="http://schemas.microsoft.com/office/powerpoint/2010/main" xmlns="" val="291115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37" grpId="0" animBg="1"/>
      <p:bldP spid="38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468313" y="111125"/>
            <a:ext cx="3095625" cy="549275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190" y="205771"/>
              <a:ext cx="187817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识字加油站</a:t>
              </a: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" name="矩形 29"/>
          <p:cNvSpPr>
            <a:spLocks noChangeArrowheads="1"/>
          </p:cNvSpPr>
          <p:nvPr/>
        </p:nvSpPr>
        <p:spPr bwMode="auto">
          <a:xfrm>
            <a:off x="642910" y="3286124"/>
            <a:ext cx="792961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我们要通过归类的方法认识这些字。读一读这些字词，我们会发现，每一行中间的独体字就是左右两个生字的偏旁，“钩、铲”都是金字旁的字，都和金属有关；“梅、柿”都是木字旁的字，都和树木有关；“源、涨”都是三点水，都和水有关；“炬、灿”都是火字旁，都和火有关；“垮、坟”都是提土旁，都和土有关。</a:t>
            </a:r>
            <a:endParaRPr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71736" y="928670"/>
            <a:ext cx="4643437" cy="2311400"/>
            <a:chOff x="2500313" y="1477963"/>
            <a:chExt cx="4643437" cy="2311400"/>
          </a:xfrm>
        </p:grpSpPr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2630488" y="1619250"/>
              <a:ext cx="3883025" cy="2170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itchFamily="49" charset="-122"/>
                  <a:ea typeface="楷体" pitchFamily="49" charset="-122"/>
                </a:rPr>
                <a:t>钩（钩子）   金     铲（铲子）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itchFamily="49" charset="-122"/>
                  <a:ea typeface="楷体" pitchFamily="49" charset="-122"/>
                </a:rPr>
                <a:t>梅（梅花）   木     柿（柿子）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itchFamily="49" charset="-122"/>
                  <a:ea typeface="楷体" pitchFamily="49" charset="-122"/>
                </a:rPr>
                <a:t>源（源头）   水     涨（涨潮）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itchFamily="49" charset="-122"/>
                  <a:ea typeface="楷体" pitchFamily="49" charset="-122"/>
                </a:rPr>
                <a:t>炬（火炬）   火     灿（灿烂）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itchFamily="49" charset="-122"/>
                  <a:ea typeface="楷体" pitchFamily="49" charset="-122"/>
                </a:rPr>
                <a:t>垮（垮掉）   土     坟（坟墓）</a:t>
              </a:r>
            </a:p>
          </p:txBody>
        </p:sp>
        <p:sp>
          <p:nvSpPr>
            <p:cNvPr id="13" name="矩形 6"/>
            <p:cNvSpPr>
              <a:spLocks noChangeArrowheads="1"/>
            </p:cNvSpPr>
            <p:nvPr/>
          </p:nvSpPr>
          <p:spPr bwMode="auto">
            <a:xfrm>
              <a:off x="2533650" y="3143250"/>
              <a:ext cx="3538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latin typeface="方正姚体" pitchFamily="2" charset="-122"/>
                  <a:ea typeface="方正姚体" pitchFamily="2" charset="-122"/>
                </a:rPr>
                <a:t>  kuǎ                                              fén</a:t>
              </a:r>
              <a:endParaRPr lang="zh-CN" altLang="en-US" sz="140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/>
          </p:nvSpPr>
          <p:spPr bwMode="auto">
            <a:xfrm>
              <a:off x="2571750" y="1477963"/>
              <a:ext cx="4429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latin typeface="方正姚体" pitchFamily="2" charset="-122"/>
                  <a:ea typeface="方正姚体" pitchFamily="2" charset="-122"/>
                </a:rPr>
                <a:t>  gōu                                            chǎn</a:t>
              </a:r>
              <a:endParaRPr lang="zh-CN" altLang="en-US" sz="140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5" name="矩形 6"/>
            <p:cNvSpPr>
              <a:spLocks noChangeArrowheads="1"/>
            </p:cNvSpPr>
            <p:nvPr/>
          </p:nvSpPr>
          <p:spPr bwMode="auto">
            <a:xfrm>
              <a:off x="2714625" y="2763838"/>
              <a:ext cx="4429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latin typeface="方正姚体" pitchFamily="2" charset="-122"/>
                  <a:ea typeface="方正姚体" pitchFamily="2" charset="-122"/>
                </a:rPr>
                <a:t> jù                                               càn</a:t>
              </a:r>
              <a:endParaRPr lang="zh-CN" altLang="en-US" sz="140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6" name="矩形 6"/>
            <p:cNvSpPr>
              <a:spLocks noChangeArrowheads="1"/>
            </p:cNvSpPr>
            <p:nvPr/>
          </p:nvSpPr>
          <p:spPr bwMode="auto">
            <a:xfrm>
              <a:off x="2500313" y="2357438"/>
              <a:ext cx="43576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latin typeface="方正姚体" pitchFamily="2" charset="-122"/>
                  <a:ea typeface="方正姚体" pitchFamily="2" charset="-122"/>
                </a:rPr>
                <a:t>  yuán                                           zhǎng</a:t>
              </a:r>
              <a:endParaRPr lang="zh-CN" altLang="en-US" sz="140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7" name="矩形 6"/>
            <p:cNvSpPr>
              <a:spLocks noChangeArrowheads="1"/>
            </p:cNvSpPr>
            <p:nvPr/>
          </p:nvSpPr>
          <p:spPr bwMode="auto">
            <a:xfrm>
              <a:off x="2500313" y="1928813"/>
              <a:ext cx="4500562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latin typeface="方正姚体" pitchFamily="2" charset="-122"/>
                  <a:ea typeface="方正姚体" pitchFamily="2" charset="-122"/>
                </a:rPr>
                <a:t>   méi                                               shì</a:t>
              </a:r>
              <a:endParaRPr lang="zh-CN" altLang="en-US" sz="1400">
                <a:latin typeface="方正姚体" pitchFamily="2" charset="-122"/>
                <a:ea typeface="方正姚体" pitchFamily="2" charset="-122"/>
              </a:endParaRPr>
            </a:p>
          </p:txBody>
        </p:sp>
      </p:grpSp>
      <p:pic>
        <p:nvPicPr>
          <p:cNvPr id="1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57950" y="600076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6127066"/>
            <a:ext cx="642942" cy="54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6143644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211" y="6286521"/>
            <a:ext cx="670011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9625" y="671513"/>
            <a:ext cx="95891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gōu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7416" name="TextBox 5"/>
          <p:cNvSpPr txBox="1">
            <a:spLocks noChangeArrowheads="1"/>
          </p:cNvSpPr>
          <p:nvPr/>
        </p:nvSpPr>
        <p:spPr bwMode="auto">
          <a:xfrm>
            <a:off x="1911350" y="1973263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：钩状  钩子 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上钩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17" name="TextBox 14"/>
          <p:cNvSpPr txBox="1">
            <a:spLocks noChangeArrowheads="1"/>
          </p:cNvSpPr>
          <p:nvPr/>
        </p:nvSpPr>
        <p:spPr bwMode="auto">
          <a:xfrm>
            <a:off x="1882775" y="1196975"/>
            <a:ext cx="31448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418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20" name="TextBox 23"/>
          <p:cNvSpPr txBox="1">
            <a:spLocks noChangeArrowheads="1"/>
          </p:cNvSpPr>
          <p:nvPr/>
        </p:nvSpPr>
        <p:spPr bwMode="auto">
          <a:xfrm>
            <a:off x="774700" y="1371415"/>
            <a:ext cx="1228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钩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02188" y="774700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chǎn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7422" name="TextBox 41"/>
          <p:cNvSpPr txBox="1">
            <a:spLocks noChangeArrowheads="1"/>
          </p:cNvSpPr>
          <p:nvPr/>
        </p:nvSpPr>
        <p:spPr bwMode="auto">
          <a:xfrm>
            <a:off x="6011863" y="2073275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：铲子  锅铲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铲除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3" name="TextBox 42"/>
          <p:cNvSpPr txBox="1">
            <a:spLocks noChangeArrowheads="1"/>
          </p:cNvSpPr>
          <p:nvPr/>
        </p:nvSpPr>
        <p:spPr bwMode="auto">
          <a:xfrm>
            <a:off x="5989638" y="1311275"/>
            <a:ext cx="347662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前鼻音，不要读成后鼻音。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>
            <a:grpSpLocks/>
          </p:cNvGrpSpPr>
          <p:nvPr/>
        </p:nvGrpSpPr>
        <p:grpSpPr bwMode="auto">
          <a:xfrm>
            <a:off x="4784725" y="1500173"/>
            <a:ext cx="1287463" cy="1209689"/>
            <a:chOff x="4655076" y="1500138"/>
            <a:chExt cx="1287742" cy="1209145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7" name="TextBox 23"/>
            <p:cNvSpPr txBox="1">
              <a:spLocks noChangeArrowheads="1"/>
            </p:cNvSpPr>
            <p:nvPr/>
          </p:nvSpPr>
          <p:spPr bwMode="auto">
            <a:xfrm>
              <a:off x="4714876" y="1500138"/>
              <a:ext cx="1227942" cy="1199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铲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928662" y="2506663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méi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7426" name="TextBox 56"/>
          <p:cNvSpPr txBox="1">
            <a:spLocks noChangeArrowheads="1"/>
          </p:cNvSpPr>
          <p:nvPr/>
        </p:nvSpPr>
        <p:spPr bwMode="auto">
          <a:xfrm>
            <a:off x="1928813" y="3643313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：梅花  梅子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话梅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27" name="TextBox 57"/>
          <p:cNvSpPr txBox="1">
            <a:spLocks noChangeArrowheads="1"/>
          </p:cNvSpPr>
          <p:nvPr/>
        </p:nvSpPr>
        <p:spPr bwMode="auto">
          <a:xfrm>
            <a:off x="1928813" y="285750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二声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32363" y="2635250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shì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7429" name="TextBox 71"/>
          <p:cNvSpPr txBox="1">
            <a:spLocks noChangeArrowheads="1"/>
          </p:cNvSpPr>
          <p:nvPr/>
        </p:nvSpPr>
        <p:spPr bwMode="auto">
          <a:xfrm>
            <a:off x="6135688" y="3957638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：柿子  柿饼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西红柿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30" name="TextBox 72"/>
          <p:cNvSpPr txBox="1">
            <a:spLocks noChangeArrowheads="1"/>
          </p:cNvSpPr>
          <p:nvPr/>
        </p:nvSpPr>
        <p:spPr bwMode="auto">
          <a:xfrm>
            <a:off x="6065838" y="3221038"/>
            <a:ext cx="29956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四声，不要读成</a:t>
            </a:r>
            <a:r>
              <a:rPr lang="en-US" altLang="zh-CN" b="1" dirty="0" err="1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si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14375" y="4364038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yuán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7432" name="TextBox 74"/>
          <p:cNvSpPr txBox="1">
            <a:spLocks noChangeArrowheads="1"/>
          </p:cNvSpPr>
          <p:nvPr/>
        </p:nvSpPr>
        <p:spPr bwMode="auto">
          <a:xfrm>
            <a:off x="2063750" y="5650072"/>
            <a:ext cx="23225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：源头  水源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源源不断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33" name="TextBox 75"/>
          <p:cNvSpPr txBox="1">
            <a:spLocks noChangeArrowheads="1"/>
          </p:cNvSpPr>
          <p:nvPr/>
        </p:nvSpPr>
        <p:spPr bwMode="auto">
          <a:xfrm>
            <a:off x="2060575" y="4832350"/>
            <a:ext cx="279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二声。</a:t>
            </a:r>
            <a:endParaRPr lang="zh-CN" altLang="en-US" sz="1600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16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748006" y="4500563"/>
            <a:ext cx="146706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zhǎng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7435" name="TextBox 89"/>
          <p:cNvSpPr txBox="1">
            <a:spLocks noChangeArrowheads="1"/>
          </p:cNvSpPr>
          <p:nvPr/>
        </p:nvSpPr>
        <p:spPr bwMode="auto">
          <a:xfrm>
            <a:off x="6134100" y="5715000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：涨水  涨价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涨潮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 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36" name="TextBox 90"/>
          <p:cNvSpPr txBox="1">
            <a:spLocks noChangeArrowheads="1"/>
          </p:cNvSpPr>
          <p:nvPr/>
        </p:nvSpPr>
        <p:spPr bwMode="auto">
          <a:xfrm>
            <a:off x="6126163" y="4935538"/>
            <a:ext cx="34464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后鼻音，不要读成前鼻音。</a:t>
            </a:r>
            <a:endParaRPr lang="zh-CN" altLang="en-US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92"/>
          <p:cNvGrpSpPr>
            <a:grpSpLocks/>
          </p:cNvGrpSpPr>
          <p:nvPr/>
        </p:nvGrpSpPr>
        <p:grpSpPr bwMode="auto">
          <a:xfrm>
            <a:off x="4786314" y="3286124"/>
            <a:ext cx="1278997" cy="1266826"/>
            <a:chOff x="3405777" y="1132353"/>
            <a:chExt cx="1278621" cy="1267306"/>
          </a:xfrm>
        </p:grpSpPr>
        <p:grpSp>
          <p:nvGrpSpPr>
            <p:cNvPr id="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5" name="TextBox 23"/>
            <p:cNvSpPr txBox="1">
              <a:spLocks noChangeArrowheads="1"/>
            </p:cNvSpPr>
            <p:nvPr/>
          </p:nvSpPr>
          <p:spPr bwMode="auto">
            <a:xfrm>
              <a:off x="3405777" y="1132353"/>
              <a:ext cx="1227942" cy="1200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柿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39" name="TextBox 23"/>
          <p:cNvSpPr txBox="1">
            <a:spLocks noChangeArrowheads="1"/>
          </p:cNvSpPr>
          <p:nvPr/>
        </p:nvSpPr>
        <p:spPr bwMode="auto">
          <a:xfrm>
            <a:off x="806450" y="3157365"/>
            <a:ext cx="1228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梅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41" name="TextBox 23"/>
          <p:cNvSpPr txBox="1">
            <a:spLocks noChangeArrowheads="1"/>
          </p:cNvSpPr>
          <p:nvPr/>
        </p:nvSpPr>
        <p:spPr bwMode="auto">
          <a:xfrm>
            <a:off x="738188" y="5072074"/>
            <a:ext cx="1228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源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43" name="TextBox 23"/>
          <p:cNvSpPr txBox="1">
            <a:spLocks noChangeArrowheads="1"/>
          </p:cNvSpPr>
          <p:nvPr/>
        </p:nvSpPr>
        <p:spPr bwMode="auto">
          <a:xfrm>
            <a:off x="4857752" y="5229246"/>
            <a:ext cx="1227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涨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25" y="671513"/>
            <a:ext cx="69762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jù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8440" name="TextBox 5"/>
          <p:cNvSpPr txBox="1">
            <a:spLocks noChangeArrowheads="1"/>
          </p:cNvSpPr>
          <p:nvPr/>
        </p:nvSpPr>
        <p:spPr bwMode="auto">
          <a:xfrm>
            <a:off x="1990727" y="1973263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宝炬  电炬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火炬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1" name="TextBox 14"/>
          <p:cNvSpPr txBox="1">
            <a:spLocks noChangeArrowheads="1"/>
          </p:cNvSpPr>
          <p:nvPr/>
        </p:nvSpPr>
        <p:spPr bwMode="auto">
          <a:xfrm>
            <a:off x="1927228" y="1196975"/>
            <a:ext cx="3144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四声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442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4" name="TextBox 23"/>
          <p:cNvSpPr txBox="1">
            <a:spLocks noChangeArrowheads="1"/>
          </p:cNvSpPr>
          <p:nvPr/>
        </p:nvSpPr>
        <p:spPr bwMode="auto">
          <a:xfrm>
            <a:off x="700069" y="1371415"/>
            <a:ext cx="1228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炬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29190" y="792163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càn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8446" name="TextBox 41"/>
          <p:cNvSpPr txBox="1">
            <a:spLocks noChangeArrowheads="1"/>
          </p:cNvSpPr>
          <p:nvPr/>
        </p:nvSpPr>
        <p:spPr bwMode="auto">
          <a:xfrm>
            <a:off x="6057900" y="2078038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：灿烂  灿亮</a:t>
            </a: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</a:p>
        </p:txBody>
      </p:sp>
      <p:sp>
        <p:nvSpPr>
          <p:cNvPr id="18447" name="TextBox 42"/>
          <p:cNvSpPr txBox="1">
            <a:spLocks noChangeArrowheads="1"/>
          </p:cNvSpPr>
          <p:nvPr/>
        </p:nvSpPr>
        <p:spPr bwMode="auto">
          <a:xfrm>
            <a:off x="5989638" y="1311275"/>
            <a:ext cx="34766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   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不要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读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成</a:t>
            </a:r>
            <a:r>
              <a:rPr lang="en-US" altLang="zh-CN" sz="2000" b="1" dirty="0" err="1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chan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>
            <a:grpSpLocks/>
          </p:cNvGrpSpPr>
          <p:nvPr/>
        </p:nvGrpSpPr>
        <p:grpSpPr bwMode="auto">
          <a:xfrm>
            <a:off x="4784726" y="1514291"/>
            <a:ext cx="1265652" cy="1200329"/>
            <a:chOff x="4655076" y="1514249"/>
            <a:chExt cx="1265926" cy="1199789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66" name="TextBox 23"/>
            <p:cNvSpPr txBox="1">
              <a:spLocks noChangeArrowheads="1"/>
            </p:cNvSpPr>
            <p:nvPr/>
          </p:nvSpPr>
          <p:spPr bwMode="auto">
            <a:xfrm>
              <a:off x="4656664" y="1514249"/>
              <a:ext cx="1227942" cy="1199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灿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903249" y="2500313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kuǎ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8450" name="TextBox 56"/>
          <p:cNvSpPr txBox="1">
            <a:spLocks noChangeArrowheads="1"/>
          </p:cNvSpPr>
          <p:nvPr/>
        </p:nvSpPr>
        <p:spPr bwMode="auto">
          <a:xfrm>
            <a:off x="1990727" y="3864122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：垮台  松垮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拖垮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51" name="TextBox 57"/>
          <p:cNvSpPr txBox="1">
            <a:spLocks noChangeArrowheads="1"/>
          </p:cNvSpPr>
          <p:nvPr/>
        </p:nvSpPr>
        <p:spPr bwMode="auto">
          <a:xfrm>
            <a:off x="2000253" y="2928934"/>
            <a:ext cx="26431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   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三拼音节，不要丢掉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u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16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75215" y="2649538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 smtClean="0">
                <a:latin typeface="+mn-ea"/>
                <a:ea typeface="+mn-ea"/>
              </a:rPr>
              <a:t>fén</a:t>
            </a:r>
            <a:endParaRPr lang="en-US" altLang="zh-CN" sz="4000" dirty="0" smtClean="0">
              <a:latin typeface="+mn-ea"/>
              <a:ea typeface="+mn-ea"/>
            </a:endParaRPr>
          </a:p>
        </p:txBody>
      </p:sp>
      <p:sp>
        <p:nvSpPr>
          <p:cNvPr id="18453" name="TextBox 71"/>
          <p:cNvSpPr txBox="1">
            <a:spLocks noChangeArrowheads="1"/>
          </p:cNvSpPr>
          <p:nvPr/>
        </p:nvSpPr>
        <p:spPr bwMode="auto">
          <a:xfrm>
            <a:off x="6082569" y="4146627"/>
            <a:ext cx="2867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：坟墓  祖坟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坟地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54" name="TextBox 72"/>
          <p:cNvSpPr txBox="1">
            <a:spLocks noChangeArrowheads="1"/>
          </p:cNvSpPr>
          <p:nvPr/>
        </p:nvSpPr>
        <p:spPr bwMode="auto">
          <a:xfrm>
            <a:off x="6065838" y="3221038"/>
            <a:ext cx="299561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前鼻音，不要读成后鼻音。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92"/>
          <p:cNvGrpSpPr>
            <a:grpSpLocks/>
          </p:cNvGrpSpPr>
          <p:nvPr/>
        </p:nvGrpSpPr>
        <p:grpSpPr bwMode="auto">
          <a:xfrm>
            <a:off x="4799010" y="3300241"/>
            <a:ext cx="1273188" cy="1252710"/>
            <a:chOff x="3418472" y="1146850"/>
            <a:chExt cx="1273043" cy="1252809"/>
          </a:xfrm>
        </p:grpSpPr>
        <p:grpSp>
          <p:nvGrpSpPr>
            <p:cNvPr id="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64" name="TextBox 23"/>
            <p:cNvSpPr txBox="1">
              <a:spLocks noChangeArrowheads="1"/>
            </p:cNvSpPr>
            <p:nvPr/>
          </p:nvSpPr>
          <p:spPr bwMode="auto">
            <a:xfrm>
              <a:off x="3463572" y="1146850"/>
              <a:ext cx="1227943" cy="1200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坟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60" name="TextBox 23"/>
          <p:cNvSpPr txBox="1">
            <a:spLocks noChangeArrowheads="1"/>
          </p:cNvSpPr>
          <p:nvPr/>
        </p:nvSpPr>
        <p:spPr bwMode="auto">
          <a:xfrm>
            <a:off x="714348" y="3228803"/>
            <a:ext cx="1228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垮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231933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字词句运用</a:t>
            </a:r>
          </a:p>
        </p:txBody>
      </p:sp>
      <p:pic>
        <p:nvPicPr>
          <p:cNvPr id="19463" name="图片 2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990587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Rectangle 9"/>
          <p:cNvSpPr>
            <a:spLocks noChangeArrowheads="1"/>
          </p:cNvSpPr>
          <p:nvPr/>
        </p:nvSpPr>
        <p:spPr bwMode="auto">
          <a:xfrm>
            <a:off x="785840" y="2500306"/>
            <a:ext cx="771525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本题共有六组词语，每组词语意思相近，只有能区分它们之间的细微差别，才能更好地运用这些词语。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参考答案：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一眨眼：一眨眼，小燕子从稻田的这边飞到了另一边。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Calibri" pitchFamily="34" charset="0"/>
              </a:rPr>
              <a:t>  慢悠悠：老渔翁慢悠悠地划着桨，小船在湖面上飘荡着。</a:t>
            </a:r>
          </a:p>
          <a:p>
            <a:pPr indent="266700" eaLnBrk="0" hangingPunct="0">
              <a:lnSpc>
                <a:spcPct val="150000"/>
              </a:lnSpc>
            </a:pPr>
            <a:endParaRPr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Calibri" pitchFamily="34" charset="0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714884"/>
            <a:ext cx="1225550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214460" y="979485"/>
            <a:ext cx="6643688" cy="20923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1" dirty="0" smtClean="0">
                <a:latin typeface="+mn-ea"/>
                <a:ea typeface="+mn-ea"/>
              </a:rPr>
              <a:t>读一读下面的词语，选择一两个说句子。</a:t>
            </a:r>
          </a:p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忽然   突然   立刻   马上   一瞬间   一眨眼</a:t>
            </a:r>
          </a:p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逐渐   渐渐   慢慢   徐徐   慢吞吞   慢悠悠</a:t>
            </a:r>
          </a:p>
          <a:p>
            <a:pPr eaLnBrk="1" hangingPunct="1">
              <a:defRPr/>
            </a:pPr>
            <a:endParaRPr lang="zh-CN" altLang="en-US" sz="20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Blip>
                <a:blip r:embed="rId9"/>
              </a:buBlip>
              <a:defRPr/>
            </a:pPr>
            <a:endParaRPr lang="zh-CN" altLang="en-US" sz="20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5"/>
          <p:cNvSpPr>
            <a:spLocks noChangeArrowheads="1"/>
          </p:cNvSpPr>
          <p:nvPr/>
        </p:nvSpPr>
        <p:spPr bwMode="auto">
          <a:xfrm>
            <a:off x="5397523" y="1314448"/>
            <a:ext cx="531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>
                <a:latin typeface="方正姚体" pitchFamily="2" charset="-122"/>
                <a:ea typeface="方正姚体" pitchFamily="2" charset="-122"/>
              </a:rPr>
              <a:t>shùn</a:t>
            </a:r>
            <a:endParaRPr lang="zh-CN" altLang="en-US" sz="140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1571648" y="1765298"/>
            <a:ext cx="61436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dirty="0" err="1">
                <a:latin typeface="方正姚体" pitchFamily="2" charset="-122"/>
                <a:ea typeface="方正姚体" pitchFamily="2" charset="-122"/>
              </a:rPr>
              <a:t>zhú</a:t>
            </a:r>
            <a:r>
              <a:rPr lang="en-US" altLang="zh-CN" sz="1400" dirty="0">
                <a:latin typeface="方正姚体" pitchFamily="2" charset="-122"/>
                <a:ea typeface="方正姚体" pitchFamily="2" charset="-122"/>
              </a:rPr>
              <a:t>                                                       </a:t>
            </a:r>
            <a:r>
              <a:rPr lang="en-US" altLang="zh-CN" sz="1400" dirty="0" err="1">
                <a:latin typeface="方正姚体" pitchFamily="2" charset="-122"/>
                <a:ea typeface="方正姚体" pitchFamily="2" charset="-122"/>
              </a:rPr>
              <a:t>xú</a:t>
            </a:r>
            <a:r>
              <a:rPr lang="zh-CN" altLang="en-US" sz="1400" dirty="0">
                <a:latin typeface="方正姚体" pitchFamily="2" charset="-122"/>
                <a:ea typeface="方正姚体" pitchFamily="2" charset="-122"/>
              </a:rPr>
              <a:t>                      </a:t>
            </a:r>
            <a:r>
              <a:rPr lang="en-US" altLang="zh-CN" sz="1400" dirty="0" err="1">
                <a:latin typeface="方正姚体" pitchFamily="2" charset="-122"/>
                <a:ea typeface="方正姚体" pitchFamily="2" charset="-122"/>
              </a:rPr>
              <a:t>tūn</a:t>
            </a:r>
            <a:r>
              <a:rPr lang="en-US" altLang="zh-CN" sz="1400" dirty="0"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zh-CN" altLang="en-US" sz="1400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dirty="0" err="1">
                <a:latin typeface="方正姚体" pitchFamily="2" charset="-122"/>
                <a:ea typeface="方正姚体" pitchFamily="2" charset="-122"/>
              </a:rPr>
              <a:t>yōu</a:t>
            </a:r>
            <a:endParaRPr lang="zh-CN" altLang="en-US" sz="14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18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4643446"/>
            <a:ext cx="1428760" cy="192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231933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字词句运用</a:t>
            </a:r>
          </a:p>
        </p:txBody>
      </p:sp>
      <p:pic>
        <p:nvPicPr>
          <p:cNvPr id="19463" name="图片 2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92867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333499" y="982662"/>
            <a:ext cx="7167591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+mn-ea"/>
                <a:ea typeface="+mn-ea"/>
              </a:rPr>
              <a:t>读句子，想象画面，再仿照例句写一写。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2" name="组合 1"/>
          <p:cNvGrpSpPr>
            <a:grpSpLocks/>
          </p:cNvGrpSpPr>
          <p:nvPr/>
        </p:nvGrpSpPr>
        <p:grpSpPr bwMode="auto">
          <a:xfrm>
            <a:off x="785786" y="1428736"/>
            <a:ext cx="7000875" cy="1404937"/>
            <a:chOff x="1312837" y="1587517"/>
            <a:chExt cx="7000875" cy="1405543"/>
          </a:xfrm>
        </p:grpSpPr>
        <p:sp>
          <p:nvSpPr>
            <p:cNvPr id="23" name="矩形 6"/>
            <p:cNvSpPr>
              <a:spLocks noChangeArrowheads="1"/>
            </p:cNvSpPr>
            <p:nvPr/>
          </p:nvSpPr>
          <p:spPr bwMode="auto">
            <a:xfrm>
              <a:off x="1312837" y="1587517"/>
              <a:ext cx="7000875" cy="1405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    最后一个太阳害怕极了，慌慌张张地躲进了大海里。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    李明杰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_____________________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____________________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跑进了教室。</a:t>
              </a:r>
            </a:p>
          </p:txBody>
        </p:sp>
        <p:sp>
          <p:nvSpPr>
            <p:cNvPr id="24" name="矩形 7"/>
            <p:cNvSpPr>
              <a:spLocks noChangeArrowheads="1"/>
            </p:cNvSpPr>
            <p:nvPr/>
          </p:nvSpPr>
          <p:spPr bwMode="auto">
            <a:xfrm>
              <a:off x="3455977" y="1801884"/>
              <a:ext cx="100811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itchFamily="49" charset="-122"/>
                  <a:ea typeface="楷体" pitchFamily="49" charset="-122"/>
                </a:rPr>
                <a:t>. . . .</a:t>
              </a:r>
              <a:endParaRPr lang="zh-CN" altLang="en-US" sz="2000"/>
            </a:p>
          </p:txBody>
        </p:sp>
        <p:sp>
          <p:nvSpPr>
            <p:cNvPr id="25" name="矩形 9"/>
            <p:cNvSpPr>
              <a:spLocks noChangeArrowheads="1"/>
            </p:cNvSpPr>
            <p:nvPr/>
          </p:nvSpPr>
          <p:spPr bwMode="auto">
            <a:xfrm>
              <a:off x="4741861" y="1801884"/>
              <a:ext cx="100811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itchFamily="49" charset="-122"/>
                  <a:ea typeface="楷体" pitchFamily="49" charset="-122"/>
                </a:rPr>
                <a:t>. . . .</a:t>
              </a:r>
              <a:endParaRPr lang="zh-CN" altLang="en-US" sz="2000"/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14348" y="2928934"/>
            <a:ext cx="778674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本题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提示我们在理解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词语意思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的基础上通过想象画面理解句子的意思。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参考答案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李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明杰</a:t>
            </a:r>
            <a:r>
              <a:rPr lang="zh-CN" altLang="en-US" sz="20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害怕极了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0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慌慌张张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地跑进了教室。 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1" y="205637"/>
            <a:ext cx="215344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我的发现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643578"/>
            <a:ext cx="1571636" cy="101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5"/>
          <p:cNvSpPr>
            <a:spLocks noChangeArrowheads="1"/>
          </p:cNvSpPr>
          <p:nvPr/>
        </p:nvSpPr>
        <p:spPr bwMode="auto">
          <a:xfrm>
            <a:off x="714348" y="2459078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619125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带有相同偏旁的字的字义和字源入手来归纳自己的发现。</a:t>
            </a:r>
          </a:p>
          <a:p>
            <a:pPr indent="619125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参考答案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indent="619125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发现带有“礻”的字都和祭祀的供桌有关系；带有“衤”的字都和衣服有关系；带有“冫”的字都表示温度低；带有“氵”的字都和水有关。</a:t>
            </a:r>
          </a:p>
          <a:p>
            <a:pPr indent="619125">
              <a:lnSpc>
                <a:spcPct val="150000"/>
              </a:lnSpc>
            </a:pP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357290" y="1071546"/>
            <a:ext cx="6643687" cy="19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神  祖  礼  福     冰  冷  冻  凉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Calibri" pitchFamily="34" charset="0"/>
              </a:rPr>
              <a:t>补  袜  衫  被     海  流  洒  滴</a:t>
            </a:r>
          </a:p>
          <a:p>
            <a:pPr indent="266700" eaLnBrk="0" hangingPunct="0">
              <a:lnSpc>
                <a:spcPct val="150000"/>
              </a:lnSpc>
            </a:pPr>
            <a:endParaRPr lang="zh-CN" altLang="en-US" sz="2800" b="1" dirty="0">
              <a:latin typeface="楷体" pitchFamily="49" charset="-122"/>
              <a:ea typeface="楷体" pitchFamily="49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日积月累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0958" y="2714620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6688" flipH="1">
            <a:off x="382043" y="2448298"/>
            <a:ext cx="1130236" cy="118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1"/>
          <p:cNvSpPr>
            <a:spLocks noChangeArrowheads="1"/>
          </p:cNvSpPr>
          <p:nvPr/>
        </p:nvSpPr>
        <p:spPr bwMode="auto">
          <a:xfrm>
            <a:off x="2143108" y="1285860"/>
            <a:ext cx="457200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舟夜书所见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[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清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查慎行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月黑见渔灯，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孤光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一点萤。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微微风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簇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浪，散作满河星。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57224" y="1357298"/>
            <a:ext cx="1945878" cy="928694"/>
            <a:chOff x="857224" y="1357298"/>
            <a:chExt cx="1945878" cy="928694"/>
          </a:xfrm>
        </p:grpSpPr>
        <p:sp>
          <p:nvSpPr>
            <p:cNvPr id="19" name="云形标注 18"/>
            <p:cNvSpPr/>
            <p:nvPr/>
          </p:nvSpPr>
          <p:spPr>
            <a:xfrm>
              <a:off x="857224" y="1357298"/>
              <a:ext cx="1928826" cy="928694"/>
            </a:xfrm>
            <a:prstGeom prst="cloudCallout">
              <a:avLst>
                <a:gd name="adj1" fmla="val -23358"/>
                <a:gd name="adj2" fmla="val 92796"/>
              </a:avLst>
            </a:prstGeom>
            <a:solidFill>
              <a:srgbClr val="CCE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71538" y="1571612"/>
              <a:ext cx="17315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簇：拥起。</a:t>
              </a:r>
              <a:endPara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29388" y="1071546"/>
            <a:ext cx="2273258" cy="1119099"/>
            <a:chOff x="857224" y="1357298"/>
            <a:chExt cx="1928826" cy="928694"/>
          </a:xfrm>
        </p:grpSpPr>
        <p:sp>
          <p:nvSpPr>
            <p:cNvPr id="22" name="云形标注 21"/>
            <p:cNvSpPr/>
            <p:nvPr/>
          </p:nvSpPr>
          <p:spPr>
            <a:xfrm>
              <a:off x="857224" y="1357298"/>
              <a:ext cx="1928826" cy="928694"/>
            </a:xfrm>
            <a:prstGeom prst="cloudCallout">
              <a:avLst>
                <a:gd name="adj1" fmla="val -23358"/>
                <a:gd name="adj2" fmla="val 92796"/>
              </a:avLst>
            </a:prstGeom>
            <a:solidFill>
              <a:srgbClr val="CCE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17838" y="1475865"/>
              <a:ext cx="1785950" cy="689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  孤光：孤零零的灯光。</a:t>
              </a: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14348" y="3857628"/>
            <a:ext cx="78581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诗意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：漆黑之夜不见月亮，只见那渔船上的灯光，孤独的灯光在茫茫的夜色中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，像萤火虫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一样发出一点微亮。微风阵阵，河水泛起层层波浪，渔灯微光在水面上散开，河面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好象散落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无数的星星。</a:t>
            </a:r>
          </a:p>
        </p:txBody>
      </p:sp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日积月累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5" name="TextBox 2"/>
          <p:cNvSpPr txBox="1"/>
          <p:nvPr/>
        </p:nvSpPr>
        <p:spPr>
          <a:xfrm>
            <a:off x="539552" y="2002608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786322"/>
            <a:ext cx="1428760" cy="192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42910" y="1214422"/>
            <a:ext cx="79216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作者介绍： </a:t>
            </a:r>
            <a:endParaRPr lang="en-US" altLang="zh-CN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查慎行：（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1650—1727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）， 清代诗人，初名嗣琏，字夏重，号查田；后改名慎行，字悔余，号他山，赐号烟波钓徒，晚年居于初白庵，所以又称查初白。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为“清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初六家”之一。浙江海宁袁花人。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316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2774</TotalTime>
  <Words>1670</Words>
  <Application>Microsoft Office PowerPoint</Application>
  <PresentationFormat>全屏显示(4:3)</PresentationFormat>
  <Paragraphs>160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524</cp:revision>
  <dcterms:created xsi:type="dcterms:W3CDTF">2017-05-17T10:13:19Z</dcterms:created>
  <dcterms:modified xsi:type="dcterms:W3CDTF">2018-01-26T09:03:17Z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