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17"/>
  </p:notesMasterIdLst>
  <p:sldIdLst>
    <p:sldId id="262" r:id="rId2"/>
    <p:sldId id="293" r:id="rId3"/>
    <p:sldId id="294" r:id="rId4"/>
    <p:sldId id="302" r:id="rId5"/>
    <p:sldId id="327" r:id="rId6"/>
    <p:sldId id="322" r:id="rId7"/>
    <p:sldId id="329" r:id="rId8"/>
    <p:sldId id="304" r:id="rId9"/>
    <p:sldId id="333" r:id="rId10"/>
    <p:sldId id="306" r:id="rId11"/>
    <p:sldId id="335" r:id="rId12"/>
    <p:sldId id="305" r:id="rId13"/>
    <p:sldId id="309" r:id="rId14"/>
    <p:sldId id="334" r:id="rId15"/>
    <p:sldId id="291"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1597E0"/>
    <a:srgbClr val="1894DE"/>
    <a:srgbClr val="FCF7E3"/>
    <a:srgbClr val="FFFFFF"/>
    <a:srgbClr val="B7D545"/>
    <a:srgbClr val="CCECFF"/>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p:scale>
          <a:sx n="80" d="100"/>
          <a:sy n="80" d="100"/>
        </p:scale>
        <p:origin x="-2760" y="-6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10" d="100"/>
        <a:sy n="11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2018/1/26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extLst>
      <p:ext uri="{BB962C8B-B14F-4D97-AF65-F5344CB8AC3E}">
        <p14:creationId xmlns:p14="http://schemas.microsoft.com/office/powerpoint/2010/main" xmlns="" val="728519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headEnd/>
            <a:tailEnd/>
          </a:ln>
        </p:spPr>
      </p:sp>
      <p:sp>
        <p:nvSpPr>
          <p:cNvPr id="153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extLst>
      <p:ext uri="{BB962C8B-B14F-4D97-AF65-F5344CB8AC3E}">
        <p14:creationId xmlns:p14="http://schemas.microsoft.com/office/powerpoint/2010/main" xmlns="" val="2117934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DE1C597-045B-4484-9210-D34BC6B52F3A}" type="slidenum">
              <a:rPr lang="zh-CN" altLang="en-US" smtClean="0"/>
              <a:pPr>
                <a:defRPr/>
              </a:pPr>
              <a:t>2</a:t>
            </a:fld>
            <a:endParaRPr lang="zh-CN" altLang="en-US"/>
          </a:p>
        </p:txBody>
      </p:sp>
    </p:spTree>
    <p:extLst>
      <p:ext uri="{BB962C8B-B14F-4D97-AF65-F5344CB8AC3E}">
        <p14:creationId xmlns:p14="http://schemas.microsoft.com/office/powerpoint/2010/main" xmlns="" val="3393554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1/26/2018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xmlns="" val="17689942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0747A54F-3FEC-4936-8736-4984B542CD43}"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FF967827-1260-487A-A463-0B68ED403DB1}" type="slidenum">
              <a:rPr lang="zh-CN" altLang="en-US" smtClean="0"/>
              <a:pPr>
                <a:defRPr/>
              </a:pPr>
              <a:t>‹#›</a:t>
            </a:fld>
            <a:endParaRPr lang="zh-CN" altLang="en-US"/>
          </a:p>
        </p:txBody>
      </p:sp>
    </p:spTree>
    <p:extLst>
      <p:ext uri="{BB962C8B-B14F-4D97-AF65-F5344CB8AC3E}">
        <p14:creationId xmlns:p14="http://schemas.microsoft.com/office/powerpoint/2010/main" xmlns="" val="1049706237"/>
      </p:ext>
    </p:extLst>
  </p:cSld>
  <p:clrMapOvr>
    <a:masterClrMapping/>
  </p:clrMapOvr>
  <p:transition spd="med">
    <p:pull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4B40C29D-F8BC-4739-8571-43BF11840871}"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8DF3B43B-6748-494E-8E9B-16197170E833}" type="slidenum">
              <a:rPr lang="zh-CN" altLang="en-US" smtClean="0"/>
              <a:pPr>
                <a:defRPr/>
              </a:pPr>
              <a:t>‹#›</a:t>
            </a:fld>
            <a:endParaRPr lang="zh-CN" altLang="en-US"/>
          </a:p>
        </p:txBody>
      </p:sp>
    </p:spTree>
    <p:extLst>
      <p:ext uri="{BB962C8B-B14F-4D97-AF65-F5344CB8AC3E}">
        <p14:creationId xmlns:p14="http://schemas.microsoft.com/office/powerpoint/2010/main" xmlns="" val="3000950411"/>
      </p:ext>
    </p:extLst>
  </p:cSld>
  <p:clrMapOvr>
    <a:masterClrMapping/>
  </p:clrMapOvr>
  <p:transition spd="med">
    <p:pull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cxnSp>
        <p:nvCxnSpPr>
          <p:cNvPr id="8"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9"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Tree>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F1E265B0-DCD4-4796-B75D-711F6AC2A922}" type="datetimeFigureOut">
              <a:rPr lang="zh-CN" altLang="en-US"/>
              <a:pPr>
                <a:defRPr/>
              </a:pPr>
              <a:t>2018/1/26</a:t>
            </a:fld>
            <a:endParaRPr lang="zh-CN" altLang="en-US"/>
          </a:p>
        </p:txBody>
      </p:sp>
      <p:sp>
        <p:nvSpPr>
          <p:cNvPr id="3"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0087019A-3CDA-445A-9687-17C2E4B5EC35}" type="slidenum">
              <a:rPr lang="zh-CN" altLang="en-US"/>
              <a:pPr>
                <a:defRPr/>
              </a:pPr>
              <a:t>‹#›</a:t>
            </a:fld>
            <a:endParaRPr lang="zh-CN" altLang="en-US"/>
          </a:p>
        </p:txBody>
      </p:sp>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1/26/2018</a:t>
            </a:fld>
            <a:endParaRPr lang="en-US"/>
          </a:p>
        </p:txBody>
      </p:sp>
      <p:sp>
        <p:nvSpPr>
          <p:cNvPr id="5" name="页脚占位符 4"/>
          <p:cNvSpPr>
            <a:spLocks noGrp="1"/>
          </p:cNvSpPr>
          <p:nvPr>
            <p:ph type="ftr" sz="quarter" idx="11"/>
          </p:nvPr>
        </p:nvSpPr>
        <p:spPr/>
        <p:txBody>
          <a:bodyPr/>
          <a:lstStyle/>
          <a:p>
            <a:endParaRPr kumimoji="0" lang="zh-CN" altLang="en-US" dirty="0"/>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xmlns="" val="32156332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79687E9B-3C79-4CEC-83F4-2F4717F49314}"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E8A40AC-8327-41A7-B253-1606CB1C8497}" type="slidenum">
              <a:rPr lang="zh-CN" altLang="en-US" smtClean="0"/>
              <a:pPr>
                <a:defRPr/>
              </a:pPr>
              <a:t>‹#›</a:t>
            </a:fld>
            <a:endParaRPr lang="zh-CN" altLang="en-US"/>
          </a:p>
        </p:txBody>
      </p:sp>
    </p:spTree>
    <p:extLst>
      <p:ext uri="{BB962C8B-B14F-4D97-AF65-F5344CB8AC3E}">
        <p14:creationId xmlns:p14="http://schemas.microsoft.com/office/powerpoint/2010/main" xmlns="" val="2561909815"/>
      </p:ext>
    </p:extLst>
  </p:cSld>
  <p:clrMapOvr>
    <a:masterClrMapping/>
  </p:clrMapOvr>
  <p:transition spd="med">
    <p:pull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2119AB8E-A24F-4C6B-B45B-F1413F517A43}"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BA42BF55-4000-4174-BB51-D53C39041841}" type="slidenum">
              <a:rPr lang="zh-CN" altLang="en-US" smtClean="0"/>
              <a:pPr>
                <a:defRPr/>
              </a:pPr>
              <a:t>‹#›</a:t>
            </a:fld>
            <a:endParaRPr lang="zh-CN" altLang="en-US"/>
          </a:p>
        </p:txBody>
      </p:sp>
    </p:spTree>
    <p:extLst>
      <p:ext uri="{BB962C8B-B14F-4D97-AF65-F5344CB8AC3E}">
        <p14:creationId xmlns:p14="http://schemas.microsoft.com/office/powerpoint/2010/main" xmlns="" val="667962689"/>
      </p:ext>
    </p:extLst>
  </p:cSld>
  <p:clrMapOvr>
    <a:masterClrMapping/>
  </p:clrMapOvr>
  <p:transition spd="med">
    <p:pull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0BDA5B8-0CBB-43B2-8450-2937FFC0BB48}" type="datetimeFigureOut">
              <a:rPr lang="zh-CN" altLang="en-US" smtClean="0"/>
              <a:pPr>
                <a:defRPr/>
              </a:pPr>
              <a:t>2018/1/26</a:t>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3E8E8FD3-CF33-4D7C-9F2E-EF83FB8D2E6B}" type="slidenum">
              <a:rPr lang="zh-CN" altLang="en-US" smtClean="0"/>
              <a:pPr>
                <a:defRPr/>
              </a:pPr>
              <a:t>‹#›</a:t>
            </a:fld>
            <a:endParaRPr lang="zh-CN" altLang="en-US"/>
          </a:p>
        </p:txBody>
      </p:sp>
    </p:spTree>
    <p:extLst>
      <p:ext uri="{BB962C8B-B14F-4D97-AF65-F5344CB8AC3E}">
        <p14:creationId xmlns:p14="http://schemas.microsoft.com/office/powerpoint/2010/main" xmlns="" val="2688860141"/>
      </p:ext>
    </p:extLst>
  </p:cSld>
  <p:clrMapOvr>
    <a:masterClrMapping/>
  </p:clrMapOvr>
  <p:transition spd="med">
    <p:pull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C7439827-C08C-407D-8FCE-26EC36613D72}" type="datetimeFigureOut">
              <a:rPr lang="zh-CN" altLang="en-US" smtClean="0"/>
              <a:pPr>
                <a:defRPr/>
              </a:pPr>
              <a:t>2018/1/26</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F5229B43-16FD-4E5A-8C99-936808A001A2}" type="slidenum">
              <a:rPr lang="zh-CN" altLang="en-US" smtClean="0"/>
              <a:pPr>
                <a:defRPr/>
              </a:pPr>
              <a:t>‹#›</a:t>
            </a:fld>
            <a:endParaRPr lang="zh-CN" altLang="en-US"/>
          </a:p>
        </p:txBody>
      </p:sp>
    </p:spTree>
    <p:extLst>
      <p:ext uri="{BB962C8B-B14F-4D97-AF65-F5344CB8AC3E}">
        <p14:creationId xmlns:p14="http://schemas.microsoft.com/office/powerpoint/2010/main" xmlns="" val="2044290462"/>
      </p:ext>
    </p:extLst>
  </p:cSld>
  <p:clrMapOvr>
    <a:masterClrMapping/>
  </p:clrMapOvr>
  <p:transition spd="med">
    <p:pull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782C6953-BA12-468F-B445-92D732FF2055}" type="datetimeFigureOut">
              <a:rPr lang="zh-CN" altLang="en-US" smtClean="0"/>
              <a:pPr>
                <a:defRPr/>
              </a:pPr>
              <a:t>2018/1/26</a:t>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708FF690-C14C-40AC-A546-12A9EC55E334}" type="slidenum">
              <a:rPr lang="zh-CN" altLang="en-US" smtClean="0"/>
              <a:pPr>
                <a:defRPr/>
              </a:pPr>
              <a:t>‹#›</a:t>
            </a:fld>
            <a:endParaRPr lang="zh-CN" altLang="en-US"/>
          </a:p>
        </p:txBody>
      </p:sp>
    </p:spTree>
    <p:extLst>
      <p:ext uri="{BB962C8B-B14F-4D97-AF65-F5344CB8AC3E}">
        <p14:creationId xmlns:p14="http://schemas.microsoft.com/office/powerpoint/2010/main" xmlns="" val="1044846845"/>
      </p:ext>
    </p:extLst>
  </p:cSld>
  <p:clrMapOvr>
    <a:masterClrMapping/>
  </p:clrMapOvr>
  <p:transition spd="med">
    <p:pull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3299DDF-21D2-45DA-BB95-95C31C05B895}"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56E7717C-74FC-4CDC-9D8D-92AB9B3EE357}" type="slidenum">
              <a:rPr lang="zh-CN" altLang="en-US" smtClean="0"/>
              <a:pPr>
                <a:defRPr/>
              </a:pPr>
              <a:t>‹#›</a:t>
            </a:fld>
            <a:endParaRPr lang="zh-CN" altLang="en-US"/>
          </a:p>
        </p:txBody>
      </p:sp>
    </p:spTree>
    <p:extLst>
      <p:ext uri="{BB962C8B-B14F-4D97-AF65-F5344CB8AC3E}">
        <p14:creationId xmlns:p14="http://schemas.microsoft.com/office/powerpoint/2010/main" xmlns="" val="3600345204"/>
      </p:ext>
    </p:extLst>
  </p:cSld>
  <p:clrMapOvr>
    <a:masterClrMapping/>
  </p:clrMapOvr>
  <p:transition spd="med">
    <p:pull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0FCECB8F-BCA3-423E-A202-4CD36E0D101F}"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DA39AFFB-A8C5-45FA-896B-632C528212C8}" type="slidenum">
              <a:rPr lang="zh-CN" altLang="en-US" smtClean="0"/>
              <a:pPr>
                <a:defRPr/>
              </a:pPr>
              <a:t>‹#›</a:t>
            </a:fld>
            <a:endParaRPr lang="zh-CN" altLang="en-US"/>
          </a:p>
        </p:txBody>
      </p:sp>
    </p:spTree>
    <p:extLst>
      <p:ext uri="{BB962C8B-B14F-4D97-AF65-F5344CB8AC3E}">
        <p14:creationId xmlns:p14="http://schemas.microsoft.com/office/powerpoint/2010/main" xmlns="" val="563490749"/>
      </p:ext>
    </p:extLst>
  </p:cSld>
  <p:clrMapOvr>
    <a:masterClrMapping/>
  </p:clrMapOvr>
  <p:transition spd="med">
    <p:pull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latinLnBrk="0" hangingPunct="1"/>
            <a:fld id="{11DF6C85-580E-49AA-8C0F-7282E851D184}" type="datetimeFigureOut">
              <a:rPr lang="en-US" smtClean="0"/>
              <a:pPr eaLnBrk="1" latinLnBrk="0" hangingPunct="1"/>
              <a:t>1/26/2018</a:t>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xmlns="" val="223775717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ransition spd="med">
    <p:pull dir="d"/>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png"/><Relationship Id="rId7"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emf"/></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5.png"/><Relationship Id="rId7"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5.png"/><Relationship Id="rId7"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8.emf"/><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10" Type="http://schemas.openxmlformats.org/officeDocument/2006/relationships/image" Target="../media/image35.jpeg"/><Relationship Id="rId4" Type="http://schemas.openxmlformats.org/officeDocument/2006/relationships/image" Target="../media/image7.emf"/><Relationship Id="rId9"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8.e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4.png"/><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5.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8.emf"/><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5.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6.emf"/></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8.png"/><Relationship Id="rId11" Type="http://schemas.openxmlformats.org/officeDocument/2006/relationships/image" Target="../media/image8.emf"/><Relationship Id="rId5" Type="http://schemas.openxmlformats.org/officeDocument/2006/relationships/image" Target="../media/image16.emf"/><Relationship Id="rId10" Type="http://schemas.openxmlformats.org/officeDocument/2006/relationships/image" Target="../media/image14.png"/><Relationship Id="rId4" Type="http://schemas.openxmlformats.org/officeDocument/2006/relationships/image" Target="../media/image7.emf"/><Relationship Id="rId9" Type="http://schemas.openxmlformats.org/officeDocument/2006/relationships/image" Target="../media/image21.png"/><Relationship Id="rId14"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8.png"/><Relationship Id="rId11" Type="http://schemas.openxmlformats.org/officeDocument/2006/relationships/image" Target="../media/image8.emf"/><Relationship Id="rId5" Type="http://schemas.openxmlformats.org/officeDocument/2006/relationships/image" Target="../media/image16.emf"/><Relationship Id="rId10" Type="http://schemas.openxmlformats.org/officeDocument/2006/relationships/image" Target="../media/image14.png"/><Relationship Id="rId4" Type="http://schemas.openxmlformats.org/officeDocument/2006/relationships/image" Target="../media/image7.emf"/><Relationship Id="rId9" Type="http://schemas.openxmlformats.org/officeDocument/2006/relationships/image" Target="../media/image21.png"/><Relationship Id="rId1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5.png"/><Relationship Id="rId7"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5.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语文园地二</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a:latin typeface="楷体" pitchFamily="49" charset="-122"/>
                <a:ea typeface="楷体" pitchFamily="49" charset="-122"/>
              </a:rPr>
              <a:t>人教</a:t>
            </a:r>
            <a:r>
              <a:rPr lang="zh-CN" altLang="en-US" sz="3200" dirty="0" smtClean="0">
                <a:latin typeface="楷体" pitchFamily="49" charset="-122"/>
                <a:ea typeface="楷体" pitchFamily="49" charset="-122"/>
              </a:rPr>
              <a:t>版二年级下册</a:t>
            </a:r>
            <a:endParaRPr lang="en-US" altLang="zh-CN" sz="3200" dirty="0" smtClean="0">
              <a:latin typeface="楷体" pitchFamily="49" charset="-122"/>
              <a:ea typeface="楷体"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9" cstate="print"/>
            <a:srcRect l="35500" r="32250" b="80044"/>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9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9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9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写话</a:t>
            </a:r>
            <a:endParaRPr lang="en-US" altLang="zh-CN" sz="3200" b="1" dirty="0">
              <a:solidFill>
                <a:schemeClr val="accent6">
                  <a:lumMod val="75000"/>
                </a:schemeClr>
              </a:solidFill>
              <a:latin typeface="楷体" pitchFamily="49" charset="-122"/>
              <a:ea typeface="楷体"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8" cstate="print"/>
          <a:srcRect/>
          <a:stretch>
            <a:fillRect/>
          </a:stretch>
        </p:blipFill>
        <p:spPr bwMode="auto">
          <a:xfrm>
            <a:off x="827584" y="836712"/>
            <a:ext cx="7380287" cy="3038475"/>
          </a:xfrm>
          <a:prstGeom prst="rect">
            <a:avLst/>
          </a:prstGeom>
          <a:noFill/>
          <a:ln w="9525">
            <a:noFill/>
            <a:miter lim="800000"/>
            <a:headEnd/>
            <a:tailEnd/>
          </a:ln>
        </p:spPr>
      </p:pic>
      <p:sp>
        <p:nvSpPr>
          <p:cNvPr id="26" name="TextBox 25"/>
          <p:cNvSpPr txBox="1"/>
          <p:nvPr/>
        </p:nvSpPr>
        <p:spPr>
          <a:xfrm>
            <a:off x="1115616" y="4365104"/>
            <a:ext cx="6408712" cy="1938992"/>
          </a:xfrm>
          <a:prstGeom prst="rect">
            <a:avLst/>
          </a:prstGeom>
          <a:noFill/>
        </p:spPr>
        <p:txBody>
          <a:bodyPr wrap="square" rtlCol="0">
            <a:spAutoFit/>
          </a:bodyPr>
          <a:lstStyle/>
          <a:p>
            <a:r>
              <a:rPr lang="zh-CN" altLang="en-US" sz="2400" dirty="0" smtClean="0">
                <a:solidFill>
                  <a:srgbClr val="FF0000"/>
                </a:solidFill>
              </a:rPr>
              <a:t>本题是训练我们用几句话介绍一个人物。介绍人物的时候，首先要写清人物的姓名，然后抓住人物的外貌特征写他长什么样。最后从我们一起做的事情中找出一件最典型的、经常的做的事情来说一说。</a:t>
            </a:r>
            <a:endParaRPr lang="zh-CN" altLang="en-US" sz="2400" dirty="0">
              <a:solidFill>
                <a:srgbClr val="FF0000"/>
              </a:solidFill>
            </a:endParaRPr>
          </a:p>
        </p:txBody>
      </p:sp>
    </p:spTree>
    <p:extLst>
      <p:ext uri="{BB962C8B-B14F-4D97-AF65-F5344CB8AC3E}">
        <p14:creationId xmlns:p14="http://schemas.microsoft.com/office/powerpoint/2010/main" xmlns="" val="3159729182"/>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展示台</a:t>
            </a:r>
            <a:endParaRPr lang="en-US" altLang="zh-CN" sz="3200" b="1" dirty="0">
              <a:solidFill>
                <a:schemeClr val="accent6">
                  <a:lumMod val="75000"/>
                </a:schemeClr>
              </a:solidFill>
              <a:latin typeface="楷体" pitchFamily="49" charset="-122"/>
              <a:ea typeface="楷体"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 name="TextBox 25"/>
          <p:cNvSpPr txBox="1"/>
          <p:nvPr/>
        </p:nvSpPr>
        <p:spPr>
          <a:xfrm>
            <a:off x="1115616" y="4365104"/>
            <a:ext cx="6408712" cy="830997"/>
          </a:xfrm>
          <a:prstGeom prst="rect">
            <a:avLst/>
          </a:prstGeom>
          <a:noFill/>
        </p:spPr>
        <p:txBody>
          <a:bodyPr wrap="square" rtlCol="0">
            <a:spAutoFit/>
          </a:bodyPr>
          <a:lstStyle/>
          <a:p>
            <a:r>
              <a:rPr lang="zh-CN" altLang="en-US" sz="2400" dirty="0" smtClean="0">
                <a:solidFill>
                  <a:srgbClr val="FF0000"/>
                </a:solidFill>
              </a:rPr>
              <a:t>本题提示的是在书写生字的时候要注意这个字在田字格中的占格位置和书写时的姿势。</a:t>
            </a:r>
            <a:endParaRPr lang="zh-CN" altLang="en-US" sz="2400" dirty="0">
              <a:solidFill>
                <a:srgbClr val="FF0000"/>
              </a:solidFill>
            </a:endParaRPr>
          </a:p>
        </p:txBody>
      </p:sp>
      <p:pic>
        <p:nvPicPr>
          <p:cNvPr id="4098" name="Picture 2"/>
          <p:cNvPicPr>
            <a:picLocks noChangeAspect="1" noChangeArrowheads="1"/>
          </p:cNvPicPr>
          <p:nvPr/>
        </p:nvPicPr>
        <p:blipFill>
          <a:blip r:embed="rId8" cstate="print"/>
          <a:srcRect/>
          <a:stretch>
            <a:fillRect/>
          </a:stretch>
        </p:blipFill>
        <p:spPr bwMode="auto">
          <a:xfrm>
            <a:off x="971600" y="908720"/>
            <a:ext cx="7161213" cy="3095625"/>
          </a:xfrm>
          <a:prstGeom prst="rect">
            <a:avLst/>
          </a:prstGeom>
          <a:noFill/>
          <a:ln w="9525">
            <a:noFill/>
            <a:miter lim="800000"/>
            <a:headEnd/>
            <a:tailEnd/>
          </a:ln>
        </p:spPr>
      </p:pic>
    </p:spTree>
    <p:extLst>
      <p:ext uri="{BB962C8B-B14F-4D97-AF65-F5344CB8AC3E}">
        <p14:creationId xmlns:p14="http://schemas.microsoft.com/office/powerpoint/2010/main" xmlns="" val="3159729182"/>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additive="base">
                                        <p:cTn id="12" dur="500" fill="hold"/>
                                        <p:tgtEl>
                                          <p:spTgt spid="4098"/>
                                        </p:tgtEl>
                                        <p:attrNameLst>
                                          <p:attrName>ppt_x</p:attrName>
                                        </p:attrNameLst>
                                      </p:cBhvr>
                                      <p:tavLst>
                                        <p:tav tm="0">
                                          <p:val>
                                            <p:strVal val="#ppt_x"/>
                                          </p:val>
                                        </p:tav>
                                        <p:tav tm="100000">
                                          <p:val>
                                            <p:strVal val="#ppt_x"/>
                                          </p:val>
                                        </p:tav>
                                      </p:tavLst>
                                    </p:anim>
                                    <p:anim calcmode="lin" valueType="num">
                                      <p:cBhvr additive="base">
                                        <p:cTn id="13" dur="500" fill="hold"/>
                                        <p:tgtEl>
                                          <p:spTgt spid="409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9592" y="908720"/>
            <a:ext cx="7272808" cy="2308324"/>
          </a:xfrm>
          <a:prstGeom prst="rect">
            <a:avLst/>
          </a:prstGeom>
          <a:noFill/>
        </p:spPr>
        <p:txBody>
          <a:bodyPr wrap="square" rtlCol="0">
            <a:spAutoFit/>
          </a:bodyPr>
          <a:lstStyle/>
          <a:p>
            <a:r>
              <a:rPr lang="zh-CN" altLang="en-US" sz="2400" dirty="0" smtClean="0">
                <a:solidFill>
                  <a:srgbClr val="0000FF"/>
                </a:solidFill>
                <a:latin typeface="楷体" pitchFamily="49" charset="-122"/>
                <a:ea typeface="楷体" pitchFamily="49" charset="-122"/>
              </a:rPr>
              <a:t>○予人玫瑰，手有余香。</a:t>
            </a:r>
          </a:p>
          <a:p>
            <a:r>
              <a:rPr lang="zh-CN" altLang="en-US" sz="2400" dirty="0" smtClean="0">
                <a:solidFill>
                  <a:srgbClr val="0000FF"/>
                </a:solidFill>
                <a:latin typeface="楷体" pitchFamily="49" charset="-122"/>
                <a:ea typeface="楷体" pitchFamily="49" charset="-122"/>
              </a:rPr>
              <a:t>英国的谚语。这句话的意思是：一件很平凡微小的事情，哪怕如同赠人一支玫瑰般微不足道，但它带来的温馨都会在赠花人和受花人的心底慢慢升腾、弥漫、覆盖。告诉我们的道理是：付出了也会使自己快乐。只懂得收获的快乐，并不是真正的快乐。</a:t>
            </a:r>
            <a:endParaRPr lang="zh-CN" altLang="en-US" sz="2400" dirty="0">
              <a:solidFill>
                <a:srgbClr val="0000FF"/>
              </a:solidFill>
              <a:latin typeface="楷体" pitchFamily="49" charset="-122"/>
              <a:ea typeface="楷体"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日积月累</a:t>
            </a:r>
            <a:endParaRPr lang="en-US" altLang="zh-CN" sz="3200" b="1" dirty="0">
              <a:solidFill>
                <a:schemeClr val="accent6">
                  <a:lumMod val="75000"/>
                </a:schemeClr>
              </a:solidFill>
              <a:latin typeface="楷体" pitchFamily="49" charset="-122"/>
              <a:ea typeface="楷体" pitchFamily="49"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78341" y="4149080"/>
            <a:ext cx="1965659" cy="10994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TextBox 13"/>
          <p:cNvSpPr txBox="1"/>
          <p:nvPr/>
        </p:nvSpPr>
        <p:spPr>
          <a:xfrm>
            <a:off x="755576" y="3284984"/>
            <a:ext cx="7128792" cy="1200329"/>
          </a:xfrm>
          <a:prstGeom prst="rect">
            <a:avLst/>
          </a:prstGeom>
          <a:noFill/>
        </p:spPr>
        <p:txBody>
          <a:bodyPr wrap="square" rtlCol="0">
            <a:spAutoFit/>
          </a:bodyPr>
          <a:lstStyle/>
          <a:p>
            <a:r>
              <a:rPr lang="zh-CN" altLang="en-US" dirty="0" smtClean="0"/>
              <a:t>  </a:t>
            </a:r>
            <a:r>
              <a:rPr lang="zh-CN" altLang="en-US" sz="2400" dirty="0" smtClean="0">
                <a:solidFill>
                  <a:srgbClr val="FF0000"/>
                </a:solidFill>
              </a:rPr>
              <a:t>○平时肯帮人，急时有人帮。</a:t>
            </a:r>
          </a:p>
          <a:p>
            <a:r>
              <a:rPr lang="zh-CN" altLang="en-US" sz="2400" dirty="0" smtClean="0">
                <a:solidFill>
                  <a:srgbClr val="FF0000"/>
                </a:solidFill>
              </a:rPr>
              <a:t>中国民间谚语。 这句话的意思是：只要平时肯帮助别人，就一定会获得别人对你的回报。</a:t>
            </a:r>
            <a:endParaRPr lang="zh-CN" altLang="en-US" sz="2400" dirty="0">
              <a:solidFill>
                <a:srgbClr val="FF0000"/>
              </a:solidFill>
            </a:endParaRPr>
          </a:p>
        </p:txBody>
      </p:sp>
      <p:sp>
        <p:nvSpPr>
          <p:cNvPr id="7" name="TextBox 6"/>
          <p:cNvSpPr txBox="1"/>
          <p:nvPr/>
        </p:nvSpPr>
        <p:spPr>
          <a:xfrm>
            <a:off x="611560" y="4725144"/>
            <a:ext cx="7128792" cy="1200329"/>
          </a:xfrm>
          <a:prstGeom prst="rect">
            <a:avLst/>
          </a:prstGeom>
          <a:noFill/>
        </p:spPr>
        <p:txBody>
          <a:bodyPr wrap="square" rtlCol="0">
            <a:spAutoFit/>
          </a:bodyPr>
          <a:lstStyle/>
          <a:p>
            <a:r>
              <a:rPr lang="zh-CN" altLang="en-US" sz="2400" dirty="0" smtClean="0">
                <a:solidFill>
                  <a:srgbClr val="00B050"/>
                </a:solidFill>
              </a:rPr>
              <a:t>○与其锦上添花，不如雪中送炭。</a:t>
            </a:r>
          </a:p>
          <a:p>
            <a:r>
              <a:rPr lang="zh-CN" altLang="en-US" sz="2400" dirty="0" smtClean="0">
                <a:solidFill>
                  <a:srgbClr val="00B050"/>
                </a:solidFill>
              </a:rPr>
              <a:t>出自</a:t>
            </a:r>
            <a:r>
              <a:rPr lang="en-US" altLang="zh-CN" sz="2400" dirty="0" smtClean="0">
                <a:solidFill>
                  <a:srgbClr val="00B050"/>
                </a:solidFill>
              </a:rPr>
              <a:t>《</a:t>
            </a:r>
            <a:r>
              <a:rPr lang="zh-CN" altLang="en-US" sz="2400" dirty="0" smtClean="0">
                <a:solidFill>
                  <a:srgbClr val="00B050"/>
                </a:solidFill>
              </a:rPr>
              <a:t>论语</a:t>
            </a:r>
            <a:r>
              <a:rPr lang="en-US" altLang="zh-CN" sz="2400" dirty="0" smtClean="0">
                <a:solidFill>
                  <a:srgbClr val="00B050"/>
                </a:solidFill>
              </a:rPr>
              <a:t>》</a:t>
            </a:r>
            <a:r>
              <a:rPr lang="zh-CN" altLang="en-US" sz="2400" dirty="0" smtClean="0">
                <a:solidFill>
                  <a:srgbClr val="00B050"/>
                </a:solidFill>
              </a:rPr>
              <a:t>。这句话的意思是：与其别人好的时候跑去贺喜，不如别人苦的时候送去帮助。</a:t>
            </a:r>
            <a:endParaRPr lang="zh-CN" altLang="en-US" sz="2400" dirty="0">
              <a:solidFill>
                <a:srgbClr val="00B050"/>
              </a:solidFill>
            </a:endParaRPr>
          </a:p>
        </p:txBody>
      </p:sp>
    </p:spTree>
    <p:extLst>
      <p:ext uri="{BB962C8B-B14F-4D97-AF65-F5344CB8AC3E}">
        <p14:creationId xmlns:p14="http://schemas.microsoft.com/office/powerpoint/2010/main" xmlns="" val="838422542"/>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1700809"/>
            <a:ext cx="4891414" cy="3970318"/>
          </a:xfrm>
          <a:prstGeom prst="rect">
            <a:avLst/>
          </a:prstGeom>
          <a:noFill/>
        </p:spPr>
        <p:txBody>
          <a:bodyPr wrap="square" rtlCol="0">
            <a:spAutoFit/>
          </a:bodyPr>
          <a:lstStyle/>
          <a:p>
            <a:r>
              <a:rPr lang="zh-CN" altLang="en-US" sz="3600" dirty="0" smtClean="0">
                <a:solidFill>
                  <a:srgbClr val="0000FF"/>
                </a:solidFill>
                <a:latin typeface="楷体" pitchFamily="49" charset="-122"/>
                <a:ea typeface="楷体" pitchFamily="49" charset="-122"/>
              </a:rPr>
              <a:t>    滕毓旭：大连市金州区大李家镇石槽村</a:t>
            </a:r>
            <a:r>
              <a:rPr lang="en-US" altLang="zh-CN" sz="3600" dirty="0" smtClean="0">
                <a:solidFill>
                  <a:srgbClr val="0000FF"/>
                </a:solidFill>
                <a:latin typeface="楷体" pitchFamily="49" charset="-122"/>
                <a:ea typeface="楷体" pitchFamily="49" charset="-122"/>
              </a:rPr>
              <a:t>5</a:t>
            </a:r>
            <a:r>
              <a:rPr lang="zh-CN" altLang="en-US" sz="3600" dirty="0" smtClean="0">
                <a:solidFill>
                  <a:srgbClr val="0000FF"/>
                </a:solidFill>
                <a:latin typeface="楷体" pitchFamily="49" charset="-122"/>
                <a:ea typeface="楷体" pitchFamily="49" charset="-122"/>
              </a:rPr>
              <a:t>队人。系中国儿童文学研究会会员、辽宁省儿童文学学会常务理事、大连市儿童文学学会名誉会长、高级讲师。</a:t>
            </a:r>
            <a:endParaRPr lang="zh-CN" altLang="en-US" sz="3600" dirty="0">
              <a:solidFill>
                <a:srgbClr val="0000FF"/>
              </a:solidFill>
              <a:latin typeface="楷体" pitchFamily="49" charset="-122"/>
              <a:ea typeface="楷体"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endParaRPr lang="en-US" altLang="zh-CN" sz="3200" b="1" dirty="0">
              <a:solidFill>
                <a:schemeClr val="accent6">
                  <a:lumMod val="75000"/>
                </a:schemeClr>
              </a:solidFill>
              <a:latin typeface="楷体" pitchFamily="49" charset="-122"/>
              <a:ea typeface="楷体"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7" name="组合 16"/>
          <p:cNvGrpSpPr/>
          <p:nvPr/>
        </p:nvGrpSpPr>
        <p:grpSpPr>
          <a:xfrm>
            <a:off x="7619077" y="5032848"/>
            <a:ext cx="1113416" cy="1819834"/>
            <a:chOff x="5836357" y="4560894"/>
            <a:chExt cx="1327930" cy="2056092"/>
          </a:xfrm>
        </p:grpSpPr>
        <p:pic>
          <p:nvPicPr>
            <p:cNvPr id="18"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19"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20"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395536" y="980728"/>
            <a:ext cx="668466" cy="748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矩形 20"/>
          <p:cNvSpPr/>
          <p:nvPr/>
        </p:nvSpPr>
        <p:spPr>
          <a:xfrm>
            <a:off x="1187624" y="908720"/>
            <a:ext cx="2664296"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rPr>
              <a:t>作者简介</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endParaRPr>
          </a:p>
        </p:txBody>
      </p:sp>
      <p:pic>
        <p:nvPicPr>
          <p:cNvPr id="3074" name="Picture 2" descr="http://pic.baike.soso.com/p/20110824/20110824155050-542623473.jpg"/>
          <p:cNvPicPr>
            <a:picLocks noChangeAspect="1" noChangeArrowheads="1"/>
          </p:cNvPicPr>
          <p:nvPr/>
        </p:nvPicPr>
        <p:blipFill>
          <a:blip r:embed="rId10" cstate="print"/>
          <a:srcRect/>
          <a:stretch>
            <a:fillRect/>
          </a:stretch>
        </p:blipFill>
        <p:spPr bwMode="auto">
          <a:xfrm>
            <a:off x="5143504" y="2071678"/>
            <a:ext cx="3798798" cy="2857503"/>
          </a:xfrm>
          <a:prstGeom prst="rect">
            <a:avLst/>
          </a:prstGeom>
          <a:noFill/>
        </p:spPr>
      </p:pic>
    </p:spTree>
    <p:extLst>
      <p:ext uri="{BB962C8B-B14F-4D97-AF65-F5344CB8AC3E}">
        <p14:creationId xmlns:p14="http://schemas.microsoft.com/office/powerpoint/2010/main" xmlns="" val="1119903628"/>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 name="TextBox 1"/>
          <p:cNvSpPr txBox="1"/>
          <p:nvPr/>
        </p:nvSpPr>
        <p:spPr>
          <a:xfrm>
            <a:off x="899592" y="1124744"/>
            <a:ext cx="7488832" cy="2862322"/>
          </a:xfrm>
          <a:prstGeom prst="rect">
            <a:avLst/>
          </a:prstGeom>
          <a:noFill/>
        </p:spPr>
        <p:txBody>
          <a:bodyPr wrap="square" rtlCol="0">
            <a:spAutoFit/>
          </a:bodyPr>
          <a:lstStyle/>
          <a:p>
            <a:r>
              <a:rPr lang="zh-CN" altLang="en-US" sz="3600" b="1" dirty="0" smtClean="0">
                <a:solidFill>
                  <a:srgbClr val="1597E0"/>
                </a:solidFill>
                <a:latin typeface="楷体" pitchFamily="49" charset="-122"/>
                <a:ea typeface="楷体" pitchFamily="49" charset="-122"/>
              </a:rPr>
              <a:t>安</a:t>
            </a:r>
            <a:r>
              <a:rPr lang="zh-CN" altLang="en-US" sz="3600" b="1" dirty="0">
                <a:solidFill>
                  <a:srgbClr val="1597E0"/>
                </a:solidFill>
                <a:latin typeface="楷体" pitchFamily="49" charset="-122"/>
                <a:ea typeface="楷体" pitchFamily="49" charset="-122"/>
              </a:rPr>
              <a:t>静：</a:t>
            </a:r>
            <a:r>
              <a:rPr lang="zh-CN" altLang="en-US" sz="2800" dirty="0" smtClean="0">
                <a:latin typeface="楷体" pitchFamily="49" charset="-122"/>
                <a:ea typeface="楷体" pitchFamily="49" charset="-122"/>
              </a:rPr>
              <a:t>没有声音；没有吵闹和喧哗。</a:t>
            </a:r>
            <a:endParaRPr lang="en-US" altLang="zh-CN" sz="2800" dirty="0" smtClean="0">
              <a:latin typeface="楷体" pitchFamily="49" charset="-122"/>
              <a:ea typeface="楷体" pitchFamily="49" charset="-122"/>
            </a:endParaRPr>
          </a:p>
          <a:p>
            <a:r>
              <a:rPr lang="zh-CN" altLang="en-US" sz="3600" b="1" dirty="0" smtClean="0">
                <a:solidFill>
                  <a:srgbClr val="1597E0"/>
                </a:solidFill>
                <a:latin typeface="楷体" pitchFamily="49" charset="-122"/>
                <a:ea typeface="楷体" pitchFamily="49" charset="-122"/>
              </a:rPr>
              <a:t>消除：</a:t>
            </a:r>
            <a:r>
              <a:rPr lang="zh-CN" altLang="en-US" sz="2800" dirty="0" smtClean="0">
                <a:latin typeface="楷体" pitchFamily="49" charset="-122"/>
                <a:ea typeface="楷体" pitchFamily="49" charset="-122"/>
              </a:rPr>
              <a:t>使不存在；除去（不利的事物）。</a:t>
            </a:r>
            <a:endParaRPr lang="en-US" altLang="zh-CN" sz="2800" dirty="0" smtClean="0">
              <a:latin typeface="楷体" pitchFamily="49" charset="-122"/>
              <a:ea typeface="楷体" pitchFamily="49" charset="-122"/>
            </a:endParaRPr>
          </a:p>
          <a:p>
            <a:r>
              <a:rPr lang="zh-CN" altLang="en-US" sz="3600" b="1" dirty="0" smtClean="0">
                <a:solidFill>
                  <a:srgbClr val="1597E0"/>
                </a:solidFill>
                <a:latin typeface="楷体" pitchFamily="49" charset="-122"/>
                <a:ea typeface="楷体" pitchFamily="49" charset="-122"/>
              </a:rPr>
              <a:t>疲倦：</a:t>
            </a:r>
            <a:r>
              <a:rPr lang="zh-CN" altLang="en-US" sz="2800" dirty="0" smtClean="0">
                <a:latin typeface="楷体" pitchFamily="49" charset="-122"/>
                <a:ea typeface="楷体" pitchFamily="49" charset="-122"/>
              </a:rPr>
              <a:t>疲乏；困倦。</a:t>
            </a:r>
            <a:endParaRPr lang="en-US" altLang="zh-CN" sz="2800" dirty="0" smtClean="0">
              <a:latin typeface="楷体" pitchFamily="49" charset="-122"/>
              <a:ea typeface="楷体" pitchFamily="49" charset="-122"/>
            </a:endParaRPr>
          </a:p>
          <a:p>
            <a:r>
              <a:rPr lang="zh-CN" altLang="en-US" sz="3600" b="1" dirty="0">
                <a:solidFill>
                  <a:srgbClr val="1597E0"/>
                </a:solidFill>
                <a:latin typeface="楷体" pitchFamily="49" charset="-122"/>
                <a:ea typeface="楷体" pitchFamily="49" charset="-122"/>
              </a:rPr>
              <a:t>感谢：</a:t>
            </a:r>
            <a:r>
              <a:rPr lang="zh-CN" altLang="en-US" sz="2800" dirty="0" smtClean="0">
                <a:latin typeface="楷体" pitchFamily="49" charset="-122"/>
                <a:ea typeface="楷体" pitchFamily="49" charset="-122"/>
              </a:rPr>
              <a:t>用言语、行动表示感激。</a:t>
            </a:r>
            <a:endParaRPr lang="en-US" altLang="zh-CN" sz="2800" dirty="0" smtClean="0">
              <a:latin typeface="楷体" pitchFamily="49" charset="-122"/>
              <a:ea typeface="楷体" pitchFamily="49" charset="-122"/>
            </a:endParaRPr>
          </a:p>
          <a:p>
            <a:r>
              <a:rPr lang="zh-CN" altLang="en-US" sz="3600" b="1" dirty="0">
                <a:solidFill>
                  <a:srgbClr val="1597E0"/>
                </a:solidFill>
                <a:latin typeface="楷体" pitchFamily="49" charset="-122"/>
                <a:ea typeface="楷体" pitchFamily="49" charset="-122"/>
              </a:rPr>
              <a:t>挂牵：</a:t>
            </a:r>
            <a:r>
              <a:rPr lang="zh-CN" altLang="en-US" sz="2800" dirty="0" smtClean="0">
                <a:latin typeface="楷体" pitchFamily="49" charset="-122"/>
                <a:ea typeface="楷体" pitchFamily="49" charset="-122"/>
              </a:rPr>
              <a:t>挂念。</a:t>
            </a:r>
            <a:endParaRPr lang="en-US" altLang="zh-CN" sz="2800" dirty="0" smtClean="0">
              <a:latin typeface="楷体" pitchFamily="49" charset="-122"/>
              <a:ea typeface="楷体" pitchFamily="49" charset="-122"/>
            </a:endParaRPr>
          </a:p>
        </p:txBody>
      </p:sp>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词语解释</a:t>
            </a:r>
            <a:endParaRPr lang="en-US" altLang="zh-CN" sz="3200" b="1" dirty="0">
              <a:solidFill>
                <a:schemeClr val="accent6">
                  <a:lumMod val="75000"/>
                </a:schemeClr>
              </a:solidFill>
              <a:latin typeface="楷体" pitchFamily="49" charset="-122"/>
              <a:ea typeface="楷体"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9" name="TextBox 8"/>
          <p:cNvSpPr txBox="1"/>
          <p:nvPr/>
        </p:nvSpPr>
        <p:spPr>
          <a:xfrm>
            <a:off x="755576" y="3861048"/>
            <a:ext cx="7488832" cy="2800767"/>
          </a:xfrm>
          <a:prstGeom prst="rect">
            <a:avLst/>
          </a:prstGeom>
          <a:noFill/>
        </p:spPr>
        <p:txBody>
          <a:bodyPr wrap="square" rtlCol="0">
            <a:spAutoFit/>
          </a:bodyPr>
          <a:lstStyle/>
          <a:p>
            <a:r>
              <a:rPr lang="zh-CN" altLang="en-US" sz="3600" b="1" dirty="0" smtClean="0">
                <a:solidFill>
                  <a:srgbClr val="1597E0"/>
                </a:solidFill>
                <a:latin typeface="楷体" pitchFamily="49" charset="-122"/>
                <a:ea typeface="楷体" pitchFamily="49" charset="-122"/>
              </a:rPr>
              <a:t>主要内容</a:t>
            </a:r>
            <a:r>
              <a:rPr lang="zh-CN" altLang="en-US" sz="2400" dirty="0" smtClean="0">
                <a:latin typeface="楷体" pitchFamily="49" charset="-122"/>
                <a:ea typeface="楷体" pitchFamily="49" charset="-122"/>
              </a:rPr>
              <a:t>：</a:t>
            </a:r>
            <a:endParaRPr lang="en-US" altLang="zh-CN" sz="2400" dirty="0" smtClean="0">
              <a:latin typeface="楷体" pitchFamily="49" charset="-122"/>
              <a:ea typeface="楷体" pitchFamily="49" charset="-122"/>
            </a:endParaRPr>
          </a:p>
          <a:p>
            <a:r>
              <a:rPr lang="zh-CN" altLang="en-US" sz="2800" dirty="0" smtClean="0">
                <a:latin typeface="楷体" pitchFamily="49" charset="-122"/>
                <a:ea typeface="楷体" pitchFamily="49" charset="-122"/>
              </a:rPr>
              <a:t>    本文是一首儿童诗</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讲的是小朋友把一株紫丁香栽在老师的窗前</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表达了小朋友赞美老师</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热爱老师的一片真情。这首诗充满着童真</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童心</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童味</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字字句句都清纯明洁</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诗的想象丰富</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美好</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贴切</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是对学生进行敬师</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爱师教育的好教材。</a:t>
            </a:r>
            <a:endParaRPr lang="zh-CN" altLang="en-US" sz="2800" dirty="0">
              <a:latin typeface="楷体" pitchFamily="49" charset="-122"/>
              <a:ea typeface="楷体" pitchFamily="49" charset="-122"/>
            </a:endParaRPr>
          </a:p>
        </p:txBody>
      </p:sp>
    </p:spTree>
    <p:extLst>
      <p:ext uri="{BB962C8B-B14F-4D97-AF65-F5344CB8AC3E}">
        <p14:creationId xmlns:p14="http://schemas.microsoft.com/office/powerpoint/2010/main" xmlns="" val="2256385307"/>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53349" y="2311911"/>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13549" y="1391429"/>
            <a:ext cx="7810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4644008" y="2490327"/>
            <a:ext cx="3925134" cy="2308324"/>
          </a:xfrm>
          <a:prstGeom prst="rect">
            <a:avLst/>
          </a:prstGeom>
          <a:noFill/>
        </p:spPr>
        <p:txBody>
          <a:bodyPr wrap="square" rtlCol="0">
            <a:spAutoFit/>
          </a:bodyPr>
          <a:lstStyle/>
          <a:p>
            <a:r>
              <a:rPr lang="zh-CN" altLang="en-US" sz="2400" dirty="0" smtClean="0">
                <a:latin typeface="楷体" pitchFamily="49" charset="-122"/>
                <a:ea typeface="楷体" pitchFamily="49" charset="-122"/>
              </a:rPr>
              <a:t>　　从事每一种职业的人都有自己相应的名字。今天让我们走进</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语文园地二</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去了解一下有哪些行业和我们的生活息息相关，并认识这些名称吧。</a:t>
            </a:r>
            <a:endParaRPr lang="zh-CN" altLang="en-US" sz="2400" dirty="0">
              <a:latin typeface="楷体" pitchFamily="49" charset="-122"/>
              <a:ea typeface="楷体" pitchFamily="49" charset="-122"/>
            </a:endParaRPr>
          </a:p>
        </p:txBody>
      </p:sp>
      <p:pic>
        <p:nvPicPr>
          <p:cNvPr id="1031" name="Picture 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97436" y="1511123"/>
            <a:ext cx="404813"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52482" y="2123350"/>
            <a:ext cx="2371725" cy="292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itchFamily="49" charset="-122"/>
                  <a:ea typeface="楷体" pitchFamily="49" charset="-122"/>
                </a:rPr>
                <a:t>新课</a:t>
              </a:r>
              <a:r>
                <a:rPr lang="zh-CN" altLang="en-US" sz="3200" b="1" dirty="0" smtClean="0">
                  <a:solidFill>
                    <a:schemeClr val="accent6">
                      <a:lumMod val="75000"/>
                    </a:schemeClr>
                  </a:solidFill>
                  <a:latin typeface="楷体" pitchFamily="49" charset="-122"/>
                  <a:ea typeface="楷体" pitchFamily="49" charset="-122"/>
                </a:rPr>
                <a:t>导入</a:t>
              </a:r>
              <a:endParaRPr lang="en-US" altLang="zh-CN" sz="3200" b="1" dirty="0">
                <a:solidFill>
                  <a:schemeClr val="accent6">
                    <a:lumMod val="75000"/>
                  </a:schemeClr>
                </a:solidFill>
                <a:latin typeface="楷体" pitchFamily="49" charset="-122"/>
                <a:ea typeface="楷体"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251520" y="764704"/>
            <a:ext cx="2664296"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rPr>
              <a:t>识字加油站</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endParaRPr>
          </a:p>
        </p:txBody>
      </p:sp>
      <p:sp>
        <p:nvSpPr>
          <p:cNvPr id="25" name="云形标注 24"/>
          <p:cNvSpPr/>
          <p:nvPr/>
        </p:nvSpPr>
        <p:spPr>
          <a:xfrm>
            <a:off x="899592" y="4293096"/>
            <a:ext cx="3528392" cy="1584176"/>
          </a:xfrm>
          <a:prstGeom prst="cloudCallout">
            <a:avLst>
              <a:gd name="adj1" fmla="val 60520"/>
              <a:gd name="adj2" fmla="val 54020"/>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itchFamily="49" charset="-122"/>
              <a:ea typeface="楷体" pitchFamily="49" charset="-122"/>
            </a:endParaRPr>
          </a:p>
        </p:txBody>
      </p:sp>
      <p:sp>
        <p:nvSpPr>
          <p:cNvPr id="12" name="TextBox 11"/>
          <p:cNvSpPr txBox="1"/>
          <p:nvPr/>
        </p:nvSpPr>
        <p:spPr>
          <a:xfrm>
            <a:off x="1115616" y="4365104"/>
            <a:ext cx="3024336" cy="1477328"/>
          </a:xfrm>
          <a:prstGeom prst="rect">
            <a:avLst/>
          </a:prstGeom>
          <a:noFill/>
        </p:spPr>
        <p:txBody>
          <a:bodyPr wrap="square" rtlCol="0">
            <a:spAutoFit/>
          </a:bodyPr>
          <a:lstStyle/>
          <a:p>
            <a:r>
              <a:rPr lang="zh-CN" altLang="en-US" dirty="0" smtClean="0">
                <a:latin typeface="楷体" pitchFamily="49" charset="-122"/>
                <a:ea typeface="楷体" pitchFamily="49" charset="-122"/>
              </a:rPr>
              <a:t>　　同学们，在这些职业名称中，你认识多少个字，还有哪些不认识？这节课就让我们一起来和这些生字交朋友吧。</a:t>
            </a:r>
            <a:endParaRPr lang="zh-CN" altLang="en-US" dirty="0">
              <a:latin typeface="楷体" pitchFamily="49" charset="-122"/>
              <a:ea typeface="楷体" pitchFamily="49" charset="-122"/>
            </a:endParaRPr>
          </a:p>
        </p:txBody>
      </p:sp>
      <p:grpSp>
        <p:nvGrpSpPr>
          <p:cNvPr id="20" name="组合 19"/>
          <p:cNvGrpSpPr/>
          <p:nvPr/>
        </p:nvGrpSpPr>
        <p:grpSpPr>
          <a:xfrm>
            <a:off x="3923928" y="4638539"/>
            <a:ext cx="1243864" cy="2219461"/>
            <a:chOff x="5836357" y="4560894"/>
            <a:chExt cx="1327930" cy="2056092"/>
          </a:xfrm>
        </p:grpSpPr>
        <p:pic>
          <p:nvPicPr>
            <p:cNvPr id="21" name="图片 5"/>
            <p:cNvPicPr>
              <a:picLocks noChangeAspect="1"/>
            </p:cNvPicPr>
            <p:nvPr/>
          </p:nvPicPr>
          <p:blipFill rotWithShape="1">
            <a:blip r:embed="rId6" cstate="print"/>
            <a:srcRect l="35500" r="32250" b="80044"/>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3"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230170" y="1916832"/>
            <a:ext cx="6510181" cy="16561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753348" y="671795"/>
            <a:ext cx="1467068" cy="707886"/>
          </a:xfrm>
          <a:prstGeom prst="rect">
            <a:avLst/>
          </a:prstGeom>
          <a:noFill/>
        </p:spPr>
        <p:txBody>
          <a:bodyPr wrap="none" rtlCol="0">
            <a:spAutoFit/>
          </a:bodyPr>
          <a:lstStyle/>
          <a:p>
            <a:r>
              <a:rPr lang="en-US" altLang="zh-CN" sz="4000" dirty="0" err="1" smtClean="0">
                <a:latin typeface="+mn-ea"/>
                <a:ea typeface="+mn-ea"/>
              </a:rPr>
              <a:t>chéng</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：工程师  工程</a:t>
            </a:r>
            <a:endParaRPr lang="zh-CN" altLang="en-US" sz="2000" dirty="0">
              <a:latin typeface="楷体" pitchFamily="49" charset="-122"/>
              <a:ea typeface="楷体"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1600" b="1" dirty="0" smtClean="0">
                <a:latin typeface="楷体" pitchFamily="49" charset="-122"/>
                <a:ea typeface="楷体" pitchFamily="49" charset="-122"/>
                <a:sym typeface="Wingdings" pitchFamily="2" charset="2"/>
              </a:rPr>
              <a:t>　翘舌音，后鼻音，二声。</a:t>
            </a:r>
            <a:endParaRPr lang="zh-CN" altLang="en-US" sz="1600" dirty="0">
              <a:latin typeface="楷体" pitchFamily="49" charset="-122"/>
              <a:ea typeface="楷体"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程</a:t>
            </a:r>
            <a:endParaRPr lang="zh-CN" altLang="en-US" sz="7200" b="1" dirty="0">
              <a:latin typeface="楷体" pitchFamily="49" charset="-122"/>
              <a:ea typeface="楷体" pitchFamily="49" charset="-122"/>
            </a:endParaRPr>
          </a:p>
        </p:txBody>
      </p:sp>
      <p:sp>
        <p:nvSpPr>
          <p:cNvPr id="41" name="TextBox 40"/>
          <p:cNvSpPr txBox="1"/>
          <p:nvPr/>
        </p:nvSpPr>
        <p:spPr>
          <a:xfrm>
            <a:off x="4623787" y="774920"/>
            <a:ext cx="697627" cy="707886"/>
          </a:xfrm>
          <a:prstGeom prst="rect">
            <a:avLst/>
          </a:prstGeom>
          <a:noFill/>
        </p:spPr>
        <p:txBody>
          <a:bodyPr wrap="none" rtlCol="0">
            <a:spAutoFit/>
          </a:bodyPr>
          <a:lstStyle/>
          <a:p>
            <a:r>
              <a:rPr lang="en-US" altLang="zh-CN" sz="4000" dirty="0" err="1" smtClean="0">
                <a:latin typeface="+mn-ea"/>
                <a:ea typeface="+mn-ea"/>
              </a:rPr>
              <a:t>mó</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：魔术师  魔术</a:t>
            </a:r>
            <a:endParaRPr lang="zh-CN" altLang="en-US" sz="2000" dirty="0">
              <a:latin typeface="楷体" pitchFamily="49" charset="-122"/>
              <a:ea typeface="楷体"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易错提示：二声。</a:t>
            </a:r>
            <a:endParaRPr lang="zh-CN" altLang="en-US" sz="2000" dirty="0">
              <a:latin typeface="楷体" pitchFamily="49" charset="-122"/>
              <a:ea typeface="楷体"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魔</a:t>
              </a:r>
              <a:endParaRPr lang="zh-CN" altLang="en-US" sz="7200" b="1" dirty="0">
                <a:latin typeface="楷体" pitchFamily="49" charset="-122"/>
                <a:ea typeface="楷体" pitchFamily="49" charset="-122"/>
              </a:endParaRPr>
            </a:p>
          </p:txBody>
        </p:sp>
      </p:grpSp>
      <p:sp>
        <p:nvSpPr>
          <p:cNvPr id="56" name="TextBox 55"/>
          <p:cNvSpPr txBox="1"/>
          <p:nvPr/>
        </p:nvSpPr>
        <p:spPr>
          <a:xfrm>
            <a:off x="806594" y="2507066"/>
            <a:ext cx="1210588" cy="707886"/>
          </a:xfrm>
          <a:prstGeom prst="rect">
            <a:avLst/>
          </a:prstGeom>
          <a:noFill/>
        </p:spPr>
        <p:txBody>
          <a:bodyPr wrap="none" rtlCol="0">
            <a:spAutoFit/>
          </a:bodyPr>
          <a:lstStyle/>
          <a:p>
            <a:r>
              <a:rPr lang="en-US" altLang="zh-CN" sz="4000" dirty="0" err="1" smtClean="0">
                <a:latin typeface="+mn-ea"/>
                <a:ea typeface="+mn-ea"/>
              </a:rPr>
              <a:t>jiàn</a:t>
            </a:r>
            <a:endParaRPr lang="zh-CN" altLang="en-US" sz="4000" dirty="0">
              <a:latin typeface="+mn-ea"/>
              <a:ea typeface="+mn-ea"/>
            </a:endParaRPr>
          </a:p>
        </p:txBody>
      </p:sp>
      <p:sp>
        <p:nvSpPr>
          <p:cNvPr id="57" name="TextBox 56"/>
          <p:cNvSpPr txBox="1"/>
          <p:nvPr/>
        </p:nvSpPr>
        <p:spPr>
          <a:xfrm>
            <a:off x="2100216" y="4000147"/>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：建筑师  建筑</a:t>
            </a:r>
            <a:endParaRPr lang="zh-CN" altLang="en-US" sz="2000" dirty="0">
              <a:latin typeface="楷体" pitchFamily="49" charset="-122"/>
              <a:ea typeface="楷体" pitchFamily="49" charset="-122"/>
            </a:endParaRPr>
          </a:p>
        </p:txBody>
      </p:sp>
      <p:sp>
        <p:nvSpPr>
          <p:cNvPr id="58" name="TextBox 57"/>
          <p:cNvSpPr txBox="1"/>
          <p:nvPr/>
        </p:nvSpPr>
        <p:spPr>
          <a:xfrm>
            <a:off x="2039417" y="3038337"/>
            <a:ext cx="2793631" cy="1015663"/>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三拼音节，前鼻音，四声。</a:t>
            </a:r>
            <a:endParaRPr lang="zh-CN" altLang="en-US" sz="2000" dirty="0">
              <a:latin typeface="楷体" pitchFamily="49" charset="-122"/>
              <a:ea typeface="楷体" pitchFamily="49" charset="-122"/>
            </a:endParaRPr>
          </a:p>
        </p:txBody>
      </p:sp>
      <p:sp>
        <p:nvSpPr>
          <p:cNvPr id="65" name="TextBox 64"/>
          <p:cNvSpPr txBox="1"/>
          <p:nvPr/>
        </p:nvSpPr>
        <p:spPr>
          <a:xfrm>
            <a:off x="5034791" y="2635244"/>
            <a:ext cx="954107" cy="707886"/>
          </a:xfrm>
          <a:prstGeom prst="rect">
            <a:avLst/>
          </a:prstGeom>
          <a:noFill/>
        </p:spPr>
        <p:txBody>
          <a:bodyPr wrap="none" rtlCol="0">
            <a:spAutoFit/>
          </a:bodyPr>
          <a:lstStyle/>
          <a:p>
            <a:r>
              <a:rPr lang="en-US" altLang="zh-CN" sz="4000" dirty="0" err="1" smtClean="0">
                <a:latin typeface="+mn-ea"/>
                <a:ea typeface="+mn-ea"/>
              </a:rPr>
              <a:t>zhù</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：建筑师  修筑</a:t>
            </a:r>
            <a:endParaRPr lang="zh-CN" altLang="en-US" sz="2000" dirty="0">
              <a:latin typeface="楷体" pitchFamily="49" charset="-122"/>
              <a:ea typeface="楷体"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　　翘舌音，四声。</a:t>
            </a:r>
            <a:endParaRPr lang="zh-CN" altLang="en-US" sz="2000" dirty="0">
              <a:latin typeface="楷体" pitchFamily="49" charset="-122"/>
              <a:ea typeface="楷体" pitchFamily="49" charset="-122"/>
            </a:endParaRPr>
          </a:p>
        </p:txBody>
      </p:sp>
      <p:sp>
        <p:nvSpPr>
          <p:cNvPr id="74" name="TextBox 73"/>
          <p:cNvSpPr txBox="1"/>
          <p:nvPr/>
        </p:nvSpPr>
        <p:spPr>
          <a:xfrm>
            <a:off x="984925" y="4319188"/>
            <a:ext cx="954107" cy="707886"/>
          </a:xfrm>
          <a:prstGeom prst="rect">
            <a:avLst/>
          </a:prstGeom>
          <a:noFill/>
        </p:spPr>
        <p:txBody>
          <a:bodyPr wrap="none" rtlCol="0">
            <a:spAutoFit/>
          </a:bodyPr>
          <a:lstStyle/>
          <a:p>
            <a:r>
              <a:rPr lang="en-US" altLang="zh-CN" sz="4000" dirty="0" err="1" smtClean="0">
                <a:latin typeface="+mn-ea"/>
                <a:ea typeface="+mn-ea"/>
              </a:rPr>
              <a:t>yǎn</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：演员  表演</a:t>
            </a:r>
            <a:endParaRPr lang="zh-CN" altLang="en-US" sz="2000" dirty="0">
              <a:latin typeface="楷体" pitchFamily="49" charset="-122"/>
              <a:ea typeface="楷体"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　　前鼻音，三声。</a:t>
            </a:r>
            <a:endParaRPr lang="zh-CN" altLang="en-US" sz="2000" dirty="0">
              <a:latin typeface="楷体" pitchFamily="49" charset="-122"/>
              <a:ea typeface="楷体" pitchFamily="49" charset="-122"/>
            </a:endParaRPr>
          </a:p>
        </p:txBody>
      </p:sp>
      <p:sp>
        <p:nvSpPr>
          <p:cNvPr id="83" name="TextBox 82"/>
          <p:cNvSpPr txBox="1"/>
          <p:nvPr/>
        </p:nvSpPr>
        <p:spPr>
          <a:xfrm>
            <a:off x="4698608" y="4403721"/>
            <a:ext cx="1210588" cy="707886"/>
          </a:xfrm>
          <a:prstGeom prst="rect">
            <a:avLst/>
          </a:prstGeom>
          <a:noFill/>
        </p:spPr>
        <p:txBody>
          <a:bodyPr wrap="none" rtlCol="0">
            <a:spAutoFit/>
          </a:bodyPr>
          <a:lstStyle/>
          <a:p>
            <a:r>
              <a:rPr lang="en-US" altLang="zh-CN" sz="4000" dirty="0" err="1" smtClean="0">
                <a:latin typeface="+mn-ea"/>
                <a:ea typeface="+mn-ea"/>
              </a:rPr>
              <a:t>yíng</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：营业员  经营</a:t>
            </a:r>
            <a:endParaRPr lang="zh-CN" altLang="en-US" sz="2000" dirty="0">
              <a:latin typeface="楷体" pitchFamily="49" charset="-122"/>
              <a:ea typeface="楷体" pitchFamily="49" charset="-122"/>
            </a:endParaRPr>
          </a:p>
        </p:txBody>
      </p:sp>
      <p:sp>
        <p:nvSpPr>
          <p:cNvPr id="91" name="TextBox 90"/>
          <p:cNvSpPr txBox="1"/>
          <p:nvPr/>
        </p:nvSpPr>
        <p:spPr>
          <a:xfrm>
            <a:off x="6065104" y="4832150"/>
            <a:ext cx="3446884" cy="1015663"/>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　整体认读音节，后鼻音，二声</a:t>
            </a:r>
            <a:r>
              <a:rPr lang="zh-CN" altLang="en-US" sz="1600" b="1" dirty="0" smtClean="0">
                <a:latin typeface="楷体" pitchFamily="49" charset="-122"/>
                <a:ea typeface="楷体" pitchFamily="49" charset="-122"/>
                <a:sym typeface="Wingdings" pitchFamily="2" charset="2"/>
              </a:rPr>
              <a:t>。</a:t>
            </a:r>
            <a:endParaRPr lang="zh-CN" altLang="en-US" sz="1600" dirty="0">
              <a:latin typeface="楷体" pitchFamily="49" charset="-122"/>
              <a:ea typeface="楷体"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筑</a:t>
              </a:r>
              <a:endParaRPr lang="zh-CN" altLang="en-US" sz="7200" b="1" dirty="0">
                <a:latin typeface="楷体" pitchFamily="49" charset="-122"/>
                <a:ea typeface="楷体"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建</a:t>
            </a:r>
            <a:endParaRPr lang="zh-CN" altLang="en-US" sz="7200" b="1" dirty="0">
              <a:latin typeface="楷体" pitchFamily="49" charset="-122"/>
              <a:ea typeface="楷体"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演</a:t>
            </a:r>
            <a:endParaRPr lang="zh-CN" altLang="en-US" sz="7200" b="1" dirty="0">
              <a:latin typeface="楷体" pitchFamily="49" charset="-122"/>
              <a:ea typeface="楷体"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营</a:t>
            </a:r>
            <a:endParaRPr lang="zh-CN" altLang="en-US" sz="7200" b="1" dirty="0">
              <a:latin typeface="楷体" pitchFamily="49" charset="-122"/>
              <a:ea typeface="楷体" pitchFamily="49" charset="-122"/>
            </a:endParaRPr>
          </a:p>
        </p:txBody>
      </p:sp>
      <p:sp>
        <p:nvSpPr>
          <p:cNvPr id="59" name="TextBox 58"/>
          <p:cNvSpPr txBox="1"/>
          <p:nvPr/>
        </p:nvSpPr>
        <p:spPr>
          <a:xfrm>
            <a:off x="730866" y="676930"/>
            <a:ext cx="1475084" cy="707886"/>
          </a:xfrm>
          <a:prstGeom prst="rect">
            <a:avLst/>
          </a:prstGeom>
          <a:noFill/>
        </p:spPr>
        <p:txBody>
          <a:bodyPr wrap="none" rtlCol="0">
            <a:spAutoFit/>
          </a:bodyPr>
          <a:lstStyle/>
          <a:p>
            <a:r>
              <a:rPr lang="en-US" altLang="zh-CN" sz="4000" b="1" dirty="0" err="1" smtClean="0">
                <a:solidFill>
                  <a:srgbClr val="FF0000"/>
                </a:solidFill>
                <a:latin typeface="+mn-ea"/>
                <a:ea typeface="+mn-ea"/>
              </a:rPr>
              <a:t>chéng</a:t>
            </a:r>
            <a:endParaRPr lang="zh-CN" altLang="en-US" sz="4000" b="1" dirty="0">
              <a:solidFill>
                <a:srgbClr val="FF0000"/>
              </a:solidFill>
              <a:latin typeface="+mn-ea"/>
              <a:ea typeface="+mn-ea"/>
            </a:endParaRPr>
          </a:p>
        </p:txBody>
      </p:sp>
      <p:sp>
        <p:nvSpPr>
          <p:cNvPr id="60" name="TextBox 59"/>
          <p:cNvSpPr txBox="1"/>
          <p:nvPr/>
        </p:nvSpPr>
        <p:spPr>
          <a:xfrm>
            <a:off x="4603532" y="764704"/>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mó</a:t>
            </a:r>
            <a:endParaRPr lang="zh-CN" altLang="en-US" sz="4000" b="1" dirty="0">
              <a:solidFill>
                <a:srgbClr val="FF0000"/>
              </a:solidFill>
              <a:latin typeface="+mn-ea"/>
              <a:ea typeface="+mn-ea"/>
            </a:endParaRPr>
          </a:p>
        </p:txBody>
      </p:sp>
      <p:sp>
        <p:nvSpPr>
          <p:cNvPr id="61" name="TextBox 60"/>
          <p:cNvSpPr txBox="1"/>
          <p:nvPr/>
        </p:nvSpPr>
        <p:spPr>
          <a:xfrm>
            <a:off x="780286" y="2501840"/>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jiàn</a:t>
            </a:r>
            <a:endParaRPr lang="zh-CN" altLang="en-US" sz="4000" b="1" dirty="0">
              <a:solidFill>
                <a:srgbClr val="FF0000"/>
              </a:solidFill>
              <a:latin typeface="+mn-ea"/>
              <a:ea typeface="+mn-ea"/>
            </a:endParaRPr>
          </a:p>
        </p:txBody>
      </p:sp>
      <p:sp>
        <p:nvSpPr>
          <p:cNvPr id="62" name="TextBox 61"/>
          <p:cNvSpPr txBox="1"/>
          <p:nvPr/>
        </p:nvSpPr>
        <p:spPr>
          <a:xfrm>
            <a:off x="4997226" y="2636912"/>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zhù</a:t>
            </a:r>
            <a:endParaRPr lang="zh-CN" altLang="en-US" sz="4000" b="1" dirty="0">
              <a:solidFill>
                <a:srgbClr val="FF0000"/>
              </a:solidFill>
              <a:latin typeface="+mn-ea"/>
              <a:ea typeface="+mn-ea"/>
            </a:endParaRPr>
          </a:p>
        </p:txBody>
      </p:sp>
      <p:sp>
        <p:nvSpPr>
          <p:cNvPr id="63" name="TextBox 62"/>
          <p:cNvSpPr txBox="1"/>
          <p:nvPr/>
        </p:nvSpPr>
        <p:spPr>
          <a:xfrm>
            <a:off x="962656" y="4324628"/>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yǎn</a:t>
            </a:r>
            <a:endParaRPr lang="zh-CN" altLang="en-US" sz="4000" b="1" dirty="0">
              <a:solidFill>
                <a:srgbClr val="FF0000"/>
              </a:solidFill>
              <a:latin typeface="+mn-ea"/>
              <a:ea typeface="+mn-ea"/>
            </a:endParaRPr>
          </a:p>
        </p:txBody>
      </p:sp>
      <p:sp>
        <p:nvSpPr>
          <p:cNvPr id="64" name="TextBox 63"/>
          <p:cNvSpPr txBox="1"/>
          <p:nvPr/>
        </p:nvSpPr>
        <p:spPr>
          <a:xfrm>
            <a:off x="4668718" y="4405580"/>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yíng</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extLst>
      <p:ext uri="{BB962C8B-B14F-4D97-AF65-F5344CB8AC3E}">
        <p14:creationId xmlns:p14="http://schemas.microsoft.com/office/powerpoint/2010/main" xmlns="" val="1979377071"/>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1053822" y="4279024"/>
            <a:ext cx="958917" cy="707886"/>
          </a:xfrm>
          <a:prstGeom prst="rect">
            <a:avLst/>
          </a:prstGeom>
          <a:noFill/>
        </p:spPr>
        <p:txBody>
          <a:bodyPr wrap="none" rtlCol="0">
            <a:spAutoFit/>
          </a:bodyPr>
          <a:lstStyle/>
          <a:p>
            <a:r>
              <a:rPr lang="en-US" altLang="zh-CN" sz="4000" b="1" dirty="0" err="1" smtClean="0">
                <a:latin typeface="+mn-ea"/>
                <a:ea typeface="+mn-ea"/>
              </a:rPr>
              <a:t>shù</a:t>
            </a:r>
            <a:endParaRPr lang="zh-CN" altLang="en-US" sz="4000" b="1" dirty="0">
              <a:latin typeface="+mn-ea"/>
              <a:ea typeface="+mn-ea"/>
            </a:endParaRPr>
          </a:p>
        </p:txBody>
      </p:sp>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753348" y="671795"/>
            <a:ext cx="697627" cy="707886"/>
          </a:xfrm>
          <a:prstGeom prst="rect">
            <a:avLst/>
          </a:prstGeom>
          <a:noFill/>
        </p:spPr>
        <p:txBody>
          <a:bodyPr wrap="none" rtlCol="0">
            <a:spAutoFit/>
          </a:bodyPr>
          <a:lstStyle/>
          <a:p>
            <a:r>
              <a:rPr lang="en-US" altLang="zh-CN" sz="4000" dirty="0" err="1" smtClean="0">
                <a:latin typeface="+mn-ea"/>
                <a:ea typeface="+mn-ea"/>
              </a:rPr>
              <a:t>wù</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：服务员  任务</a:t>
            </a:r>
            <a:endParaRPr lang="zh-CN" altLang="en-US" sz="2000" dirty="0">
              <a:latin typeface="楷体" pitchFamily="49" charset="-122"/>
              <a:ea typeface="楷体"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1600" b="1" dirty="0" smtClean="0">
                <a:latin typeface="楷体" pitchFamily="49" charset="-122"/>
                <a:ea typeface="楷体" pitchFamily="49" charset="-122"/>
                <a:sym typeface="Wingdings" pitchFamily="2" charset="2"/>
              </a:rPr>
              <a:t>　整体认读音节，四声。</a:t>
            </a:r>
            <a:endParaRPr lang="zh-CN" altLang="en-US" sz="1600" dirty="0">
              <a:latin typeface="楷体" pitchFamily="49" charset="-122"/>
              <a:ea typeface="楷体" pitchFamily="49" charset="-122"/>
            </a:endParaRPr>
          </a:p>
        </p:txBody>
      </p:sp>
      <p:grpSp>
        <p:nvGrpSpPr>
          <p:cNvPr id="2"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务</a:t>
            </a:r>
            <a:endParaRPr lang="zh-CN" altLang="en-US" sz="7200" b="1" dirty="0">
              <a:latin typeface="楷体" pitchFamily="49" charset="-122"/>
              <a:ea typeface="楷体" pitchFamily="49" charset="-122"/>
            </a:endParaRPr>
          </a:p>
        </p:txBody>
      </p:sp>
      <p:sp>
        <p:nvSpPr>
          <p:cNvPr id="41" name="TextBox 40"/>
          <p:cNvSpPr txBox="1"/>
          <p:nvPr/>
        </p:nvSpPr>
        <p:spPr>
          <a:xfrm>
            <a:off x="4623787" y="774920"/>
            <a:ext cx="954107" cy="707886"/>
          </a:xfrm>
          <a:prstGeom prst="rect">
            <a:avLst/>
          </a:prstGeom>
          <a:noFill/>
        </p:spPr>
        <p:txBody>
          <a:bodyPr wrap="none" rtlCol="0">
            <a:spAutoFit/>
          </a:bodyPr>
          <a:lstStyle/>
          <a:p>
            <a:r>
              <a:rPr lang="en-US" altLang="zh-CN" sz="4000" dirty="0" err="1" smtClean="0">
                <a:latin typeface="+mn-ea"/>
                <a:ea typeface="+mn-ea"/>
              </a:rPr>
              <a:t>pàn</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：裁判员  判断</a:t>
            </a:r>
            <a:endParaRPr lang="zh-CN" altLang="en-US" sz="2000" dirty="0">
              <a:latin typeface="楷体" pitchFamily="49" charset="-122"/>
              <a:ea typeface="楷体"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易错提示：前鼻音，四声。</a:t>
            </a:r>
            <a:endParaRPr lang="zh-CN" altLang="en-US" sz="2000" dirty="0">
              <a:latin typeface="楷体" pitchFamily="49" charset="-122"/>
              <a:ea typeface="楷体" pitchFamily="49" charset="-122"/>
            </a:endParaRPr>
          </a:p>
        </p:txBody>
      </p:sp>
      <p:grpSp>
        <p:nvGrpSpPr>
          <p:cNvPr id="3" name="组合 50"/>
          <p:cNvGrpSpPr/>
          <p:nvPr/>
        </p:nvGrpSpPr>
        <p:grpSpPr>
          <a:xfrm>
            <a:off x="4655076" y="1422399"/>
            <a:ext cx="1333822" cy="1286884"/>
            <a:chOff x="4655076" y="1422399"/>
            <a:chExt cx="1333822" cy="1286884"/>
          </a:xfrm>
        </p:grpSpPr>
        <p:grpSp>
          <p:nvGrpSpPr>
            <p:cNvPr id="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判</a:t>
              </a:r>
              <a:endParaRPr lang="zh-CN" altLang="en-US" sz="7200" b="1" dirty="0">
                <a:latin typeface="楷体" pitchFamily="49" charset="-122"/>
                <a:ea typeface="楷体" pitchFamily="49" charset="-122"/>
              </a:endParaRPr>
            </a:p>
          </p:txBody>
        </p:sp>
      </p:grpSp>
      <p:sp>
        <p:nvSpPr>
          <p:cNvPr id="56" name="TextBox 55"/>
          <p:cNvSpPr txBox="1"/>
          <p:nvPr/>
        </p:nvSpPr>
        <p:spPr>
          <a:xfrm>
            <a:off x="806594" y="2507066"/>
            <a:ext cx="697627" cy="707886"/>
          </a:xfrm>
          <a:prstGeom prst="rect">
            <a:avLst/>
          </a:prstGeom>
          <a:noFill/>
        </p:spPr>
        <p:txBody>
          <a:bodyPr wrap="none" rtlCol="0">
            <a:spAutoFit/>
          </a:bodyPr>
          <a:lstStyle/>
          <a:p>
            <a:r>
              <a:rPr lang="en-US" altLang="zh-CN" sz="4000" dirty="0" err="1" smtClean="0">
                <a:latin typeface="+mn-ea"/>
                <a:ea typeface="+mn-ea"/>
              </a:rPr>
              <a:t>sì</a:t>
            </a:r>
            <a:endParaRPr lang="zh-CN" altLang="en-US" sz="4000" dirty="0">
              <a:latin typeface="+mn-ea"/>
              <a:ea typeface="+mn-ea"/>
            </a:endParaRPr>
          </a:p>
        </p:txBody>
      </p:sp>
      <p:sp>
        <p:nvSpPr>
          <p:cNvPr id="57" name="TextBox 56"/>
          <p:cNvSpPr txBox="1"/>
          <p:nvPr/>
        </p:nvSpPr>
        <p:spPr>
          <a:xfrm>
            <a:off x="2074599" y="3988701"/>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：饲养员  饲养</a:t>
            </a:r>
            <a:endParaRPr lang="zh-CN" altLang="en-US" sz="2000" dirty="0">
              <a:latin typeface="楷体" pitchFamily="49" charset="-122"/>
              <a:ea typeface="楷体" pitchFamily="49" charset="-122"/>
            </a:endParaRPr>
          </a:p>
        </p:txBody>
      </p:sp>
      <p:sp>
        <p:nvSpPr>
          <p:cNvPr id="58" name="TextBox 57"/>
          <p:cNvSpPr txBox="1"/>
          <p:nvPr/>
        </p:nvSpPr>
        <p:spPr>
          <a:xfrm>
            <a:off x="2039417" y="3038337"/>
            <a:ext cx="2793631" cy="1015663"/>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　整体认读音节，平舌音。</a:t>
            </a:r>
            <a:endParaRPr lang="zh-CN" altLang="en-US" sz="2000" dirty="0">
              <a:latin typeface="楷体" pitchFamily="49" charset="-122"/>
              <a:ea typeface="楷体" pitchFamily="49" charset="-122"/>
            </a:endParaRPr>
          </a:p>
        </p:txBody>
      </p:sp>
      <p:grpSp>
        <p:nvGrpSpPr>
          <p:cNvPr id="9"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饲</a:t>
            </a:r>
            <a:endParaRPr lang="zh-CN" altLang="en-US" sz="7200" b="1" dirty="0">
              <a:latin typeface="楷体" pitchFamily="49" charset="-122"/>
              <a:ea typeface="楷体" pitchFamily="49" charset="-122"/>
            </a:endParaRPr>
          </a:p>
        </p:txBody>
      </p:sp>
      <p:sp>
        <p:nvSpPr>
          <p:cNvPr id="59" name="TextBox 58"/>
          <p:cNvSpPr txBox="1"/>
          <p:nvPr/>
        </p:nvSpPr>
        <p:spPr>
          <a:xfrm>
            <a:off x="748754" y="676930"/>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wù</a:t>
            </a:r>
            <a:endParaRPr lang="zh-CN" altLang="en-US" sz="4000" b="1" dirty="0">
              <a:solidFill>
                <a:srgbClr val="FF0000"/>
              </a:solidFill>
              <a:latin typeface="+mn-ea"/>
              <a:ea typeface="+mn-ea"/>
            </a:endParaRPr>
          </a:p>
        </p:txBody>
      </p:sp>
      <p:sp>
        <p:nvSpPr>
          <p:cNvPr id="60" name="TextBox 59"/>
          <p:cNvSpPr txBox="1"/>
          <p:nvPr/>
        </p:nvSpPr>
        <p:spPr>
          <a:xfrm>
            <a:off x="4603532" y="773648"/>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pàn</a:t>
            </a:r>
            <a:endParaRPr lang="zh-CN" altLang="en-US" sz="4000" b="1" dirty="0">
              <a:solidFill>
                <a:srgbClr val="FF0000"/>
              </a:solidFill>
              <a:latin typeface="+mn-ea"/>
              <a:ea typeface="+mn-ea"/>
            </a:endParaRPr>
          </a:p>
        </p:txBody>
      </p:sp>
      <p:sp>
        <p:nvSpPr>
          <p:cNvPr id="61" name="TextBox 60"/>
          <p:cNvSpPr txBox="1"/>
          <p:nvPr/>
        </p:nvSpPr>
        <p:spPr>
          <a:xfrm>
            <a:off x="796052" y="2492896"/>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sì</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67" name="图片 6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36" name="TextBox 35"/>
          <p:cNvSpPr txBox="1"/>
          <p:nvPr/>
        </p:nvSpPr>
        <p:spPr>
          <a:xfrm>
            <a:off x="4805827" y="2579074"/>
            <a:ext cx="1210588" cy="707886"/>
          </a:xfrm>
          <a:prstGeom prst="rect">
            <a:avLst/>
          </a:prstGeom>
          <a:noFill/>
        </p:spPr>
        <p:txBody>
          <a:bodyPr wrap="none" rtlCol="0">
            <a:spAutoFit/>
          </a:bodyPr>
          <a:lstStyle/>
          <a:p>
            <a:r>
              <a:rPr lang="en-US" altLang="zh-CN" sz="4000" dirty="0" err="1" smtClean="0">
                <a:latin typeface="+mn-ea"/>
                <a:ea typeface="+mn-ea"/>
              </a:rPr>
              <a:t>yǎng</a:t>
            </a:r>
            <a:endParaRPr lang="zh-CN" altLang="en-US" sz="4000" dirty="0">
              <a:latin typeface="+mn-ea"/>
              <a:ea typeface="+mn-ea"/>
            </a:endParaRPr>
          </a:p>
        </p:txBody>
      </p:sp>
      <p:sp>
        <p:nvSpPr>
          <p:cNvPr id="44" name="TextBox 43"/>
          <p:cNvSpPr txBox="1"/>
          <p:nvPr/>
        </p:nvSpPr>
        <p:spPr>
          <a:xfrm>
            <a:off x="6086150" y="3940889"/>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：饲养员  营养</a:t>
            </a:r>
            <a:endParaRPr lang="zh-CN" altLang="en-US" sz="2000" dirty="0">
              <a:latin typeface="楷体" pitchFamily="49" charset="-122"/>
              <a:ea typeface="楷体" pitchFamily="49" charset="-122"/>
            </a:endParaRPr>
          </a:p>
        </p:txBody>
      </p:sp>
      <p:sp>
        <p:nvSpPr>
          <p:cNvPr id="45" name="TextBox 44"/>
          <p:cNvSpPr txBox="1"/>
          <p:nvPr/>
        </p:nvSpPr>
        <p:spPr>
          <a:xfrm>
            <a:off x="6038650" y="3110345"/>
            <a:ext cx="2793631" cy="707886"/>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　后鼻韵母，三声。</a:t>
            </a:r>
            <a:endParaRPr lang="zh-CN" altLang="en-US" sz="2000" dirty="0">
              <a:latin typeface="楷体" pitchFamily="49" charset="-122"/>
              <a:ea typeface="楷体" pitchFamily="49" charset="-122"/>
            </a:endParaRPr>
          </a:p>
        </p:txBody>
      </p:sp>
      <p:grpSp>
        <p:nvGrpSpPr>
          <p:cNvPr id="50" name="组合 100"/>
          <p:cNvGrpSpPr/>
          <p:nvPr/>
        </p:nvGrpSpPr>
        <p:grpSpPr>
          <a:xfrm>
            <a:off x="4716016" y="3286016"/>
            <a:ext cx="1265926" cy="1189713"/>
            <a:chOff x="-2771523" y="594818"/>
            <a:chExt cx="1785950" cy="1643074"/>
          </a:xfrm>
          <a:solidFill>
            <a:schemeClr val="accent3">
              <a:lumMod val="60000"/>
              <a:lumOff val="40000"/>
            </a:schemeClr>
          </a:solidFill>
        </p:grpSpPr>
        <p:sp>
          <p:nvSpPr>
            <p:cNvPr id="51" name="矩形 50"/>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1" idx="1"/>
              <a:endCxn id="51"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0"/>
              <a:endCxn id="51"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4" name="TextBox 23"/>
          <p:cNvSpPr txBox="1">
            <a:spLocks noChangeArrowheads="1"/>
          </p:cNvSpPr>
          <p:nvPr/>
        </p:nvSpPr>
        <p:spPr bwMode="auto">
          <a:xfrm>
            <a:off x="4805827" y="3191946"/>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养</a:t>
            </a:r>
            <a:endParaRPr lang="zh-CN" altLang="en-US" sz="7200" b="1" dirty="0">
              <a:latin typeface="楷体" pitchFamily="49" charset="-122"/>
              <a:ea typeface="楷体" pitchFamily="49" charset="-122"/>
            </a:endParaRPr>
          </a:p>
        </p:txBody>
      </p:sp>
      <p:sp>
        <p:nvSpPr>
          <p:cNvPr id="55" name="TextBox 54"/>
          <p:cNvSpPr txBox="1"/>
          <p:nvPr/>
        </p:nvSpPr>
        <p:spPr>
          <a:xfrm>
            <a:off x="4779080" y="2580670"/>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yǎng</a:t>
            </a:r>
            <a:endParaRPr lang="zh-CN" altLang="en-US" sz="4000" b="1" dirty="0">
              <a:solidFill>
                <a:srgbClr val="FF0000"/>
              </a:solidFill>
              <a:latin typeface="+mn-ea"/>
              <a:ea typeface="+mn-ea"/>
            </a:endParaRPr>
          </a:p>
        </p:txBody>
      </p:sp>
      <p:grpSp>
        <p:nvGrpSpPr>
          <p:cNvPr id="62" name="组合 100"/>
          <p:cNvGrpSpPr/>
          <p:nvPr/>
        </p:nvGrpSpPr>
        <p:grpSpPr>
          <a:xfrm>
            <a:off x="871258" y="5006714"/>
            <a:ext cx="1265926" cy="1189713"/>
            <a:chOff x="-2771523" y="594818"/>
            <a:chExt cx="1785950" cy="1643074"/>
          </a:xfrm>
          <a:solidFill>
            <a:schemeClr val="accent3">
              <a:lumMod val="60000"/>
              <a:lumOff val="40000"/>
            </a:schemeClr>
          </a:solidFill>
        </p:grpSpPr>
        <p:sp>
          <p:nvSpPr>
            <p:cNvPr id="63" name="矩形 62"/>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p:cNvCxnSpPr>
              <a:stCxn id="63" idx="1"/>
              <a:endCxn id="63"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3" idx="0"/>
              <a:endCxn id="63"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8" name="TextBox 23"/>
          <p:cNvSpPr txBox="1">
            <a:spLocks noChangeArrowheads="1"/>
          </p:cNvSpPr>
          <p:nvPr/>
        </p:nvSpPr>
        <p:spPr bwMode="auto">
          <a:xfrm>
            <a:off x="871258" y="5006714"/>
            <a:ext cx="1227942" cy="1200329"/>
          </a:xfrm>
          <a:prstGeom prst="rect">
            <a:avLst/>
          </a:prstGeom>
          <a:noFill/>
          <a:ln w="9525">
            <a:noFill/>
            <a:miter lim="800000"/>
            <a:headEnd/>
            <a:tailEnd/>
          </a:ln>
        </p:spPr>
        <p:txBody>
          <a:bodyPr wrap="square">
            <a:spAutoFit/>
          </a:bodyPr>
          <a:lstStyle/>
          <a:p>
            <a:r>
              <a:rPr lang="zh-CN" altLang="en-US" sz="7200" b="1" dirty="0">
                <a:latin typeface="楷体" pitchFamily="49" charset="-122"/>
                <a:ea typeface="楷体" pitchFamily="49" charset="-122"/>
              </a:rPr>
              <a:t>术</a:t>
            </a:r>
          </a:p>
        </p:txBody>
      </p:sp>
      <p:sp>
        <p:nvSpPr>
          <p:cNvPr id="69" name="TextBox 68"/>
          <p:cNvSpPr txBox="1"/>
          <p:nvPr/>
        </p:nvSpPr>
        <p:spPr>
          <a:xfrm>
            <a:off x="1070148" y="4292252"/>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shù</a:t>
            </a:r>
            <a:endParaRPr lang="zh-CN" altLang="en-US" sz="4000" b="1" dirty="0">
              <a:solidFill>
                <a:srgbClr val="FF0000"/>
              </a:solidFill>
              <a:latin typeface="+mn-ea"/>
              <a:ea typeface="+mn-ea"/>
            </a:endParaRPr>
          </a:p>
        </p:txBody>
      </p:sp>
      <p:sp>
        <p:nvSpPr>
          <p:cNvPr id="7" name="矩形 6"/>
          <p:cNvSpPr/>
          <p:nvPr/>
        </p:nvSpPr>
        <p:spPr>
          <a:xfrm>
            <a:off x="2317532" y="4797152"/>
            <a:ext cx="1894428" cy="646331"/>
          </a:xfrm>
          <a:prstGeom prst="rect">
            <a:avLst/>
          </a:prstGeom>
        </p:spPr>
        <p:txBody>
          <a:bodyPr wrap="square">
            <a:spAutoFit/>
          </a:bodyPr>
          <a:lstStyle/>
          <a:p>
            <a:r>
              <a:rPr lang="zh-CN" altLang="en-US" b="1" dirty="0">
                <a:latin typeface="楷体" pitchFamily="49" charset="-122"/>
                <a:ea typeface="楷体" pitchFamily="49" charset="-122"/>
                <a:sym typeface="Wingdings" pitchFamily="2" charset="2"/>
              </a:rPr>
              <a:t>易错提示：</a:t>
            </a:r>
            <a:endParaRPr lang="en-US" altLang="zh-CN" b="1" dirty="0">
              <a:latin typeface="楷体" pitchFamily="49" charset="-122"/>
              <a:ea typeface="楷体" pitchFamily="49" charset="-122"/>
              <a:sym typeface="Wingdings" pitchFamily="2" charset="2"/>
            </a:endParaRPr>
          </a:p>
          <a:p>
            <a:r>
              <a:rPr lang="zh-CN" altLang="en-US" b="1" dirty="0">
                <a:latin typeface="楷体" pitchFamily="49" charset="-122"/>
                <a:ea typeface="楷体" pitchFamily="49" charset="-122"/>
                <a:sym typeface="Wingdings" pitchFamily="2" charset="2"/>
              </a:rPr>
              <a:t>　</a:t>
            </a:r>
            <a:r>
              <a:rPr lang="zh-CN" altLang="en-US" b="1" dirty="0" smtClean="0">
                <a:latin typeface="楷体" pitchFamily="49" charset="-122"/>
                <a:ea typeface="楷体" pitchFamily="49" charset="-122"/>
                <a:sym typeface="Wingdings" pitchFamily="2" charset="2"/>
              </a:rPr>
              <a:t>翘舌音，四声</a:t>
            </a:r>
            <a:r>
              <a:rPr lang="zh-CN" altLang="en-US" b="1" dirty="0">
                <a:latin typeface="楷体" pitchFamily="49" charset="-122"/>
                <a:ea typeface="楷体" pitchFamily="49" charset="-122"/>
                <a:sym typeface="Wingdings" pitchFamily="2" charset="2"/>
              </a:rPr>
              <a:t>。</a:t>
            </a:r>
            <a:endParaRPr lang="zh-CN" altLang="en-US" dirty="0">
              <a:latin typeface="楷体" pitchFamily="49" charset="-122"/>
              <a:ea typeface="楷体" pitchFamily="49" charset="-122"/>
            </a:endParaRPr>
          </a:p>
        </p:txBody>
      </p:sp>
      <p:sp>
        <p:nvSpPr>
          <p:cNvPr id="71" name="TextBox 70"/>
          <p:cNvSpPr txBox="1"/>
          <p:nvPr/>
        </p:nvSpPr>
        <p:spPr>
          <a:xfrm>
            <a:off x="2494306" y="5788968"/>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：算术  美术</a:t>
            </a:r>
            <a:endParaRPr lang="zh-CN" altLang="en-US" sz="2000" dirty="0">
              <a:latin typeface="楷体" pitchFamily="49" charset="-122"/>
              <a:ea typeface="楷体" pitchFamily="49" charset="-122"/>
            </a:endParaRPr>
          </a:p>
        </p:txBody>
      </p:sp>
    </p:spTree>
    <p:extLst>
      <p:ext uri="{BB962C8B-B14F-4D97-AF65-F5344CB8AC3E}">
        <p14:creationId xmlns:p14="http://schemas.microsoft.com/office/powerpoint/2010/main" xmlns="" val="1979377071"/>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5">
                                            <p:txEl>
                                              <p:pRg st="0" end="0"/>
                                            </p:txEl>
                                          </p:spTgt>
                                        </p:tgtEl>
                                        <p:attrNameLst>
                                          <p:attrName>style.visibility</p:attrName>
                                        </p:attrNameLst>
                                      </p:cBhvr>
                                      <p:to>
                                        <p:strVal val="visible"/>
                                      </p:to>
                                    </p:set>
                                    <p:anim calcmode="lin" valueType="num">
                                      <p:cBhvr additive="base">
                                        <p:cTn id="25" dur="500" fill="hold"/>
                                        <p:tgtEl>
                                          <p:spTgt spid="5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1000"/>
                                        <p:tgtEl>
                                          <p:spTgt spid="69"/>
                                        </p:tgtEl>
                                      </p:cBhvr>
                                    </p:animEffect>
                                    <p:anim calcmode="lin" valueType="num">
                                      <p:cBhvr>
                                        <p:cTn id="32" dur="1000" fill="hold"/>
                                        <p:tgtEl>
                                          <p:spTgt spid="69"/>
                                        </p:tgtEl>
                                        <p:attrNameLst>
                                          <p:attrName>ppt_x</p:attrName>
                                        </p:attrNameLst>
                                      </p:cBhvr>
                                      <p:tavLst>
                                        <p:tav tm="0">
                                          <p:val>
                                            <p:strVal val="#ppt_x"/>
                                          </p:val>
                                        </p:tav>
                                        <p:tav tm="100000">
                                          <p:val>
                                            <p:strVal val="#ppt_x"/>
                                          </p:val>
                                        </p:tav>
                                      </p:tavLst>
                                    </p:anim>
                                    <p:anim calcmode="lin" valueType="num">
                                      <p:cBhvr>
                                        <p:cTn id="33"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70"/>
                                        </p:tgtEl>
                                        <p:attrNameLst>
                                          <p:attrName>style.visibility</p:attrName>
                                        </p:attrNameLst>
                                      </p:cBhvr>
                                      <p:to>
                                        <p:strVal val="visible"/>
                                      </p:to>
                                    </p:set>
                                    <p:anim calcmode="lin" valueType="num">
                                      <p:cBhvr additive="base">
                                        <p:cTn id="38" dur="500" fill="hold"/>
                                        <p:tgtEl>
                                          <p:spTgt spid="70"/>
                                        </p:tgtEl>
                                        <p:attrNameLst>
                                          <p:attrName>ppt_x</p:attrName>
                                        </p:attrNameLst>
                                      </p:cBhvr>
                                      <p:tavLst>
                                        <p:tav tm="0">
                                          <p:val>
                                            <p:strVal val="#ppt_x"/>
                                          </p:val>
                                        </p:tav>
                                        <p:tav tm="100000">
                                          <p:val>
                                            <p:strVal val="#ppt_x"/>
                                          </p:val>
                                        </p:tav>
                                      </p:tavLst>
                                    </p:anim>
                                    <p:anim calcmode="lin" valueType="num">
                                      <p:cBhvr additive="base">
                                        <p:cTn id="39"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59" grpId="0"/>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11" name="组合 10"/>
          <p:cNvGrpSpPr/>
          <p:nvPr/>
        </p:nvGrpSpPr>
        <p:grpSpPr>
          <a:xfrm rot="317213">
            <a:off x="7267148" y="977067"/>
            <a:ext cx="1363110" cy="2287942"/>
            <a:chOff x="6372200" y="934605"/>
            <a:chExt cx="1363110" cy="2287942"/>
          </a:xfrm>
        </p:grpSpPr>
        <p:pic>
          <p:nvPicPr>
            <p:cNvPr id="1034"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筑</a:t>
              </a:r>
              <a:endParaRPr lang="zh-CN" altLang="en-US" sz="7200" b="1" dirty="0">
                <a:latin typeface="楷体" pitchFamily="49" charset="-122"/>
                <a:ea typeface="楷体" pitchFamily="49" charset="-122"/>
              </a:endParaRPr>
            </a:p>
          </p:txBody>
        </p:sp>
      </p:grpSp>
      <p:grpSp>
        <p:nvGrpSpPr>
          <p:cNvPr id="7" name="组合 6"/>
          <p:cNvGrpSpPr/>
          <p:nvPr/>
        </p:nvGrpSpPr>
        <p:grpSpPr>
          <a:xfrm rot="21266584">
            <a:off x="6189811" y="863631"/>
            <a:ext cx="1125802" cy="2517702"/>
            <a:chOff x="4881262" y="887076"/>
            <a:chExt cx="1125802" cy="2517702"/>
          </a:xfrm>
        </p:grpSpPr>
        <p:pic>
          <p:nvPicPr>
            <p:cNvPr id="1030"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建</a:t>
              </a:r>
              <a:endParaRPr lang="zh-CN" altLang="en-US" sz="7200" b="1" dirty="0">
                <a:latin typeface="楷体" pitchFamily="49" charset="-122"/>
                <a:ea typeface="楷体"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程</a:t>
              </a:r>
              <a:endParaRPr lang="zh-CN" altLang="en-US" sz="7200" b="1" dirty="0">
                <a:latin typeface="楷体" pitchFamily="49" charset="-122"/>
                <a:ea typeface="楷体"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魔</a:t>
              </a:r>
              <a:endParaRPr lang="zh-CN" altLang="en-US" sz="7200" b="1" dirty="0">
                <a:latin typeface="楷体" pitchFamily="49" charset="-122"/>
                <a:ea typeface="楷体"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itchFamily="49" charset="-122"/>
                <a:ea typeface="楷体" pitchFamily="49" charset="-122"/>
              </a:rPr>
              <a:t>　　这些字你认识吗？快来读一读。</a:t>
            </a:r>
            <a:endParaRPr lang="zh-CN" altLang="en-US" sz="2000" dirty="0">
              <a:latin typeface="楷体" pitchFamily="49" charset="-122"/>
              <a:ea typeface="楷体"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itchFamily="49" charset="-122"/>
                <a:ea typeface="楷体" pitchFamily="49" charset="-122"/>
              </a:rPr>
              <a:t>　追气球啦！</a:t>
            </a:r>
            <a:endParaRPr lang="zh-CN" altLang="en-US" sz="2000" dirty="0">
              <a:latin typeface="楷体" pitchFamily="49" charset="-122"/>
              <a:ea typeface="楷体"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28" name="图片 27"/>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29"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1"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2"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30" name="组合 29"/>
          <p:cNvGrpSpPr/>
          <p:nvPr/>
        </p:nvGrpSpPr>
        <p:grpSpPr>
          <a:xfrm>
            <a:off x="4427984" y="777755"/>
            <a:ext cx="1209598" cy="2818778"/>
            <a:chOff x="5066550" y="3023144"/>
            <a:chExt cx="1209598" cy="2818778"/>
          </a:xfrm>
        </p:grpSpPr>
        <p:pic>
          <p:nvPicPr>
            <p:cNvPr id="34" name="Picture 11"/>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5" name="TextBox 23"/>
            <p:cNvSpPr txBox="1">
              <a:spLocks noChangeArrowheads="1"/>
            </p:cNvSpPr>
            <p:nvPr/>
          </p:nvSpPr>
          <p:spPr bwMode="auto">
            <a:xfrm>
              <a:off x="5066550" y="3023144"/>
              <a:ext cx="970193" cy="1200329"/>
            </a:xfrm>
            <a:prstGeom prst="rect">
              <a:avLst/>
            </a:prstGeom>
            <a:noFill/>
            <a:ln w="9525">
              <a:noFill/>
              <a:miter lim="800000"/>
              <a:headEnd/>
              <a:tailEnd/>
            </a:ln>
          </p:spPr>
          <p:txBody>
            <a:bodyPr wrap="square">
              <a:spAutoFit/>
            </a:bodyPr>
            <a:lstStyle/>
            <a:p>
              <a:r>
                <a:rPr lang="zh-CN" altLang="en-US" sz="7200" b="1" dirty="0">
                  <a:latin typeface="楷体" pitchFamily="49" charset="-122"/>
                  <a:ea typeface="楷体" pitchFamily="49" charset="-122"/>
                </a:rPr>
                <a:t>术</a:t>
              </a:r>
            </a:p>
          </p:txBody>
        </p:sp>
      </p:grpSp>
    </p:spTree>
    <p:extLst>
      <p:ext uri="{BB962C8B-B14F-4D97-AF65-F5344CB8AC3E}">
        <p14:creationId xmlns:p14="http://schemas.microsoft.com/office/powerpoint/2010/main" xmlns="" val="3683557873"/>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3000" fill="hold"/>
                                        <p:tgtEl>
                                          <p:spTgt spid="30"/>
                                        </p:tgtEl>
                                        <p:attrNameLst>
                                          <p:attrName>ppt_x</p:attrName>
                                        </p:attrNameLst>
                                      </p:cBhvr>
                                      <p:tavLst>
                                        <p:tav tm="0">
                                          <p:val>
                                            <p:strVal val="#ppt_x"/>
                                          </p:val>
                                        </p:tav>
                                        <p:tav tm="100000">
                                          <p:val>
                                            <p:strVal val="#ppt_x"/>
                                          </p:val>
                                        </p:tav>
                                      </p:tavLst>
                                    </p:anim>
                                    <p:anim calcmode="lin" valueType="num">
                                      <p:cBhvr additive="base">
                                        <p:cTn id="28" dur="30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3" name="组合 10"/>
          <p:cNvGrpSpPr/>
          <p:nvPr/>
        </p:nvGrpSpPr>
        <p:grpSpPr>
          <a:xfrm rot="317213">
            <a:off x="6107205" y="967655"/>
            <a:ext cx="1363110" cy="2287942"/>
            <a:chOff x="6372200" y="934605"/>
            <a:chExt cx="1363110" cy="2287942"/>
          </a:xfrm>
        </p:grpSpPr>
        <p:pic>
          <p:nvPicPr>
            <p:cNvPr id="1034"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饲</a:t>
              </a:r>
              <a:endParaRPr lang="zh-CN" altLang="en-US" sz="7200" b="1" dirty="0">
                <a:latin typeface="楷体" pitchFamily="49" charset="-122"/>
                <a:ea typeface="楷体" pitchFamily="49" charset="-122"/>
              </a:endParaRPr>
            </a:p>
          </p:txBody>
        </p:sp>
      </p:grpSp>
      <p:grpSp>
        <p:nvGrpSpPr>
          <p:cNvPr id="4" name="组合 6"/>
          <p:cNvGrpSpPr/>
          <p:nvPr/>
        </p:nvGrpSpPr>
        <p:grpSpPr>
          <a:xfrm rot="21266584">
            <a:off x="4873043" y="924630"/>
            <a:ext cx="1125802" cy="2517702"/>
            <a:chOff x="4881262" y="887076"/>
            <a:chExt cx="1125802" cy="2517702"/>
          </a:xfrm>
        </p:grpSpPr>
        <p:pic>
          <p:nvPicPr>
            <p:cNvPr id="1030"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判</a:t>
              </a:r>
              <a:endParaRPr lang="zh-CN" altLang="en-US" sz="7200" b="1" dirty="0">
                <a:latin typeface="楷体" pitchFamily="49" charset="-122"/>
                <a:ea typeface="楷体" pitchFamily="49" charset="-122"/>
              </a:endParaRPr>
            </a:p>
          </p:txBody>
        </p:sp>
      </p:grpSp>
      <p:grpSp>
        <p:nvGrpSpPr>
          <p:cNvPr id="5" name="组合 8"/>
          <p:cNvGrpSpPr/>
          <p:nvPr/>
        </p:nvGrpSpPr>
        <p:grpSpPr>
          <a:xfrm rot="466839">
            <a:off x="2242744" y="955362"/>
            <a:ext cx="1227942" cy="2688703"/>
            <a:chOff x="2455889" y="934606"/>
            <a:chExt cx="1227942" cy="2688703"/>
          </a:xfrm>
        </p:grpSpPr>
        <p:pic>
          <p:nvPicPr>
            <p:cNvPr id="1031"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营</a:t>
              </a:r>
              <a:endParaRPr lang="zh-CN" altLang="en-US" sz="7200" b="1" dirty="0">
                <a:latin typeface="楷体" pitchFamily="49" charset="-122"/>
                <a:ea typeface="楷体" pitchFamily="49" charset="-122"/>
              </a:endParaRPr>
            </a:p>
          </p:txBody>
        </p:sp>
      </p:grpSp>
      <p:grpSp>
        <p:nvGrpSpPr>
          <p:cNvPr id="6" name="组合 9"/>
          <p:cNvGrpSpPr/>
          <p:nvPr/>
        </p:nvGrpSpPr>
        <p:grpSpPr>
          <a:xfrm rot="349235">
            <a:off x="3572212" y="996438"/>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务</a:t>
              </a:r>
              <a:endParaRPr lang="zh-CN" altLang="en-US" sz="7200" b="1" dirty="0">
                <a:latin typeface="楷体" pitchFamily="49" charset="-122"/>
                <a:ea typeface="楷体"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itchFamily="49" charset="-122"/>
                <a:ea typeface="楷体" pitchFamily="49" charset="-122"/>
              </a:rPr>
              <a:t>　　这些字你认识吗？快来读一读。</a:t>
            </a:r>
            <a:endParaRPr lang="zh-CN" altLang="en-US" sz="2000" dirty="0">
              <a:latin typeface="楷体" pitchFamily="49" charset="-122"/>
              <a:ea typeface="楷体"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itchFamily="49" charset="-122"/>
                <a:ea typeface="楷体" pitchFamily="49" charset="-122"/>
              </a:rPr>
              <a:t>　追气球啦！</a:t>
            </a:r>
            <a:endParaRPr lang="zh-CN" altLang="en-US" sz="2000" dirty="0">
              <a:latin typeface="楷体" pitchFamily="49" charset="-122"/>
              <a:ea typeface="楷体"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28" name="图片 27"/>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7"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1"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2"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 name="组合 25"/>
          <p:cNvGrpSpPr/>
          <p:nvPr/>
        </p:nvGrpSpPr>
        <p:grpSpPr>
          <a:xfrm>
            <a:off x="7867023" y="983153"/>
            <a:ext cx="1209598" cy="2818778"/>
            <a:chOff x="5066550" y="3023144"/>
            <a:chExt cx="1209598" cy="2818778"/>
          </a:xfrm>
        </p:grpSpPr>
        <p:pic>
          <p:nvPicPr>
            <p:cNvPr id="29" name="Picture 11"/>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0" name="TextBox 23"/>
            <p:cNvSpPr txBox="1">
              <a:spLocks noChangeArrowheads="1"/>
            </p:cNvSpPr>
            <p:nvPr/>
          </p:nvSpPr>
          <p:spPr bwMode="auto">
            <a:xfrm>
              <a:off x="5066550" y="3023144"/>
              <a:ext cx="970193"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养</a:t>
              </a:r>
              <a:endParaRPr lang="zh-CN" altLang="en-US" sz="7200" b="1" dirty="0">
                <a:latin typeface="楷体" pitchFamily="49" charset="-122"/>
                <a:ea typeface="楷体" pitchFamily="49" charset="-122"/>
              </a:endParaRPr>
            </a:p>
          </p:txBody>
        </p:sp>
      </p:grpSp>
      <p:grpSp>
        <p:nvGrpSpPr>
          <p:cNvPr id="34" name="组合 33"/>
          <p:cNvGrpSpPr/>
          <p:nvPr/>
        </p:nvGrpSpPr>
        <p:grpSpPr>
          <a:xfrm>
            <a:off x="887876" y="736224"/>
            <a:ext cx="1209598" cy="2818778"/>
            <a:chOff x="5066550" y="3023144"/>
            <a:chExt cx="1209598" cy="2818778"/>
          </a:xfrm>
        </p:grpSpPr>
        <p:pic>
          <p:nvPicPr>
            <p:cNvPr id="35" name="Picture 11"/>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6" name="TextBox 23"/>
            <p:cNvSpPr txBox="1">
              <a:spLocks noChangeArrowheads="1"/>
            </p:cNvSpPr>
            <p:nvPr/>
          </p:nvSpPr>
          <p:spPr bwMode="auto">
            <a:xfrm>
              <a:off x="5066550" y="3023144"/>
              <a:ext cx="970193"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演</a:t>
              </a:r>
              <a:endParaRPr lang="zh-CN" altLang="en-US" sz="7200" b="1" dirty="0">
                <a:latin typeface="楷体" pitchFamily="49" charset="-122"/>
                <a:ea typeface="楷体" pitchFamily="49" charset="-122"/>
              </a:endParaRPr>
            </a:p>
          </p:txBody>
        </p:sp>
      </p:grpSp>
    </p:spTree>
    <p:extLst>
      <p:ext uri="{BB962C8B-B14F-4D97-AF65-F5344CB8AC3E}">
        <p14:creationId xmlns:p14="http://schemas.microsoft.com/office/powerpoint/2010/main" xmlns="" val="3683557873"/>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0" fill="hold"/>
                                        <p:tgtEl>
                                          <p:spTgt spid="5"/>
                                        </p:tgtEl>
                                        <p:attrNameLst>
                                          <p:attrName>ppt_x</p:attrName>
                                        </p:attrNameLst>
                                      </p:cBhvr>
                                      <p:tavLst>
                                        <p:tav tm="0">
                                          <p:val>
                                            <p:strVal val="#ppt_x"/>
                                          </p:val>
                                        </p:tav>
                                        <p:tav tm="100000">
                                          <p:val>
                                            <p:strVal val="#ppt_x"/>
                                          </p:val>
                                        </p:tav>
                                      </p:tavLst>
                                    </p:anim>
                                    <p:anim calcmode="lin" valueType="num">
                                      <p:cBhvr additive="base">
                                        <p:cTn id="13" dur="5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0" fill="hold"/>
                                        <p:tgtEl>
                                          <p:spTgt spid="6"/>
                                        </p:tgtEl>
                                        <p:attrNameLst>
                                          <p:attrName>ppt_x</p:attrName>
                                        </p:attrNameLst>
                                      </p:cBhvr>
                                      <p:tavLst>
                                        <p:tav tm="0">
                                          <p:val>
                                            <p:strVal val="#ppt_x"/>
                                          </p:val>
                                        </p:tav>
                                        <p:tav tm="100000">
                                          <p:val>
                                            <p:strVal val="#ppt_x"/>
                                          </p:val>
                                        </p:tav>
                                      </p:tavLst>
                                    </p:anim>
                                    <p:anim calcmode="lin" valueType="num">
                                      <p:cBhvr additive="base">
                                        <p:cTn id="18" dur="50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0" fill="hold"/>
                                        <p:tgtEl>
                                          <p:spTgt spid="3"/>
                                        </p:tgtEl>
                                        <p:attrNameLst>
                                          <p:attrName>ppt_x</p:attrName>
                                        </p:attrNameLst>
                                      </p:cBhvr>
                                      <p:tavLst>
                                        <p:tav tm="0">
                                          <p:val>
                                            <p:strVal val="#ppt_x"/>
                                          </p:val>
                                        </p:tav>
                                        <p:tav tm="100000">
                                          <p:val>
                                            <p:strVal val="#ppt_x"/>
                                          </p:val>
                                        </p:tav>
                                      </p:tavLst>
                                    </p:anim>
                                    <p:anim calcmode="lin" valueType="num">
                                      <p:cBhvr additive="base">
                                        <p:cTn id="23" dur="50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3000" fill="hold"/>
                                        <p:tgtEl>
                                          <p:spTgt spid="26"/>
                                        </p:tgtEl>
                                        <p:attrNameLst>
                                          <p:attrName>ppt_x</p:attrName>
                                        </p:attrNameLst>
                                      </p:cBhvr>
                                      <p:tavLst>
                                        <p:tav tm="0">
                                          <p:val>
                                            <p:strVal val="#ppt_x"/>
                                          </p:val>
                                        </p:tav>
                                        <p:tav tm="100000">
                                          <p:val>
                                            <p:strVal val="#ppt_x"/>
                                          </p:val>
                                        </p:tav>
                                      </p:tavLst>
                                    </p:anim>
                                    <p:anim calcmode="lin" valueType="num">
                                      <p:cBhvr additive="base">
                                        <p:cTn id="28" dur="30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23000"/>
                            </p:stCondLst>
                            <p:childTnLst>
                              <p:par>
                                <p:cTn id="30" presetID="2" presetClass="entr" presetSubtype="4"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3000" fill="hold"/>
                                        <p:tgtEl>
                                          <p:spTgt spid="34"/>
                                        </p:tgtEl>
                                        <p:attrNameLst>
                                          <p:attrName>ppt_x</p:attrName>
                                        </p:attrNameLst>
                                      </p:cBhvr>
                                      <p:tavLst>
                                        <p:tav tm="0">
                                          <p:val>
                                            <p:strVal val="#ppt_x"/>
                                          </p:val>
                                        </p:tav>
                                        <p:tav tm="100000">
                                          <p:val>
                                            <p:strVal val="#ppt_x"/>
                                          </p:val>
                                        </p:tav>
                                      </p:tavLst>
                                    </p:anim>
                                    <p:anim calcmode="lin" valueType="num">
                                      <p:cBhvr additive="base">
                                        <p:cTn id="33" dur="30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图片 9"/>
          <p:cNvPicPr>
            <a:picLocks noChangeAspect="1"/>
          </p:cNvPicPr>
          <p:nvPr/>
        </p:nvPicPr>
        <p:blipFill>
          <a:blip r:embed="rId2"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3" cstate="print"/>
          <a:srcRect r="72971"/>
          <a:stretch>
            <a:fillRect/>
          </a:stretch>
        </p:blipFill>
        <p:spPr bwMode="auto">
          <a:xfrm>
            <a:off x="-44757" y="6043965"/>
            <a:ext cx="1265237" cy="1200150"/>
          </a:xfrm>
          <a:prstGeom prst="rect">
            <a:avLst/>
          </a:prstGeom>
          <a:noFill/>
          <a:ln w="9525">
            <a:noFill/>
            <a:miter lim="800000"/>
            <a:headEnd/>
            <a:tailEnd/>
          </a:ln>
        </p:spPr>
      </p:pic>
      <p:sp>
        <p:nvSpPr>
          <p:cNvPr id="13" name="TextBox 12"/>
          <p:cNvSpPr txBox="1"/>
          <p:nvPr/>
        </p:nvSpPr>
        <p:spPr>
          <a:xfrm>
            <a:off x="895260" y="764704"/>
            <a:ext cx="3013967"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itchFamily="49" charset="-122"/>
                <a:ea typeface="楷体" pitchFamily="49" charset="-122"/>
              </a:rPr>
              <a:t>字词句运用</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itchFamily="49" charset="-122"/>
              <a:ea typeface="楷体" pitchFamily="49" charset="-122"/>
            </a:endParaRPr>
          </a:p>
        </p:txBody>
      </p:sp>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496" y="988759"/>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字词运用</a:t>
            </a:r>
            <a:endParaRPr lang="en-US" altLang="zh-CN" sz="3200" b="1" dirty="0">
              <a:solidFill>
                <a:schemeClr val="accent6">
                  <a:lumMod val="75000"/>
                </a:schemeClr>
              </a:solidFill>
              <a:latin typeface="楷体" pitchFamily="49" charset="-122"/>
              <a:ea typeface="楷体"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0" name="云形标注 19"/>
          <p:cNvSpPr/>
          <p:nvPr/>
        </p:nvSpPr>
        <p:spPr>
          <a:xfrm>
            <a:off x="2411760" y="4449105"/>
            <a:ext cx="5688632"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1" name="TextBox 20"/>
          <p:cNvSpPr txBox="1"/>
          <p:nvPr/>
        </p:nvSpPr>
        <p:spPr>
          <a:xfrm>
            <a:off x="1907704" y="4412406"/>
            <a:ext cx="6696744" cy="2308324"/>
          </a:xfrm>
          <a:prstGeom prst="rect">
            <a:avLst/>
          </a:prstGeom>
          <a:noFill/>
        </p:spPr>
        <p:txBody>
          <a:bodyPr wrap="square" rtlCol="0">
            <a:spAutoFit/>
          </a:bodyPr>
          <a:lstStyle/>
          <a:p>
            <a:r>
              <a:rPr lang="zh-CN" altLang="en-US" sz="2400" b="1" dirty="0" smtClean="0">
                <a:latin typeface="楷体" pitchFamily="49" charset="-122"/>
                <a:ea typeface="楷体" pitchFamily="49" charset="-122"/>
              </a:rPr>
              <a:t>　　</a:t>
            </a:r>
            <a:r>
              <a:rPr lang="zh-CN" altLang="en-US" sz="2400" dirty="0" smtClean="0">
                <a:latin typeface="楷体" pitchFamily="49" charset="-122"/>
                <a:ea typeface="楷体" pitchFamily="49" charset="-122"/>
              </a:rPr>
              <a:t>本题是训练我们用比喻句来描写一下自己喜欢的景物。写比喻句的时候要注意喻体和本体不能是同一类事物，而且喻体还要通俗易懂，是人们常见的事物。</a:t>
            </a:r>
            <a:endParaRPr lang="en-US" altLang="zh-CN" sz="2400" dirty="0" smtClean="0">
              <a:latin typeface="楷体" pitchFamily="49" charset="-122"/>
              <a:ea typeface="楷体" pitchFamily="49" charset="-122"/>
            </a:endParaRPr>
          </a:p>
          <a:p>
            <a:r>
              <a:rPr lang="zh-CN" altLang="en-US" sz="2400" dirty="0" smtClean="0">
                <a:latin typeface="楷体" pitchFamily="49" charset="-122"/>
                <a:ea typeface="楷体" pitchFamily="49" charset="-122"/>
              </a:rPr>
              <a:t>参考答案：大树又高又大，就像一把撑开的绿色大伞。</a:t>
            </a:r>
            <a:endParaRPr lang="zh-CN" altLang="en-US" sz="2400" dirty="0">
              <a:latin typeface="楷体" pitchFamily="49" charset="-122"/>
              <a:ea typeface="楷体" pitchFamily="49" charset="-122"/>
            </a:endParaRPr>
          </a:p>
        </p:txBody>
      </p:sp>
      <p:pic>
        <p:nvPicPr>
          <p:cNvPr id="22"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909227" y="773993"/>
            <a:ext cx="4579671" cy="36751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840264088"/>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云形标注 9"/>
          <p:cNvSpPr/>
          <p:nvPr/>
        </p:nvSpPr>
        <p:spPr>
          <a:xfrm>
            <a:off x="539552" y="4005064"/>
            <a:ext cx="7056784" cy="2160240"/>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2"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3"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971600" y="4077072"/>
            <a:ext cx="6408712" cy="1938992"/>
          </a:xfrm>
          <a:prstGeom prst="rect">
            <a:avLst/>
          </a:prstGeom>
          <a:noFill/>
        </p:spPr>
        <p:txBody>
          <a:bodyPr wrap="square" rtlCol="0">
            <a:spAutoFit/>
          </a:bodyPr>
          <a:lstStyle/>
          <a:p>
            <a:r>
              <a:rPr lang="zh-CN" altLang="en-US" sz="2400" b="1" dirty="0" smtClean="0">
                <a:latin typeface="楷体" pitchFamily="49" charset="-122"/>
                <a:ea typeface="楷体" pitchFamily="49" charset="-122"/>
              </a:rPr>
              <a:t>　</a:t>
            </a:r>
            <a:r>
              <a:rPr lang="zh-CN" altLang="en-US" sz="2400" dirty="0" smtClean="0">
                <a:latin typeface="楷体" pitchFamily="49" charset="-122"/>
                <a:ea typeface="楷体" pitchFamily="49" charset="-122"/>
              </a:rPr>
              <a:t>　特别，在第一组的第一句中是格外的意思。在第二句话中是与众不同；不普通的意思。</a:t>
            </a:r>
          </a:p>
          <a:p>
            <a:r>
              <a:rPr lang="zh-CN" altLang="en-US" sz="2400" dirty="0" smtClean="0">
                <a:latin typeface="楷体" pitchFamily="49" charset="-122"/>
                <a:ea typeface="楷体" pitchFamily="49" charset="-122"/>
              </a:rPr>
              <a:t>经过在第二组第一句话中的意思是过程；经历。在第二句话中的意思是通过（住所、时间、动作等）。</a:t>
            </a:r>
            <a:endParaRPr lang="zh-CN" altLang="en-US" sz="2400" dirty="0">
              <a:latin typeface="楷体" pitchFamily="49" charset="-122"/>
              <a:ea typeface="楷体" pitchFamily="49" charset="-122"/>
            </a:endParaRPr>
          </a:p>
        </p:txBody>
      </p:sp>
      <p:sp>
        <p:nvSpPr>
          <p:cNvPr id="13" name="TextBox 12"/>
          <p:cNvSpPr txBox="1"/>
          <p:nvPr/>
        </p:nvSpPr>
        <p:spPr>
          <a:xfrm>
            <a:off x="967268" y="764704"/>
            <a:ext cx="3013967"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itchFamily="49" charset="-122"/>
                <a:ea typeface="楷体" pitchFamily="49" charset="-122"/>
              </a:rPr>
              <a:t>字词句运用</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itchFamily="49" charset="-122"/>
              <a:ea typeface="楷体" pitchFamily="49" charset="-122"/>
            </a:endParaRPr>
          </a:p>
        </p:txBody>
      </p:sp>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7504" y="988759"/>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字词句运用</a:t>
            </a:r>
            <a:endParaRPr lang="en-US" altLang="zh-CN" sz="3200" b="1" dirty="0">
              <a:solidFill>
                <a:schemeClr val="accent6">
                  <a:lumMod val="75000"/>
                </a:schemeClr>
              </a:solidFill>
              <a:latin typeface="楷体" pitchFamily="49" charset="-122"/>
              <a:ea typeface="楷体"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596336" y="4509120"/>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8" cstate="print"/>
          <a:srcRect/>
          <a:stretch>
            <a:fillRect/>
          </a:stretch>
        </p:blipFill>
        <p:spPr bwMode="auto">
          <a:xfrm>
            <a:off x="1979712" y="1412776"/>
            <a:ext cx="5760000" cy="2664760"/>
          </a:xfrm>
          <a:prstGeom prst="rect">
            <a:avLst/>
          </a:prstGeom>
          <a:noFill/>
          <a:ln w="9525">
            <a:noFill/>
            <a:miter lim="800000"/>
            <a:headEnd/>
            <a:tailEnd/>
          </a:ln>
        </p:spPr>
      </p:pic>
    </p:spTree>
    <p:extLst>
      <p:ext uri="{BB962C8B-B14F-4D97-AF65-F5344CB8AC3E}">
        <p14:creationId xmlns:p14="http://schemas.microsoft.com/office/powerpoint/2010/main" xmlns="" val="1840264088"/>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3099</TotalTime>
  <Words>626</Words>
  <Application>Microsoft Office PowerPoint</Application>
  <PresentationFormat>全屏显示(4:3)</PresentationFormat>
  <Paragraphs>122</Paragraphs>
  <Slides>15</Slides>
  <Notes>2</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LRGM-</cp:lastModifiedBy>
  <cp:revision>653</cp:revision>
  <dcterms:created xsi:type="dcterms:W3CDTF">2017-05-17T10:13:19Z</dcterms:created>
  <dcterms:modified xsi:type="dcterms:W3CDTF">2018-01-26T09:03:39Z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