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notesMasterIdLst>
    <p:notesMasterId r:id="rId18"/>
  </p:notesMasterIdLst>
  <p:sldIdLst>
    <p:sldId id="262" r:id="rId2"/>
    <p:sldId id="293" r:id="rId3"/>
    <p:sldId id="294" r:id="rId4"/>
    <p:sldId id="302" r:id="rId5"/>
    <p:sldId id="327" r:id="rId6"/>
    <p:sldId id="322" r:id="rId7"/>
    <p:sldId id="329" r:id="rId8"/>
    <p:sldId id="304" r:id="rId9"/>
    <p:sldId id="333" r:id="rId10"/>
    <p:sldId id="306" r:id="rId11"/>
    <p:sldId id="336" r:id="rId12"/>
    <p:sldId id="335" r:id="rId13"/>
    <p:sldId id="305" r:id="rId14"/>
    <p:sldId id="337" r:id="rId15"/>
    <p:sldId id="338" r:id="rId16"/>
    <p:sldId id="291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1597E0"/>
    <a:srgbClr val="1894DE"/>
    <a:srgbClr val="FCF7E3"/>
    <a:srgbClr val="FFFFFF"/>
    <a:srgbClr val="B7D545"/>
    <a:srgbClr val="CCECFF"/>
    <a:srgbClr val="F57F1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>
        <p:scale>
          <a:sx n="60" d="100"/>
          <a:sy n="60" d="100"/>
        </p:scale>
        <p:origin x="-3330" y="-10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285195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117934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  <a:pPr eaLnBrk="1" latinLnBrk="0" hangingPunct="1"/>
              <a:t>1/26/2018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89942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49706237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00950411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cxnSp>
        <p:nvCxnSpPr>
          <p:cNvPr id="8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  <a:pPr eaLnBrk="1" latinLnBrk="0" hangingPunct="1"/>
              <a:t>1/26/2018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156332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61909815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67962689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88860141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44290462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44846845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00345204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63490749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  <a:pPr eaLnBrk="1" latinLnBrk="0" hangingPunct="1"/>
              <a:t>1/26/2018</a:t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  <a:pPr algn="ctr" eaLnBrk="1" latinLnBrk="0" hangingPunct="1"/>
              <a:t>‹#›</a:t>
            </a:fld>
            <a:endParaRPr kumimoji="0" lang="zh-CN" altLang="en-US" b="0" dirty="0"/>
          </a:p>
        </p:txBody>
      </p:sp>
    </p:spTree>
    <p:extLst>
      <p:ext uri="{BB962C8B-B14F-4D97-AF65-F5344CB8AC3E}">
        <p14:creationId xmlns:p14="http://schemas.microsoft.com/office/powerpoint/2010/main" xmlns="" val="2237757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  <p:sldLayoutId id="2147483708" r:id="rId18"/>
  </p:sldLayoutIdLst>
  <p:transition spd="med">
    <p:pull dir="d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png"/><Relationship Id="rId7" Type="http://schemas.openxmlformats.org/officeDocument/2006/relationships/image" Target="../media/image6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15.png"/><Relationship Id="rId7" Type="http://schemas.openxmlformats.org/officeDocument/2006/relationships/image" Target="../media/image4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4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15.png"/><Relationship Id="rId7" Type="http://schemas.openxmlformats.org/officeDocument/2006/relationships/image" Target="../media/image4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6.emf"/><Relationship Id="rId4" Type="http://schemas.openxmlformats.org/officeDocument/2006/relationships/image" Target="../media/image7.emf"/><Relationship Id="rId9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5.png"/><Relationship Id="rId7" Type="http://schemas.openxmlformats.org/officeDocument/2006/relationships/image" Target="../media/image8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png"/><Relationship Id="rId5" Type="http://schemas.openxmlformats.org/officeDocument/2006/relationships/image" Target="../media/image16.emf"/><Relationship Id="rId4" Type="http://schemas.openxmlformats.org/officeDocument/2006/relationships/image" Target="../media/image7.emf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5.png"/><Relationship Id="rId7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emf"/><Relationship Id="rId5" Type="http://schemas.openxmlformats.org/officeDocument/2006/relationships/image" Target="../media/image16.emf"/><Relationship Id="rId4" Type="http://schemas.openxmlformats.org/officeDocument/2006/relationships/image" Target="../media/image7.emf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openxmlformats.org/officeDocument/2006/relationships/image" Target="../media/image19.png"/><Relationship Id="rId12" Type="http://schemas.openxmlformats.org/officeDocument/2006/relationships/image" Target="../media/image8.e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emf"/><Relationship Id="rId11" Type="http://schemas.openxmlformats.org/officeDocument/2006/relationships/image" Target="../media/image14.png"/><Relationship Id="rId5" Type="http://schemas.openxmlformats.org/officeDocument/2006/relationships/image" Target="../media/image7.emf"/><Relationship Id="rId10" Type="http://schemas.openxmlformats.org/officeDocument/2006/relationships/image" Target="../media/image22.png"/><Relationship Id="rId4" Type="http://schemas.openxmlformats.org/officeDocument/2006/relationships/image" Target="../media/image15.png"/><Relationship Id="rId9" Type="http://schemas.openxmlformats.org/officeDocument/2006/relationships/image" Target="../media/image21.png"/><Relationship Id="rId1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5.png"/><Relationship Id="rId7" Type="http://schemas.openxmlformats.org/officeDocument/2006/relationships/image" Target="../media/image21.png"/><Relationship Id="rId12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11" Type="http://schemas.openxmlformats.org/officeDocument/2006/relationships/image" Target="../media/image9.png"/><Relationship Id="rId5" Type="http://schemas.openxmlformats.org/officeDocument/2006/relationships/image" Target="../media/image16.emf"/><Relationship Id="rId10" Type="http://schemas.openxmlformats.org/officeDocument/2006/relationships/image" Target="../media/image8.emf"/><Relationship Id="rId4" Type="http://schemas.openxmlformats.org/officeDocument/2006/relationships/image" Target="../media/image7.emf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13" Type="http://schemas.openxmlformats.org/officeDocument/2006/relationships/image" Target="../media/image32.jpeg"/><Relationship Id="rId18" Type="http://schemas.openxmlformats.org/officeDocument/2006/relationships/image" Target="../media/image37.jpeg"/><Relationship Id="rId3" Type="http://schemas.openxmlformats.org/officeDocument/2006/relationships/image" Target="../media/image15.png"/><Relationship Id="rId7" Type="http://schemas.openxmlformats.org/officeDocument/2006/relationships/image" Target="../media/image26.png"/><Relationship Id="rId12" Type="http://schemas.openxmlformats.org/officeDocument/2006/relationships/image" Target="../media/image31.jpeg"/><Relationship Id="rId17" Type="http://schemas.openxmlformats.org/officeDocument/2006/relationships/image" Target="../media/image36.png"/><Relationship Id="rId2" Type="http://schemas.openxmlformats.org/officeDocument/2006/relationships/image" Target="../media/image23.png"/><Relationship Id="rId16" Type="http://schemas.openxmlformats.org/officeDocument/2006/relationships/image" Target="../media/image3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11" Type="http://schemas.openxmlformats.org/officeDocument/2006/relationships/image" Target="../media/image30.jpeg"/><Relationship Id="rId5" Type="http://schemas.openxmlformats.org/officeDocument/2006/relationships/image" Target="../media/image25.png"/><Relationship Id="rId15" Type="http://schemas.openxmlformats.org/officeDocument/2006/relationships/image" Target="../media/image34.png"/><Relationship Id="rId10" Type="http://schemas.openxmlformats.org/officeDocument/2006/relationships/image" Target="../media/image29.jpeg"/><Relationship Id="rId4" Type="http://schemas.openxmlformats.org/officeDocument/2006/relationships/image" Target="../media/image24.png"/><Relationship Id="rId9" Type="http://schemas.openxmlformats.org/officeDocument/2006/relationships/image" Target="../media/image28.jpeg"/><Relationship Id="rId1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15.png"/><Relationship Id="rId7" Type="http://schemas.openxmlformats.org/officeDocument/2006/relationships/image" Target="../media/image3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2267744" y="1988840"/>
            <a:ext cx="532859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语文园地六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4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6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071918" y="3356992"/>
            <a:ext cx="38796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楷体" pitchFamily="49" charset="-122"/>
                <a:ea typeface="楷体" pitchFamily="49" charset="-122"/>
              </a:rPr>
              <a:t>人教</a:t>
            </a:r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版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二年级下册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9" cstate="print"/>
            <a:srcRect l="35500" r="32250" b="80044"/>
            <a:stretch/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9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9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05565" y="6044008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36170" y="5997582"/>
            <a:ext cx="1513116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2547" y="604400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86461" y="625792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对角圆角矩形 12"/>
          <p:cNvSpPr/>
          <p:nvPr/>
        </p:nvSpPr>
        <p:spPr>
          <a:xfrm>
            <a:off x="1132672" y="205637"/>
            <a:ext cx="2287200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写话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2412160" y="908720"/>
            <a:ext cx="3743616" cy="4548890"/>
            <a:chOff x="2412160" y="908720"/>
            <a:chExt cx="3743616" cy="4548890"/>
          </a:xfrm>
        </p:grpSpPr>
        <p:pic>
          <p:nvPicPr>
            <p:cNvPr id="9217" name="Picture 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555776" y="908720"/>
              <a:ext cx="3600000" cy="3465147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9218" name="Picture 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412160" y="4365105"/>
              <a:ext cx="3600000" cy="109250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</p:spTree>
    <p:extLst>
      <p:ext uri="{BB962C8B-B14F-4D97-AF65-F5344CB8AC3E}">
        <p14:creationId xmlns:p14="http://schemas.microsoft.com/office/powerpoint/2010/main" xmlns="" val="3159729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05565" y="6044008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36170" y="5997582"/>
            <a:ext cx="1513116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2547" y="604400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86461" y="625792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对角圆角矩形 12"/>
          <p:cNvSpPr/>
          <p:nvPr/>
        </p:nvSpPr>
        <p:spPr>
          <a:xfrm>
            <a:off x="1132672" y="205637"/>
            <a:ext cx="2287200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写话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1" y="5348177"/>
            <a:ext cx="1148383" cy="1298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1331640" y="1124744"/>
            <a:ext cx="640871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本题是让同学们把自己心中的“为什么”写下来，也就是引导我们观察自然，并提出问题。在观察、提出问题的同时养成记录的好习惯。</a:t>
            </a:r>
            <a:endParaRPr lang="en-US" altLang="zh-CN" sz="2400" dirty="0" smtClean="0">
              <a:solidFill>
                <a:srgbClr val="FF0000"/>
              </a:solidFill>
            </a:endParaRPr>
          </a:p>
          <a:p>
            <a:endParaRPr lang="zh-CN" altLang="en-US" sz="2400" dirty="0" smtClean="0">
              <a:solidFill>
                <a:srgbClr val="FF0000"/>
              </a:solidFill>
            </a:endParaRPr>
          </a:p>
          <a:p>
            <a:r>
              <a:rPr lang="zh-CN" altLang="en-US" sz="2400" dirty="0" smtClean="0">
                <a:solidFill>
                  <a:srgbClr val="FF0000"/>
                </a:solidFill>
              </a:rPr>
              <a:t>示例：太阳为什么会东升西落？</a:t>
            </a:r>
          </a:p>
          <a:p>
            <a:r>
              <a:rPr lang="zh-CN" altLang="en-US" sz="2400" dirty="0" smtClean="0">
                <a:solidFill>
                  <a:srgbClr val="FF0000"/>
                </a:solidFill>
              </a:rPr>
              <a:t>地球为什么要绕着太阳转？</a:t>
            </a:r>
          </a:p>
          <a:p>
            <a:r>
              <a:rPr lang="zh-CN" altLang="en-US" sz="2400" dirty="0" smtClean="0">
                <a:solidFill>
                  <a:srgbClr val="FF0000"/>
                </a:solidFill>
              </a:rPr>
              <a:t>树叶为什么秋天会变黄？</a:t>
            </a:r>
          </a:p>
          <a:p>
            <a:r>
              <a:rPr lang="zh-CN" altLang="en-US" sz="2400" dirty="0" smtClean="0">
                <a:solidFill>
                  <a:srgbClr val="FF0000"/>
                </a:solidFill>
              </a:rPr>
              <a:t>小鸟怎样繁殖后代？</a:t>
            </a:r>
          </a:p>
          <a:p>
            <a:r>
              <a:rPr lang="zh-CN" altLang="en-US" sz="2400" dirty="0" smtClean="0">
                <a:solidFill>
                  <a:srgbClr val="FF0000"/>
                </a:solidFill>
              </a:rPr>
              <a:t>小燕子为什么站在电线上不会触电？</a:t>
            </a:r>
          </a:p>
          <a:p>
            <a:r>
              <a:rPr lang="zh-CN" altLang="en-US" sz="2400" dirty="0" smtClean="0">
                <a:solidFill>
                  <a:srgbClr val="FF0000"/>
                </a:solidFill>
              </a:rPr>
              <a:t>小花猫和小鸭子的繁殖方式为什么不一样？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……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9729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05565" y="6044008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36170" y="5997582"/>
            <a:ext cx="1513116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2547" y="604400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86461" y="625792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对角圆角矩形 12"/>
          <p:cNvSpPr/>
          <p:nvPr/>
        </p:nvSpPr>
        <p:spPr>
          <a:xfrm>
            <a:off x="1132672" y="205637"/>
            <a:ext cx="2287200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展示台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1" y="5348177"/>
            <a:ext cx="1148383" cy="1298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5436096" y="1340768"/>
            <a:ext cx="342088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我们根据题目的提示，交流一下怎样来管理班级的图书角。首先查阅相关资料，然后整理资料，再和小组的同学们交流形成本组的方案。最后全班交流，选择一份最优的方案。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779510" y="6110094"/>
            <a:ext cx="364490" cy="3600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771398" y="6398126"/>
            <a:ext cx="364490" cy="3600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99592" y="1196752"/>
            <a:ext cx="3600000" cy="23384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159729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4241796"/>
            <a:ext cx="880033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词语解释：</a:t>
            </a:r>
            <a:endParaRPr lang="en-US" altLang="zh-CN" sz="2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悯：怜悯。这里有同情的意思。</a:t>
            </a:r>
          </a:p>
          <a:p>
            <a:r>
              <a:rPr lang="zh-CN" altLang="en-US" sz="24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粟：泛指谷类。</a:t>
            </a:r>
          </a:p>
          <a:p>
            <a:r>
              <a:rPr lang="zh-CN" altLang="en-US" sz="24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子：指粮食颗粒。</a:t>
            </a:r>
          </a:p>
          <a:p>
            <a:r>
              <a:rPr lang="zh-CN" altLang="en-US" sz="24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四海：指全国。</a:t>
            </a:r>
          </a:p>
          <a:p>
            <a:r>
              <a:rPr lang="zh-CN" altLang="en-US" sz="24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闲田：没有耕种的田。     </a:t>
            </a:r>
            <a:endParaRPr lang="en-US" altLang="zh-CN" sz="2400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犹：仍然。</a:t>
            </a:r>
            <a:endParaRPr lang="zh-CN" altLang="en-US" sz="2400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对角圆角矩形 22"/>
          <p:cNvSpPr/>
          <p:nvPr/>
        </p:nvSpPr>
        <p:spPr>
          <a:xfrm>
            <a:off x="1132672" y="205637"/>
            <a:ext cx="1982682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日积月累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908720"/>
            <a:ext cx="207645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419872" y="1196752"/>
            <a:ext cx="496855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作者简介：李绅（</a:t>
            </a:r>
            <a:r>
              <a:rPr lang="en-US" altLang="zh-CN" sz="24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772</a:t>
            </a:r>
            <a:r>
              <a:rPr lang="zh-CN" altLang="en-US" sz="24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－</a:t>
            </a:r>
            <a:r>
              <a:rPr lang="en-US" altLang="zh-CN" sz="24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846</a:t>
            </a:r>
            <a:r>
              <a:rPr lang="zh-CN" altLang="en-US" sz="24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），字公垂。祖籍亳州谯县（今安徽省亳州市谯城区）。唐朝宰相、诗人。李绅著有</a:t>
            </a:r>
            <a:r>
              <a:rPr lang="en-US" altLang="zh-CN" sz="24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乐府新题</a:t>
            </a:r>
            <a:r>
              <a:rPr lang="en-US" altLang="zh-CN" sz="24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二十首，已佚。代表作为</a:t>
            </a:r>
            <a:r>
              <a:rPr lang="en-US" altLang="zh-CN" sz="24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悯农</a:t>
            </a:r>
            <a:r>
              <a:rPr lang="en-US" altLang="zh-CN" sz="24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诗两首：“锄禾日当午，汗滴禾下土，谁知盘中餐，粒粒皆辛苦。”</a:t>
            </a:r>
            <a:r>
              <a:rPr lang="en-US" altLang="zh-CN" sz="24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全唐诗</a:t>
            </a:r>
            <a:r>
              <a:rPr lang="en-US" altLang="zh-CN" sz="24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存其诗四卷。</a:t>
            </a:r>
            <a:endParaRPr lang="zh-CN" altLang="en-US" sz="2400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8422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2492896"/>
            <a:ext cx="835292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诗歌赏析：</a:t>
            </a:r>
            <a:r>
              <a:rPr lang="zh-CN" altLang="en-US" sz="24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诗歌前两句就以“一粒粟”化为“万颗子”具体而形象地描绘了丰收，用“种”和“收”赞美了农民的劳动。第三句展现出四海之内，荒地变良田，这和前两句联起来，便构成了到处硕果累累，遍地“黄金”的生动景象。这三句诗人用层层递进的笔法，表现出劳动人民的巨大贡献和无穷的创造力，这就使下文的反转变得更为凝重，更为沉痛。“农夫犹饿死”，它不仅使前后的内容连贯起来了，也把问题突出出来了。勤劳的农民以他们的双手获得了丰收，而他们自己还是两手空空，惨遭饿死。诗迫使人们不得不带着沉重的心情去思索“是谁制造了这人间的悲剧”这一问题。</a:t>
            </a:r>
            <a:endParaRPr lang="zh-CN" altLang="en-US" sz="2400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对角圆角矩形 22"/>
          <p:cNvSpPr/>
          <p:nvPr/>
        </p:nvSpPr>
        <p:spPr>
          <a:xfrm>
            <a:off x="1132672" y="205637"/>
            <a:ext cx="1982682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日积月累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5536" y="908720"/>
            <a:ext cx="8064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诗句的意思</a:t>
            </a:r>
            <a:r>
              <a:rPr lang="zh-CN" altLang="en-US" sz="24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：春天播种下一粒种子，到了秋天就可以收获很多的粮食。天下没有一块不被耕作的田，可仍然有种田的农夫饿死。</a:t>
            </a:r>
            <a:endParaRPr lang="zh-CN" altLang="en-US" sz="2400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8422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9756" y="688340"/>
            <a:ext cx="8676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词语解释：</a:t>
            </a:r>
            <a:endParaRPr lang="en-US" altLang="zh-CN" sz="3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对角圆角矩形 22"/>
          <p:cNvSpPr/>
          <p:nvPr/>
        </p:nvSpPr>
        <p:spPr>
          <a:xfrm>
            <a:off x="1132672" y="205637"/>
            <a:ext cx="1982682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我爱阅读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834" y="1124744"/>
            <a:ext cx="8753378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1597E0"/>
                </a:solidFill>
                <a:latin typeface="楷体" pitchFamily="49" charset="-122"/>
                <a:ea typeface="楷体" pitchFamily="49" charset="-122"/>
              </a:rPr>
              <a:t>勘探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查明矿藏分布情况，测定矿体的位置、形状、大小、成矿规律、岩石性质、地质构造等情况。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solidFill>
                  <a:srgbClr val="1597E0"/>
                </a:solidFill>
                <a:latin typeface="楷体" pitchFamily="49" charset="-122"/>
                <a:ea typeface="楷体" pitchFamily="49" charset="-122"/>
              </a:rPr>
              <a:t>脚印：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脚踩过后留下的痕迹。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solidFill>
                  <a:srgbClr val="1597E0"/>
                </a:solidFill>
                <a:latin typeface="楷体" pitchFamily="49" charset="-122"/>
                <a:ea typeface="楷体" pitchFamily="49" charset="-122"/>
              </a:rPr>
              <a:t>足迹：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脚印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3626346"/>
            <a:ext cx="7488832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1597E0"/>
                </a:solidFill>
                <a:latin typeface="楷体" pitchFamily="49" charset="-122"/>
                <a:ea typeface="楷体" pitchFamily="49" charset="-122"/>
              </a:rPr>
              <a:t>主要内容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：</a:t>
            </a:r>
            <a:endParaRPr lang="en-US" altLang="zh-CN" sz="24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短文以人物对话的形式写了在地质勘探队员的眼中，岩石就是一本耐人寻味的“书”。那上面有雨点留下的脚印，有波浪奔腾的足迹，有丰富的矿藏，还有由树叶、贝壳、小鱼组成的图画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历史的变迁，大陆的沉浮，都写在这本最大的“书”里。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2934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/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云形标注 6"/>
          <p:cNvSpPr/>
          <p:nvPr/>
        </p:nvSpPr>
        <p:spPr>
          <a:xfrm>
            <a:off x="4753349" y="2311911"/>
            <a:ext cx="3866085" cy="2295824"/>
          </a:xfrm>
          <a:prstGeom prst="cloudCallout">
            <a:avLst>
              <a:gd name="adj1" fmla="val -28717"/>
              <a:gd name="adj2" fmla="val 7233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13549" y="1391429"/>
            <a:ext cx="7810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44008" y="2490327"/>
            <a:ext cx="392513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　　同学们你们去过体育馆吗？这几个字你们都认识吗？原来我们在休闲的时候也能够认识很多字呀。今天让我们让我们走进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语文园地六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去了解一下我们身边的公共场所的名字吧。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97436" y="1511123"/>
            <a:ext cx="404813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2482" y="2123350"/>
            <a:ext cx="2371725" cy="292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467544" y="110421"/>
            <a:ext cx="2525818" cy="549852"/>
            <a:chOff x="467544" y="110421"/>
            <a:chExt cx="2525818" cy="549852"/>
          </a:xfrm>
        </p:grpSpPr>
        <p:sp>
          <p:nvSpPr>
            <p:cNvPr id="12" name="对角圆角矩形 11"/>
            <p:cNvSpPr/>
            <p:nvPr/>
          </p:nvSpPr>
          <p:spPr>
            <a:xfrm>
              <a:off x="1115616" y="205637"/>
              <a:ext cx="1877746" cy="432048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chemeClr val="accent6">
                      <a:lumMod val="75000"/>
                    </a:schemeClr>
                  </a:solidFill>
                  <a:latin typeface="楷体" pitchFamily="49" charset="-122"/>
                  <a:ea typeface="楷体" pitchFamily="49" charset="-122"/>
                </a:rPr>
                <a:t>新课</a:t>
              </a:r>
              <a:r>
                <a:rPr lang="zh-CN" altLang="en-US" sz="3200" b="1" dirty="0" smtClean="0">
                  <a:solidFill>
                    <a:schemeClr val="accent6">
                      <a:lumMod val="75000"/>
                    </a:schemeClr>
                  </a:solidFill>
                  <a:latin typeface="楷体" pitchFamily="49" charset="-122"/>
                  <a:ea typeface="楷体" pitchFamily="49" charset="-122"/>
                </a:rPr>
                <a:t>导入</a:t>
              </a:r>
              <a:endParaRPr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7544" y="110421"/>
              <a:ext cx="576064" cy="54985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251520" y="764704"/>
            <a:ext cx="2664296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识字加油站</a:t>
            </a:r>
            <a:endParaRPr lang="zh-CN" altLang="en-US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" name="云形标注 24"/>
          <p:cNvSpPr/>
          <p:nvPr/>
        </p:nvSpPr>
        <p:spPr>
          <a:xfrm>
            <a:off x="899592" y="4293096"/>
            <a:ext cx="3528392" cy="1584176"/>
          </a:xfrm>
          <a:prstGeom prst="cloudCallout">
            <a:avLst>
              <a:gd name="adj1" fmla="val 60520"/>
              <a:gd name="adj2" fmla="val 54020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15616" y="4365104"/>
            <a:ext cx="30243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　　同学们，这些公共场所的名字中，你认识多少个字，还有哪些不认识？这节课就让我们一起来和这些生字交朋友吧。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923928" y="4638539"/>
            <a:ext cx="1243864" cy="2219461"/>
            <a:chOff x="5836357" y="4560894"/>
            <a:chExt cx="1327930" cy="2056092"/>
          </a:xfrm>
        </p:grpSpPr>
        <p:pic>
          <p:nvPicPr>
            <p:cNvPr id="21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/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76064" cy="549852"/>
          </a:xfrm>
          <a:prstGeom prst="rect">
            <a:avLst/>
          </a:prstGeom>
        </p:spPr>
      </p:pic>
      <p:sp>
        <p:nvSpPr>
          <p:cNvPr id="37894" name="AutoShape 6" descr="https://timgsa.baidu.com/timg?image&amp;quality=80&amp;size=b9999_10000&amp;sec=1508148032464&amp;di=981edf6cd35d3303f036b37f724b9f39&amp;imgtype=0&amp;src=http%3A%2F%2Fi0.sinaimg.cn%2Ffashion%2F2015%2F1029%2FU3978P1503DT2015102916504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71600" y="1700808"/>
            <a:ext cx="6480000" cy="227868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53348" y="671795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bó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11399" y="1972508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：博物馆  博士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82350" y="1196404"/>
            <a:ext cx="3145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16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　二声。</a:t>
            </a:r>
            <a:endParaRPr lang="zh-CN" altLang="en-US" sz="16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69043" y="1407959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774923" y="1310788"/>
            <a:ext cx="12279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博</a:t>
            </a:r>
            <a:endParaRPr lang="zh-CN" altLang="en-US" sz="7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623787" y="774920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guǎn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058248" y="1889786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：博物馆  体育馆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988898" y="1310788"/>
            <a:ext cx="34773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易错提示：三拼音节，三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声。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4655076" y="1422399"/>
            <a:ext cx="1333822" cy="1286884"/>
            <a:chOff x="4655076" y="1422399"/>
            <a:chExt cx="1333822" cy="1286884"/>
          </a:xfrm>
        </p:grpSpPr>
        <p:grpSp>
          <p:nvGrpSpPr>
            <p:cNvPr id="45" name="组合 44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47" name="矩形 46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8" name="直接连接符 47"/>
              <p:cNvCxnSpPr>
                <a:stCxn id="47" idx="1"/>
                <a:endCxn id="47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>
                <a:stCxn id="47" idx="0"/>
                <a:endCxn id="47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>
              <a:off x="4760956" y="1422399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馆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806594" y="2507066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lǎn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086917" y="3868881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：展览馆  浏览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039417" y="3038337"/>
            <a:ext cx="2793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前鼻音，三声。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034791" y="2635244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yù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135391" y="3958021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：体育馆  体育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065060" y="3220460"/>
            <a:ext cx="29957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　　整体认读音节，四声。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84925" y="4319188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yán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064275" y="5662411"/>
            <a:ext cx="23214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：研究  研讨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060992" y="4831867"/>
            <a:ext cx="2793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　　前鼻音，二声。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4698608" y="4403721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jiū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193467" y="5797489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：研究  究竟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6065104" y="4832150"/>
            <a:ext cx="3446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　一声</a:t>
            </a:r>
            <a:r>
              <a:rPr lang="zh-CN" altLang="en-US" sz="16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。</a:t>
            </a:r>
            <a:endParaRPr lang="zh-CN" altLang="en-US" sz="16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4799178" y="3220460"/>
            <a:ext cx="1353739" cy="1332417"/>
            <a:chOff x="3418472" y="1067242"/>
            <a:chExt cx="1353739" cy="1332417"/>
          </a:xfrm>
        </p:grpSpPr>
        <p:grpSp>
          <p:nvGrpSpPr>
            <p:cNvPr id="94" name="组合 93"/>
            <p:cNvGrpSpPr/>
            <p:nvPr/>
          </p:nvGrpSpPr>
          <p:grpSpPr>
            <a:xfrm>
              <a:off x="3418472" y="1209946"/>
              <a:ext cx="1265926" cy="1189713"/>
              <a:chOff x="-4250556" y="-72324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96" name="矩形 95"/>
              <p:cNvSpPr/>
              <p:nvPr/>
            </p:nvSpPr>
            <p:spPr>
              <a:xfrm>
                <a:off x="-4250556" y="-72324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7" name="直接连接符 96"/>
              <p:cNvCxnSpPr>
                <a:stCxn id="96" idx="1"/>
                <a:endCxn id="96" idx="3"/>
              </p:cNvCxnSpPr>
              <p:nvPr/>
            </p:nvCxnSpPr>
            <p:spPr>
              <a:xfrm>
                <a:off x="-4250556" y="749214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>
                <a:stCxn id="96" idx="0"/>
                <a:endCxn id="96" idx="2"/>
              </p:cNvCxnSpPr>
              <p:nvPr/>
            </p:nvCxnSpPr>
            <p:spPr>
              <a:xfrm>
                <a:off x="-3357581" y="-72324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3544269" y="1067242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育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716783" y="3214008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02" name="矩形 101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3" name="直接连接符 102"/>
            <p:cNvCxnSpPr>
              <a:stCxn id="102" idx="1"/>
              <a:endCxn id="102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>
              <a:stCxn id="102" idx="0"/>
              <a:endCxn id="102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" name="TextBox 23"/>
          <p:cNvSpPr txBox="1">
            <a:spLocks noChangeArrowheads="1"/>
          </p:cNvSpPr>
          <p:nvPr/>
        </p:nvSpPr>
        <p:spPr bwMode="auto">
          <a:xfrm>
            <a:off x="806594" y="3119938"/>
            <a:ext cx="12279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览</a:t>
            </a:r>
            <a:endParaRPr lang="zh-CN" altLang="en-US" sz="72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653608" y="5084042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07" name="矩形 10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8" name="直接连接符 107"/>
            <p:cNvCxnSpPr>
              <a:stCxn id="107" idx="1"/>
              <a:endCxn id="10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>
              <a:stCxn id="107" idx="0"/>
              <a:endCxn id="10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0" name="TextBox 23"/>
          <p:cNvSpPr txBox="1">
            <a:spLocks noChangeArrowheads="1"/>
          </p:cNvSpPr>
          <p:nvPr/>
        </p:nvSpPr>
        <p:spPr bwMode="auto">
          <a:xfrm>
            <a:off x="738416" y="4989972"/>
            <a:ext cx="12279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研</a:t>
            </a:r>
            <a:endParaRPr lang="zh-CN" altLang="en-US" sz="72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11" name="组合 110"/>
          <p:cNvGrpSpPr/>
          <p:nvPr/>
        </p:nvGrpSpPr>
        <p:grpSpPr>
          <a:xfrm>
            <a:off x="4844408" y="5237391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12" name="矩形 111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3" name="直接连接符 112"/>
            <p:cNvCxnSpPr>
              <a:stCxn id="112" idx="1"/>
              <a:endCxn id="112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>
              <a:stCxn id="112" idx="0"/>
              <a:endCxn id="112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23"/>
          <p:cNvSpPr txBox="1">
            <a:spLocks noChangeArrowheads="1"/>
          </p:cNvSpPr>
          <p:nvPr/>
        </p:nvSpPr>
        <p:spPr bwMode="auto">
          <a:xfrm>
            <a:off x="4920780" y="5150198"/>
            <a:ext cx="12279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究</a:t>
            </a:r>
            <a:endParaRPr lang="zh-CN" altLang="en-US" sz="7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39810" y="676930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bó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596710" y="780470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guǎn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87108" y="2508662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lǎn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004048" y="2636912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yù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955834" y="4324628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yán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677437" y="4405580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jiū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6" name="对角圆角矩形 65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79377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53348" y="671795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shào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11399" y="1972508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：哨所  口哨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82350" y="1196404"/>
            <a:ext cx="3145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16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　翘舌音，前鼻音、四声</a:t>
            </a:r>
            <a:endParaRPr lang="zh-CN" altLang="en-US" sz="16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" name="组合 35"/>
          <p:cNvGrpSpPr/>
          <p:nvPr/>
        </p:nvGrpSpPr>
        <p:grpSpPr>
          <a:xfrm>
            <a:off x="669043" y="1407959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774923" y="1310788"/>
            <a:ext cx="12279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哨</a:t>
            </a:r>
            <a:endParaRPr lang="zh-CN" altLang="en-US" sz="7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623787" y="774920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zhěn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058248" y="1889786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：诊所  出诊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988898" y="1310788"/>
            <a:ext cx="34773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易错提示：翘舌音，前鼻音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三声。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" name="组合 50"/>
          <p:cNvGrpSpPr/>
          <p:nvPr/>
        </p:nvGrpSpPr>
        <p:grpSpPr>
          <a:xfrm>
            <a:off x="4655076" y="1422399"/>
            <a:ext cx="1333822" cy="1286884"/>
            <a:chOff x="4655076" y="1422399"/>
            <a:chExt cx="1333822" cy="1286884"/>
          </a:xfrm>
        </p:grpSpPr>
        <p:grpSp>
          <p:nvGrpSpPr>
            <p:cNvPr id="5" name="组合 44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47" name="矩形 46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8" name="直接连接符 47"/>
              <p:cNvCxnSpPr>
                <a:stCxn id="47" idx="1"/>
                <a:endCxn id="47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>
                <a:stCxn id="47" idx="0"/>
                <a:endCxn id="47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>
              <a:off x="4760956" y="1422399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诊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724044" y="676930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shào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596710" y="780470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zhěn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6" name="对角圆角矩形 65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79377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351751" y="883452"/>
            <a:ext cx="1209598" cy="2818778"/>
            <a:chOff x="5066550" y="3023144"/>
            <a:chExt cx="1209598" cy="2818778"/>
          </a:xfrm>
        </p:grpSpPr>
        <p:pic>
          <p:nvPicPr>
            <p:cNvPr id="1035" name="Picture 1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5048" y="3222547"/>
              <a:ext cx="1181100" cy="2619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TextBox 23"/>
            <p:cNvSpPr txBox="1">
              <a:spLocks noChangeArrowheads="1"/>
            </p:cNvSpPr>
            <p:nvPr/>
          </p:nvSpPr>
          <p:spPr bwMode="auto">
            <a:xfrm>
              <a:off x="5066550" y="3023144"/>
              <a:ext cx="970193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研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pic>
        <p:nvPicPr>
          <p:cNvPr id="19458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 rot="317213">
            <a:off x="5624415" y="889559"/>
            <a:ext cx="1363110" cy="2287942"/>
            <a:chOff x="6372200" y="934605"/>
            <a:chExt cx="1363110" cy="2287942"/>
          </a:xfrm>
        </p:grpSpPr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2200" y="986654"/>
              <a:ext cx="1363110" cy="2235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 rot="399044">
              <a:off x="6451239" y="934605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育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 rot="21266584">
            <a:off x="4304237" y="852776"/>
            <a:ext cx="1125802" cy="2517702"/>
            <a:chOff x="4881262" y="887076"/>
            <a:chExt cx="1125802" cy="2517702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1262" y="887076"/>
              <a:ext cx="1125802" cy="25177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4941642" y="887076"/>
              <a:ext cx="976793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览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 rot="466839">
            <a:off x="1267402" y="902369"/>
            <a:ext cx="1227942" cy="2688703"/>
            <a:chOff x="2455890" y="934606"/>
            <a:chExt cx="1227942" cy="2688703"/>
          </a:xfrm>
        </p:grpSpPr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6748" y="934606"/>
              <a:ext cx="1147083" cy="26887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0" name="TextBox 23"/>
            <p:cNvSpPr txBox="1">
              <a:spLocks noChangeArrowheads="1"/>
            </p:cNvSpPr>
            <p:nvPr/>
          </p:nvSpPr>
          <p:spPr bwMode="auto">
            <a:xfrm>
              <a:off x="2455890" y="934606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博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 rot="349235">
            <a:off x="2782817" y="777069"/>
            <a:ext cx="1227942" cy="2221227"/>
            <a:chOff x="3947300" y="986654"/>
            <a:chExt cx="1227942" cy="2221227"/>
          </a:xfrm>
        </p:grpSpPr>
        <p:pic>
          <p:nvPicPr>
            <p:cNvPr id="1033" name="Picture 9" descr="E:\王景然\崭新每一天\一头耕牛，每天更新\18春季项目\调研意见\吃水不忘挖井人\图片1_副本.png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2224" y="1061989"/>
              <a:ext cx="939552" cy="21458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" name="TextBox 23"/>
            <p:cNvSpPr txBox="1">
              <a:spLocks noChangeArrowheads="1"/>
            </p:cNvSpPr>
            <p:nvPr/>
          </p:nvSpPr>
          <p:spPr bwMode="auto">
            <a:xfrm>
              <a:off x="3947300" y="986654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馆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77" name="云形标注 76"/>
          <p:cNvSpPr/>
          <p:nvPr/>
        </p:nvSpPr>
        <p:spPr>
          <a:xfrm>
            <a:off x="991148" y="3530427"/>
            <a:ext cx="2471597" cy="1021292"/>
          </a:xfrm>
          <a:prstGeom prst="cloudCallout">
            <a:avLst>
              <a:gd name="adj1" fmla="val -38784"/>
              <a:gd name="adj2" fmla="val 11221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　　这些字你认识吗？快来读一读。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6" name="云形标注 85"/>
          <p:cNvSpPr/>
          <p:nvPr/>
        </p:nvSpPr>
        <p:spPr>
          <a:xfrm>
            <a:off x="4867138" y="3861048"/>
            <a:ext cx="2406837" cy="792088"/>
          </a:xfrm>
          <a:prstGeom prst="cloudCallout">
            <a:avLst>
              <a:gd name="adj1" fmla="val 52714"/>
              <a:gd name="adj2" fmla="val 12693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　追气球啦！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对角圆角矩形 26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7358406" y="4773142"/>
            <a:ext cx="1113416" cy="1819834"/>
            <a:chOff x="5836357" y="4560894"/>
            <a:chExt cx="1327930" cy="2056092"/>
          </a:xfrm>
        </p:grpSpPr>
        <p:pic>
          <p:nvPicPr>
            <p:cNvPr id="31" name="图片 5"/>
            <p:cNvPicPr>
              <a:picLocks noChangeAspect="1"/>
            </p:cNvPicPr>
            <p:nvPr/>
          </p:nvPicPr>
          <p:blipFill rotWithShape="1">
            <a:blip r:embed="rId1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/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1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79398" y="5041270"/>
            <a:ext cx="1163666" cy="1302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83557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6"/>
          <p:cNvGrpSpPr/>
          <p:nvPr/>
        </p:nvGrpSpPr>
        <p:grpSpPr>
          <a:xfrm rot="21266584">
            <a:off x="5312541" y="993342"/>
            <a:ext cx="1125802" cy="2517702"/>
            <a:chOff x="4881262" y="887076"/>
            <a:chExt cx="1125802" cy="2517702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1262" y="887076"/>
              <a:ext cx="1125802" cy="25177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4941642" y="887076"/>
              <a:ext cx="976793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诊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5" name="组合 8"/>
          <p:cNvGrpSpPr/>
          <p:nvPr/>
        </p:nvGrpSpPr>
        <p:grpSpPr>
          <a:xfrm rot="466839">
            <a:off x="1896273" y="831100"/>
            <a:ext cx="1227942" cy="2688703"/>
            <a:chOff x="2455890" y="934606"/>
            <a:chExt cx="1227942" cy="2688703"/>
          </a:xfrm>
        </p:grpSpPr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6748" y="934606"/>
              <a:ext cx="1147083" cy="26887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0" name="TextBox 23"/>
            <p:cNvSpPr txBox="1">
              <a:spLocks noChangeArrowheads="1"/>
            </p:cNvSpPr>
            <p:nvPr/>
          </p:nvSpPr>
          <p:spPr bwMode="auto">
            <a:xfrm>
              <a:off x="2455890" y="934606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究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6" name="组合 9"/>
          <p:cNvGrpSpPr/>
          <p:nvPr/>
        </p:nvGrpSpPr>
        <p:grpSpPr>
          <a:xfrm rot="349235">
            <a:off x="3855876" y="928587"/>
            <a:ext cx="1227942" cy="2221227"/>
            <a:chOff x="3947300" y="986654"/>
            <a:chExt cx="1227942" cy="2221227"/>
          </a:xfrm>
        </p:grpSpPr>
        <p:pic>
          <p:nvPicPr>
            <p:cNvPr id="1033" name="Picture 9" descr="E:\王景然\崭新每一天\一头耕牛，每天更新\18春季项目\调研意见\吃水不忘挖井人\图片1_副本.png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2224" y="1061989"/>
              <a:ext cx="939552" cy="21458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" name="TextBox 23"/>
            <p:cNvSpPr txBox="1">
              <a:spLocks noChangeArrowheads="1"/>
            </p:cNvSpPr>
            <p:nvPr/>
          </p:nvSpPr>
          <p:spPr bwMode="auto">
            <a:xfrm>
              <a:off x="3947300" y="986654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哨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77" name="云形标注 76"/>
          <p:cNvSpPr/>
          <p:nvPr/>
        </p:nvSpPr>
        <p:spPr>
          <a:xfrm>
            <a:off x="991148" y="3530427"/>
            <a:ext cx="2471597" cy="1021292"/>
          </a:xfrm>
          <a:prstGeom prst="cloudCallout">
            <a:avLst>
              <a:gd name="adj1" fmla="val -38784"/>
              <a:gd name="adj2" fmla="val 11221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　　这些字你认识吗？快来读一读。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6" name="云形标注 85"/>
          <p:cNvSpPr/>
          <p:nvPr/>
        </p:nvSpPr>
        <p:spPr>
          <a:xfrm>
            <a:off x="4867138" y="3861048"/>
            <a:ext cx="2406837" cy="792088"/>
          </a:xfrm>
          <a:prstGeom prst="cloudCallout">
            <a:avLst>
              <a:gd name="adj1" fmla="val 52714"/>
              <a:gd name="adj2" fmla="val 12693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　追气球啦！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对角圆角矩形 26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7" name="组合 28"/>
          <p:cNvGrpSpPr/>
          <p:nvPr/>
        </p:nvGrpSpPr>
        <p:grpSpPr>
          <a:xfrm>
            <a:off x="7358406" y="4773142"/>
            <a:ext cx="1113416" cy="1819834"/>
            <a:chOff x="5836357" y="4560894"/>
            <a:chExt cx="1327930" cy="2056092"/>
          </a:xfrm>
        </p:grpSpPr>
        <p:pic>
          <p:nvPicPr>
            <p:cNvPr id="31" name="图片 5"/>
            <p:cNvPicPr>
              <a:picLocks noChangeAspect="1"/>
            </p:cNvPicPr>
            <p:nvPr/>
          </p:nvPicPr>
          <p:blipFill rotWithShape="1">
            <a:blip r:embed="rId10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/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79398" y="5041270"/>
            <a:ext cx="1163666" cy="1302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83557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892575" y="6061273"/>
            <a:ext cx="12514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-44757" y="604396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895260" y="764704"/>
            <a:ext cx="301396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cap="all" dirty="0" smtClean="0">
                <a:ln w="9000" cmpd="sng">
                  <a:solidFill>
                    <a:schemeClr val="accent2"/>
                  </a:solidFill>
                  <a:prstDash val="solid"/>
                </a:ln>
                <a:gradFill flip="none"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2700000" scaled="0"/>
                  <a:tileRect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itchFamily="49" charset="-122"/>
                <a:ea typeface="楷体" pitchFamily="49" charset="-122"/>
              </a:rPr>
              <a:t>字词句运用</a:t>
            </a:r>
            <a:endParaRPr lang="zh-CN" altLang="en-US" sz="4400" b="1" cap="all" dirty="0">
              <a:ln w="9000" cmpd="sng">
                <a:solidFill>
                  <a:schemeClr val="accent2"/>
                </a:solidFill>
                <a:prstDash val="solid"/>
              </a:ln>
              <a:gradFill flip="none" rotWithShape="1"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2700000" scaled="0"/>
                <a:tileRect/>
              </a:gradFill>
              <a:effectLst>
                <a:reflection blurRad="12700" stA="28000" endPos="45000" dist="1000" dir="5400000" sy="-100000" algn="bl" rotWithShape="0"/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96" y="988759"/>
            <a:ext cx="1002948" cy="59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62835" y="5943508"/>
            <a:ext cx="684789" cy="867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对角圆角矩形 14"/>
          <p:cNvSpPr/>
          <p:nvPr/>
        </p:nvSpPr>
        <p:spPr>
          <a:xfrm>
            <a:off x="1132672" y="205637"/>
            <a:ext cx="2287200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字词句运用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20" name="云形标注 19"/>
          <p:cNvSpPr/>
          <p:nvPr/>
        </p:nvSpPr>
        <p:spPr>
          <a:xfrm>
            <a:off x="2411760" y="4449105"/>
            <a:ext cx="5688632" cy="1231048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9838" y="5012571"/>
            <a:ext cx="1241284" cy="1300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6" name="Picture 18" descr="C:\Users\ADMINI~1\AppData\Local\Temp\ksohtml\wpsD915.tmp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371475" cy="361950"/>
          </a:xfrm>
          <a:prstGeom prst="rect">
            <a:avLst/>
          </a:prstGeom>
          <a:noFill/>
        </p:spPr>
      </p:pic>
      <p:pic>
        <p:nvPicPr>
          <p:cNvPr id="2067" name="Picture 19" descr="C:\Users\ADMINI~1\AppData\Local\Temp\ksohtml\wpsD916.tmp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371475" cy="361950"/>
          </a:xfrm>
          <a:prstGeom prst="rect">
            <a:avLst/>
          </a:prstGeom>
          <a:noFill/>
        </p:spPr>
      </p:pic>
      <p:pic>
        <p:nvPicPr>
          <p:cNvPr id="2068" name="Picture 20" descr="C:\Users\ADMINI~1\AppData\Local\Temp\ksohtml\wpsD917.tmp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352425" cy="361950"/>
          </a:xfrm>
          <a:prstGeom prst="rect">
            <a:avLst/>
          </a:prstGeom>
          <a:noFill/>
        </p:spPr>
      </p:pic>
      <p:pic>
        <p:nvPicPr>
          <p:cNvPr id="2069" name="Picture 21" descr="C:\Users\ADMINI~1\AppData\Local\Temp\ksohtml\wpsD918.tmp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352425" cy="361950"/>
          </a:xfrm>
          <a:prstGeom prst="rect">
            <a:avLst/>
          </a:prstGeom>
          <a:noFill/>
        </p:spPr>
      </p:pic>
      <p:pic>
        <p:nvPicPr>
          <p:cNvPr id="2070" name="Picture 22" descr="C:\Users\ADMINI~1\AppData\Local\Temp\ksohtml\wpsD929.tmp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361950" cy="361950"/>
          </a:xfrm>
          <a:prstGeom prst="rect">
            <a:avLst/>
          </a:prstGeom>
          <a:noFill/>
        </p:spPr>
      </p:pic>
      <p:pic>
        <p:nvPicPr>
          <p:cNvPr id="2071" name="Picture 23" descr="C:\Users\ADMINI~1\AppData\Local\Temp\ksohtml\wpsD92A.tmp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0"/>
            <a:ext cx="361950" cy="361950"/>
          </a:xfrm>
          <a:prstGeom prst="rect">
            <a:avLst/>
          </a:prstGeom>
          <a:noFill/>
        </p:spPr>
      </p:pic>
      <p:pic>
        <p:nvPicPr>
          <p:cNvPr id="2072" name="Picture 24" descr="C:\Users\ADMINI~1\AppData\Local\Temp\ksohtml\wpsD92B.tmp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0"/>
            <a:ext cx="361950" cy="361950"/>
          </a:xfrm>
          <a:prstGeom prst="rect">
            <a:avLst/>
          </a:prstGeom>
          <a:noFill/>
        </p:spPr>
      </p:pic>
      <p:pic>
        <p:nvPicPr>
          <p:cNvPr id="2073" name="Picture 25" descr="C:\Users\ADMINI~1\AppData\Local\Temp\ksohtml\wpsD92C.tmp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0"/>
            <a:ext cx="361950" cy="361950"/>
          </a:xfrm>
          <a:prstGeom prst="rect">
            <a:avLst/>
          </a:prstGeom>
          <a:noFill/>
        </p:spPr>
      </p:pic>
      <p:pic>
        <p:nvPicPr>
          <p:cNvPr id="2074" name="Picture 26" descr="C:\Users\ADMINI~1\AppData\Local\Temp\ksohtml\wpsD92D.tmp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0"/>
            <a:ext cx="361950" cy="361950"/>
          </a:xfrm>
          <a:prstGeom prst="rect">
            <a:avLst/>
          </a:prstGeom>
          <a:noFill/>
        </p:spPr>
      </p:pic>
      <p:pic>
        <p:nvPicPr>
          <p:cNvPr id="2075" name="Picture 27" descr="C:\Users\ADMINI~1\AppData\Local\Temp\ksohtml\wpsD92E.tmp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361950" cy="361950"/>
          </a:xfrm>
          <a:prstGeom prst="rect">
            <a:avLst/>
          </a:prstGeom>
          <a:noFill/>
        </p:spPr>
      </p:pic>
      <p:pic>
        <p:nvPicPr>
          <p:cNvPr id="2076" name="Picture 28" descr="C:\Users\ADMINI~1\AppData\Local\Temp\ksohtml\wpsD93E.tmp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51520" y="3356992"/>
            <a:ext cx="720000" cy="720000"/>
          </a:xfrm>
          <a:prstGeom prst="rect">
            <a:avLst/>
          </a:prstGeom>
          <a:noFill/>
        </p:spPr>
      </p:pic>
      <p:pic>
        <p:nvPicPr>
          <p:cNvPr id="2065" name="Picture 17" descr="C:\Users\ADMINI~1\AppData\Local\Temp\ksohtml\wpsD914.tmp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51520" y="1700808"/>
            <a:ext cx="720000" cy="720000"/>
          </a:xfrm>
          <a:prstGeom prst="rect">
            <a:avLst/>
          </a:prstGeom>
          <a:noFill/>
        </p:spPr>
      </p:pic>
      <p:pic>
        <p:nvPicPr>
          <p:cNvPr id="39" name="Picture 17" descr="C:\Users\ADMINI~1\AppData\Local\Temp\ksohtml\wpsD914.tmp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971600" y="1700808"/>
            <a:ext cx="720000" cy="720000"/>
          </a:xfrm>
          <a:prstGeom prst="rect">
            <a:avLst/>
          </a:prstGeom>
          <a:noFill/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840136" y="1694458"/>
            <a:ext cx="720000" cy="73822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251520" y="2492896"/>
            <a:ext cx="720000" cy="7112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2555776" y="1700808"/>
            <a:ext cx="720000" cy="73822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1043608" y="2492896"/>
            <a:ext cx="720000" cy="7112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" name="Picture 28" descr="C:\Users\ADMINI~1\AppData\Local\Temp\ksohtml\wpsD93E.tmp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971600" y="3356992"/>
            <a:ext cx="720000" cy="720000"/>
          </a:xfrm>
          <a:prstGeom prst="rect">
            <a:avLst/>
          </a:prstGeom>
          <a:noFill/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1763688" y="3356992"/>
            <a:ext cx="720000" cy="7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2555776" y="3356992"/>
            <a:ext cx="720000" cy="7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" name="TextBox 48"/>
          <p:cNvSpPr txBox="1"/>
          <p:nvPr/>
        </p:nvSpPr>
        <p:spPr>
          <a:xfrm>
            <a:off x="2627784" y="4365104"/>
            <a:ext cx="54726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第一行中“含”的上面是“今”，不要写成“令”。“迎”被包围的部分是“卬”，不要多写一点。“留”的左上角不要少写一点</a:t>
            </a:r>
            <a:r>
              <a:rPr lang="zh-CN" altLang="en-US" dirty="0">
                <a:solidFill>
                  <a:srgbClr val="FF0000"/>
                </a:solidFill>
              </a:rPr>
              <a:t>。“荡”</a:t>
            </a:r>
            <a:r>
              <a:rPr lang="zh-CN" altLang="en-US" dirty="0" smtClean="0">
                <a:solidFill>
                  <a:srgbClr val="FF0000"/>
                </a:solidFill>
              </a:rPr>
              <a:t>是上下结构，“满”“敬”是左右结构。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80792" y="1946500"/>
            <a:ext cx="441960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ttp://ii.911cha.com/zidian/p/11/656C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6221" y="4085992"/>
            <a:ext cx="739685" cy="739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4" descr="http://ii.911cha.com/zidian/p/11/656C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1001" y="4046890"/>
            <a:ext cx="739685" cy="739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40264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云形标注 9"/>
          <p:cNvSpPr/>
          <p:nvPr/>
        </p:nvSpPr>
        <p:spPr>
          <a:xfrm>
            <a:off x="539552" y="4005064"/>
            <a:ext cx="7056784" cy="2160240"/>
          </a:xfrm>
          <a:prstGeom prst="cloudCallout">
            <a:avLst>
              <a:gd name="adj1" fmla="val 44568"/>
              <a:gd name="adj2" fmla="val 6054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507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892575" y="6061273"/>
            <a:ext cx="12514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-44757" y="604396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971600" y="4005064"/>
            <a:ext cx="64087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　我们可以查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现代汉语词典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，也可以联系上下文理解。</a:t>
            </a:r>
          </a:p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参考答案：喧闹：喧哗热闹。暗示：不明白表示意思，而用含蓄的言语或示意的举动使人领会。泄露：不应该让人知道的事情，让人知道了。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23252" y="692696"/>
            <a:ext cx="301396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cap="all" dirty="0" smtClean="0">
                <a:ln w="9000" cmpd="sng">
                  <a:solidFill>
                    <a:schemeClr val="accent2"/>
                  </a:solidFill>
                  <a:prstDash val="solid"/>
                </a:ln>
                <a:gradFill flip="none"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2700000" scaled="0"/>
                  <a:tileRect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itchFamily="49" charset="-122"/>
                <a:ea typeface="楷体" pitchFamily="49" charset="-122"/>
              </a:rPr>
              <a:t>字词句运用</a:t>
            </a:r>
            <a:endParaRPr lang="zh-CN" altLang="en-US" sz="4400" b="1" cap="all" dirty="0">
              <a:ln w="9000" cmpd="sng">
                <a:solidFill>
                  <a:schemeClr val="accent2"/>
                </a:solidFill>
                <a:prstDash val="solid"/>
              </a:ln>
              <a:gradFill flip="none" rotWithShape="1"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2700000" scaled="0"/>
                <a:tileRect/>
              </a:gradFill>
              <a:effectLst>
                <a:reflection blurRad="12700" stA="28000" endPos="45000" dist="1000" dir="5400000" sy="-100000" algn="bl" rotWithShape="0"/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916751"/>
            <a:ext cx="1002948" cy="59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62835" y="5943508"/>
            <a:ext cx="684789" cy="867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对角圆角矩形 14"/>
          <p:cNvSpPr/>
          <p:nvPr/>
        </p:nvSpPr>
        <p:spPr>
          <a:xfrm>
            <a:off x="1132672" y="205637"/>
            <a:ext cx="2287200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字词句运用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6336" y="4509120"/>
            <a:ext cx="1226146" cy="1866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462137"/>
            <a:ext cx="5953125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40264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3085</TotalTime>
  <Words>813</Words>
  <Application>Microsoft Office PowerPoint</Application>
  <PresentationFormat>全屏显示(4:3)</PresentationFormat>
  <Paragraphs>111</Paragraphs>
  <Slides>16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LRGM-</cp:lastModifiedBy>
  <cp:revision>678</cp:revision>
  <dcterms:created xsi:type="dcterms:W3CDTF">2017-05-17T10:13:19Z</dcterms:created>
  <dcterms:modified xsi:type="dcterms:W3CDTF">2018-01-26T09:03:59Z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