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0" r:id="rId1"/>
  </p:sldMasterIdLst>
  <p:notesMasterIdLst>
    <p:notesMasterId r:id="rId17"/>
  </p:notesMasterIdLst>
  <p:sldIdLst>
    <p:sldId id="343" r:id="rId2"/>
    <p:sldId id="344" r:id="rId3"/>
    <p:sldId id="355" r:id="rId4"/>
    <p:sldId id="356" r:id="rId5"/>
    <p:sldId id="348" r:id="rId6"/>
    <p:sldId id="347" r:id="rId7"/>
    <p:sldId id="303" r:id="rId8"/>
    <p:sldId id="306" r:id="rId9"/>
    <p:sldId id="349" r:id="rId10"/>
    <p:sldId id="350" r:id="rId11"/>
    <p:sldId id="351" r:id="rId12"/>
    <p:sldId id="352" r:id="rId13"/>
    <p:sldId id="353" r:id="rId14"/>
    <p:sldId id="354" r:id="rId15"/>
    <p:sldId id="291" r:id="rId16"/>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894DE"/>
    <a:srgbClr val="CCECFF"/>
    <a:srgbClr val="1597E0"/>
    <a:srgbClr val="0000FF"/>
    <a:srgbClr val="FF0000"/>
    <a:srgbClr val="FCF7E3"/>
    <a:srgbClr val="FFFFFF"/>
    <a:srgbClr val="B7D545"/>
    <a:srgbClr val="F57F1A"/>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862" autoAdjust="0"/>
    <p:restoredTop sz="93765" autoAdjust="0"/>
  </p:normalViewPr>
  <p:slideViewPr>
    <p:cSldViewPr>
      <p:cViewPr varScale="1">
        <p:scale>
          <a:sx n="106" d="100"/>
          <a:sy n="106" d="100"/>
        </p:scale>
        <p:origin x="-2010"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0C8C9FB5-AF00-420F-8375-86425FED18B0}" type="datetimeFigureOut">
              <a:rPr lang="zh-CN" altLang="en-US"/>
              <a:pPr>
                <a:defRPr/>
              </a:pPr>
              <a:t>2018/1/26</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3DE1C597-045B-4484-9210-D34BC6B52F3A}" type="slidenum">
              <a:rPr lang="zh-CN" altLang="en-US"/>
              <a:pPr>
                <a:defRPr/>
              </a:pPr>
              <a:t>‹#›</a:t>
            </a:fld>
            <a:endParaRPr lang="zh-CN" altLang="en-US"/>
          </a:p>
        </p:txBody>
      </p:sp>
    </p:spTree>
    <p:extLst>
      <p:ext uri="{BB962C8B-B14F-4D97-AF65-F5344CB8AC3E}">
        <p14:creationId xmlns:p14="http://schemas.microsoft.com/office/powerpoint/2010/main" xmlns="" val="72851950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幻灯片图像占位符 1"/>
          <p:cNvSpPr>
            <a:spLocks noGrp="1" noRot="1" noChangeAspect="1" noTextEdit="1"/>
          </p:cNvSpPr>
          <p:nvPr>
            <p:ph type="sldImg"/>
          </p:nvPr>
        </p:nvSpPr>
        <p:spPr bwMode="auto">
          <a:noFill/>
          <a:ln>
            <a:solidFill>
              <a:srgbClr val="000000"/>
            </a:solidFill>
            <a:miter lim="800000"/>
            <a:headEnd/>
            <a:tailEnd/>
          </a:ln>
        </p:spPr>
      </p:sp>
      <p:sp>
        <p:nvSpPr>
          <p:cNvPr id="22531"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2532"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A2135688-B2A2-4939-B91D-F8110623859A}" type="slidenum">
              <a:rPr lang="zh-CN" altLang="en-US" smtClean="0"/>
              <a:pPr/>
              <a:t>1</a:t>
            </a:fld>
            <a:endParaRPr lang="en-US" altLang="zh-CN"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3DE1C597-045B-4484-9210-D34BC6B52F3A}" type="slidenum">
              <a:rPr lang="zh-CN" altLang="en-US" smtClean="0"/>
              <a:pPr>
                <a:defRPr/>
              </a:pPr>
              <a:t>9</a:t>
            </a:fld>
            <a:endParaRPr lang="zh-CN" altLang="en-US"/>
          </a:p>
        </p:txBody>
      </p:sp>
    </p:spTree>
    <p:extLst>
      <p:ext uri="{BB962C8B-B14F-4D97-AF65-F5344CB8AC3E}">
        <p14:creationId xmlns:p14="http://schemas.microsoft.com/office/powerpoint/2010/main" xmlns="" val="29493530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eaLnBrk="1" latinLnBrk="0" hangingPunct="1"/>
            <a:fld id="{11DF6C85-580E-49AA-8C0F-7282E851D184}" type="datetimeFigureOut">
              <a:rPr lang="en-US" smtClean="0"/>
              <a:pPr eaLnBrk="1" latinLnBrk="0" hangingPunct="1"/>
              <a:t>1/26/2018</a:t>
            </a:fld>
            <a:endParaRPr lang="en-US"/>
          </a:p>
        </p:txBody>
      </p:sp>
      <p:sp>
        <p:nvSpPr>
          <p:cNvPr id="5" name="页脚占位符 4"/>
          <p:cNvSpPr>
            <a:spLocks noGrp="1"/>
          </p:cNvSpPr>
          <p:nvPr>
            <p:ph type="ftr" sz="quarter" idx="11"/>
          </p:nvPr>
        </p:nvSpPr>
        <p:spPr/>
        <p:txBody>
          <a:bodyPr/>
          <a:lstStyle/>
          <a:p>
            <a:endParaRPr kumimoji="0" lang="zh-CN" altLang="en-US"/>
          </a:p>
        </p:txBody>
      </p:sp>
      <p:sp>
        <p:nvSpPr>
          <p:cNvPr id="6" name="灯片编号占位符 5"/>
          <p:cNvSpPr>
            <a:spLocks noGrp="1"/>
          </p:cNvSpPr>
          <p:nvPr>
            <p:ph type="sldNum" sz="quarter" idx="12"/>
          </p:nvPr>
        </p:nvSpPr>
        <p:spPr/>
        <p:txBody>
          <a:bodyPr/>
          <a:lstStyle/>
          <a:p>
            <a:fld id="{6D95434A-1094-4C26-ADA4-1AB6210859AE}" type="slidenum">
              <a:rPr kumimoji="0" lang="en-US" smtClean="0"/>
              <a:pPr/>
              <a:t>‹#›</a:t>
            </a:fld>
            <a:endParaRPr kumimoji="0" lang="zh-CN" altLang="en-US"/>
          </a:p>
        </p:txBody>
      </p:sp>
    </p:spTree>
    <p:extLst>
      <p:ext uri="{BB962C8B-B14F-4D97-AF65-F5344CB8AC3E}">
        <p14:creationId xmlns:p14="http://schemas.microsoft.com/office/powerpoint/2010/main" xmlns="" val="1768994296"/>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a:defRPr/>
            </a:pPr>
            <a:fld id="{0747A54F-3FEC-4936-8736-4984B542CD43}" type="datetimeFigureOut">
              <a:rPr lang="zh-CN" altLang="en-US" smtClean="0"/>
              <a:pPr>
                <a:defRPr/>
              </a:pPr>
              <a:t>2018/1/26</a:t>
            </a:fld>
            <a:endParaRPr lang="zh-CN" altLang="en-US"/>
          </a:p>
        </p:txBody>
      </p:sp>
      <p:sp>
        <p:nvSpPr>
          <p:cNvPr id="5" name="页脚占位符 4"/>
          <p:cNvSpPr>
            <a:spLocks noGrp="1"/>
          </p:cNvSpPr>
          <p:nvPr>
            <p:ph type="ftr" sz="quarter" idx="11"/>
          </p:nvPr>
        </p:nvSpPr>
        <p:spPr/>
        <p:txBody>
          <a:bodyPr/>
          <a:lstStyle/>
          <a:p>
            <a:pPr>
              <a:defRPr/>
            </a:pPr>
            <a:endParaRPr lang="zh-CN" altLang="en-US"/>
          </a:p>
        </p:txBody>
      </p:sp>
      <p:sp>
        <p:nvSpPr>
          <p:cNvPr id="6" name="灯片编号占位符 5"/>
          <p:cNvSpPr>
            <a:spLocks noGrp="1"/>
          </p:cNvSpPr>
          <p:nvPr>
            <p:ph type="sldNum" sz="quarter" idx="12"/>
          </p:nvPr>
        </p:nvSpPr>
        <p:spPr/>
        <p:txBody>
          <a:bodyPr/>
          <a:lstStyle/>
          <a:p>
            <a:pPr>
              <a:defRPr/>
            </a:pPr>
            <a:fld id="{FF967827-1260-487A-A463-0B68ED403DB1}" type="slidenum">
              <a:rPr lang="zh-CN" altLang="en-US" smtClean="0"/>
              <a:pPr>
                <a:defRPr/>
              </a:pPr>
              <a:t>‹#›</a:t>
            </a:fld>
            <a:endParaRPr lang="zh-CN" altLang="en-US"/>
          </a:p>
        </p:txBody>
      </p:sp>
    </p:spTree>
    <p:extLst>
      <p:ext uri="{BB962C8B-B14F-4D97-AF65-F5344CB8AC3E}">
        <p14:creationId xmlns:p14="http://schemas.microsoft.com/office/powerpoint/2010/main" xmlns="" val="1049706237"/>
      </p:ext>
    </p:extLst>
  </p:cSld>
  <p:clrMapOvr>
    <a:masterClrMapping/>
  </p:clrMapOvr>
  <p:transition spd="med">
    <p:pull dir="d"/>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a:defRPr/>
            </a:pPr>
            <a:fld id="{4B40C29D-F8BC-4739-8571-43BF11840871}" type="datetimeFigureOut">
              <a:rPr lang="zh-CN" altLang="en-US" smtClean="0"/>
              <a:pPr>
                <a:defRPr/>
              </a:pPr>
              <a:t>2018/1/26</a:t>
            </a:fld>
            <a:endParaRPr lang="zh-CN" altLang="en-US"/>
          </a:p>
        </p:txBody>
      </p:sp>
      <p:sp>
        <p:nvSpPr>
          <p:cNvPr id="5" name="页脚占位符 4"/>
          <p:cNvSpPr>
            <a:spLocks noGrp="1"/>
          </p:cNvSpPr>
          <p:nvPr>
            <p:ph type="ftr" sz="quarter" idx="11"/>
          </p:nvPr>
        </p:nvSpPr>
        <p:spPr/>
        <p:txBody>
          <a:bodyPr/>
          <a:lstStyle/>
          <a:p>
            <a:pPr>
              <a:defRPr/>
            </a:pPr>
            <a:endParaRPr lang="zh-CN" altLang="en-US"/>
          </a:p>
        </p:txBody>
      </p:sp>
      <p:sp>
        <p:nvSpPr>
          <p:cNvPr id="6" name="灯片编号占位符 5"/>
          <p:cNvSpPr>
            <a:spLocks noGrp="1"/>
          </p:cNvSpPr>
          <p:nvPr>
            <p:ph type="sldNum" sz="quarter" idx="12"/>
          </p:nvPr>
        </p:nvSpPr>
        <p:spPr/>
        <p:txBody>
          <a:bodyPr/>
          <a:lstStyle/>
          <a:p>
            <a:pPr>
              <a:defRPr/>
            </a:pPr>
            <a:fld id="{8DF3B43B-6748-494E-8E9B-16197170E833}" type="slidenum">
              <a:rPr lang="zh-CN" altLang="en-US" smtClean="0"/>
              <a:pPr>
                <a:defRPr/>
              </a:pPr>
              <a:t>‹#›</a:t>
            </a:fld>
            <a:endParaRPr lang="zh-CN" altLang="en-US"/>
          </a:p>
        </p:txBody>
      </p:sp>
    </p:spTree>
    <p:extLst>
      <p:ext uri="{BB962C8B-B14F-4D97-AF65-F5344CB8AC3E}">
        <p14:creationId xmlns:p14="http://schemas.microsoft.com/office/powerpoint/2010/main" xmlns="" val="3000950411"/>
      </p:ext>
    </p:extLst>
  </p:cSld>
  <p:clrMapOvr>
    <a:masterClrMapping/>
  </p:clrMapOvr>
  <p:transition spd="med">
    <p:pull dir="d"/>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cxnSp>
        <p:nvCxnSpPr>
          <p:cNvPr id="2" name="直接连接符 6"/>
          <p:cNvCxnSpPr/>
          <p:nvPr userDrawn="1"/>
        </p:nvCxnSpPr>
        <p:spPr>
          <a:xfrm>
            <a:off x="428625" y="714375"/>
            <a:ext cx="8286750" cy="1588"/>
          </a:xfrm>
          <a:prstGeom prst="line">
            <a:avLst/>
          </a:prstGeom>
          <a:ln w="31750"/>
        </p:spPr>
        <p:style>
          <a:lnRef idx="1">
            <a:schemeClr val="accent1"/>
          </a:lnRef>
          <a:fillRef idx="0">
            <a:schemeClr val="accent1"/>
          </a:fillRef>
          <a:effectRef idx="0">
            <a:schemeClr val="accent1"/>
          </a:effectRef>
          <a:fontRef idx="minor">
            <a:schemeClr val="tx1"/>
          </a:fontRef>
        </p:style>
      </p:cxnSp>
      <p:sp>
        <p:nvSpPr>
          <p:cNvPr id="5" name="日期占位符 3"/>
          <p:cNvSpPr>
            <a:spLocks noGrp="1"/>
          </p:cNvSpPr>
          <p:nvPr>
            <p:ph type="dt" sz="half" idx="10"/>
          </p:nvPr>
        </p:nvSpPr>
        <p:spPr>
          <a:xfrm>
            <a:off x="428625" y="6675438"/>
            <a:ext cx="2133600" cy="365125"/>
          </a:xfrm>
          <a:prstGeom prst="rect">
            <a:avLst/>
          </a:prstGeom>
        </p:spPr>
        <p:txBody>
          <a:bodyPr/>
          <a:lstStyle>
            <a:lvl1pPr fontAlgn="auto">
              <a:spcBef>
                <a:spcPts val="0"/>
              </a:spcBef>
              <a:spcAft>
                <a:spcPts val="0"/>
              </a:spcAft>
              <a:defRPr>
                <a:latin typeface="+mn-lt"/>
                <a:ea typeface="+mn-ea"/>
              </a:defRPr>
            </a:lvl1pPr>
          </a:lstStyle>
          <a:p>
            <a:pPr>
              <a:defRPr/>
            </a:pPr>
            <a:fld id="{2E2571EF-282A-47A1-AFBD-85FF57F4AD5F}" type="datetimeFigureOut">
              <a:rPr lang="zh-CN" altLang="en-US"/>
              <a:pPr>
                <a:defRPr/>
              </a:pPr>
              <a:t>2018/1/26</a:t>
            </a:fld>
            <a:endParaRPr lang="zh-CN" altLang="en-US"/>
          </a:p>
        </p:txBody>
      </p:sp>
      <p:sp>
        <p:nvSpPr>
          <p:cNvPr id="6" name="页脚占位符 4"/>
          <p:cNvSpPr>
            <a:spLocks noGrp="1"/>
          </p:cNvSpPr>
          <p:nvPr>
            <p:ph type="ftr" sz="quarter" idx="11"/>
          </p:nvPr>
        </p:nvSpPr>
        <p:spPr>
          <a:xfrm>
            <a:off x="3143250" y="6675438"/>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a:xfrm>
            <a:off x="6572250" y="6675438"/>
            <a:ext cx="2133600" cy="365125"/>
          </a:xfrm>
          <a:prstGeom prst="rect">
            <a:avLst/>
          </a:prstGeom>
        </p:spPr>
        <p:txBody>
          <a:bodyPr/>
          <a:lstStyle>
            <a:lvl1pPr fontAlgn="auto">
              <a:spcBef>
                <a:spcPts val="0"/>
              </a:spcBef>
              <a:spcAft>
                <a:spcPts val="0"/>
              </a:spcAft>
              <a:defRPr>
                <a:latin typeface="+mn-lt"/>
                <a:ea typeface="+mn-ea"/>
              </a:defRPr>
            </a:lvl1pPr>
          </a:lstStyle>
          <a:p>
            <a:pPr>
              <a:defRPr/>
            </a:pPr>
            <a:fld id="{993D1EFB-0EDD-4D06-9F51-78CC25D1BFCC}" type="slidenum">
              <a:rPr lang="zh-CN" altLang="en-US"/>
              <a:pPr>
                <a:defRPr/>
              </a:pPr>
              <a:t>‹#›</a:t>
            </a:fld>
            <a:endParaRPr lang="zh-CN" altLang="en-US"/>
          </a:p>
        </p:txBody>
      </p:sp>
    </p:spTree>
  </p:cSld>
  <p:clrMapOvr>
    <a:masterClrMapping/>
  </p:clrMapOvr>
  <p:transition spd="med">
    <p:pull dir="d"/>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cxnSp>
        <p:nvCxnSpPr>
          <p:cNvPr id="2" name="直接连接符 6"/>
          <p:cNvCxnSpPr/>
          <p:nvPr userDrawn="1"/>
        </p:nvCxnSpPr>
        <p:spPr>
          <a:xfrm>
            <a:off x="428625" y="714375"/>
            <a:ext cx="8286750" cy="1588"/>
          </a:xfrm>
          <a:prstGeom prst="line">
            <a:avLst/>
          </a:prstGeom>
          <a:ln w="31750"/>
        </p:spPr>
        <p:style>
          <a:lnRef idx="1">
            <a:schemeClr val="accent1"/>
          </a:lnRef>
          <a:fillRef idx="0">
            <a:schemeClr val="accent1"/>
          </a:fillRef>
          <a:effectRef idx="0">
            <a:schemeClr val="accent1"/>
          </a:effectRef>
          <a:fontRef idx="minor">
            <a:schemeClr val="tx1"/>
          </a:fontRef>
        </p:style>
      </p:cxnSp>
      <p:pic>
        <p:nvPicPr>
          <p:cNvPr id="4" name="图片 11"/>
          <p:cNvPicPr>
            <a:picLocks noChangeAspect="1" noChangeArrowheads="1"/>
          </p:cNvPicPr>
          <p:nvPr userDrawn="1"/>
        </p:nvPicPr>
        <p:blipFill>
          <a:blip r:embed="rId2" cstate="print"/>
          <a:srcRect/>
          <a:stretch>
            <a:fillRect/>
          </a:stretch>
        </p:blipFill>
        <p:spPr bwMode="auto">
          <a:xfrm>
            <a:off x="454025" y="-12700"/>
            <a:ext cx="661988" cy="687388"/>
          </a:xfrm>
          <a:prstGeom prst="rect">
            <a:avLst/>
          </a:prstGeom>
          <a:noFill/>
          <a:ln w="9525">
            <a:noFill/>
            <a:miter lim="800000"/>
            <a:headEnd/>
            <a:tailEnd/>
          </a:ln>
        </p:spPr>
      </p:pic>
      <p:sp>
        <p:nvSpPr>
          <p:cNvPr id="5" name="日期占位符 3"/>
          <p:cNvSpPr>
            <a:spLocks noGrp="1"/>
          </p:cNvSpPr>
          <p:nvPr>
            <p:ph type="dt" sz="half" idx="10"/>
          </p:nvPr>
        </p:nvSpPr>
        <p:spPr>
          <a:xfrm>
            <a:off x="428625" y="6675438"/>
            <a:ext cx="2133600" cy="365125"/>
          </a:xfrm>
          <a:prstGeom prst="rect">
            <a:avLst/>
          </a:prstGeom>
        </p:spPr>
        <p:txBody>
          <a:bodyPr/>
          <a:lstStyle>
            <a:lvl1pPr fontAlgn="auto">
              <a:spcBef>
                <a:spcPts val="0"/>
              </a:spcBef>
              <a:spcAft>
                <a:spcPts val="0"/>
              </a:spcAft>
              <a:defRPr>
                <a:latin typeface="+mn-lt"/>
                <a:ea typeface="+mn-ea"/>
              </a:defRPr>
            </a:lvl1pPr>
          </a:lstStyle>
          <a:p>
            <a:pPr>
              <a:defRPr/>
            </a:pPr>
            <a:fld id="{2E2571EF-282A-47A1-AFBD-85FF57F4AD5F}" type="datetimeFigureOut">
              <a:rPr lang="zh-CN" altLang="en-US"/>
              <a:pPr>
                <a:defRPr/>
              </a:pPr>
              <a:t>2018/1/26</a:t>
            </a:fld>
            <a:endParaRPr lang="zh-CN" altLang="en-US"/>
          </a:p>
        </p:txBody>
      </p:sp>
      <p:sp>
        <p:nvSpPr>
          <p:cNvPr id="6" name="页脚占位符 4"/>
          <p:cNvSpPr>
            <a:spLocks noGrp="1"/>
          </p:cNvSpPr>
          <p:nvPr>
            <p:ph type="ftr" sz="quarter" idx="11"/>
          </p:nvPr>
        </p:nvSpPr>
        <p:spPr>
          <a:xfrm>
            <a:off x="3143250" y="6675438"/>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a:xfrm>
            <a:off x="6572250" y="6675438"/>
            <a:ext cx="2133600" cy="365125"/>
          </a:xfrm>
          <a:prstGeom prst="rect">
            <a:avLst/>
          </a:prstGeom>
        </p:spPr>
        <p:txBody>
          <a:bodyPr/>
          <a:lstStyle>
            <a:lvl1pPr fontAlgn="auto">
              <a:spcBef>
                <a:spcPts val="0"/>
              </a:spcBef>
              <a:spcAft>
                <a:spcPts val="0"/>
              </a:spcAft>
              <a:defRPr>
                <a:latin typeface="+mn-lt"/>
                <a:ea typeface="+mn-ea"/>
              </a:defRPr>
            </a:lvl1pPr>
          </a:lstStyle>
          <a:p>
            <a:pPr>
              <a:defRPr/>
            </a:pPr>
            <a:fld id="{993D1EFB-0EDD-4D06-9F51-78CC25D1BFCC}" type="slidenum">
              <a:rPr lang="zh-CN" altLang="en-US"/>
              <a:pPr>
                <a:defRPr/>
              </a:pPr>
              <a:t>‹#›</a:t>
            </a:fld>
            <a:endParaRPr lang="zh-CN" altLang="en-US"/>
          </a:p>
        </p:txBody>
      </p:sp>
    </p:spTree>
  </p:cSld>
  <p:clrMapOvr>
    <a:masterClrMapping/>
  </p:clrMapOvr>
  <p:transition spd="med">
    <p:pull dir="d"/>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_标题幻灯片">
    <p:spTree>
      <p:nvGrpSpPr>
        <p:cNvPr id="1" name=""/>
        <p:cNvGrpSpPr/>
        <p:nvPr/>
      </p:nvGrpSpPr>
      <p:grpSpPr>
        <a:xfrm>
          <a:off x="0" y="0"/>
          <a:ext cx="0" cy="0"/>
          <a:chOff x="0" y="0"/>
          <a:chExt cx="0" cy="0"/>
        </a:xfrm>
      </p:grpSpPr>
      <p:sp>
        <p:nvSpPr>
          <p:cNvPr id="5" name="日期占位符 3"/>
          <p:cNvSpPr>
            <a:spLocks noGrp="1"/>
          </p:cNvSpPr>
          <p:nvPr>
            <p:ph type="dt" sz="half" idx="10"/>
          </p:nvPr>
        </p:nvSpPr>
        <p:spPr>
          <a:xfrm>
            <a:off x="428625" y="6675438"/>
            <a:ext cx="2133600" cy="365125"/>
          </a:xfrm>
          <a:prstGeom prst="rect">
            <a:avLst/>
          </a:prstGeom>
        </p:spPr>
        <p:txBody>
          <a:bodyPr/>
          <a:lstStyle>
            <a:lvl1pPr fontAlgn="auto">
              <a:spcBef>
                <a:spcPts val="0"/>
              </a:spcBef>
              <a:spcAft>
                <a:spcPts val="0"/>
              </a:spcAft>
              <a:defRPr>
                <a:latin typeface="+mn-lt"/>
                <a:ea typeface="+mn-ea"/>
              </a:defRPr>
            </a:lvl1pPr>
          </a:lstStyle>
          <a:p>
            <a:pPr>
              <a:defRPr/>
            </a:pPr>
            <a:fld id="{2E2571EF-282A-47A1-AFBD-85FF57F4AD5F}" type="datetimeFigureOut">
              <a:rPr lang="zh-CN" altLang="en-US"/>
              <a:pPr>
                <a:defRPr/>
              </a:pPr>
              <a:t>2018/1/26</a:t>
            </a:fld>
            <a:endParaRPr lang="zh-CN" altLang="en-US"/>
          </a:p>
        </p:txBody>
      </p:sp>
      <p:sp>
        <p:nvSpPr>
          <p:cNvPr id="6" name="页脚占位符 4"/>
          <p:cNvSpPr>
            <a:spLocks noGrp="1"/>
          </p:cNvSpPr>
          <p:nvPr>
            <p:ph type="ftr" sz="quarter" idx="11"/>
          </p:nvPr>
        </p:nvSpPr>
        <p:spPr>
          <a:xfrm>
            <a:off x="3143250" y="6675438"/>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a:xfrm>
            <a:off x="6572250" y="6675438"/>
            <a:ext cx="2133600" cy="365125"/>
          </a:xfrm>
          <a:prstGeom prst="rect">
            <a:avLst/>
          </a:prstGeom>
        </p:spPr>
        <p:txBody>
          <a:bodyPr/>
          <a:lstStyle>
            <a:lvl1pPr fontAlgn="auto">
              <a:spcBef>
                <a:spcPts val="0"/>
              </a:spcBef>
              <a:spcAft>
                <a:spcPts val="0"/>
              </a:spcAft>
              <a:defRPr>
                <a:latin typeface="+mn-lt"/>
                <a:ea typeface="+mn-ea"/>
              </a:defRPr>
            </a:lvl1pPr>
          </a:lstStyle>
          <a:p>
            <a:pPr>
              <a:defRPr/>
            </a:pPr>
            <a:fld id="{993D1EFB-0EDD-4D06-9F51-78CC25D1BFCC}" type="slidenum">
              <a:rPr lang="zh-CN" altLang="en-US"/>
              <a:pPr>
                <a:defRPr/>
              </a:pPr>
              <a:t>‹#›</a:t>
            </a:fld>
            <a:endParaRPr lang="zh-CN" altLang="en-US"/>
          </a:p>
        </p:txBody>
      </p:sp>
      <p:cxnSp>
        <p:nvCxnSpPr>
          <p:cNvPr id="8" name="直接连接符 6"/>
          <p:cNvCxnSpPr/>
          <p:nvPr userDrawn="1"/>
        </p:nvCxnSpPr>
        <p:spPr>
          <a:xfrm>
            <a:off x="428625" y="714375"/>
            <a:ext cx="8286750" cy="1588"/>
          </a:xfrm>
          <a:prstGeom prst="line">
            <a:avLst/>
          </a:prstGeom>
          <a:ln w="31750"/>
        </p:spPr>
        <p:style>
          <a:lnRef idx="1">
            <a:schemeClr val="accent1"/>
          </a:lnRef>
          <a:fillRef idx="0">
            <a:schemeClr val="accent1"/>
          </a:fillRef>
          <a:effectRef idx="0">
            <a:schemeClr val="accent1"/>
          </a:effectRef>
          <a:fontRef idx="minor">
            <a:schemeClr val="tx1"/>
          </a:fontRef>
        </p:style>
      </p:cxnSp>
      <p:pic>
        <p:nvPicPr>
          <p:cNvPr id="9" name="图片 11"/>
          <p:cNvPicPr>
            <a:picLocks noChangeAspect="1" noChangeArrowheads="1"/>
          </p:cNvPicPr>
          <p:nvPr userDrawn="1"/>
        </p:nvPicPr>
        <p:blipFill>
          <a:blip r:embed="rId2" cstate="print"/>
          <a:srcRect/>
          <a:stretch>
            <a:fillRect/>
          </a:stretch>
        </p:blipFill>
        <p:spPr bwMode="auto">
          <a:xfrm>
            <a:off x="454025" y="-12700"/>
            <a:ext cx="661988" cy="687388"/>
          </a:xfrm>
          <a:prstGeom prst="rect">
            <a:avLst/>
          </a:prstGeom>
          <a:noFill/>
          <a:ln w="9525">
            <a:noFill/>
            <a:miter lim="800000"/>
            <a:headEnd/>
            <a:tailEnd/>
          </a:ln>
        </p:spPr>
      </p:pic>
    </p:spTree>
  </p:cSld>
  <p:clrMapOvr>
    <a:masterClrMapping/>
  </p:clrMapOvr>
  <p:transition spd="med">
    <p:pull dir="d"/>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5_标题幻灯片">
    <p:spTree>
      <p:nvGrpSpPr>
        <p:cNvPr id="1" name=""/>
        <p:cNvGrpSpPr/>
        <p:nvPr/>
      </p:nvGrpSpPr>
      <p:grpSpPr>
        <a:xfrm>
          <a:off x="0" y="0"/>
          <a:ext cx="0" cy="0"/>
          <a:chOff x="0" y="0"/>
          <a:chExt cx="0" cy="0"/>
        </a:xfrm>
      </p:grpSpPr>
      <p:cxnSp>
        <p:nvCxnSpPr>
          <p:cNvPr id="2" name="直接连接符 6"/>
          <p:cNvCxnSpPr/>
          <p:nvPr userDrawn="1"/>
        </p:nvCxnSpPr>
        <p:spPr>
          <a:xfrm>
            <a:off x="428625" y="714375"/>
            <a:ext cx="8286750" cy="1588"/>
          </a:xfrm>
          <a:prstGeom prst="line">
            <a:avLst/>
          </a:prstGeom>
          <a:ln w="31750"/>
        </p:spPr>
        <p:style>
          <a:lnRef idx="1">
            <a:schemeClr val="accent1"/>
          </a:lnRef>
          <a:fillRef idx="0">
            <a:schemeClr val="accent1"/>
          </a:fillRef>
          <a:effectRef idx="0">
            <a:schemeClr val="accent1"/>
          </a:effectRef>
          <a:fontRef idx="minor">
            <a:schemeClr val="tx1"/>
          </a:fontRef>
        </p:style>
      </p:cxnSp>
      <p:pic>
        <p:nvPicPr>
          <p:cNvPr id="4" name="图片 11"/>
          <p:cNvPicPr>
            <a:picLocks noChangeAspect="1" noChangeArrowheads="1"/>
          </p:cNvPicPr>
          <p:nvPr userDrawn="1"/>
        </p:nvPicPr>
        <p:blipFill>
          <a:blip r:embed="rId2" cstate="print"/>
          <a:srcRect/>
          <a:stretch>
            <a:fillRect/>
          </a:stretch>
        </p:blipFill>
        <p:spPr bwMode="auto">
          <a:xfrm>
            <a:off x="454025" y="-12700"/>
            <a:ext cx="661988" cy="687388"/>
          </a:xfrm>
          <a:prstGeom prst="rect">
            <a:avLst/>
          </a:prstGeom>
          <a:noFill/>
          <a:ln w="9525">
            <a:noFill/>
            <a:miter lim="800000"/>
            <a:headEnd/>
            <a:tailEnd/>
          </a:ln>
        </p:spPr>
      </p:pic>
      <p:sp>
        <p:nvSpPr>
          <p:cNvPr id="5" name="日期占位符 3"/>
          <p:cNvSpPr>
            <a:spLocks noGrp="1"/>
          </p:cNvSpPr>
          <p:nvPr>
            <p:ph type="dt" sz="half" idx="10"/>
          </p:nvPr>
        </p:nvSpPr>
        <p:spPr>
          <a:xfrm>
            <a:off x="428625" y="6675438"/>
            <a:ext cx="2133600" cy="365125"/>
          </a:xfrm>
          <a:prstGeom prst="rect">
            <a:avLst/>
          </a:prstGeom>
        </p:spPr>
        <p:txBody>
          <a:bodyPr/>
          <a:lstStyle>
            <a:lvl1pPr fontAlgn="auto">
              <a:spcBef>
                <a:spcPts val="0"/>
              </a:spcBef>
              <a:spcAft>
                <a:spcPts val="0"/>
              </a:spcAft>
              <a:defRPr>
                <a:latin typeface="+mn-lt"/>
                <a:ea typeface="+mn-ea"/>
              </a:defRPr>
            </a:lvl1pPr>
          </a:lstStyle>
          <a:p>
            <a:pPr>
              <a:defRPr/>
            </a:pPr>
            <a:fld id="{2E2571EF-282A-47A1-AFBD-85FF57F4AD5F}" type="datetimeFigureOut">
              <a:rPr lang="zh-CN" altLang="en-US"/>
              <a:pPr>
                <a:defRPr/>
              </a:pPr>
              <a:t>2018/1/26</a:t>
            </a:fld>
            <a:endParaRPr lang="zh-CN" altLang="en-US"/>
          </a:p>
        </p:txBody>
      </p:sp>
      <p:sp>
        <p:nvSpPr>
          <p:cNvPr id="6" name="页脚占位符 4"/>
          <p:cNvSpPr>
            <a:spLocks noGrp="1"/>
          </p:cNvSpPr>
          <p:nvPr>
            <p:ph type="ftr" sz="quarter" idx="11"/>
          </p:nvPr>
        </p:nvSpPr>
        <p:spPr>
          <a:xfrm>
            <a:off x="3143250" y="6675438"/>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a:xfrm>
            <a:off x="6572250" y="6675438"/>
            <a:ext cx="2133600" cy="365125"/>
          </a:xfrm>
          <a:prstGeom prst="rect">
            <a:avLst/>
          </a:prstGeom>
        </p:spPr>
        <p:txBody>
          <a:bodyPr/>
          <a:lstStyle>
            <a:lvl1pPr fontAlgn="auto">
              <a:spcBef>
                <a:spcPts val="0"/>
              </a:spcBef>
              <a:spcAft>
                <a:spcPts val="0"/>
              </a:spcAft>
              <a:defRPr>
                <a:latin typeface="+mn-lt"/>
                <a:ea typeface="+mn-ea"/>
              </a:defRPr>
            </a:lvl1pPr>
          </a:lstStyle>
          <a:p>
            <a:pPr>
              <a:defRPr/>
            </a:pPr>
            <a:fld id="{993D1EFB-0EDD-4D06-9F51-78CC25D1BFCC}" type="slidenum">
              <a:rPr lang="zh-CN" altLang="en-US"/>
              <a:pPr>
                <a:defRPr/>
              </a:pPr>
              <a:t>‹#›</a:t>
            </a:fld>
            <a:endParaRPr lang="zh-CN" altLang="en-US"/>
          </a:p>
        </p:txBody>
      </p:sp>
    </p:spTree>
  </p:cSld>
  <p:clrMapOvr>
    <a:masterClrMapping/>
  </p:clrMapOvr>
  <p:transition spd="med">
    <p:pull dir="d"/>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2" name="日期占位符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ea typeface="+mn-ea"/>
              </a:defRPr>
            </a:lvl1pPr>
          </a:lstStyle>
          <a:p>
            <a:pPr>
              <a:defRPr/>
            </a:pPr>
            <a:fld id="{F1E265B0-DCD4-4796-B75D-711F6AC2A922}" type="datetimeFigureOut">
              <a:rPr lang="zh-CN" altLang="en-US"/>
              <a:pPr>
                <a:defRPr/>
              </a:pPr>
              <a:t>2018/1/26</a:t>
            </a:fld>
            <a:endParaRPr lang="zh-CN" altLang="en-US"/>
          </a:p>
        </p:txBody>
      </p:sp>
      <p:sp>
        <p:nvSpPr>
          <p:cNvPr id="3" name="页脚占位符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4" name="灯片编号占位符 5"/>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ea typeface="+mn-ea"/>
              </a:defRPr>
            </a:lvl1pPr>
          </a:lstStyle>
          <a:p>
            <a:pPr>
              <a:defRPr/>
            </a:pPr>
            <a:fld id="{0087019A-3CDA-445A-9687-17C2E4B5EC35}" type="slidenum">
              <a:rPr lang="zh-CN" altLang="en-US"/>
              <a:pPr>
                <a:defRPr/>
              </a:pPr>
              <a:t>‹#›</a:t>
            </a:fld>
            <a:endParaRPr lang="zh-CN" altLang="en-US"/>
          </a:p>
        </p:txBody>
      </p:sp>
    </p:spTree>
  </p:cSld>
  <p:clrMapOvr>
    <a:masterClrMapping/>
  </p:clrMapOvr>
  <p:transition spd="med">
    <p:pull dir="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eaLnBrk="1" latinLnBrk="0" hangingPunct="1"/>
            <a:fld id="{11DF6C85-580E-49AA-8C0F-7282E851D184}" type="datetimeFigureOut">
              <a:rPr lang="en-US" smtClean="0"/>
              <a:pPr eaLnBrk="1" latinLnBrk="0" hangingPunct="1"/>
              <a:t>1/26/2018</a:t>
            </a:fld>
            <a:endParaRPr lang="en-US"/>
          </a:p>
        </p:txBody>
      </p:sp>
      <p:sp>
        <p:nvSpPr>
          <p:cNvPr id="5" name="页脚占位符 4"/>
          <p:cNvSpPr>
            <a:spLocks noGrp="1"/>
          </p:cNvSpPr>
          <p:nvPr>
            <p:ph type="ftr" sz="quarter" idx="11"/>
          </p:nvPr>
        </p:nvSpPr>
        <p:spPr/>
        <p:txBody>
          <a:bodyPr/>
          <a:lstStyle/>
          <a:p>
            <a:endParaRPr kumimoji="0" lang="zh-CN" altLang="en-US" dirty="0"/>
          </a:p>
        </p:txBody>
      </p:sp>
      <p:sp>
        <p:nvSpPr>
          <p:cNvPr id="6" name="灯片编号占位符 5"/>
          <p:cNvSpPr>
            <a:spLocks noGrp="1"/>
          </p:cNvSpPr>
          <p:nvPr>
            <p:ph type="sldNum" sz="quarter" idx="12"/>
          </p:nvPr>
        </p:nvSpPr>
        <p:spPr/>
        <p:txBody>
          <a:bodyPr/>
          <a:lstStyle/>
          <a:p>
            <a:fld id="{6D95434A-1094-4C26-ADA4-1AB6210859AE}" type="slidenum">
              <a:rPr kumimoji="0" lang="en-US" smtClean="0"/>
              <a:pPr/>
              <a:t>‹#›</a:t>
            </a:fld>
            <a:endParaRPr kumimoji="0" lang="zh-CN" altLang="en-US"/>
          </a:p>
        </p:txBody>
      </p:sp>
    </p:spTree>
    <p:extLst>
      <p:ext uri="{BB962C8B-B14F-4D97-AF65-F5344CB8AC3E}">
        <p14:creationId xmlns:p14="http://schemas.microsoft.com/office/powerpoint/2010/main" xmlns="" val="321563323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a:defRPr/>
            </a:pPr>
            <a:fld id="{79687E9B-3C79-4CEC-83F4-2F4717F49314}" type="datetimeFigureOut">
              <a:rPr lang="zh-CN" altLang="en-US" smtClean="0"/>
              <a:pPr>
                <a:defRPr/>
              </a:pPr>
              <a:t>2018/1/26</a:t>
            </a:fld>
            <a:endParaRPr lang="zh-CN" altLang="en-US"/>
          </a:p>
        </p:txBody>
      </p:sp>
      <p:sp>
        <p:nvSpPr>
          <p:cNvPr id="5" name="页脚占位符 4"/>
          <p:cNvSpPr>
            <a:spLocks noGrp="1"/>
          </p:cNvSpPr>
          <p:nvPr>
            <p:ph type="ftr" sz="quarter" idx="11"/>
          </p:nvPr>
        </p:nvSpPr>
        <p:spPr/>
        <p:txBody>
          <a:bodyPr/>
          <a:lstStyle/>
          <a:p>
            <a:pPr>
              <a:defRPr/>
            </a:pPr>
            <a:endParaRPr lang="zh-CN" altLang="en-US"/>
          </a:p>
        </p:txBody>
      </p:sp>
      <p:sp>
        <p:nvSpPr>
          <p:cNvPr id="6" name="灯片编号占位符 5"/>
          <p:cNvSpPr>
            <a:spLocks noGrp="1"/>
          </p:cNvSpPr>
          <p:nvPr>
            <p:ph type="sldNum" sz="quarter" idx="12"/>
          </p:nvPr>
        </p:nvSpPr>
        <p:spPr/>
        <p:txBody>
          <a:bodyPr/>
          <a:lstStyle/>
          <a:p>
            <a:pPr>
              <a:defRPr/>
            </a:pPr>
            <a:fld id="{0E8A40AC-8327-41A7-B253-1606CB1C8497}" type="slidenum">
              <a:rPr lang="zh-CN" altLang="en-US" smtClean="0"/>
              <a:pPr>
                <a:defRPr/>
              </a:pPr>
              <a:t>‹#›</a:t>
            </a:fld>
            <a:endParaRPr lang="zh-CN" altLang="en-US"/>
          </a:p>
        </p:txBody>
      </p:sp>
    </p:spTree>
    <p:extLst>
      <p:ext uri="{BB962C8B-B14F-4D97-AF65-F5344CB8AC3E}">
        <p14:creationId xmlns:p14="http://schemas.microsoft.com/office/powerpoint/2010/main" xmlns="" val="2561909815"/>
      </p:ext>
    </p:extLst>
  </p:cSld>
  <p:clrMapOvr>
    <a:masterClrMapping/>
  </p:clrMapOvr>
  <p:transition spd="med">
    <p:pull dir="d"/>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a:defRPr/>
            </a:pPr>
            <a:fld id="{2119AB8E-A24F-4C6B-B45B-F1413F517A43}" type="datetimeFigureOut">
              <a:rPr lang="zh-CN" altLang="en-US" smtClean="0"/>
              <a:pPr>
                <a:defRPr/>
              </a:pPr>
              <a:t>2018/1/26</a:t>
            </a:fld>
            <a:endParaRPr lang="zh-CN" altLang="en-US"/>
          </a:p>
        </p:txBody>
      </p:sp>
      <p:sp>
        <p:nvSpPr>
          <p:cNvPr id="6" name="页脚占位符 5"/>
          <p:cNvSpPr>
            <a:spLocks noGrp="1"/>
          </p:cNvSpPr>
          <p:nvPr>
            <p:ph type="ftr" sz="quarter" idx="11"/>
          </p:nvPr>
        </p:nvSpPr>
        <p:spPr/>
        <p:txBody>
          <a:bodyPr/>
          <a:lstStyle/>
          <a:p>
            <a:pPr>
              <a:defRPr/>
            </a:pPr>
            <a:endParaRPr lang="zh-CN" altLang="en-US"/>
          </a:p>
        </p:txBody>
      </p:sp>
      <p:sp>
        <p:nvSpPr>
          <p:cNvPr id="7" name="灯片编号占位符 6"/>
          <p:cNvSpPr>
            <a:spLocks noGrp="1"/>
          </p:cNvSpPr>
          <p:nvPr>
            <p:ph type="sldNum" sz="quarter" idx="12"/>
          </p:nvPr>
        </p:nvSpPr>
        <p:spPr/>
        <p:txBody>
          <a:bodyPr/>
          <a:lstStyle/>
          <a:p>
            <a:pPr>
              <a:defRPr/>
            </a:pPr>
            <a:fld id="{BA42BF55-4000-4174-BB51-D53C39041841}" type="slidenum">
              <a:rPr lang="zh-CN" altLang="en-US" smtClean="0"/>
              <a:pPr>
                <a:defRPr/>
              </a:pPr>
              <a:t>‹#›</a:t>
            </a:fld>
            <a:endParaRPr lang="zh-CN" altLang="en-US"/>
          </a:p>
        </p:txBody>
      </p:sp>
    </p:spTree>
    <p:extLst>
      <p:ext uri="{BB962C8B-B14F-4D97-AF65-F5344CB8AC3E}">
        <p14:creationId xmlns:p14="http://schemas.microsoft.com/office/powerpoint/2010/main" xmlns="" val="667962689"/>
      </p:ext>
    </p:extLst>
  </p:cSld>
  <p:clrMapOvr>
    <a:masterClrMapping/>
  </p:clrMapOvr>
  <p:transition spd="med">
    <p:pull dir="d"/>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a:defRPr/>
            </a:pPr>
            <a:fld id="{50BDA5B8-0CBB-43B2-8450-2937FFC0BB48}" type="datetimeFigureOut">
              <a:rPr lang="zh-CN" altLang="en-US" smtClean="0"/>
              <a:pPr>
                <a:defRPr/>
              </a:pPr>
              <a:t>2018/1/26</a:t>
            </a:fld>
            <a:endParaRPr lang="zh-CN" altLang="en-US"/>
          </a:p>
        </p:txBody>
      </p:sp>
      <p:sp>
        <p:nvSpPr>
          <p:cNvPr id="8" name="页脚占位符 7"/>
          <p:cNvSpPr>
            <a:spLocks noGrp="1"/>
          </p:cNvSpPr>
          <p:nvPr>
            <p:ph type="ftr" sz="quarter" idx="11"/>
          </p:nvPr>
        </p:nvSpPr>
        <p:spPr/>
        <p:txBody>
          <a:bodyPr/>
          <a:lstStyle/>
          <a:p>
            <a:pPr>
              <a:defRPr/>
            </a:pPr>
            <a:endParaRPr lang="zh-CN" altLang="en-US"/>
          </a:p>
        </p:txBody>
      </p:sp>
      <p:sp>
        <p:nvSpPr>
          <p:cNvPr id="9" name="灯片编号占位符 8"/>
          <p:cNvSpPr>
            <a:spLocks noGrp="1"/>
          </p:cNvSpPr>
          <p:nvPr>
            <p:ph type="sldNum" sz="quarter" idx="12"/>
          </p:nvPr>
        </p:nvSpPr>
        <p:spPr/>
        <p:txBody>
          <a:bodyPr/>
          <a:lstStyle/>
          <a:p>
            <a:pPr>
              <a:defRPr/>
            </a:pPr>
            <a:fld id="{3E8E8FD3-CF33-4D7C-9F2E-EF83FB8D2E6B}" type="slidenum">
              <a:rPr lang="zh-CN" altLang="en-US" smtClean="0"/>
              <a:pPr>
                <a:defRPr/>
              </a:pPr>
              <a:t>‹#›</a:t>
            </a:fld>
            <a:endParaRPr lang="zh-CN" altLang="en-US"/>
          </a:p>
        </p:txBody>
      </p:sp>
    </p:spTree>
    <p:extLst>
      <p:ext uri="{BB962C8B-B14F-4D97-AF65-F5344CB8AC3E}">
        <p14:creationId xmlns:p14="http://schemas.microsoft.com/office/powerpoint/2010/main" xmlns="" val="2688860141"/>
      </p:ext>
    </p:extLst>
  </p:cSld>
  <p:clrMapOvr>
    <a:masterClrMapping/>
  </p:clrMapOvr>
  <p:transition spd="med">
    <p:pull dir="d"/>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fld id="{C7439827-C08C-407D-8FCE-26EC36613D72}" type="datetimeFigureOut">
              <a:rPr lang="zh-CN" altLang="en-US" smtClean="0"/>
              <a:pPr>
                <a:defRPr/>
              </a:pPr>
              <a:t>2018/1/26</a:t>
            </a:fld>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F5229B43-16FD-4E5A-8C99-936808A001A2}" type="slidenum">
              <a:rPr lang="zh-CN" altLang="en-US" smtClean="0"/>
              <a:pPr>
                <a:defRPr/>
              </a:pPr>
              <a:t>‹#›</a:t>
            </a:fld>
            <a:endParaRPr lang="zh-CN" altLang="en-US"/>
          </a:p>
        </p:txBody>
      </p:sp>
    </p:spTree>
    <p:extLst>
      <p:ext uri="{BB962C8B-B14F-4D97-AF65-F5344CB8AC3E}">
        <p14:creationId xmlns:p14="http://schemas.microsoft.com/office/powerpoint/2010/main" xmlns="" val="2044290462"/>
      </p:ext>
    </p:extLst>
  </p:cSld>
  <p:clrMapOvr>
    <a:masterClrMapping/>
  </p:clrMapOvr>
  <p:transition spd="med">
    <p:pull dir="d"/>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a:defRPr/>
            </a:pPr>
            <a:fld id="{782C6953-BA12-468F-B445-92D732FF2055}" type="datetimeFigureOut">
              <a:rPr lang="zh-CN" altLang="en-US" smtClean="0"/>
              <a:pPr>
                <a:defRPr/>
              </a:pPr>
              <a:t>2018/1/26</a:t>
            </a:fld>
            <a:endParaRPr lang="zh-CN" altLang="en-US"/>
          </a:p>
        </p:txBody>
      </p:sp>
      <p:sp>
        <p:nvSpPr>
          <p:cNvPr id="3" name="页脚占位符 2"/>
          <p:cNvSpPr>
            <a:spLocks noGrp="1"/>
          </p:cNvSpPr>
          <p:nvPr>
            <p:ph type="ftr" sz="quarter" idx="11"/>
          </p:nvPr>
        </p:nvSpPr>
        <p:spPr/>
        <p:txBody>
          <a:bodyPr/>
          <a:lstStyle/>
          <a:p>
            <a:pPr>
              <a:defRPr/>
            </a:pPr>
            <a:endParaRPr lang="zh-CN" altLang="en-US"/>
          </a:p>
        </p:txBody>
      </p:sp>
      <p:sp>
        <p:nvSpPr>
          <p:cNvPr id="4" name="灯片编号占位符 3"/>
          <p:cNvSpPr>
            <a:spLocks noGrp="1"/>
          </p:cNvSpPr>
          <p:nvPr>
            <p:ph type="sldNum" sz="quarter" idx="12"/>
          </p:nvPr>
        </p:nvSpPr>
        <p:spPr/>
        <p:txBody>
          <a:bodyPr/>
          <a:lstStyle/>
          <a:p>
            <a:pPr>
              <a:defRPr/>
            </a:pPr>
            <a:fld id="{708FF690-C14C-40AC-A546-12A9EC55E334}" type="slidenum">
              <a:rPr lang="zh-CN" altLang="en-US" smtClean="0"/>
              <a:pPr>
                <a:defRPr/>
              </a:pPr>
              <a:t>‹#›</a:t>
            </a:fld>
            <a:endParaRPr lang="zh-CN" altLang="en-US"/>
          </a:p>
        </p:txBody>
      </p:sp>
    </p:spTree>
    <p:extLst>
      <p:ext uri="{BB962C8B-B14F-4D97-AF65-F5344CB8AC3E}">
        <p14:creationId xmlns:p14="http://schemas.microsoft.com/office/powerpoint/2010/main" xmlns="" val="1044846845"/>
      </p:ext>
    </p:extLst>
  </p:cSld>
  <p:clrMapOvr>
    <a:masterClrMapping/>
  </p:clrMapOvr>
  <p:transition spd="med">
    <p:pull dir="d"/>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a:defRPr/>
            </a:pPr>
            <a:fld id="{53299DDF-21D2-45DA-BB95-95C31C05B895}" type="datetimeFigureOut">
              <a:rPr lang="zh-CN" altLang="en-US" smtClean="0"/>
              <a:pPr>
                <a:defRPr/>
              </a:pPr>
              <a:t>2018/1/26</a:t>
            </a:fld>
            <a:endParaRPr lang="zh-CN" altLang="en-US"/>
          </a:p>
        </p:txBody>
      </p:sp>
      <p:sp>
        <p:nvSpPr>
          <p:cNvPr id="6" name="页脚占位符 5"/>
          <p:cNvSpPr>
            <a:spLocks noGrp="1"/>
          </p:cNvSpPr>
          <p:nvPr>
            <p:ph type="ftr" sz="quarter" idx="11"/>
          </p:nvPr>
        </p:nvSpPr>
        <p:spPr/>
        <p:txBody>
          <a:bodyPr/>
          <a:lstStyle/>
          <a:p>
            <a:pPr>
              <a:defRPr/>
            </a:pPr>
            <a:endParaRPr lang="zh-CN" altLang="en-US"/>
          </a:p>
        </p:txBody>
      </p:sp>
      <p:sp>
        <p:nvSpPr>
          <p:cNvPr id="7" name="灯片编号占位符 6"/>
          <p:cNvSpPr>
            <a:spLocks noGrp="1"/>
          </p:cNvSpPr>
          <p:nvPr>
            <p:ph type="sldNum" sz="quarter" idx="12"/>
          </p:nvPr>
        </p:nvSpPr>
        <p:spPr/>
        <p:txBody>
          <a:bodyPr/>
          <a:lstStyle/>
          <a:p>
            <a:pPr>
              <a:defRPr/>
            </a:pPr>
            <a:fld id="{56E7717C-74FC-4CDC-9D8D-92AB9B3EE357}" type="slidenum">
              <a:rPr lang="zh-CN" altLang="en-US" smtClean="0"/>
              <a:pPr>
                <a:defRPr/>
              </a:pPr>
              <a:t>‹#›</a:t>
            </a:fld>
            <a:endParaRPr lang="zh-CN" altLang="en-US"/>
          </a:p>
        </p:txBody>
      </p:sp>
    </p:spTree>
    <p:extLst>
      <p:ext uri="{BB962C8B-B14F-4D97-AF65-F5344CB8AC3E}">
        <p14:creationId xmlns:p14="http://schemas.microsoft.com/office/powerpoint/2010/main" xmlns="" val="3600345204"/>
      </p:ext>
    </p:extLst>
  </p:cSld>
  <p:clrMapOvr>
    <a:masterClrMapping/>
  </p:clrMapOvr>
  <p:transition spd="med">
    <p:pull dir="d"/>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a:defRPr/>
            </a:pPr>
            <a:fld id="{0FCECB8F-BCA3-423E-A202-4CD36E0D101F}" type="datetimeFigureOut">
              <a:rPr lang="zh-CN" altLang="en-US" smtClean="0"/>
              <a:pPr>
                <a:defRPr/>
              </a:pPr>
              <a:t>2018/1/26</a:t>
            </a:fld>
            <a:endParaRPr lang="zh-CN" altLang="en-US"/>
          </a:p>
        </p:txBody>
      </p:sp>
      <p:sp>
        <p:nvSpPr>
          <p:cNvPr id="6" name="页脚占位符 5"/>
          <p:cNvSpPr>
            <a:spLocks noGrp="1"/>
          </p:cNvSpPr>
          <p:nvPr>
            <p:ph type="ftr" sz="quarter" idx="11"/>
          </p:nvPr>
        </p:nvSpPr>
        <p:spPr/>
        <p:txBody>
          <a:bodyPr/>
          <a:lstStyle/>
          <a:p>
            <a:pPr>
              <a:defRPr/>
            </a:pPr>
            <a:endParaRPr lang="zh-CN" altLang="en-US"/>
          </a:p>
        </p:txBody>
      </p:sp>
      <p:sp>
        <p:nvSpPr>
          <p:cNvPr id="7" name="灯片编号占位符 6"/>
          <p:cNvSpPr>
            <a:spLocks noGrp="1"/>
          </p:cNvSpPr>
          <p:nvPr>
            <p:ph type="sldNum" sz="quarter" idx="12"/>
          </p:nvPr>
        </p:nvSpPr>
        <p:spPr/>
        <p:txBody>
          <a:bodyPr/>
          <a:lstStyle/>
          <a:p>
            <a:pPr>
              <a:defRPr/>
            </a:pPr>
            <a:fld id="{DA39AFFB-A8C5-45FA-896B-632C528212C8}" type="slidenum">
              <a:rPr lang="zh-CN" altLang="en-US" smtClean="0"/>
              <a:pPr>
                <a:defRPr/>
              </a:pPr>
              <a:t>‹#›</a:t>
            </a:fld>
            <a:endParaRPr lang="zh-CN" altLang="en-US"/>
          </a:p>
        </p:txBody>
      </p:sp>
    </p:spTree>
    <p:extLst>
      <p:ext uri="{BB962C8B-B14F-4D97-AF65-F5344CB8AC3E}">
        <p14:creationId xmlns:p14="http://schemas.microsoft.com/office/powerpoint/2010/main" xmlns="" val="563490749"/>
      </p:ext>
    </p:extLst>
  </p:cSld>
  <p:clrMapOvr>
    <a:masterClrMapping/>
  </p:clrMapOvr>
  <p:transition spd="med">
    <p:pull dir="d"/>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eaLnBrk="1" latinLnBrk="0" hangingPunct="1"/>
            <a:fld id="{11DF6C85-580E-49AA-8C0F-7282E851D184}" type="datetimeFigureOut">
              <a:rPr lang="en-US" smtClean="0"/>
              <a:pPr eaLnBrk="1" latinLnBrk="0" hangingPunct="1"/>
              <a:t>1/26/2018</a:t>
            </a:fld>
            <a:endParaRPr lang="en-US" sz="1100" dirty="0">
              <a:solidFill>
                <a:schemeClr val="tx2">
                  <a:lumMod val="75000"/>
                  <a:lumOff val="25000"/>
                </a:schemeClr>
              </a:solidFill>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lgn="r" eaLnBrk="1" latinLnBrk="0" hangingPunct="1"/>
            <a:endParaRPr kumimoji="0" lang="zh-CN" altLang="en-US" sz="1100" dirty="0">
              <a:solidFill>
                <a:schemeClr val="tx2">
                  <a:lumMod val="75000"/>
                  <a:lumOff val="25000"/>
                </a:schemeClr>
              </a:solidFill>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lgn="ctr" eaLnBrk="1" latinLnBrk="0" hangingPunct="1"/>
            <a:fld id="{6D95434A-1094-4C26-ADA4-1AB6210859AE}" type="slidenum">
              <a:rPr kumimoji="0" lang="en-US" smtClean="0"/>
              <a:pPr algn="ctr" eaLnBrk="1" latinLnBrk="0" hangingPunct="1"/>
              <a:t>‹#›</a:t>
            </a:fld>
            <a:endParaRPr kumimoji="0" lang="zh-CN" altLang="en-US" b="0" dirty="0"/>
          </a:p>
        </p:txBody>
      </p:sp>
    </p:spTree>
    <p:extLst>
      <p:ext uri="{BB962C8B-B14F-4D97-AF65-F5344CB8AC3E}">
        <p14:creationId xmlns:p14="http://schemas.microsoft.com/office/powerpoint/2010/main" xmlns="" val="2237757172"/>
      </p:ext>
    </p:extLst>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 id="2147483702" r:id="rId12"/>
    <p:sldLayoutId id="2147483703" r:id="rId13"/>
    <p:sldLayoutId id="2147483704" r:id="rId14"/>
    <p:sldLayoutId id="2147483706" r:id="rId15"/>
    <p:sldLayoutId id="2147483708" r:id="rId16"/>
  </p:sldLayoutIdLst>
  <p:transition spd="med">
    <p:pull dir="d"/>
  </p:transition>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emf"/><Relationship Id="rId3" Type="http://schemas.openxmlformats.org/officeDocument/2006/relationships/image" Target="../media/image2.png"/><Relationship Id="rId7" Type="http://schemas.openxmlformats.org/officeDocument/2006/relationships/image" Target="../media/image6.emf"/><Relationship Id="rId2" Type="http://schemas.openxmlformats.org/officeDocument/2006/relationships/notesSlide" Target="../notesSlides/notesSlide1.xml"/><Relationship Id="rId1" Type="http://schemas.openxmlformats.org/officeDocument/2006/relationships/slideLayout" Target="../slideLayouts/slideLayout4.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emf"/></Relationships>
</file>

<file path=ppt/slides/_rels/slide10.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22.png"/><Relationship Id="rId7" Type="http://schemas.openxmlformats.org/officeDocument/2006/relationships/image" Target="../media/image25.png"/><Relationship Id="rId2" Type="http://schemas.openxmlformats.org/officeDocument/2006/relationships/hyperlink" Target="&#26391;&#35835;&#12289;&#29983;&#23383;&#35270;&#39057;/&#35838;&#25991;&#26391;&#35835;-1&#21507;&#27700;&#19981;&#24536;&#25366;&#20117;&#20154;.mp4" TargetMode="External"/><Relationship Id="rId1" Type="http://schemas.openxmlformats.org/officeDocument/2006/relationships/slideLayout" Target="../slideLayouts/slideLayout12.xml"/><Relationship Id="rId6" Type="http://schemas.openxmlformats.org/officeDocument/2006/relationships/image" Target="../media/image24.png"/><Relationship Id="rId5" Type="http://schemas.openxmlformats.org/officeDocument/2006/relationships/image" Target="../media/image14.png"/><Relationship Id="rId10" Type="http://schemas.openxmlformats.org/officeDocument/2006/relationships/image" Target="../media/image26.png"/><Relationship Id="rId4" Type="http://schemas.openxmlformats.org/officeDocument/2006/relationships/image" Target="../media/image23.png"/><Relationship Id="rId9" Type="http://schemas.openxmlformats.org/officeDocument/2006/relationships/image" Target="../media/image16.png"/></Relationships>
</file>

<file path=ppt/slides/_rels/slide11.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14.png"/><Relationship Id="rId7" Type="http://schemas.openxmlformats.org/officeDocument/2006/relationships/image" Target="../media/image27.jpeg"/><Relationship Id="rId2" Type="http://schemas.openxmlformats.org/officeDocument/2006/relationships/image" Target="../media/image2.png"/><Relationship Id="rId1" Type="http://schemas.openxmlformats.org/officeDocument/2006/relationships/slideLayout" Target="../slideLayouts/slideLayout12.xml"/><Relationship Id="rId6" Type="http://schemas.openxmlformats.org/officeDocument/2006/relationships/image" Target="../media/image11.png"/><Relationship Id="rId5" Type="http://schemas.openxmlformats.org/officeDocument/2006/relationships/image" Target="../media/image13.emf"/><Relationship Id="rId4" Type="http://schemas.openxmlformats.org/officeDocument/2006/relationships/image" Target="../media/image7.emf"/></Relationships>
</file>

<file path=ppt/slides/_rels/slide12.xml.rels><?xml version="1.0" encoding="UTF-8" standalone="yes"?>
<Relationships xmlns="http://schemas.openxmlformats.org/package/2006/relationships"><Relationship Id="rId8" Type="http://schemas.openxmlformats.org/officeDocument/2006/relationships/image" Target="../media/image8.emf"/><Relationship Id="rId3" Type="http://schemas.openxmlformats.org/officeDocument/2006/relationships/image" Target="../media/image14.png"/><Relationship Id="rId7" Type="http://schemas.openxmlformats.org/officeDocument/2006/relationships/image" Target="../media/image27.jpeg"/><Relationship Id="rId2" Type="http://schemas.openxmlformats.org/officeDocument/2006/relationships/image" Target="../media/image2.png"/><Relationship Id="rId1" Type="http://schemas.openxmlformats.org/officeDocument/2006/relationships/slideLayout" Target="../slideLayouts/slideLayout12.xml"/><Relationship Id="rId6" Type="http://schemas.openxmlformats.org/officeDocument/2006/relationships/image" Target="../media/image11.png"/><Relationship Id="rId5" Type="http://schemas.openxmlformats.org/officeDocument/2006/relationships/image" Target="../media/image13.emf"/><Relationship Id="rId4" Type="http://schemas.openxmlformats.org/officeDocument/2006/relationships/image" Target="../media/image7.emf"/><Relationship Id="rId9" Type="http://schemas.openxmlformats.org/officeDocument/2006/relationships/image" Target="../media/image9.png"/></Relationships>
</file>

<file path=ppt/slides/_rels/slide13.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14.png"/><Relationship Id="rId7" Type="http://schemas.openxmlformats.org/officeDocument/2006/relationships/image" Target="../media/image27.jpeg"/><Relationship Id="rId2" Type="http://schemas.openxmlformats.org/officeDocument/2006/relationships/image" Target="../media/image2.png"/><Relationship Id="rId1" Type="http://schemas.openxmlformats.org/officeDocument/2006/relationships/slideLayout" Target="../slideLayouts/slideLayout12.xml"/><Relationship Id="rId6" Type="http://schemas.openxmlformats.org/officeDocument/2006/relationships/image" Target="../media/image11.png"/><Relationship Id="rId5" Type="http://schemas.openxmlformats.org/officeDocument/2006/relationships/image" Target="../media/image13.emf"/><Relationship Id="rId4" Type="http://schemas.openxmlformats.org/officeDocument/2006/relationships/image" Target="../media/image7.emf"/></Relationships>
</file>

<file path=ppt/slides/_rels/slide1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4.png"/><Relationship Id="rId7" Type="http://schemas.openxmlformats.org/officeDocument/2006/relationships/image" Target="../media/image8.emf"/><Relationship Id="rId2" Type="http://schemas.openxmlformats.org/officeDocument/2006/relationships/image" Target="../media/image2.png"/><Relationship Id="rId1" Type="http://schemas.openxmlformats.org/officeDocument/2006/relationships/slideLayout" Target="../slideLayouts/slideLayout16.xml"/><Relationship Id="rId6" Type="http://schemas.openxmlformats.org/officeDocument/2006/relationships/image" Target="../media/image4.png"/><Relationship Id="rId5" Type="http://schemas.openxmlformats.org/officeDocument/2006/relationships/image" Target="../media/image13.emf"/><Relationship Id="rId4" Type="http://schemas.openxmlformats.org/officeDocument/2006/relationships/image" Target="../media/image7.emf"/><Relationship Id="rId9" Type="http://schemas.openxmlformats.org/officeDocument/2006/relationships/image" Target="../media/image30.png"/></Relationships>
</file>

<file path=ppt/slides/_rels/slide2.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12.png"/><Relationship Id="rId7" Type="http://schemas.openxmlformats.org/officeDocument/2006/relationships/image" Target="../media/image13.emf"/><Relationship Id="rId2" Type="http://schemas.openxmlformats.org/officeDocument/2006/relationships/image" Target="../media/image11.png"/><Relationship Id="rId1" Type="http://schemas.openxmlformats.org/officeDocument/2006/relationships/slideLayout" Target="../slideLayouts/slideLayout12.xml"/><Relationship Id="rId6" Type="http://schemas.openxmlformats.org/officeDocument/2006/relationships/image" Target="../media/image7.emf"/><Relationship Id="rId5" Type="http://schemas.openxmlformats.org/officeDocument/2006/relationships/image" Target="../media/image9.png"/><Relationship Id="rId4" Type="http://schemas.openxmlformats.org/officeDocument/2006/relationships/image" Target="../media/image8.emf"/></Relationships>
</file>

<file path=ppt/slides/_rels/slide3.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2.png"/><Relationship Id="rId1" Type="http://schemas.openxmlformats.org/officeDocument/2006/relationships/slideLayout" Target="../slideLayouts/slideLayout12.xml"/><Relationship Id="rId5" Type="http://schemas.openxmlformats.org/officeDocument/2006/relationships/image" Target="../media/image11.png"/><Relationship Id="rId4" Type="http://schemas.openxmlformats.org/officeDocument/2006/relationships/image" Target="../media/image13.emf"/></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png"/><Relationship Id="rId1" Type="http://schemas.openxmlformats.org/officeDocument/2006/relationships/slideLayout" Target="../slideLayouts/slideLayout12.xml"/><Relationship Id="rId6" Type="http://schemas.openxmlformats.org/officeDocument/2006/relationships/image" Target="../media/image11.png"/><Relationship Id="rId5" Type="http://schemas.openxmlformats.org/officeDocument/2006/relationships/image" Target="../media/image13.emf"/><Relationship Id="rId4" Type="http://schemas.openxmlformats.org/officeDocument/2006/relationships/image" Target="../media/image7.emf"/></Relationships>
</file>

<file path=ppt/slides/_rels/slide5.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4.png"/><Relationship Id="rId7" Type="http://schemas.openxmlformats.org/officeDocument/2006/relationships/image" Target="../media/image15.jpeg"/><Relationship Id="rId2" Type="http://schemas.openxmlformats.org/officeDocument/2006/relationships/image" Target="../media/image2.png"/><Relationship Id="rId1" Type="http://schemas.openxmlformats.org/officeDocument/2006/relationships/slideLayout" Target="../slideLayouts/slideLayout12.xml"/><Relationship Id="rId6" Type="http://schemas.openxmlformats.org/officeDocument/2006/relationships/image" Target="../media/image11.png"/><Relationship Id="rId5" Type="http://schemas.openxmlformats.org/officeDocument/2006/relationships/image" Target="../media/image13.emf"/><Relationship Id="rId4" Type="http://schemas.openxmlformats.org/officeDocument/2006/relationships/image" Target="../media/image7.emf"/></Relationships>
</file>

<file path=ppt/slides/_rels/slide6.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4.png"/><Relationship Id="rId7" Type="http://schemas.openxmlformats.org/officeDocument/2006/relationships/image" Target="../media/image15.jpeg"/><Relationship Id="rId2" Type="http://schemas.openxmlformats.org/officeDocument/2006/relationships/image" Target="../media/image2.png"/><Relationship Id="rId1" Type="http://schemas.openxmlformats.org/officeDocument/2006/relationships/slideLayout" Target="../slideLayouts/slideLayout12.xml"/><Relationship Id="rId6" Type="http://schemas.openxmlformats.org/officeDocument/2006/relationships/image" Target="../media/image11.png"/><Relationship Id="rId5" Type="http://schemas.openxmlformats.org/officeDocument/2006/relationships/image" Target="../media/image13.emf"/><Relationship Id="rId4" Type="http://schemas.openxmlformats.org/officeDocument/2006/relationships/image" Target="../media/image7.emf"/><Relationship Id="rId9" Type="http://schemas.openxmlformats.org/officeDocument/2006/relationships/image" Target="../media/image17.png"/></Relationships>
</file>

<file path=ppt/slides/_rels/slide7.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14.png"/><Relationship Id="rId7" Type="http://schemas.openxmlformats.org/officeDocument/2006/relationships/image" Target="../media/image15.jpeg"/><Relationship Id="rId2" Type="http://schemas.openxmlformats.org/officeDocument/2006/relationships/image" Target="../media/image2.png"/><Relationship Id="rId1" Type="http://schemas.openxmlformats.org/officeDocument/2006/relationships/slideLayout" Target="../slideLayouts/slideLayout12.xml"/><Relationship Id="rId6" Type="http://schemas.openxmlformats.org/officeDocument/2006/relationships/image" Target="../media/image11.png"/><Relationship Id="rId5" Type="http://schemas.openxmlformats.org/officeDocument/2006/relationships/image" Target="../media/image13.emf"/><Relationship Id="rId4" Type="http://schemas.openxmlformats.org/officeDocument/2006/relationships/image" Target="../media/image7.emf"/></Relationships>
</file>

<file path=ppt/slides/_rels/slide8.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4.png"/><Relationship Id="rId7"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slideLayout" Target="../slideLayouts/slideLayout12.xml"/><Relationship Id="rId6" Type="http://schemas.openxmlformats.org/officeDocument/2006/relationships/image" Target="../media/image11.png"/><Relationship Id="rId5" Type="http://schemas.openxmlformats.org/officeDocument/2006/relationships/image" Target="../media/image13.emf"/><Relationship Id="rId10" Type="http://schemas.openxmlformats.org/officeDocument/2006/relationships/image" Target="../media/image20.png"/><Relationship Id="rId4" Type="http://schemas.openxmlformats.org/officeDocument/2006/relationships/image" Target="../media/image7.emf"/><Relationship Id="rId9" Type="http://schemas.openxmlformats.org/officeDocument/2006/relationships/image" Target="../media/image19.png"/></Relationships>
</file>

<file path=ppt/slides/_rels/slide9.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2.png"/><Relationship Id="rId7"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image" Target="../media/image13.emf"/><Relationship Id="rId5" Type="http://schemas.openxmlformats.org/officeDocument/2006/relationships/image" Target="../media/image7.emf"/><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0" y="5732463"/>
            <a:ext cx="9144000" cy="1125537"/>
          </a:xfrm>
          <a:prstGeom prst="rect">
            <a:avLst/>
          </a:prstGeom>
          <a:solidFill>
            <a:srgbClr val="FCF7E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7" name="图片 6"/>
          <p:cNvPicPr>
            <a:picLocks noChangeAspect="1"/>
          </p:cNvPicPr>
          <p:nvPr/>
        </p:nvPicPr>
        <p:blipFill>
          <a:blip r:embed="rId3" cstate="print"/>
          <a:srcRect r="72971"/>
          <a:stretch>
            <a:fillRect/>
          </a:stretch>
        </p:blipFill>
        <p:spPr bwMode="auto">
          <a:xfrm>
            <a:off x="3690938" y="5662613"/>
            <a:ext cx="2519362" cy="2390775"/>
          </a:xfrm>
          <a:prstGeom prst="rect">
            <a:avLst/>
          </a:prstGeom>
          <a:noFill/>
          <a:ln w="9525">
            <a:noFill/>
            <a:miter lim="800000"/>
            <a:headEnd/>
            <a:tailEnd/>
          </a:ln>
        </p:spPr>
      </p:pic>
      <p:sp>
        <p:nvSpPr>
          <p:cNvPr id="8" name="矩形 7"/>
          <p:cNvSpPr/>
          <p:nvPr/>
        </p:nvSpPr>
        <p:spPr>
          <a:xfrm>
            <a:off x="1763688" y="2155503"/>
            <a:ext cx="5885276" cy="769441"/>
          </a:xfrm>
          <a:prstGeom prst="rect">
            <a:avLst/>
          </a:prstGeom>
          <a:noFill/>
        </p:spPr>
        <p:txBody>
          <a:bodyPr>
            <a:spAutoFit/>
          </a:bodyPr>
          <a:lstStyle/>
          <a:p>
            <a:pPr algn="ctr" fontAlgn="auto">
              <a:spcBef>
                <a:spcPts val="0"/>
              </a:spcBef>
              <a:spcAft>
                <a:spcPts val="0"/>
              </a:spcAft>
              <a:defRPr/>
            </a:pPr>
            <a:r>
              <a:rPr lang="zh-CN" altLang="en-US" sz="44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语文园地</a:t>
            </a:r>
            <a:r>
              <a:rPr lang="en-US" altLang="zh-CN" sz="44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a:t>
            </a:r>
            <a:r>
              <a:rPr lang="zh-CN" altLang="en-US" sz="44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七</a:t>
            </a:r>
            <a:r>
              <a:rPr lang="en-US" altLang="zh-CN" sz="44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a:t>
            </a:r>
          </a:p>
        </p:txBody>
      </p:sp>
      <p:pic>
        <p:nvPicPr>
          <p:cNvPr id="15365" name="图片 9"/>
          <p:cNvPicPr>
            <a:picLocks noChangeAspect="1"/>
          </p:cNvPicPr>
          <p:nvPr/>
        </p:nvPicPr>
        <p:blipFill>
          <a:blip r:embed="rId4" cstate="print"/>
          <a:srcRect r="33527" b="78349"/>
          <a:stretch>
            <a:fillRect/>
          </a:stretch>
        </p:blipFill>
        <p:spPr bwMode="auto">
          <a:xfrm>
            <a:off x="5011738" y="5199063"/>
            <a:ext cx="4132262" cy="1658937"/>
          </a:xfrm>
          <a:prstGeom prst="rect">
            <a:avLst/>
          </a:prstGeom>
          <a:noFill/>
          <a:ln w="9525">
            <a:noFill/>
            <a:miter lim="800000"/>
            <a:headEnd/>
            <a:tailEnd/>
          </a:ln>
        </p:spPr>
      </p:pic>
      <p:pic>
        <p:nvPicPr>
          <p:cNvPr id="11" name="图片 10"/>
          <p:cNvPicPr>
            <a:picLocks noChangeAspect="1"/>
          </p:cNvPicPr>
          <p:nvPr/>
        </p:nvPicPr>
        <p:blipFill>
          <a:blip r:embed="rId5" cstate="print"/>
          <a:srcRect/>
          <a:stretch>
            <a:fillRect/>
          </a:stretch>
        </p:blipFill>
        <p:spPr bwMode="auto">
          <a:xfrm>
            <a:off x="2913063" y="2881313"/>
            <a:ext cx="4197350" cy="623887"/>
          </a:xfrm>
          <a:prstGeom prst="rect">
            <a:avLst/>
          </a:prstGeom>
          <a:noFill/>
          <a:ln w="9525">
            <a:noFill/>
            <a:miter lim="800000"/>
            <a:headEnd/>
            <a:tailEnd/>
          </a:ln>
        </p:spPr>
      </p:pic>
      <p:pic>
        <p:nvPicPr>
          <p:cNvPr id="15367" name="图片 14"/>
          <p:cNvPicPr>
            <a:picLocks noChangeAspect="1"/>
          </p:cNvPicPr>
          <p:nvPr/>
        </p:nvPicPr>
        <p:blipFill>
          <a:blip r:embed="rId6" cstate="print"/>
          <a:srcRect l="33527" b="78349"/>
          <a:stretch>
            <a:fillRect/>
          </a:stretch>
        </p:blipFill>
        <p:spPr bwMode="auto">
          <a:xfrm>
            <a:off x="0" y="5337175"/>
            <a:ext cx="3851275" cy="1546225"/>
          </a:xfrm>
          <a:prstGeom prst="rect">
            <a:avLst/>
          </a:prstGeom>
          <a:noFill/>
          <a:ln w="9525">
            <a:noFill/>
            <a:miter lim="800000"/>
            <a:headEnd/>
            <a:tailEnd/>
          </a:ln>
        </p:spPr>
      </p:pic>
      <p:pic>
        <p:nvPicPr>
          <p:cNvPr id="19" name="图片 5"/>
          <p:cNvPicPr>
            <a:picLocks noChangeAspect="1"/>
          </p:cNvPicPr>
          <p:nvPr/>
        </p:nvPicPr>
        <p:blipFill>
          <a:blip r:embed="rId7" cstate="print"/>
          <a:srcRect/>
          <a:stretch>
            <a:fillRect/>
          </a:stretch>
        </p:blipFill>
        <p:spPr bwMode="auto">
          <a:xfrm>
            <a:off x="2727325" y="6459538"/>
            <a:ext cx="596900" cy="436562"/>
          </a:xfrm>
          <a:prstGeom prst="rect">
            <a:avLst/>
          </a:prstGeom>
          <a:noFill/>
          <a:ln w="9525">
            <a:noFill/>
            <a:miter lim="800000"/>
            <a:headEnd/>
            <a:tailEnd/>
          </a:ln>
        </p:spPr>
      </p:pic>
      <p:pic>
        <p:nvPicPr>
          <p:cNvPr id="21" name="图片 7"/>
          <p:cNvPicPr>
            <a:picLocks noChangeAspect="1"/>
          </p:cNvPicPr>
          <p:nvPr/>
        </p:nvPicPr>
        <p:blipFill>
          <a:blip r:embed="rId8" cstate="print"/>
          <a:srcRect/>
          <a:stretch>
            <a:fillRect/>
          </a:stretch>
        </p:blipFill>
        <p:spPr bwMode="auto">
          <a:xfrm>
            <a:off x="1655763" y="5662613"/>
            <a:ext cx="539750" cy="460375"/>
          </a:xfrm>
          <a:prstGeom prst="rect">
            <a:avLst/>
          </a:prstGeom>
          <a:noFill/>
          <a:ln w="9525">
            <a:noFill/>
            <a:miter lim="800000"/>
            <a:headEnd/>
            <a:tailEnd/>
          </a:ln>
        </p:spPr>
      </p:pic>
      <p:sp>
        <p:nvSpPr>
          <p:cNvPr id="2" name="TextBox 1"/>
          <p:cNvSpPr txBox="1">
            <a:spLocks noChangeArrowheads="1"/>
          </p:cNvSpPr>
          <p:nvPr/>
        </p:nvSpPr>
        <p:spPr bwMode="auto">
          <a:xfrm>
            <a:off x="3071813" y="3357563"/>
            <a:ext cx="3879850" cy="830997"/>
          </a:xfrm>
          <a:prstGeom prst="rect">
            <a:avLst/>
          </a:prstGeom>
          <a:noFill/>
          <a:ln w="9525">
            <a:noFill/>
            <a:miter lim="800000"/>
            <a:headEnd/>
            <a:tailEnd/>
          </a:ln>
        </p:spPr>
        <p:txBody>
          <a:bodyPr>
            <a:spAutoFit/>
          </a:bodyPr>
          <a:lstStyle/>
          <a:p>
            <a:pPr>
              <a:lnSpc>
                <a:spcPct val="150000"/>
              </a:lnSpc>
            </a:pPr>
            <a:r>
              <a:rPr lang="zh-CN" altLang="en-US" sz="3200">
                <a:latin typeface="楷体" pitchFamily="49" charset="-122"/>
                <a:ea typeface="楷体" pitchFamily="49" charset="-122"/>
              </a:rPr>
              <a:t>人教</a:t>
            </a:r>
            <a:r>
              <a:rPr lang="zh-CN" altLang="en-US" sz="3200" smtClean="0">
                <a:latin typeface="楷体" pitchFamily="49" charset="-122"/>
                <a:ea typeface="楷体" pitchFamily="49" charset="-122"/>
              </a:rPr>
              <a:t>版</a:t>
            </a:r>
            <a:r>
              <a:rPr lang="zh-CN" altLang="en-US" sz="3200" dirty="0">
                <a:latin typeface="楷体" pitchFamily="49" charset="-122"/>
                <a:ea typeface="楷体" pitchFamily="49" charset="-122"/>
              </a:rPr>
              <a:t>二年级下册</a:t>
            </a:r>
            <a:endParaRPr lang="en-US" altLang="zh-CN" sz="3200" dirty="0">
              <a:latin typeface="楷体" pitchFamily="49" charset="-122"/>
              <a:ea typeface="楷体" pitchFamily="49" charset="-122"/>
            </a:endParaRPr>
          </a:p>
        </p:txBody>
      </p:sp>
      <p:grpSp>
        <p:nvGrpSpPr>
          <p:cNvPr id="3" name="组合 2"/>
          <p:cNvGrpSpPr>
            <a:grpSpLocks/>
          </p:cNvGrpSpPr>
          <p:nvPr/>
        </p:nvGrpSpPr>
        <p:grpSpPr bwMode="auto">
          <a:xfrm>
            <a:off x="5835650" y="4560888"/>
            <a:ext cx="1328738" cy="2055812"/>
            <a:chOff x="5836357" y="4560894"/>
            <a:chExt cx="1327930" cy="2056092"/>
          </a:xfrm>
        </p:grpSpPr>
        <p:pic>
          <p:nvPicPr>
            <p:cNvPr id="15374" name="图片 5"/>
            <p:cNvPicPr>
              <a:picLocks noChangeAspect="1"/>
            </p:cNvPicPr>
            <p:nvPr/>
          </p:nvPicPr>
          <p:blipFill>
            <a:blip r:embed="rId9" cstate="print"/>
            <a:srcRect l="35500" r="32249" b="80045"/>
            <a:stretch>
              <a:fillRect/>
            </a:stretch>
          </p:blipFill>
          <p:spPr bwMode="auto">
            <a:xfrm>
              <a:off x="5836357" y="4560894"/>
              <a:ext cx="429028" cy="383639"/>
            </a:xfrm>
            <a:prstGeom prst="rect">
              <a:avLst/>
            </a:prstGeom>
            <a:noFill/>
            <a:ln w="9525">
              <a:noFill/>
              <a:miter lim="800000"/>
              <a:headEnd/>
              <a:tailEnd/>
            </a:ln>
          </p:spPr>
        </p:pic>
        <p:pic>
          <p:nvPicPr>
            <p:cNvPr id="15375" name="Picture 2"/>
            <p:cNvPicPr>
              <a:picLocks noChangeAspect="1" noChangeArrowheads="1"/>
            </p:cNvPicPr>
            <p:nvPr/>
          </p:nvPicPr>
          <p:blipFill>
            <a:blip r:embed="rId10" cstate="print">
              <a:clrChange>
                <a:clrFrom>
                  <a:srgbClr val="FDFDFD"/>
                </a:clrFrom>
                <a:clrTo>
                  <a:srgbClr val="FDFDFD">
                    <a:alpha val="0"/>
                  </a:srgbClr>
                </a:clrTo>
              </a:clrChange>
            </a:blip>
            <a:srcRect/>
            <a:stretch>
              <a:fillRect/>
            </a:stretch>
          </p:blipFill>
          <p:spPr bwMode="auto">
            <a:xfrm>
              <a:off x="5916478" y="4847939"/>
              <a:ext cx="1247809" cy="1769047"/>
            </a:xfrm>
            <a:prstGeom prst="rect">
              <a:avLst/>
            </a:prstGeom>
            <a:noFill/>
            <a:ln w="9525">
              <a:noFill/>
              <a:miter lim="800000"/>
              <a:headEnd/>
              <a:tailEnd/>
            </a:ln>
            <a:effectLst/>
          </p:spPr>
        </p:pic>
      </p:grpSp>
      <p:pic>
        <p:nvPicPr>
          <p:cNvPr id="15373" name="Picture 3"/>
          <p:cNvPicPr>
            <a:picLocks noChangeAspect="1" noChangeArrowheads="1"/>
          </p:cNvPicPr>
          <p:nvPr/>
        </p:nvPicPr>
        <p:blipFill>
          <a:blip r:embed="rId11" cstate="print"/>
          <a:srcRect/>
          <a:stretch>
            <a:fillRect/>
          </a:stretch>
        </p:blipFill>
        <p:spPr bwMode="auto">
          <a:xfrm>
            <a:off x="2195513" y="4724400"/>
            <a:ext cx="1549400" cy="1733550"/>
          </a:xfrm>
          <a:prstGeom prst="rect">
            <a:avLst/>
          </a:prstGeom>
          <a:noFill/>
          <a:ln w="9525">
            <a:noFill/>
            <a:miter lim="800000"/>
            <a:headEnd/>
            <a:tailEnd/>
          </a:ln>
          <a:effectLst/>
        </p:spPr>
      </p:pic>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56" presetClass="entr" presetSubtype="0" fill="hold" nodeType="afterEffect">
                                  <p:stCondLst>
                                    <p:cond delay="0"/>
                                  </p:stCondLst>
                                  <p:iterate type="lt">
                                    <p:tmPct val="10000"/>
                                  </p:iterate>
                                  <p:childTnLst>
                                    <p:set>
                                      <p:cBhvr>
                                        <p:cTn id="10" dur="1" fill="hold">
                                          <p:stCondLst>
                                            <p:cond delay="0"/>
                                          </p:stCondLst>
                                        </p:cTn>
                                        <p:tgtEl>
                                          <p:spTgt spid="8"/>
                                        </p:tgtEl>
                                        <p:attrNameLst>
                                          <p:attrName>style.visibility</p:attrName>
                                        </p:attrNameLst>
                                      </p:cBhvr>
                                      <p:to>
                                        <p:strVal val="visible"/>
                                      </p:to>
                                    </p:set>
                                    <p:anim by="(-#ppt_w*2)" calcmode="lin" valueType="num">
                                      <p:cBhvr rctx="PPT">
                                        <p:cTn id="11" dur="500" autoRev="1" fill="hold">
                                          <p:stCondLst>
                                            <p:cond delay="0"/>
                                          </p:stCondLst>
                                        </p:cTn>
                                        <p:tgtEl>
                                          <p:spTgt spid="8"/>
                                        </p:tgtEl>
                                        <p:attrNameLst>
                                          <p:attrName>ppt_w</p:attrName>
                                        </p:attrNameLst>
                                      </p:cBhvr>
                                    </p:anim>
                                    <p:anim by="(#ppt_w*0.50)" calcmode="lin" valueType="num">
                                      <p:cBhvr>
                                        <p:cTn id="12" dur="500" decel="50000" autoRev="1" fill="hold">
                                          <p:stCondLst>
                                            <p:cond delay="0"/>
                                          </p:stCondLst>
                                        </p:cTn>
                                        <p:tgtEl>
                                          <p:spTgt spid="8"/>
                                        </p:tgtEl>
                                        <p:attrNameLst>
                                          <p:attrName>ppt_x</p:attrName>
                                        </p:attrNameLst>
                                      </p:cBhvr>
                                    </p:anim>
                                    <p:anim from="(-#ppt_h/2)" to="(#ppt_y)" calcmode="lin" valueType="num">
                                      <p:cBhvr>
                                        <p:cTn id="13" dur="1000" fill="hold">
                                          <p:stCondLst>
                                            <p:cond delay="0"/>
                                          </p:stCondLst>
                                        </p:cTn>
                                        <p:tgtEl>
                                          <p:spTgt spid="8"/>
                                        </p:tgtEl>
                                        <p:attrNameLst>
                                          <p:attrName>ppt_y</p:attrName>
                                        </p:attrNameLst>
                                      </p:cBhvr>
                                    </p:anim>
                                    <p:animRot by="21600000">
                                      <p:cBhvr>
                                        <p:cTn id="14" dur="1000" fill="hold">
                                          <p:stCondLst>
                                            <p:cond delay="0"/>
                                          </p:stCondLst>
                                        </p:cTn>
                                        <p:tgtEl>
                                          <p:spTgt spid="8"/>
                                        </p:tgtEl>
                                        <p:attrNameLst>
                                          <p:attrName>r</p:attrName>
                                        </p:attrNameLst>
                                      </p:cBhvr>
                                    </p:animRot>
                                  </p:childTnLst>
                                </p:cTn>
                              </p:par>
                            </p:childTnLst>
                          </p:cTn>
                        </p:par>
                        <p:par>
                          <p:cTn id="15" fill="hold">
                            <p:stCondLst>
                              <p:cond delay="2100"/>
                            </p:stCondLst>
                            <p:childTnLst>
                              <p:par>
                                <p:cTn id="16" presetID="42" presetClass="entr" presetSubtype="0"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1000"/>
                                        <p:tgtEl>
                                          <p:spTgt spid="7"/>
                                        </p:tgtEl>
                                      </p:cBhvr>
                                    </p:animEffect>
                                    <p:anim calcmode="lin" valueType="num">
                                      <p:cBhvr>
                                        <p:cTn id="19" dur="1000" fill="hold"/>
                                        <p:tgtEl>
                                          <p:spTgt spid="7"/>
                                        </p:tgtEl>
                                        <p:attrNameLst>
                                          <p:attrName>ppt_x</p:attrName>
                                        </p:attrNameLst>
                                      </p:cBhvr>
                                      <p:tavLst>
                                        <p:tav tm="0">
                                          <p:val>
                                            <p:strVal val="#ppt_x"/>
                                          </p:val>
                                        </p:tav>
                                        <p:tav tm="100000">
                                          <p:val>
                                            <p:strVal val="#ppt_x"/>
                                          </p:val>
                                        </p:tav>
                                      </p:tavLst>
                                    </p:anim>
                                    <p:anim calcmode="lin" valueType="num">
                                      <p:cBhvr>
                                        <p:cTn id="20" dur="1000" fill="hold"/>
                                        <p:tgtEl>
                                          <p:spTgt spid="7"/>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1000"/>
                                        <p:tgtEl>
                                          <p:spTgt spid="21"/>
                                        </p:tgtEl>
                                      </p:cBhvr>
                                    </p:animEffect>
                                    <p:anim calcmode="lin" valueType="num">
                                      <p:cBhvr>
                                        <p:cTn id="24" dur="1000" fill="hold"/>
                                        <p:tgtEl>
                                          <p:spTgt spid="21"/>
                                        </p:tgtEl>
                                        <p:attrNameLst>
                                          <p:attrName>ppt_x</p:attrName>
                                        </p:attrNameLst>
                                      </p:cBhvr>
                                      <p:tavLst>
                                        <p:tav tm="0">
                                          <p:val>
                                            <p:strVal val="#ppt_x"/>
                                          </p:val>
                                        </p:tav>
                                        <p:tav tm="100000">
                                          <p:val>
                                            <p:strVal val="#ppt_x"/>
                                          </p:val>
                                        </p:tav>
                                      </p:tavLst>
                                    </p:anim>
                                    <p:anim calcmode="lin" valueType="num">
                                      <p:cBhvr>
                                        <p:cTn id="25" dur="1000" fill="hold"/>
                                        <p:tgtEl>
                                          <p:spTgt spid="21"/>
                                        </p:tgtEl>
                                        <p:attrNameLst>
                                          <p:attrName>ppt_y</p:attrName>
                                        </p:attrNameLst>
                                      </p:cBhvr>
                                      <p:tavLst>
                                        <p:tav tm="0">
                                          <p:val>
                                            <p:strVal val="#ppt_y+.1"/>
                                          </p:val>
                                        </p:tav>
                                        <p:tav tm="100000">
                                          <p:val>
                                            <p:strVal val="#ppt_y"/>
                                          </p:val>
                                        </p:tav>
                                      </p:tavLst>
                                    </p:anim>
                                  </p:childTnLst>
                                </p:cTn>
                              </p:par>
                            </p:childTnLst>
                          </p:cTn>
                        </p:par>
                        <p:par>
                          <p:cTn id="26" fill="hold">
                            <p:stCondLst>
                              <p:cond delay="3100"/>
                            </p:stCondLst>
                            <p:childTnLst>
                              <p:par>
                                <p:cTn id="27" presetID="42" presetClass="entr" presetSubtype="0" fill="hold"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1000"/>
                                        <p:tgtEl>
                                          <p:spTgt spid="19"/>
                                        </p:tgtEl>
                                      </p:cBhvr>
                                    </p:animEffect>
                                    <p:anim calcmode="lin" valueType="num">
                                      <p:cBhvr>
                                        <p:cTn id="30" dur="1000" fill="hold"/>
                                        <p:tgtEl>
                                          <p:spTgt spid="19"/>
                                        </p:tgtEl>
                                        <p:attrNameLst>
                                          <p:attrName>ppt_x</p:attrName>
                                        </p:attrNameLst>
                                      </p:cBhvr>
                                      <p:tavLst>
                                        <p:tav tm="0">
                                          <p:val>
                                            <p:strVal val="#ppt_x"/>
                                          </p:val>
                                        </p:tav>
                                        <p:tav tm="100000">
                                          <p:val>
                                            <p:strVal val="#ppt_x"/>
                                          </p:val>
                                        </p:tav>
                                      </p:tavLst>
                                    </p:anim>
                                    <p:anim calcmode="lin" valueType="num">
                                      <p:cBhvr>
                                        <p:cTn id="31" dur="1000" fill="hold"/>
                                        <p:tgtEl>
                                          <p:spTgt spid="19"/>
                                        </p:tgtEl>
                                        <p:attrNameLst>
                                          <p:attrName>ppt_y</p:attrName>
                                        </p:attrNameLst>
                                      </p:cBhvr>
                                      <p:tavLst>
                                        <p:tav tm="0">
                                          <p:val>
                                            <p:strVal val="#ppt_y+.1"/>
                                          </p:val>
                                        </p:tav>
                                        <p:tav tm="100000">
                                          <p:val>
                                            <p:strVal val="#ppt_y"/>
                                          </p:val>
                                        </p:tav>
                                      </p:tavLst>
                                    </p:anim>
                                  </p:childTnLst>
                                </p:cTn>
                              </p:par>
                            </p:childTnLst>
                          </p:cTn>
                        </p:par>
                        <p:par>
                          <p:cTn id="32" fill="hold">
                            <p:stCondLst>
                              <p:cond delay="4100"/>
                            </p:stCondLst>
                            <p:childTnLst>
                              <p:par>
                                <p:cTn id="33" presetID="1" presetClass="entr" presetSubtype="0" fill="hold" grpId="0" nodeType="afterEffect">
                                  <p:stCondLst>
                                    <p:cond delay="0"/>
                                  </p:stCondLst>
                                  <p:childTnLst>
                                    <p:set>
                                      <p:cBhvr>
                                        <p:cTn id="3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7" name="Picture 7">
            <a:hlinkClick r:id="rId2" action="ppaction://hlinkfile"/>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214414" y="2071678"/>
            <a:ext cx="3906645" cy="202207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0" name="云形标注 9"/>
          <p:cNvSpPr/>
          <p:nvPr/>
        </p:nvSpPr>
        <p:spPr>
          <a:xfrm>
            <a:off x="4707982" y="3715013"/>
            <a:ext cx="2721538" cy="1346028"/>
          </a:xfrm>
          <a:prstGeom prst="cloudCallout">
            <a:avLst>
              <a:gd name="adj1" fmla="val 44568"/>
              <a:gd name="adj2" fmla="val 60548"/>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pic>
        <p:nvPicPr>
          <p:cNvPr id="21507" name="图片 9"/>
          <p:cNvPicPr>
            <a:picLocks noChangeAspect="1"/>
          </p:cNvPicPr>
          <p:nvPr/>
        </p:nvPicPr>
        <p:blipFill>
          <a:blip r:embed="rId4" cstate="print"/>
          <a:srcRect r="72971"/>
          <a:stretch>
            <a:fillRect/>
          </a:stretch>
        </p:blipFill>
        <p:spPr bwMode="auto">
          <a:xfrm flipH="1">
            <a:off x="7892575" y="6061273"/>
            <a:ext cx="1251425" cy="1189037"/>
          </a:xfrm>
          <a:prstGeom prst="rect">
            <a:avLst/>
          </a:prstGeom>
          <a:noFill/>
          <a:ln w="9525">
            <a:noFill/>
            <a:miter lim="800000"/>
            <a:headEnd/>
            <a:tailEnd/>
          </a:ln>
        </p:spPr>
      </p:pic>
      <p:pic>
        <p:nvPicPr>
          <p:cNvPr id="21508" name="图片 12"/>
          <p:cNvPicPr>
            <a:picLocks noChangeAspect="1"/>
          </p:cNvPicPr>
          <p:nvPr/>
        </p:nvPicPr>
        <p:blipFill>
          <a:blip r:embed="rId5" cstate="print"/>
          <a:srcRect r="72971"/>
          <a:stretch>
            <a:fillRect/>
          </a:stretch>
        </p:blipFill>
        <p:spPr bwMode="auto">
          <a:xfrm>
            <a:off x="-44757" y="6043965"/>
            <a:ext cx="1265237" cy="1200150"/>
          </a:xfrm>
          <a:prstGeom prst="rect">
            <a:avLst/>
          </a:prstGeom>
          <a:noFill/>
          <a:ln w="9525">
            <a:noFill/>
            <a:miter lim="800000"/>
            <a:headEnd/>
            <a:tailEnd/>
          </a:ln>
        </p:spPr>
      </p:pic>
      <p:sp>
        <p:nvSpPr>
          <p:cNvPr id="2" name="TextBox 1"/>
          <p:cNvSpPr txBox="1"/>
          <p:nvPr/>
        </p:nvSpPr>
        <p:spPr>
          <a:xfrm>
            <a:off x="4857752" y="3714752"/>
            <a:ext cx="2476395" cy="1200329"/>
          </a:xfrm>
          <a:prstGeom prst="rect">
            <a:avLst/>
          </a:prstGeom>
          <a:noFill/>
        </p:spPr>
        <p:txBody>
          <a:bodyPr wrap="square" rtlCol="0">
            <a:spAutoFit/>
          </a:bodyPr>
          <a:lstStyle/>
          <a:p>
            <a:r>
              <a:rPr lang="zh-CN" altLang="en-US" sz="2400" b="1" dirty="0" smtClean="0">
                <a:latin typeface="楷体" pitchFamily="49" charset="-122"/>
                <a:ea typeface="楷体" pitchFamily="49" charset="-122"/>
              </a:rPr>
              <a:t>　</a:t>
            </a:r>
            <a:r>
              <a:rPr lang="zh-CN" altLang="en-US" sz="2400" dirty="0" smtClean="0">
                <a:latin typeface="楷体" pitchFamily="49" charset="-122"/>
                <a:ea typeface="楷体" pitchFamily="49" charset="-122"/>
              </a:rPr>
              <a:t>　小喇叭朗读开始了，点一点音箱，一起听。</a:t>
            </a:r>
            <a:endParaRPr lang="zh-CN" altLang="en-US" sz="2400" dirty="0">
              <a:latin typeface="楷体" pitchFamily="49" charset="-122"/>
              <a:ea typeface="楷体" pitchFamily="49" charset="-122"/>
            </a:endParaRPr>
          </a:p>
        </p:txBody>
      </p:sp>
      <p:pic>
        <p:nvPicPr>
          <p:cNvPr id="5125" name="Picture 5"/>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2214546" y="1071546"/>
            <a:ext cx="1002948" cy="59298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5126" name="Picture 6"/>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5962835" y="5943508"/>
            <a:ext cx="684789" cy="86768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5" name="对角圆角矩形 14"/>
          <p:cNvSpPr/>
          <p:nvPr/>
        </p:nvSpPr>
        <p:spPr>
          <a:xfrm>
            <a:off x="1132672" y="205637"/>
            <a:ext cx="2082006"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itchFamily="49" charset="-122"/>
                <a:ea typeface="楷体" pitchFamily="49" charset="-122"/>
              </a:rPr>
              <a:t>我爱阅读</a:t>
            </a:r>
          </a:p>
        </p:txBody>
      </p:sp>
      <p:pic>
        <p:nvPicPr>
          <p:cNvPr id="16" name="图片 15"/>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pic>
        <p:nvPicPr>
          <p:cNvPr id="2050" name="Picture 2"/>
          <p:cNvPicPr>
            <a:picLocks noChangeAspect="1" noChangeArrowheads="1"/>
          </p:cNvPicPr>
          <p:nvPr/>
        </p:nvPicPr>
        <p:blipFill>
          <a:blip r:embed="rId9"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a:off x="7429520" y="4500570"/>
            <a:ext cx="1226146" cy="18661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10"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a:off x="928662" y="4572008"/>
            <a:ext cx="1614708" cy="169131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7" name="Rectangle 1"/>
          <p:cNvSpPr>
            <a:spLocks noChangeArrowheads="1"/>
          </p:cNvSpPr>
          <p:nvPr/>
        </p:nvSpPr>
        <p:spPr bwMode="auto">
          <a:xfrm>
            <a:off x="1428728" y="1000108"/>
            <a:ext cx="6215062" cy="800219"/>
          </a:xfrm>
          <a:prstGeom prst="rect">
            <a:avLst/>
          </a:prstGeom>
          <a:noFill/>
          <a:ln w="9525">
            <a:noFill/>
            <a:miter lim="800000"/>
            <a:headEnd/>
            <a:tailEnd/>
          </a:ln>
        </p:spPr>
        <p:txBody>
          <a:bodyPr anchor="ctr">
            <a:spAutoFit/>
          </a:bodyPr>
          <a:lstStyle/>
          <a:p>
            <a:pPr algn="ctr" eaLnBrk="0" hangingPunct="0"/>
            <a:r>
              <a:rPr lang="zh-CN" altLang="en-US" sz="2800" b="1" dirty="0">
                <a:latin typeface="黑体" pitchFamily="49" charset="-122"/>
                <a:ea typeface="黑体" pitchFamily="49" charset="-122"/>
                <a:cs typeface="Calibri" pitchFamily="34" charset="0"/>
              </a:rPr>
              <a:t>月亮姑娘做衣裳</a:t>
            </a:r>
            <a:endParaRPr lang="en-US" altLang="zh-CN" sz="2800" b="1" dirty="0">
              <a:latin typeface="黑体" pitchFamily="49" charset="-122"/>
              <a:ea typeface="黑体" pitchFamily="49" charset="-122"/>
              <a:cs typeface="Calibri" pitchFamily="34" charset="0"/>
            </a:endParaRPr>
          </a:p>
          <a:p>
            <a:pPr algn="ctr" eaLnBrk="0" hangingPunct="0"/>
            <a:r>
              <a:rPr lang="zh-CN" altLang="zh-CN" b="1" dirty="0">
                <a:latin typeface="楷体" pitchFamily="49" charset="-122"/>
                <a:ea typeface="楷体" pitchFamily="49" charset="-122"/>
                <a:cs typeface="Calibri" pitchFamily="34" charset="0"/>
              </a:rPr>
              <a:t>（原文见教材</a:t>
            </a:r>
            <a:r>
              <a:rPr lang="zh-CN" altLang="zh-CN" b="1" dirty="0" smtClean="0">
                <a:latin typeface="楷体" pitchFamily="49" charset="-122"/>
                <a:ea typeface="楷体" pitchFamily="49" charset="-122"/>
                <a:cs typeface="Calibri" pitchFamily="34" charset="0"/>
              </a:rPr>
              <a:t>第</a:t>
            </a:r>
            <a:r>
              <a:rPr lang="en-US" altLang="zh-CN" b="1" dirty="0" smtClean="0">
                <a:latin typeface="楷体" pitchFamily="49" charset="-122"/>
                <a:ea typeface="楷体" pitchFamily="49" charset="-122"/>
                <a:cs typeface="Calibri" pitchFamily="34" charset="0"/>
              </a:rPr>
              <a:t>101</a:t>
            </a:r>
            <a:r>
              <a:rPr lang="zh-CN" altLang="en-US" b="1" dirty="0" smtClean="0">
                <a:latin typeface="楷体" pitchFamily="49" charset="-122"/>
                <a:ea typeface="楷体" pitchFamily="49" charset="-122"/>
                <a:cs typeface="Calibri" pitchFamily="34" charset="0"/>
              </a:rPr>
              <a:t>页</a:t>
            </a:r>
            <a:r>
              <a:rPr lang="zh-CN" altLang="en-US" b="1" dirty="0">
                <a:latin typeface="楷体" pitchFamily="49" charset="-122"/>
                <a:ea typeface="楷体" pitchFamily="49" charset="-122"/>
                <a:cs typeface="Calibri" pitchFamily="34" charset="0"/>
              </a:rPr>
              <a:t>）</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xmlns="" val="1840264088"/>
      </p:ext>
    </p:extLst>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51"/>
                                        </p:tgtEl>
                                        <p:attrNameLst>
                                          <p:attrName>style.visibility</p:attrName>
                                        </p:attrNameLst>
                                      </p:cBhvr>
                                      <p:to>
                                        <p:strVal val="visible"/>
                                      </p:to>
                                    </p:set>
                                    <p:animEffect transition="in" filter="fade">
                                      <p:cBhvr>
                                        <p:cTn id="7" dur="500"/>
                                        <p:tgtEl>
                                          <p:spTgt spid="205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par>
                                <p:cTn id="16" presetID="10" presetClass="entr" presetSubtype="0" fill="hold" nodeType="withEffect">
                                  <p:stCondLst>
                                    <p:cond delay="0"/>
                                  </p:stCondLst>
                                  <p:childTnLst>
                                    <p:set>
                                      <p:cBhvr>
                                        <p:cTn id="17" dur="1" fill="hold">
                                          <p:stCondLst>
                                            <p:cond delay="0"/>
                                          </p:stCondLst>
                                        </p:cTn>
                                        <p:tgtEl>
                                          <p:spTgt spid="2050"/>
                                        </p:tgtEl>
                                        <p:attrNameLst>
                                          <p:attrName>style.visibility</p:attrName>
                                        </p:attrNameLst>
                                      </p:cBhvr>
                                      <p:to>
                                        <p:strVal val="visible"/>
                                      </p:to>
                                    </p:set>
                                    <p:animEffect transition="in" filter="fade">
                                      <p:cBhvr>
                                        <p:cTn id="18"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3" name="图片 9"/>
          <p:cNvPicPr>
            <a:picLocks noChangeAspect="1"/>
          </p:cNvPicPr>
          <p:nvPr/>
        </p:nvPicPr>
        <p:blipFill>
          <a:blip r:embed="rId2" cstate="print"/>
          <a:srcRect r="72971"/>
          <a:stretch>
            <a:fillRect/>
          </a:stretch>
        </p:blipFill>
        <p:spPr bwMode="auto">
          <a:xfrm>
            <a:off x="6427618" y="5984875"/>
            <a:ext cx="1624013" cy="1543050"/>
          </a:xfrm>
          <a:prstGeom prst="rect">
            <a:avLst/>
          </a:prstGeom>
          <a:noFill/>
          <a:ln w="9525">
            <a:noFill/>
            <a:miter lim="800000"/>
            <a:headEnd/>
            <a:tailEnd/>
          </a:ln>
        </p:spPr>
      </p:pic>
      <p:pic>
        <p:nvPicPr>
          <p:cNvPr id="20484" name="图片 12"/>
          <p:cNvPicPr>
            <a:picLocks noChangeAspect="1"/>
          </p:cNvPicPr>
          <p:nvPr/>
        </p:nvPicPr>
        <p:blipFill>
          <a:blip r:embed="rId3" cstate="print"/>
          <a:srcRect r="72971"/>
          <a:stretch>
            <a:fillRect/>
          </a:stretch>
        </p:blipFill>
        <p:spPr bwMode="auto">
          <a:xfrm>
            <a:off x="683729" y="6156325"/>
            <a:ext cx="1265237" cy="1200150"/>
          </a:xfrm>
          <a:prstGeom prst="rect">
            <a:avLst/>
          </a:prstGeom>
          <a:noFill/>
          <a:ln w="9525">
            <a:noFill/>
            <a:miter lim="800000"/>
            <a:headEnd/>
            <a:tailEnd/>
          </a:ln>
        </p:spPr>
      </p:pic>
      <p:pic>
        <p:nvPicPr>
          <p:cNvPr id="20486" name="图片 7"/>
          <p:cNvPicPr>
            <a:picLocks noChangeAspect="1"/>
          </p:cNvPicPr>
          <p:nvPr/>
        </p:nvPicPr>
        <p:blipFill>
          <a:blip r:embed="rId4" cstate="print"/>
          <a:srcRect/>
          <a:stretch>
            <a:fillRect/>
          </a:stretch>
        </p:blipFill>
        <p:spPr bwMode="auto">
          <a:xfrm>
            <a:off x="158750" y="6296025"/>
            <a:ext cx="539750" cy="460375"/>
          </a:xfrm>
          <a:prstGeom prst="rect">
            <a:avLst/>
          </a:prstGeom>
          <a:noFill/>
          <a:ln w="9525">
            <a:noFill/>
            <a:miter lim="800000"/>
            <a:headEnd/>
            <a:tailEnd/>
          </a:ln>
        </p:spPr>
      </p:pic>
      <p:pic>
        <p:nvPicPr>
          <p:cNvPr id="20488" name="图片 8"/>
          <p:cNvPicPr>
            <a:picLocks noChangeAspect="1"/>
          </p:cNvPicPr>
          <p:nvPr/>
        </p:nvPicPr>
        <p:blipFill>
          <a:blip r:embed="rId5" cstate="print"/>
          <a:srcRect/>
          <a:stretch>
            <a:fillRect/>
          </a:stretch>
        </p:blipFill>
        <p:spPr bwMode="auto">
          <a:xfrm>
            <a:off x="8028061" y="6365875"/>
            <a:ext cx="720725" cy="477838"/>
          </a:xfrm>
          <a:prstGeom prst="rect">
            <a:avLst/>
          </a:prstGeom>
          <a:noFill/>
          <a:ln w="9525">
            <a:noFill/>
            <a:miter lim="800000"/>
            <a:headEnd/>
            <a:tailEnd/>
          </a:ln>
        </p:spPr>
      </p:pic>
      <p:sp>
        <p:nvSpPr>
          <p:cNvPr id="10" name="对角圆角矩形 9"/>
          <p:cNvSpPr/>
          <p:nvPr/>
        </p:nvSpPr>
        <p:spPr>
          <a:xfrm>
            <a:off x="1142976" y="210870"/>
            <a:ext cx="1927161"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itchFamily="49" charset="-122"/>
                <a:ea typeface="楷体" pitchFamily="49" charset="-122"/>
              </a:rPr>
              <a:t>我爱阅读</a:t>
            </a:r>
          </a:p>
        </p:txBody>
      </p:sp>
      <p:pic>
        <p:nvPicPr>
          <p:cNvPr id="11" name="图片 10"/>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500034" y="142852"/>
            <a:ext cx="591224" cy="549852"/>
          </a:xfrm>
          <a:prstGeom prst="rect">
            <a:avLst/>
          </a:prstGeom>
        </p:spPr>
      </p:pic>
      <p:sp>
        <p:nvSpPr>
          <p:cNvPr id="9" name="TextBox 1"/>
          <p:cNvSpPr txBox="1"/>
          <p:nvPr/>
        </p:nvSpPr>
        <p:spPr>
          <a:xfrm>
            <a:off x="1071538" y="2071678"/>
            <a:ext cx="7858180" cy="2576667"/>
          </a:xfrm>
          <a:prstGeom prst="rect">
            <a:avLst/>
          </a:prstGeom>
          <a:noFill/>
        </p:spPr>
        <p:txBody>
          <a:bodyPr wrap="square" rtlCol="0">
            <a:spAutoFit/>
          </a:bodyPr>
          <a:lstStyle/>
          <a:p>
            <a:pPr indent="200025" eaLnBrk="0" hangingPunct="0">
              <a:lnSpc>
                <a:spcPct val="150000"/>
              </a:lnSpc>
            </a:pPr>
            <a:r>
              <a:rPr lang="zh-CN" altLang="en-US" sz="2800" b="1" dirty="0" smtClean="0">
                <a:solidFill>
                  <a:srgbClr val="0000FF"/>
                </a:solidFill>
                <a:latin typeface="楷体" pitchFamily="49" charset="-122"/>
                <a:ea typeface="楷体" pitchFamily="49" charset="-122"/>
                <a:cs typeface="Calibri" pitchFamily="34" charset="0"/>
              </a:rPr>
              <a:t>尺寸：</a:t>
            </a:r>
            <a:r>
              <a:rPr lang="zh-CN" altLang="en-US" sz="2800" b="1" dirty="0" smtClean="0">
                <a:latin typeface="楷体" pitchFamily="49" charset="-122"/>
                <a:ea typeface="楷体" pitchFamily="49" charset="-122"/>
                <a:cs typeface="Calibri" pitchFamily="34" charset="0"/>
              </a:rPr>
              <a:t>指长短，大小。</a:t>
            </a:r>
          </a:p>
          <a:p>
            <a:pPr indent="200025" eaLnBrk="0" hangingPunct="0">
              <a:lnSpc>
                <a:spcPct val="150000"/>
              </a:lnSpc>
            </a:pPr>
            <a:r>
              <a:rPr lang="zh-CN" altLang="en-US" sz="2800" b="1" dirty="0" smtClean="0">
                <a:solidFill>
                  <a:srgbClr val="0000FF"/>
                </a:solidFill>
                <a:latin typeface="楷体" pitchFamily="49" charset="-122"/>
                <a:ea typeface="楷体" pitchFamily="49" charset="-122"/>
                <a:cs typeface="Calibri" pitchFamily="34" charset="0"/>
              </a:rPr>
              <a:t>核桃：</a:t>
            </a:r>
            <a:r>
              <a:rPr lang="zh-CN" altLang="en-US" sz="2800" b="1" dirty="0" smtClean="0">
                <a:latin typeface="楷体" pitchFamily="49" charset="-122"/>
                <a:ea typeface="楷体" pitchFamily="49" charset="-122"/>
                <a:cs typeface="Calibri" pitchFamily="34" charset="0"/>
              </a:rPr>
              <a:t>一种落叶乔木，果实可食，亦可榨油、</a:t>
            </a:r>
            <a:endParaRPr lang="en-US" altLang="zh-CN" sz="2800" b="1" dirty="0" smtClean="0">
              <a:latin typeface="楷体" pitchFamily="49" charset="-122"/>
              <a:ea typeface="楷体" pitchFamily="49" charset="-122"/>
              <a:cs typeface="Calibri" pitchFamily="34" charset="0"/>
            </a:endParaRPr>
          </a:p>
          <a:p>
            <a:pPr indent="200025" eaLnBrk="0" hangingPunct="0">
              <a:lnSpc>
                <a:spcPct val="150000"/>
              </a:lnSpc>
            </a:pPr>
            <a:r>
              <a:rPr lang="en-US" altLang="zh-CN" sz="2800" b="1" dirty="0" smtClean="0">
                <a:latin typeface="楷体" pitchFamily="49" charset="-122"/>
                <a:ea typeface="楷体" pitchFamily="49" charset="-122"/>
                <a:cs typeface="Calibri" pitchFamily="34" charset="0"/>
              </a:rPr>
              <a:t>      </a:t>
            </a:r>
            <a:r>
              <a:rPr lang="zh-CN" altLang="en-US" sz="2800" b="1" dirty="0" smtClean="0">
                <a:latin typeface="楷体" pitchFamily="49" charset="-122"/>
                <a:ea typeface="楷体" pitchFamily="49" charset="-122"/>
                <a:cs typeface="Calibri" pitchFamily="34" charset="0"/>
              </a:rPr>
              <a:t>入药。</a:t>
            </a:r>
          </a:p>
          <a:p>
            <a:pPr indent="200025" eaLnBrk="0" hangingPunct="0">
              <a:lnSpc>
                <a:spcPct val="150000"/>
              </a:lnSpc>
            </a:pPr>
            <a:r>
              <a:rPr lang="zh-CN" altLang="en-US" sz="2800" b="1" dirty="0" smtClean="0">
                <a:solidFill>
                  <a:srgbClr val="0000FF"/>
                </a:solidFill>
                <a:latin typeface="楷体" pitchFamily="49" charset="-122"/>
                <a:ea typeface="楷体" pitchFamily="49" charset="-122"/>
                <a:cs typeface="Calibri" pitchFamily="34" charset="0"/>
              </a:rPr>
              <a:t>合身：</a:t>
            </a:r>
            <a:r>
              <a:rPr lang="zh-CN" altLang="en-US" sz="2800" b="1" dirty="0" smtClean="0">
                <a:latin typeface="楷体" pitchFamily="49" charset="-122"/>
                <a:ea typeface="楷体" pitchFamily="49" charset="-122"/>
                <a:cs typeface="Calibri" pitchFamily="34" charset="0"/>
              </a:rPr>
              <a:t>衣服尺寸适合身材。</a:t>
            </a:r>
            <a:endParaRPr lang="zh-CN" altLang="en-US" sz="2800" b="1" dirty="0">
              <a:latin typeface="楷体" pitchFamily="49" charset="-122"/>
              <a:ea typeface="楷体" pitchFamily="49" charset="-122"/>
              <a:cs typeface="Calibri" pitchFamily="34" charset="0"/>
            </a:endParaRPr>
          </a:p>
        </p:txBody>
      </p:sp>
      <p:sp>
        <p:nvSpPr>
          <p:cNvPr id="12" name="AutoShape 2"/>
          <p:cNvSpPr>
            <a:spLocks noChangeArrowheads="1"/>
          </p:cNvSpPr>
          <p:nvPr/>
        </p:nvSpPr>
        <p:spPr bwMode="auto">
          <a:xfrm>
            <a:off x="1429184" y="1285860"/>
            <a:ext cx="1714056" cy="642942"/>
          </a:xfrm>
          <a:prstGeom prst="doubleWave">
            <a:avLst>
              <a:gd name="adj1" fmla="val 6500"/>
              <a:gd name="adj2" fmla="val 0"/>
            </a:avLst>
          </a:prstGeom>
          <a:gradFill rotWithShape="1">
            <a:gsLst>
              <a:gs pos="0">
                <a:srgbClr val="FFCC66">
                  <a:alpha val="50000"/>
                </a:srgbClr>
              </a:gs>
              <a:gs pos="50000">
                <a:schemeClr val="bg1"/>
              </a:gs>
              <a:gs pos="100000">
                <a:srgbClr val="FFCC66">
                  <a:alpha val="50000"/>
                </a:srgbClr>
              </a:gs>
            </a:gsLst>
            <a:lin ang="18900000" scaled="1"/>
          </a:gradFill>
          <a:ln w="9525" cmpd="sng">
            <a:solidFill>
              <a:srgbClr val="FFCC0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r>
              <a:rPr lang="zh-CN" altLang="en-US" sz="2800" b="1" dirty="0" smtClean="0"/>
              <a:t>理解词语</a:t>
            </a:r>
            <a:endParaRPr lang="zh-CN" altLang="en-US" sz="2800" b="1" dirty="0"/>
          </a:p>
        </p:txBody>
      </p:sp>
      <p:pic>
        <p:nvPicPr>
          <p:cNvPr id="13" name="Picture 10" descr="91661ef7fc97310ebc982"/>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857224" y="1142984"/>
            <a:ext cx="683393" cy="6955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14" name="组合 13"/>
          <p:cNvGrpSpPr/>
          <p:nvPr/>
        </p:nvGrpSpPr>
        <p:grpSpPr>
          <a:xfrm>
            <a:off x="3500430" y="5000636"/>
            <a:ext cx="4857784" cy="1417448"/>
            <a:chOff x="3500430" y="5000636"/>
            <a:chExt cx="4857784" cy="1417448"/>
          </a:xfrm>
        </p:grpSpPr>
        <p:sp>
          <p:nvSpPr>
            <p:cNvPr id="15" name="云形标注 14"/>
            <p:cNvSpPr/>
            <p:nvPr/>
          </p:nvSpPr>
          <p:spPr>
            <a:xfrm>
              <a:off x="3500430" y="5000636"/>
              <a:ext cx="3214710" cy="945680"/>
            </a:xfrm>
            <a:prstGeom prst="cloudCallout">
              <a:avLst>
                <a:gd name="adj1" fmla="val 66684"/>
                <a:gd name="adj2" fmla="val 56011"/>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2400" dirty="0" smtClean="0">
                  <a:latin typeface="楷体" pitchFamily="49" charset="-122"/>
                  <a:ea typeface="楷体" pitchFamily="49" charset="-122"/>
                </a:rPr>
                <a:t>　　我还积累了很多词语。</a:t>
              </a:r>
              <a:endParaRPr lang="zh-CN" altLang="en-US" sz="2400" dirty="0">
                <a:latin typeface="楷体" pitchFamily="49" charset="-122"/>
                <a:ea typeface="楷体" pitchFamily="49" charset="-122"/>
              </a:endParaRPr>
            </a:p>
          </p:txBody>
        </p:sp>
        <p:pic>
          <p:nvPicPr>
            <p:cNvPr id="16" name="Picture 2"/>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7143768" y="5072074"/>
              <a:ext cx="1214446" cy="134601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xmlns="" val="2256385307"/>
      </p:ext>
    </p:extLst>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circle(in)">
                                      <p:cBhvr>
                                        <p:cTn id="14"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3" name="图片 9"/>
          <p:cNvPicPr>
            <a:picLocks noChangeAspect="1"/>
          </p:cNvPicPr>
          <p:nvPr/>
        </p:nvPicPr>
        <p:blipFill>
          <a:blip r:embed="rId2" cstate="print"/>
          <a:srcRect r="72971"/>
          <a:stretch>
            <a:fillRect/>
          </a:stretch>
        </p:blipFill>
        <p:spPr bwMode="auto">
          <a:xfrm>
            <a:off x="6427618" y="5984875"/>
            <a:ext cx="1624013" cy="1543050"/>
          </a:xfrm>
          <a:prstGeom prst="rect">
            <a:avLst/>
          </a:prstGeom>
          <a:noFill/>
          <a:ln w="9525">
            <a:noFill/>
            <a:miter lim="800000"/>
            <a:headEnd/>
            <a:tailEnd/>
          </a:ln>
        </p:spPr>
      </p:pic>
      <p:pic>
        <p:nvPicPr>
          <p:cNvPr id="20484" name="图片 12"/>
          <p:cNvPicPr>
            <a:picLocks noChangeAspect="1"/>
          </p:cNvPicPr>
          <p:nvPr/>
        </p:nvPicPr>
        <p:blipFill>
          <a:blip r:embed="rId3" cstate="print"/>
          <a:srcRect r="72971"/>
          <a:stretch>
            <a:fillRect/>
          </a:stretch>
        </p:blipFill>
        <p:spPr bwMode="auto">
          <a:xfrm>
            <a:off x="683729" y="6156325"/>
            <a:ext cx="1265237" cy="1200150"/>
          </a:xfrm>
          <a:prstGeom prst="rect">
            <a:avLst/>
          </a:prstGeom>
          <a:noFill/>
          <a:ln w="9525">
            <a:noFill/>
            <a:miter lim="800000"/>
            <a:headEnd/>
            <a:tailEnd/>
          </a:ln>
        </p:spPr>
      </p:pic>
      <p:pic>
        <p:nvPicPr>
          <p:cNvPr id="20486" name="图片 7"/>
          <p:cNvPicPr>
            <a:picLocks noChangeAspect="1"/>
          </p:cNvPicPr>
          <p:nvPr/>
        </p:nvPicPr>
        <p:blipFill>
          <a:blip r:embed="rId4" cstate="print"/>
          <a:srcRect/>
          <a:stretch>
            <a:fillRect/>
          </a:stretch>
        </p:blipFill>
        <p:spPr bwMode="auto">
          <a:xfrm>
            <a:off x="1571604" y="6215082"/>
            <a:ext cx="539750" cy="460375"/>
          </a:xfrm>
          <a:prstGeom prst="rect">
            <a:avLst/>
          </a:prstGeom>
          <a:noFill/>
          <a:ln w="9525">
            <a:noFill/>
            <a:miter lim="800000"/>
            <a:headEnd/>
            <a:tailEnd/>
          </a:ln>
        </p:spPr>
      </p:pic>
      <p:pic>
        <p:nvPicPr>
          <p:cNvPr id="20488" name="图片 8"/>
          <p:cNvPicPr>
            <a:picLocks noChangeAspect="1"/>
          </p:cNvPicPr>
          <p:nvPr/>
        </p:nvPicPr>
        <p:blipFill>
          <a:blip r:embed="rId5" cstate="print"/>
          <a:srcRect/>
          <a:stretch>
            <a:fillRect/>
          </a:stretch>
        </p:blipFill>
        <p:spPr bwMode="auto">
          <a:xfrm>
            <a:off x="8028061" y="6365875"/>
            <a:ext cx="720725" cy="477838"/>
          </a:xfrm>
          <a:prstGeom prst="rect">
            <a:avLst/>
          </a:prstGeom>
          <a:noFill/>
          <a:ln w="9525">
            <a:noFill/>
            <a:miter lim="800000"/>
            <a:headEnd/>
            <a:tailEnd/>
          </a:ln>
        </p:spPr>
      </p:pic>
      <p:sp>
        <p:nvSpPr>
          <p:cNvPr id="10" name="对角圆角矩形 9"/>
          <p:cNvSpPr/>
          <p:nvPr/>
        </p:nvSpPr>
        <p:spPr>
          <a:xfrm>
            <a:off x="1142976" y="210870"/>
            <a:ext cx="1927161"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itchFamily="49" charset="-122"/>
                <a:ea typeface="楷体" pitchFamily="49" charset="-122"/>
              </a:rPr>
              <a:t>我爱阅读</a:t>
            </a:r>
          </a:p>
        </p:txBody>
      </p:sp>
      <p:pic>
        <p:nvPicPr>
          <p:cNvPr id="11" name="图片 10"/>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500034" y="142852"/>
            <a:ext cx="591224" cy="549852"/>
          </a:xfrm>
          <a:prstGeom prst="rect">
            <a:avLst/>
          </a:prstGeom>
        </p:spPr>
      </p:pic>
      <p:sp>
        <p:nvSpPr>
          <p:cNvPr id="9" name="TextBox 1"/>
          <p:cNvSpPr txBox="1"/>
          <p:nvPr/>
        </p:nvSpPr>
        <p:spPr>
          <a:xfrm>
            <a:off x="1071538" y="2143116"/>
            <a:ext cx="7715304" cy="3970318"/>
          </a:xfrm>
          <a:prstGeom prst="rect">
            <a:avLst/>
          </a:prstGeom>
          <a:noFill/>
        </p:spPr>
        <p:txBody>
          <a:bodyPr wrap="square" rtlCol="0">
            <a:spAutoFit/>
          </a:bodyPr>
          <a:lstStyle/>
          <a:p>
            <a:pPr indent="200025" eaLnBrk="0" hangingPunct="0">
              <a:lnSpc>
                <a:spcPct val="150000"/>
              </a:lnSpc>
            </a:pPr>
            <a:r>
              <a:rPr lang="zh-CN" altLang="en-US" sz="2800" b="1" dirty="0" smtClean="0">
                <a:solidFill>
                  <a:srgbClr val="0000FF"/>
                </a:solidFill>
                <a:latin typeface="楷体" pitchFamily="49" charset="-122"/>
                <a:ea typeface="楷体" pitchFamily="49" charset="-122"/>
                <a:cs typeface="Calibri" pitchFamily="34" charset="0"/>
              </a:rPr>
              <a:t>  第</a:t>
            </a:r>
            <a:r>
              <a:rPr lang="en-US" altLang="zh-CN" sz="2800" b="1" dirty="0" smtClean="0">
                <a:solidFill>
                  <a:srgbClr val="0000FF"/>
                </a:solidFill>
                <a:latin typeface="楷体" pitchFamily="49" charset="-122"/>
                <a:ea typeface="楷体" pitchFamily="49" charset="-122"/>
                <a:cs typeface="Calibri" pitchFamily="34" charset="0"/>
              </a:rPr>
              <a:t>1</a:t>
            </a:r>
            <a:r>
              <a:rPr lang="zh-CN" altLang="en-US" sz="2800" b="1" dirty="0" smtClean="0">
                <a:solidFill>
                  <a:srgbClr val="0000FF"/>
                </a:solidFill>
                <a:latin typeface="楷体" pitchFamily="49" charset="-122"/>
                <a:ea typeface="楷体" pitchFamily="49" charset="-122"/>
                <a:cs typeface="Calibri" pitchFamily="34" charset="0"/>
              </a:rPr>
              <a:t>自然段：月亮姑娘想做衣裳。  </a:t>
            </a:r>
          </a:p>
          <a:p>
            <a:pPr indent="200025" eaLnBrk="0" hangingPunct="0">
              <a:lnSpc>
                <a:spcPct val="150000"/>
              </a:lnSpc>
            </a:pPr>
            <a:r>
              <a:rPr lang="zh-CN" altLang="en-US" sz="2800" b="1" dirty="0" smtClean="0">
                <a:solidFill>
                  <a:srgbClr val="0000FF"/>
                </a:solidFill>
                <a:latin typeface="楷体" pitchFamily="49" charset="-122"/>
                <a:ea typeface="楷体" pitchFamily="49" charset="-122"/>
                <a:cs typeface="Calibri" pitchFamily="34" charset="0"/>
              </a:rPr>
              <a:t>  第</a:t>
            </a:r>
            <a:r>
              <a:rPr lang="en-US" altLang="zh-CN" sz="2800" b="1" dirty="0" smtClean="0">
                <a:solidFill>
                  <a:srgbClr val="0000FF"/>
                </a:solidFill>
                <a:latin typeface="楷体" pitchFamily="49" charset="-122"/>
                <a:ea typeface="楷体" pitchFamily="49" charset="-122"/>
                <a:cs typeface="Calibri" pitchFamily="34" charset="0"/>
              </a:rPr>
              <a:t>2—4</a:t>
            </a:r>
            <a:r>
              <a:rPr lang="zh-CN" altLang="en-US" sz="2800" b="1" dirty="0" smtClean="0">
                <a:solidFill>
                  <a:srgbClr val="0000FF"/>
                </a:solidFill>
                <a:latin typeface="楷体" pitchFamily="49" charset="-122"/>
                <a:ea typeface="楷体" pitchFamily="49" charset="-122"/>
                <a:cs typeface="Calibri" pitchFamily="34" charset="0"/>
              </a:rPr>
              <a:t>自然段：月亮姑娘找裁缝师傅做的衣裳穿不成。  </a:t>
            </a:r>
          </a:p>
          <a:p>
            <a:pPr indent="200025" eaLnBrk="0" hangingPunct="0">
              <a:lnSpc>
                <a:spcPct val="150000"/>
              </a:lnSpc>
            </a:pPr>
            <a:r>
              <a:rPr lang="zh-CN" altLang="en-US" sz="2800" b="1" dirty="0" smtClean="0">
                <a:solidFill>
                  <a:srgbClr val="0000FF"/>
                </a:solidFill>
                <a:latin typeface="楷体" pitchFamily="49" charset="-122"/>
                <a:ea typeface="楷体" pitchFamily="49" charset="-122"/>
                <a:cs typeface="Calibri" pitchFamily="34" charset="0"/>
              </a:rPr>
              <a:t>  第</a:t>
            </a:r>
            <a:r>
              <a:rPr lang="en-US" altLang="zh-CN" sz="2800" b="1" dirty="0" smtClean="0">
                <a:solidFill>
                  <a:srgbClr val="0000FF"/>
                </a:solidFill>
                <a:latin typeface="楷体" pitchFamily="49" charset="-122"/>
                <a:ea typeface="楷体" pitchFamily="49" charset="-122"/>
                <a:cs typeface="Calibri" pitchFamily="34" charset="0"/>
              </a:rPr>
              <a:t>5</a:t>
            </a:r>
            <a:r>
              <a:rPr lang="zh-CN" altLang="en-US" sz="2800" b="1" dirty="0" smtClean="0">
                <a:solidFill>
                  <a:srgbClr val="0000FF"/>
                </a:solidFill>
                <a:latin typeface="楷体" pitchFamily="49" charset="-122"/>
                <a:ea typeface="楷体" pitchFamily="49" charset="-122"/>
                <a:cs typeface="Calibri" pitchFamily="34" charset="0"/>
              </a:rPr>
              <a:t>自然段</a:t>
            </a:r>
            <a:r>
              <a:rPr lang="zh-CN" altLang="en-US" sz="2800" b="1" dirty="0">
                <a:solidFill>
                  <a:srgbClr val="0000FF"/>
                </a:solidFill>
                <a:latin typeface="楷体" pitchFamily="49" charset="-122"/>
                <a:ea typeface="楷体" pitchFamily="49" charset="-122"/>
                <a:cs typeface="Calibri" pitchFamily="34" charset="0"/>
              </a:rPr>
              <a:t>：因为月亮一直</a:t>
            </a:r>
            <a:r>
              <a:rPr lang="zh-CN" altLang="en-US" sz="2800" b="1" dirty="0" smtClean="0">
                <a:solidFill>
                  <a:srgbClr val="0000FF"/>
                </a:solidFill>
                <a:latin typeface="楷体" pitchFamily="49" charset="-122"/>
                <a:ea typeface="楷体" pitchFamily="49" charset="-122"/>
                <a:cs typeface="Calibri" pitchFamily="34" charset="0"/>
              </a:rPr>
              <a:t>在变，所以没有合适的衣裳。</a:t>
            </a:r>
          </a:p>
          <a:p>
            <a:pPr indent="200025" eaLnBrk="0" hangingPunct="0">
              <a:lnSpc>
                <a:spcPct val="150000"/>
              </a:lnSpc>
            </a:pPr>
            <a:endParaRPr lang="zh-CN" altLang="en-US" sz="2800" b="1" dirty="0" smtClean="0">
              <a:solidFill>
                <a:srgbClr val="0000FF"/>
              </a:solidFill>
              <a:latin typeface="楷体" pitchFamily="49" charset="-122"/>
              <a:ea typeface="楷体" pitchFamily="49" charset="-122"/>
              <a:cs typeface="Calibri" pitchFamily="34" charset="0"/>
            </a:endParaRPr>
          </a:p>
        </p:txBody>
      </p:sp>
      <p:sp>
        <p:nvSpPr>
          <p:cNvPr id="12" name="AutoShape 2"/>
          <p:cNvSpPr>
            <a:spLocks noChangeArrowheads="1"/>
          </p:cNvSpPr>
          <p:nvPr/>
        </p:nvSpPr>
        <p:spPr bwMode="auto">
          <a:xfrm>
            <a:off x="1429184" y="1285860"/>
            <a:ext cx="1714056" cy="642942"/>
          </a:xfrm>
          <a:prstGeom prst="doubleWave">
            <a:avLst>
              <a:gd name="adj1" fmla="val 6500"/>
              <a:gd name="adj2" fmla="val 0"/>
            </a:avLst>
          </a:prstGeom>
          <a:gradFill rotWithShape="1">
            <a:gsLst>
              <a:gs pos="0">
                <a:srgbClr val="FFCC66">
                  <a:alpha val="50000"/>
                </a:srgbClr>
              </a:gs>
              <a:gs pos="50000">
                <a:schemeClr val="bg1"/>
              </a:gs>
              <a:gs pos="100000">
                <a:srgbClr val="FFCC66">
                  <a:alpha val="50000"/>
                </a:srgbClr>
              </a:gs>
            </a:gsLst>
            <a:lin ang="18900000" scaled="1"/>
          </a:gradFill>
          <a:ln w="9525" cmpd="sng">
            <a:solidFill>
              <a:srgbClr val="FFCC0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r>
              <a:rPr lang="zh-CN" altLang="en-US" sz="2800" b="1" dirty="0" smtClean="0"/>
              <a:t>概括段意</a:t>
            </a:r>
            <a:endParaRPr lang="zh-CN" altLang="en-US" sz="2800" b="1" dirty="0"/>
          </a:p>
        </p:txBody>
      </p:sp>
      <p:pic>
        <p:nvPicPr>
          <p:cNvPr id="13" name="Picture 10" descr="91661ef7fc97310ebc982"/>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857224" y="1142984"/>
            <a:ext cx="683393" cy="6955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15" name="组合 14"/>
          <p:cNvGrpSpPr/>
          <p:nvPr/>
        </p:nvGrpSpPr>
        <p:grpSpPr>
          <a:xfrm>
            <a:off x="6858016" y="4857760"/>
            <a:ext cx="1113416" cy="1819834"/>
            <a:chOff x="5836357" y="4560894"/>
            <a:chExt cx="1327930" cy="2056092"/>
          </a:xfrm>
        </p:grpSpPr>
        <p:pic>
          <p:nvPicPr>
            <p:cNvPr id="16" name="图片 5"/>
            <p:cNvPicPr>
              <a:picLocks noChangeAspect="1"/>
            </p:cNvPicPr>
            <p:nvPr/>
          </p:nvPicPr>
          <p:blipFill rotWithShape="1">
            <a:blip r:embed="rId8" cstate="print">
              <a:clrChange>
                <a:clrFrom>
                  <a:srgbClr val="FDFDFD"/>
                </a:clrFrom>
                <a:clrTo>
                  <a:srgbClr val="FDFDFD">
                    <a:alpha val="0"/>
                  </a:srgbClr>
                </a:clrTo>
              </a:clrChange>
            </a:blip>
            <a:srcRect l="35500" r="32250" b="80044"/>
            <a:stretch/>
          </p:blipFill>
          <p:spPr bwMode="auto">
            <a:xfrm>
              <a:off x="5836357" y="4560894"/>
              <a:ext cx="429028" cy="383639"/>
            </a:xfrm>
            <a:prstGeom prst="rect">
              <a:avLst/>
            </a:prstGeom>
            <a:noFill/>
            <a:ln w="9525">
              <a:noFill/>
              <a:miter lim="800000"/>
              <a:headEnd/>
              <a:tailEnd/>
            </a:ln>
          </p:spPr>
        </p:pic>
        <p:pic>
          <p:nvPicPr>
            <p:cNvPr id="17" name="Picture 2"/>
            <p:cNvPicPr>
              <a:picLocks noChangeAspect="1" noChangeArrowheads="1"/>
            </p:cNvPicPr>
            <p:nvPr/>
          </p:nvPicPr>
          <p:blipFill>
            <a:blip r:embed="rId9"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a:off x="5916478" y="4847939"/>
              <a:ext cx="1247809" cy="176904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xmlns="" val="2256385307"/>
      </p:ext>
    </p:extLst>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80">
                                          <p:stCondLst>
                                            <p:cond delay="0"/>
                                          </p:stCondLst>
                                        </p:cTn>
                                        <p:tgtEl>
                                          <p:spTgt spid="15"/>
                                        </p:tgtEl>
                                      </p:cBhvr>
                                    </p:animEffect>
                                    <p:anim calcmode="lin" valueType="num">
                                      <p:cBhvr>
                                        <p:cTn id="8"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13" dur="26">
                                          <p:stCondLst>
                                            <p:cond delay="650"/>
                                          </p:stCondLst>
                                        </p:cTn>
                                        <p:tgtEl>
                                          <p:spTgt spid="15"/>
                                        </p:tgtEl>
                                      </p:cBhvr>
                                      <p:to x="100000" y="60000"/>
                                    </p:animScale>
                                    <p:animScale>
                                      <p:cBhvr>
                                        <p:cTn id="14" dur="166" decel="50000">
                                          <p:stCondLst>
                                            <p:cond delay="676"/>
                                          </p:stCondLst>
                                        </p:cTn>
                                        <p:tgtEl>
                                          <p:spTgt spid="15"/>
                                        </p:tgtEl>
                                      </p:cBhvr>
                                      <p:to x="100000" y="100000"/>
                                    </p:animScale>
                                    <p:animScale>
                                      <p:cBhvr>
                                        <p:cTn id="15" dur="26">
                                          <p:stCondLst>
                                            <p:cond delay="1312"/>
                                          </p:stCondLst>
                                        </p:cTn>
                                        <p:tgtEl>
                                          <p:spTgt spid="15"/>
                                        </p:tgtEl>
                                      </p:cBhvr>
                                      <p:to x="100000" y="80000"/>
                                    </p:animScale>
                                    <p:animScale>
                                      <p:cBhvr>
                                        <p:cTn id="16" dur="166" decel="50000">
                                          <p:stCondLst>
                                            <p:cond delay="1338"/>
                                          </p:stCondLst>
                                        </p:cTn>
                                        <p:tgtEl>
                                          <p:spTgt spid="15"/>
                                        </p:tgtEl>
                                      </p:cBhvr>
                                      <p:to x="100000" y="100000"/>
                                    </p:animScale>
                                    <p:animScale>
                                      <p:cBhvr>
                                        <p:cTn id="17" dur="26">
                                          <p:stCondLst>
                                            <p:cond delay="1642"/>
                                          </p:stCondLst>
                                        </p:cTn>
                                        <p:tgtEl>
                                          <p:spTgt spid="15"/>
                                        </p:tgtEl>
                                      </p:cBhvr>
                                      <p:to x="100000" y="90000"/>
                                    </p:animScale>
                                    <p:animScale>
                                      <p:cBhvr>
                                        <p:cTn id="18" dur="166" decel="50000">
                                          <p:stCondLst>
                                            <p:cond delay="1668"/>
                                          </p:stCondLst>
                                        </p:cTn>
                                        <p:tgtEl>
                                          <p:spTgt spid="15"/>
                                        </p:tgtEl>
                                      </p:cBhvr>
                                      <p:to x="100000" y="100000"/>
                                    </p:animScale>
                                    <p:animScale>
                                      <p:cBhvr>
                                        <p:cTn id="19" dur="26">
                                          <p:stCondLst>
                                            <p:cond delay="1808"/>
                                          </p:stCondLst>
                                        </p:cTn>
                                        <p:tgtEl>
                                          <p:spTgt spid="15"/>
                                        </p:tgtEl>
                                      </p:cBhvr>
                                      <p:to x="100000" y="95000"/>
                                    </p:animScale>
                                    <p:animScale>
                                      <p:cBhvr>
                                        <p:cTn id="20" dur="166" decel="50000">
                                          <p:stCondLst>
                                            <p:cond delay="1834"/>
                                          </p:stCondLst>
                                        </p:cTn>
                                        <p:tgtEl>
                                          <p:spTgt spid="1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3" name="图片 9"/>
          <p:cNvPicPr>
            <a:picLocks noChangeAspect="1"/>
          </p:cNvPicPr>
          <p:nvPr/>
        </p:nvPicPr>
        <p:blipFill>
          <a:blip r:embed="rId2" cstate="print"/>
          <a:srcRect r="72971"/>
          <a:stretch>
            <a:fillRect/>
          </a:stretch>
        </p:blipFill>
        <p:spPr bwMode="auto">
          <a:xfrm>
            <a:off x="6427618" y="5984875"/>
            <a:ext cx="1624013" cy="1543050"/>
          </a:xfrm>
          <a:prstGeom prst="rect">
            <a:avLst/>
          </a:prstGeom>
          <a:noFill/>
          <a:ln w="9525">
            <a:noFill/>
            <a:miter lim="800000"/>
            <a:headEnd/>
            <a:tailEnd/>
          </a:ln>
        </p:spPr>
      </p:pic>
      <p:pic>
        <p:nvPicPr>
          <p:cNvPr id="20484" name="图片 12"/>
          <p:cNvPicPr>
            <a:picLocks noChangeAspect="1"/>
          </p:cNvPicPr>
          <p:nvPr/>
        </p:nvPicPr>
        <p:blipFill>
          <a:blip r:embed="rId3" cstate="print"/>
          <a:srcRect r="72971"/>
          <a:stretch>
            <a:fillRect/>
          </a:stretch>
        </p:blipFill>
        <p:spPr bwMode="auto">
          <a:xfrm>
            <a:off x="683729" y="6156325"/>
            <a:ext cx="1265237" cy="1200150"/>
          </a:xfrm>
          <a:prstGeom prst="rect">
            <a:avLst/>
          </a:prstGeom>
          <a:noFill/>
          <a:ln w="9525">
            <a:noFill/>
            <a:miter lim="800000"/>
            <a:headEnd/>
            <a:tailEnd/>
          </a:ln>
        </p:spPr>
      </p:pic>
      <p:pic>
        <p:nvPicPr>
          <p:cNvPr id="20486" name="图片 7"/>
          <p:cNvPicPr>
            <a:picLocks noChangeAspect="1"/>
          </p:cNvPicPr>
          <p:nvPr/>
        </p:nvPicPr>
        <p:blipFill>
          <a:blip r:embed="rId4" cstate="print"/>
          <a:srcRect/>
          <a:stretch>
            <a:fillRect/>
          </a:stretch>
        </p:blipFill>
        <p:spPr bwMode="auto">
          <a:xfrm>
            <a:off x="158750" y="6296025"/>
            <a:ext cx="539750" cy="460375"/>
          </a:xfrm>
          <a:prstGeom prst="rect">
            <a:avLst/>
          </a:prstGeom>
          <a:noFill/>
          <a:ln w="9525">
            <a:noFill/>
            <a:miter lim="800000"/>
            <a:headEnd/>
            <a:tailEnd/>
          </a:ln>
        </p:spPr>
      </p:pic>
      <p:pic>
        <p:nvPicPr>
          <p:cNvPr id="20488" name="图片 8"/>
          <p:cNvPicPr>
            <a:picLocks noChangeAspect="1"/>
          </p:cNvPicPr>
          <p:nvPr/>
        </p:nvPicPr>
        <p:blipFill>
          <a:blip r:embed="rId5" cstate="print"/>
          <a:srcRect/>
          <a:stretch>
            <a:fillRect/>
          </a:stretch>
        </p:blipFill>
        <p:spPr bwMode="auto">
          <a:xfrm>
            <a:off x="8028061" y="6365875"/>
            <a:ext cx="720725" cy="477838"/>
          </a:xfrm>
          <a:prstGeom prst="rect">
            <a:avLst/>
          </a:prstGeom>
          <a:noFill/>
          <a:ln w="9525">
            <a:noFill/>
            <a:miter lim="800000"/>
            <a:headEnd/>
            <a:tailEnd/>
          </a:ln>
        </p:spPr>
      </p:pic>
      <p:sp>
        <p:nvSpPr>
          <p:cNvPr id="10" name="对角圆角矩形 9"/>
          <p:cNvSpPr/>
          <p:nvPr/>
        </p:nvSpPr>
        <p:spPr>
          <a:xfrm>
            <a:off x="1142976" y="210870"/>
            <a:ext cx="1927161"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itchFamily="49" charset="-122"/>
                <a:ea typeface="楷体" pitchFamily="49" charset="-122"/>
              </a:rPr>
              <a:t>我爱阅读</a:t>
            </a:r>
          </a:p>
        </p:txBody>
      </p:sp>
      <p:pic>
        <p:nvPicPr>
          <p:cNvPr id="11" name="图片 10"/>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500034" y="142852"/>
            <a:ext cx="591224" cy="549852"/>
          </a:xfrm>
          <a:prstGeom prst="rect">
            <a:avLst/>
          </a:prstGeom>
        </p:spPr>
      </p:pic>
      <p:sp>
        <p:nvSpPr>
          <p:cNvPr id="9" name="TextBox 1"/>
          <p:cNvSpPr txBox="1"/>
          <p:nvPr/>
        </p:nvSpPr>
        <p:spPr>
          <a:xfrm>
            <a:off x="4714876" y="2071678"/>
            <a:ext cx="3786214" cy="3323987"/>
          </a:xfrm>
          <a:prstGeom prst="rect">
            <a:avLst/>
          </a:prstGeom>
          <a:noFill/>
          <a:ln>
            <a:solidFill>
              <a:srgbClr val="00B0F0"/>
            </a:solidFill>
          </a:ln>
        </p:spPr>
        <p:txBody>
          <a:bodyPr wrap="square" rtlCol="0">
            <a:spAutoFit/>
          </a:bodyPr>
          <a:lstStyle/>
          <a:p>
            <a:pPr indent="200025" eaLnBrk="0" hangingPunct="0">
              <a:lnSpc>
                <a:spcPct val="150000"/>
              </a:lnSpc>
            </a:pPr>
            <a:r>
              <a:rPr lang="zh-CN" altLang="en-US" sz="2800" b="1" dirty="0" smtClean="0">
                <a:solidFill>
                  <a:srgbClr val="0000FF"/>
                </a:solidFill>
                <a:latin typeface="楷体" pitchFamily="49" charset="-122"/>
                <a:ea typeface="楷体" pitchFamily="49" charset="-122"/>
                <a:cs typeface="Calibri" pitchFamily="34" charset="0"/>
              </a:rPr>
              <a:t>  本文讲的是月亮姑娘连续几次都没有做到合身的衣服的故事，告诉我们月亮每天都在变化的常识。</a:t>
            </a:r>
          </a:p>
        </p:txBody>
      </p:sp>
      <p:sp>
        <p:nvSpPr>
          <p:cNvPr id="12" name="AutoShape 2"/>
          <p:cNvSpPr>
            <a:spLocks noChangeArrowheads="1"/>
          </p:cNvSpPr>
          <p:nvPr/>
        </p:nvSpPr>
        <p:spPr bwMode="auto">
          <a:xfrm>
            <a:off x="1429184" y="1285860"/>
            <a:ext cx="1714056" cy="642942"/>
          </a:xfrm>
          <a:prstGeom prst="doubleWave">
            <a:avLst>
              <a:gd name="adj1" fmla="val 6500"/>
              <a:gd name="adj2" fmla="val 0"/>
            </a:avLst>
          </a:prstGeom>
          <a:gradFill rotWithShape="1">
            <a:gsLst>
              <a:gs pos="0">
                <a:srgbClr val="FFCC66">
                  <a:alpha val="50000"/>
                </a:srgbClr>
              </a:gs>
              <a:gs pos="50000">
                <a:schemeClr val="bg1"/>
              </a:gs>
              <a:gs pos="100000">
                <a:srgbClr val="FFCC66">
                  <a:alpha val="50000"/>
                </a:srgbClr>
              </a:gs>
            </a:gsLst>
            <a:lin ang="18900000" scaled="1"/>
          </a:gradFill>
          <a:ln w="9525" cmpd="sng">
            <a:solidFill>
              <a:srgbClr val="FFCC0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r>
              <a:rPr lang="zh-CN" altLang="en-US" sz="2800" b="1" dirty="0" smtClean="0"/>
              <a:t>感知内容</a:t>
            </a:r>
            <a:endParaRPr lang="zh-CN" altLang="en-US" sz="2800" b="1" dirty="0"/>
          </a:p>
        </p:txBody>
      </p:sp>
      <p:pic>
        <p:nvPicPr>
          <p:cNvPr id="13" name="Picture 10" descr="91661ef7fc97310ebc982"/>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857224" y="1142984"/>
            <a:ext cx="683393" cy="6955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25" name="Picture 1" descr="C:\Users\Administrator\AppData\Roaming\Tencent\Users\541737432\QQ\WinTemp\RichOle\P$1)D30S1LKF[NBFN0QMU[C.png"/>
          <p:cNvPicPr>
            <a:picLocks noChangeAspect="1" noChangeArrowheads="1"/>
          </p:cNvPicPr>
          <p:nvPr/>
        </p:nvPicPr>
        <p:blipFill>
          <a:blip r:embed="rId8" cstate="print"/>
          <a:srcRect/>
          <a:stretch>
            <a:fillRect/>
          </a:stretch>
        </p:blipFill>
        <p:spPr bwMode="auto">
          <a:xfrm>
            <a:off x="928662" y="2428868"/>
            <a:ext cx="3286148" cy="2786082"/>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xmlns="" val="2256385307"/>
      </p:ext>
    </p:extLst>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对角圆角矩形 18"/>
          <p:cNvSpPr/>
          <p:nvPr/>
        </p:nvSpPr>
        <p:spPr>
          <a:xfrm>
            <a:off x="1132672" y="205637"/>
            <a:ext cx="2031538"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itchFamily="49" charset="-122"/>
                <a:ea typeface="楷体" pitchFamily="49" charset="-122"/>
              </a:rPr>
              <a:t>我爱阅读</a:t>
            </a:r>
          </a:p>
        </p:txBody>
      </p:sp>
      <p:pic>
        <p:nvPicPr>
          <p:cNvPr id="20" name="图片 19"/>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sp>
        <p:nvSpPr>
          <p:cNvPr id="25" name="左大括号 24"/>
          <p:cNvSpPr/>
          <p:nvPr/>
        </p:nvSpPr>
        <p:spPr>
          <a:xfrm>
            <a:off x="1937881" y="2378389"/>
            <a:ext cx="382270" cy="2857520"/>
          </a:xfrm>
          <a:prstGeom prst="leftBrace">
            <a:avLst>
              <a:gd name="adj1" fmla="val 78710"/>
              <a:gd name="adj2" fmla="val 50000"/>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3" name="右大括号 32"/>
          <p:cNvSpPr/>
          <p:nvPr/>
        </p:nvSpPr>
        <p:spPr>
          <a:xfrm>
            <a:off x="6463554" y="2378389"/>
            <a:ext cx="285752" cy="3000396"/>
          </a:xfrm>
          <a:prstGeom prst="rightBrace">
            <a:avLst>
              <a:gd name="adj1" fmla="val 110216"/>
              <a:gd name="adj2" fmla="val 50000"/>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文本框 26"/>
          <p:cNvSpPr txBox="1">
            <a:spLocks noChangeArrowheads="1"/>
          </p:cNvSpPr>
          <p:nvPr/>
        </p:nvSpPr>
        <p:spPr bwMode="auto">
          <a:xfrm>
            <a:off x="1000100" y="2449827"/>
            <a:ext cx="677108" cy="2920030"/>
          </a:xfrm>
          <a:prstGeom prst="rect">
            <a:avLst/>
          </a:prstGeom>
          <a:solidFill>
            <a:srgbClr val="CCECFF"/>
          </a:solidFill>
          <a:ln w="9525">
            <a:solidFill>
              <a:srgbClr val="CCECFF"/>
            </a:solidFill>
            <a:miter lim="800000"/>
            <a:headEnd/>
            <a:tailEnd/>
          </a:ln>
        </p:spPr>
        <p:txBody>
          <a:bodyPr vert="eaVert" wrap="none">
            <a:spAutoFit/>
          </a:bodyPr>
          <a:lstStyle/>
          <a:p>
            <a:pPr>
              <a:buFont typeface="Arial" charset="0"/>
              <a:buNone/>
            </a:pPr>
            <a:r>
              <a:rPr lang="zh-CN" altLang="en-US" sz="3200" b="1" dirty="0" smtClean="0">
                <a:latin typeface="楷体" pitchFamily="49" charset="-122"/>
                <a:ea typeface="楷体" pitchFamily="49" charset="-122"/>
              </a:rPr>
              <a:t>月亮姑娘做衣裳</a:t>
            </a:r>
            <a:endParaRPr lang="zh-CN" altLang="en-US" sz="3200" b="1" dirty="0">
              <a:latin typeface="楷体" pitchFamily="49" charset="-122"/>
              <a:ea typeface="楷体" pitchFamily="49" charset="-122"/>
            </a:endParaRPr>
          </a:p>
        </p:txBody>
      </p:sp>
      <p:sp>
        <p:nvSpPr>
          <p:cNvPr id="36" name="矩形 7"/>
          <p:cNvSpPr>
            <a:spLocks noChangeArrowheads="1"/>
          </p:cNvSpPr>
          <p:nvPr/>
        </p:nvSpPr>
        <p:spPr bwMode="auto">
          <a:xfrm>
            <a:off x="2461487" y="3432487"/>
            <a:ext cx="1215985" cy="646331"/>
          </a:xfrm>
          <a:prstGeom prst="rect">
            <a:avLst/>
          </a:prstGeom>
          <a:solidFill>
            <a:srgbClr val="CCECFF"/>
          </a:solidFill>
          <a:ln w="9525">
            <a:solidFill>
              <a:srgbClr val="CCECFF"/>
            </a:solidFill>
            <a:miter lim="800000"/>
            <a:headEnd/>
            <a:tailEnd/>
          </a:ln>
        </p:spPr>
        <p:txBody>
          <a:bodyPr wrap="square">
            <a:spAutoFit/>
          </a:bodyPr>
          <a:lstStyle/>
          <a:p>
            <a:pPr>
              <a:lnSpc>
                <a:spcPct val="150000"/>
              </a:lnSpc>
            </a:pPr>
            <a:r>
              <a:rPr lang="zh-CN" altLang="en-US" sz="2400" b="1" dirty="0" smtClean="0">
                <a:latin typeface="楷体" pitchFamily="49" charset="-122"/>
                <a:ea typeface="楷体" pitchFamily="49" charset="-122"/>
              </a:rPr>
              <a:t>做衣裳</a:t>
            </a:r>
            <a:endParaRPr lang="zh-CN" altLang="en-US" sz="2400" b="1" dirty="0">
              <a:latin typeface="楷体" pitchFamily="49" charset="-122"/>
              <a:ea typeface="楷体" pitchFamily="49" charset="-122"/>
            </a:endParaRPr>
          </a:p>
        </p:txBody>
      </p:sp>
      <p:sp>
        <p:nvSpPr>
          <p:cNvPr id="37" name="矩形 36"/>
          <p:cNvSpPr>
            <a:spLocks noChangeArrowheads="1"/>
          </p:cNvSpPr>
          <p:nvPr/>
        </p:nvSpPr>
        <p:spPr bwMode="auto">
          <a:xfrm>
            <a:off x="2394812" y="2017810"/>
            <a:ext cx="3068610" cy="646331"/>
          </a:xfrm>
          <a:prstGeom prst="rect">
            <a:avLst/>
          </a:prstGeom>
          <a:solidFill>
            <a:srgbClr val="CCECFF"/>
          </a:solidFill>
          <a:ln w="9525">
            <a:noFill/>
            <a:miter lim="800000"/>
            <a:headEnd/>
            <a:tailEnd/>
          </a:ln>
        </p:spPr>
        <p:txBody>
          <a:bodyPr wrap="square">
            <a:spAutoFit/>
          </a:bodyPr>
          <a:lstStyle/>
          <a:p>
            <a:pPr>
              <a:lnSpc>
                <a:spcPct val="150000"/>
              </a:lnSpc>
            </a:pPr>
            <a:r>
              <a:rPr lang="zh-CN" altLang="en-US" sz="2400" b="1" dirty="0" smtClean="0">
                <a:latin typeface="楷体" pitchFamily="49" charset="-122"/>
                <a:ea typeface="楷体" pitchFamily="49" charset="-122"/>
              </a:rPr>
              <a:t>想做衣裳  有点儿冷</a:t>
            </a:r>
            <a:endParaRPr lang="zh-CN" altLang="en-US" sz="2400" b="1" dirty="0">
              <a:latin typeface="楷体" pitchFamily="49" charset="-122"/>
              <a:ea typeface="楷体" pitchFamily="49" charset="-122"/>
            </a:endParaRPr>
          </a:p>
        </p:txBody>
      </p:sp>
      <p:sp>
        <p:nvSpPr>
          <p:cNvPr id="38" name="矩形 37"/>
          <p:cNvSpPr>
            <a:spLocks noChangeArrowheads="1"/>
          </p:cNvSpPr>
          <p:nvPr/>
        </p:nvSpPr>
        <p:spPr bwMode="auto">
          <a:xfrm>
            <a:off x="4106101" y="2878455"/>
            <a:ext cx="2143139" cy="2031325"/>
          </a:xfrm>
          <a:prstGeom prst="rect">
            <a:avLst/>
          </a:prstGeom>
          <a:noFill/>
          <a:ln w="9525">
            <a:solidFill>
              <a:srgbClr val="1894DE"/>
            </a:solidFill>
            <a:miter lim="800000"/>
            <a:headEnd/>
            <a:tailEnd/>
          </a:ln>
        </p:spPr>
        <p:txBody>
          <a:bodyPr wrap="square">
            <a:spAutoFit/>
          </a:bodyPr>
          <a:lstStyle/>
          <a:p>
            <a:pPr>
              <a:lnSpc>
                <a:spcPct val="150000"/>
              </a:lnSpc>
            </a:pPr>
            <a:r>
              <a:rPr lang="zh-CN" altLang="en-US" sz="2800" b="1" dirty="0" smtClean="0">
                <a:latin typeface="楷体" pitchFamily="49" charset="-122"/>
                <a:ea typeface="楷体" pitchFamily="49" charset="-122"/>
              </a:rPr>
              <a:t>弯弯的镰刀</a:t>
            </a:r>
            <a:endParaRPr lang="en-US" altLang="zh-CN" sz="2800" b="1" dirty="0" smtClean="0">
              <a:latin typeface="楷体" pitchFamily="49" charset="-122"/>
              <a:ea typeface="楷体" pitchFamily="49" charset="-122"/>
            </a:endParaRPr>
          </a:p>
          <a:p>
            <a:pPr>
              <a:lnSpc>
                <a:spcPct val="150000"/>
              </a:lnSpc>
            </a:pPr>
            <a:r>
              <a:rPr lang="zh-CN" altLang="en-US" sz="2800" b="1" dirty="0" smtClean="0">
                <a:latin typeface="楷体" pitchFamily="49" charset="-122"/>
                <a:ea typeface="楷体" pitchFamily="49" charset="-122"/>
              </a:rPr>
              <a:t>核桃</a:t>
            </a:r>
            <a:endParaRPr lang="en-US" altLang="zh-CN" sz="2800" b="1" dirty="0" smtClean="0">
              <a:latin typeface="楷体" pitchFamily="49" charset="-122"/>
              <a:ea typeface="楷体" pitchFamily="49" charset="-122"/>
            </a:endParaRPr>
          </a:p>
          <a:p>
            <a:pPr>
              <a:lnSpc>
                <a:spcPct val="150000"/>
              </a:lnSpc>
            </a:pPr>
            <a:r>
              <a:rPr lang="zh-CN" altLang="en-US" sz="2800" b="1" dirty="0" smtClean="0">
                <a:latin typeface="楷体" pitchFamily="49" charset="-122"/>
                <a:ea typeface="楷体" pitchFamily="49" charset="-122"/>
              </a:rPr>
              <a:t>圆盘</a:t>
            </a:r>
            <a:endParaRPr lang="zh-CN" altLang="en-US" sz="2800" b="1" dirty="0">
              <a:latin typeface="楷体" pitchFamily="49" charset="-122"/>
              <a:ea typeface="楷体" pitchFamily="49" charset="-122"/>
            </a:endParaRPr>
          </a:p>
        </p:txBody>
      </p:sp>
      <p:sp>
        <p:nvSpPr>
          <p:cNvPr id="39" name="矩形 38"/>
          <p:cNvSpPr>
            <a:spLocks noChangeArrowheads="1"/>
          </p:cNvSpPr>
          <p:nvPr/>
        </p:nvSpPr>
        <p:spPr bwMode="auto">
          <a:xfrm>
            <a:off x="2348774" y="4967599"/>
            <a:ext cx="2043078" cy="461665"/>
          </a:xfrm>
          <a:prstGeom prst="rect">
            <a:avLst/>
          </a:prstGeom>
          <a:solidFill>
            <a:srgbClr val="CCECFF"/>
          </a:solidFill>
          <a:ln w="9525">
            <a:solidFill>
              <a:srgbClr val="CCECFF"/>
            </a:solidFill>
            <a:miter lim="800000"/>
            <a:headEnd/>
            <a:tailEnd/>
          </a:ln>
        </p:spPr>
        <p:txBody>
          <a:bodyPr wrap="square">
            <a:spAutoFit/>
          </a:bodyPr>
          <a:lstStyle/>
          <a:p>
            <a:r>
              <a:rPr lang="zh-CN" altLang="en-US" sz="2400" b="1" dirty="0" smtClean="0">
                <a:latin typeface="楷体" pitchFamily="49" charset="-122"/>
                <a:ea typeface="楷体" pitchFamily="49" charset="-122"/>
              </a:rPr>
              <a:t>没合身的衣裳</a:t>
            </a:r>
            <a:endParaRPr lang="zh-CN" altLang="en-US" sz="2400" b="1" dirty="0">
              <a:latin typeface="楷体" pitchFamily="49" charset="-122"/>
              <a:ea typeface="楷体" pitchFamily="49" charset="-122"/>
            </a:endParaRPr>
          </a:p>
        </p:txBody>
      </p:sp>
      <p:sp>
        <p:nvSpPr>
          <p:cNvPr id="41" name="矩形 40"/>
          <p:cNvSpPr>
            <a:spLocks noChangeArrowheads="1"/>
          </p:cNvSpPr>
          <p:nvPr/>
        </p:nvSpPr>
        <p:spPr bwMode="auto">
          <a:xfrm>
            <a:off x="6904401" y="3521397"/>
            <a:ext cx="1988045" cy="523220"/>
          </a:xfrm>
          <a:prstGeom prst="rect">
            <a:avLst/>
          </a:prstGeom>
          <a:solidFill>
            <a:srgbClr val="CCECFF"/>
          </a:solidFill>
          <a:ln w="9525">
            <a:solidFill>
              <a:srgbClr val="CCECFF"/>
            </a:solidFill>
            <a:miter lim="800000"/>
            <a:headEnd/>
            <a:tailEnd/>
          </a:ln>
        </p:spPr>
        <p:txBody>
          <a:bodyPr wrap="none">
            <a:spAutoFit/>
          </a:bodyPr>
          <a:lstStyle/>
          <a:p>
            <a:r>
              <a:rPr lang="zh-CN" altLang="en-US" sz="2800" b="1" dirty="0" smtClean="0">
                <a:latin typeface="楷体" pitchFamily="49" charset="-122"/>
                <a:ea typeface="楷体" pitchFamily="49" charset="-122"/>
              </a:rPr>
              <a:t>月亮在变化</a:t>
            </a:r>
          </a:p>
        </p:txBody>
      </p:sp>
      <p:sp>
        <p:nvSpPr>
          <p:cNvPr id="44" name="左大括号 43"/>
          <p:cNvSpPr/>
          <p:nvPr/>
        </p:nvSpPr>
        <p:spPr>
          <a:xfrm>
            <a:off x="3748910" y="3092769"/>
            <a:ext cx="214314" cy="1581160"/>
          </a:xfrm>
          <a:prstGeom prst="leftBrace">
            <a:avLst>
              <a:gd name="adj1" fmla="val 78710"/>
              <a:gd name="adj2" fmla="val 50000"/>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5" name="AutoShape 2"/>
          <p:cNvSpPr>
            <a:spLocks noChangeArrowheads="1"/>
          </p:cNvSpPr>
          <p:nvPr/>
        </p:nvSpPr>
        <p:spPr bwMode="auto">
          <a:xfrm>
            <a:off x="1429184" y="1000108"/>
            <a:ext cx="1714056" cy="642942"/>
          </a:xfrm>
          <a:prstGeom prst="doubleWave">
            <a:avLst>
              <a:gd name="adj1" fmla="val 6500"/>
              <a:gd name="adj2" fmla="val 0"/>
            </a:avLst>
          </a:prstGeom>
          <a:gradFill rotWithShape="1">
            <a:gsLst>
              <a:gs pos="0">
                <a:srgbClr val="FFCC66">
                  <a:alpha val="50000"/>
                </a:srgbClr>
              </a:gs>
              <a:gs pos="50000">
                <a:schemeClr val="bg1"/>
              </a:gs>
              <a:gs pos="100000">
                <a:srgbClr val="FFCC66">
                  <a:alpha val="50000"/>
                </a:srgbClr>
              </a:gs>
            </a:gsLst>
            <a:lin ang="18900000" scaled="1"/>
          </a:gradFill>
          <a:ln w="9525" cmpd="sng">
            <a:solidFill>
              <a:srgbClr val="FFCC0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r>
              <a:rPr lang="zh-CN" altLang="en-US" sz="2800" b="1" dirty="0" smtClean="0"/>
              <a:t>梳理结构：</a:t>
            </a:r>
          </a:p>
        </p:txBody>
      </p:sp>
      <p:pic>
        <p:nvPicPr>
          <p:cNvPr id="16" name="Picture 10" descr="91661ef7fc97310ebc98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857224" y="857232"/>
            <a:ext cx="683393" cy="6955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911155731"/>
      </p:ext>
    </p:extLst>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wipe(left)">
                                      <p:cBhvr>
                                        <p:cTn id="12" dur="500"/>
                                        <p:tgtEl>
                                          <p:spTgt spid="3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wipe(left)">
                                      <p:cBhvr>
                                        <p:cTn id="17" dur="500"/>
                                        <p:tgtEl>
                                          <p:spTgt spid="36"/>
                                        </p:tgtEl>
                                      </p:cBhvr>
                                    </p:animEffect>
                                  </p:childTnLst>
                                </p:cTn>
                              </p:par>
                            </p:childTnLst>
                          </p:cTn>
                        </p:par>
                        <p:par>
                          <p:cTn id="18" fill="hold">
                            <p:stCondLst>
                              <p:cond delay="500"/>
                            </p:stCondLst>
                            <p:childTnLst>
                              <p:par>
                                <p:cTn id="19" presetID="22" presetClass="entr" presetSubtype="8" fill="hold" grpId="0" nodeType="afterEffect">
                                  <p:stCondLst>
                                    <p:cond delay="0"/>
                                  </p:stCondLst>
                                  <p:childTnLst>
                                    <p:set>
                                      <p:cBhvr>
                                        <p:cTn id="20" dur="1" fill="hold">
                                          <p:stCondLst>
                                            <p:cond delay="0"/>
                                          </p:stCondLst>
                                        </p:cTn>
                                        <p:tgtEl>
                                          <p:spTgt spid="44"/>
                                        </p:tgtEl>
                                        <p:attrNameLst>
                                          <p:attrName>style.visibility</p:attrName>
                                        </p:attrNameLst>
                                      </p:cBhvr>
                                      <p:to>
                                        <p:strVal val="visible"/>
                                      </p:to>
                                    </p:set>
                                    <p:animEffect transition="in" filter="wipe(left)">
                                      <p:cBhvr>
                                        <p:cTn id="21" dur="500"/>
                                        <p:tgtEl>
                                          <p:spTgt spid="44"/>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38"/>
                                        </p:tgtEl>
                                        <p:attrNameLst>
                                          <p:attrName>style.visibility</p:attrName>
                                        </p:attrNameLst>
                                      </p:cBhvr>
                                      <p:to>
                                        <p:strVal val="visible"/>
                                      </p:to>
                                    </p:set>
                                    <p:animEffect transition="in" filter="wipe(left)">
                                      <p:cBhvr>
                                        <p:cTn id="26" dur="500"/>
                                        <p:tgtEl>
                                          <p:spTgt spid="38"/>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39"/>
                                        </p:tgtEl>
                                        <p:attrNameLst>
                                          <p:attrName>style.visibility</p:attrName>
                                        </p:attrNameLst>
                                      </p:cBhvr>
                                      <p:to>
                                        <p:strVal val="visible"/>
                                      </p:to>
                                    </p:set>
                                    <p:animEffect transition="in" filter="wipe(left)">
                                      <p:cBhvr>
                                        <p:cTn id="31" dur="500"/>
                                        <p:tgtEl>
                                          <p:spTgt spid="39"/>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33"/>
                                        </p:tgtEl>
                                        <p:attrNameLst>
                                          <p:attrName>style.visibility</p:attrName>
                                        </p:attrNameLst>
                                      </p:cBhvr>
                                      <p:to>
                                        <p:strVal val="visible"/>
                                      </p:to>
                                    </p:set>
                                    <p:animEffect transition="in" filter="wipe(left)">
                                      <p:cBhvr>
                                        <p:cTn id="36" dur="500"/>
                                        <p:tgtEl>
                                          <p:spTgt spid="33"/>
                                        </p:tgtEl>
                                      </p:cBhvr>
                                    </p:animEffect>
                                  </p:childTnLst>
                                </p:cTn>
                              </p:par>
                            </p:childTnLst>
                          </p:cTn>
                        </p:par>
                      </p:childTnLst>
                    </p:cTn>
                  </p:par>
                  <p:par>
                    <p:cTn id="37" fill="hold">
                      <p:stCondLst>
                        <p:cond delay="indefinite"/>
                      </p:stCondLst>
                      <p:childTnLst>
                        <p:par>
                          <p:cTn id="38" fill="hold">
                            <p:stCondLst>
                              <p:cond delay="0"/>
                            </p:stCondLst>
                            <p:childTnLst>
                              <p:par>
                                <p:cTn id="39" presetID="16" presetClass="entr" presetSubtype="26" fill="hold" grpId="0" nodeType="click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barn(inHorizontal)">
                                      <p:cBhvr>
                                        <p:cTn id="41"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33" grpId="0" animBg="1"/>
      <p:bldP spid="36" grpId="0" animBg="1"/>
      <p:bldP spid="37" grpId="0" animBg="1"/>
      <p:bldP spid="38" grpId="0" animBg="1"/>
      <p:bldP spid="39" grpId="0" animBg="1"/>
      <p:bldP spid="41" grpId="0" animBg="1"/>
      <p:bldP spid="4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图片 9"/>
          <p:cNvPicPr>
            <a:picLocks noChangeAspect="1"/>
          </p:cNvPicPr>
          <p:nvPr/>
        </p:nvPicPr>
        <p:blipFill>
          <a:blip r:embed="rId2" cstate="print"/>
          <a:srcRect r="72971"/>
          <a:stretch>
            <a:fillRect/>
          </a:stretch>
        </p:blipFill>
        <p:spPr bwMode="auto">
          <a:xfrm>
            <a:off x="5292725" y="6096000"/>
            <a:ext cx="1624013" cy="1543050"/>
          </a:xfrm>
          <a:prstGeom prst="rect">
            <a:avLst/>
          </a:prstGeom>
          <a:noFill/>
          <a:ln w="9525">
            <a:noFill/>
            <a:miter lim="800000"/>
            <a:headEnd/>
            <a:tailEnd/>
          </a:ln>
        </p:spPr>
      </p:pic>
      <p:pic>
        <p:nvPicPr>
          <p:cNvPr id="22531" name="图片 12"/>
          <p:cNvPicPr>
            <a:picLocks noChangeAspect="1"/>
          </p:cNvPicPr>
          <p:nvPr/>
        </p:nvPicPr>
        <p:blipFill>
          <a:blip r:embed="rId3" cstate="print"/>
          <a:srcRect r="72971"/>
          <a:stretch>
            <a:fillRect/>
          </a:stretch>
        </p:blipFill>
        <p:spPr bwMode="auto">
          <a:xfrm>
            <a:off x="896376" y="6096000"/>
            <a:ext cx="1265237" cy="1200150"/>
          </a:xfrm>
          <a:prstGeom prst="rect">
            <a:avLst/>
          </a:prstGeom>
          <a:noFill/>
          <a:ln w="9525">
            <a:noFill/>
            <a:miter lim="800000"/>
            <a:headEnd/>
            <a:tailEnd/>
          </a:ln>
        </p:spPr>
      </p:pic>
      <p:pic>
        <p:nvPicPr>
          <p:cNvPr id="22533" name="图片 7"/>
          <p:cNvPicPr>
            <a:picLocks noChangeAspect="1"/>
          </p:cNvPicPr>
          <p:nvPr/>
        </p:nvPicPr>
        <p:blipFill>
          <a:blip r:embed="rId4" cstate="print"/>
          <a:srcRect/>
          <a:stretch>
            <a:fillRect/>
          </a:stretch>
        </p:blipFill>
        <p:spPr bwMode="auto">
          <a:xfrm>
            <a:off x="563563" y="6096000"/>
            <a:ext cx="539750" cy="460375"/>
          </a:xfrm>
          <a:prstGeom prst="rect">
            <a:avLst/>
          </a:prstGeom>
          <a:noFill/>
          <a:ln w="9525">
            <a:noFill/>
            <a:miter lim="800000"/>
            <a:headEnd/>
            <a:tailEnd/>
          </a:ln>
        </p:spPr>
      </p:pic>
      <p:pic>
        <p:nvPicPr>
          <p:cNvPr id="22535" name="图片 8"/>
          <p:cNvPicPr>
            <a:picLocks noChangeAspect="1"/>
          </p:cNvPicPr>
          <p:nvPr/>
        </p:nvPicPr>
        <p:blipFill>
          <a:blip r:embed="rId5" cstate="print"/>
          <a:srcRect/>
          <a:stretch>
            <a:fillRect/>
          </a:stretch>
        </p:blipFill>
        <p:spPr bwMode="auto">
          <a:xfrm>
            <a:off x="6831013" y="6365875"/>
            <a:ext cx="720725" cy="477838"/>
          </a:xfrm>
          <a:prstGeom prst="rect">
            <a:avLst/>
          </a:prstGeom>
          <a:noFill/>
          <a:ln w="9525">
            <a:noFill/>
            <a:miter lim="800000"/>
            <a:headEnd/>
            <a:tailEnd/>
          </a:ln>
        </p:spPr>
      </p:pic>
      <p:sp>
        <p:nvSpPr>
          <p:cNvPr id="356" name="矩形 355"/>
          <p:cNvSpPr/>
          <p:nvPr/>
        </p:nvSpPr>
        <p:spPr>
          <a:xfrm>
            <a:off x="1528995" y="2005279"/>
            <a:ext cx="5388479" cy="769441"/>
          </a:xfrm>
          <a:prstGeom prst="rect">
            <a:avLst/>
          </a:prstGeom>
          <a:noFill/>
        </p:spPr>
        <p:txBody>
          <a:bodyPr>
            <a:spAutoFit/>
          </a:bodyPr>
          <a:lstStyle/>
          <a:p>
            <a:pPr algn="r" fontAlgn="auto">
              <a:spcBef>
                <a:spcPts val="0"/>
              </a:spcBef>
              <a:spcAft>
                <a:spcPts val="0"/>
              </a:spcAft>
              <a:defRPr/>
            </a:pPr>
            <a:r>
              <a:rPr lang="zh-CN" altLang="en-US" sz="44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谢谢您的观看和支持</a:t>
            </a:r>
            <a:endParaRPr lang="en-US" altLang="zh-CN" sz="44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endParaRPr>
          </a:p>
        </p:txBody>
      </p:sp>
      <p:pic>
        <p:nvPicPr>
          <p:cNvPr id="357" name="图片 356"/>
          <p:cNvPicPr>
            <a:picLocks noChangeAspect="1"/>
          </p:cNvPicPr>
          <p:nvPr/>
        </p:nvPicPr>
        <p:blipFill>
          <a:blip r:embed="rId6" cstate="print"/>
          <a:srcRect/>
          <a:stretch>
            <a:fillRect/>
          </a:stretch>
        </p:blipFill>
        <p:spPr bwMode="auto">
          <a:xfrm>
            <a:off x="2447925" y="2909888"/>
            <a:ext cx="4195763" cy="623887"/>
          </a:xfrm>
          <a:prstGeom prst="rect">
            <a:avLst/>
          </a:prstGeom>
          <a:noFill/>
          <a:ln w="9525">
            <a:noFill/>
            <a:miter lim="800000"/>
            <a:headEnd/>
            <a:tailEnd/>
          </a:ln>
        </p:spPr>
      </p:pic>
      <p:grpSp>
        <p:nvGrpSpPr>
          <p:cNvPr id="11" name="组合 10"/>
          <p:cNvGrpSpPr/>
          <p:nvPr/>
        </p:nvGrpSpPr>
        <p:grpSpPr>
          <a:xfrm>
            <a:off x="7601039" y="5023879"/>
            <a:ext cx="1113416" cy="1819834"/>
            <a:chOff x="5836357" y="4560894"/>
            <a:chExt cx="1327930" cy="2056092"/>
          </a:xfrm>
        </p:grpSpPr>
        <p:pic>
          <p:nvPicPr>
            <p:cNvPr id="12" name="图片 5"/>
            <p:cNvPicPr>
              <a:picLocks noChangeAspect="1"/>
            </p:cNvPicPr>
            <p:nvPr/>
          </p:nvPicPr>
          <p:blipFill rotWithShape="1">
            <a:blip r:embed="rId7" cstate="print">
              <a:clrChange>
                <a:clrFrom>
                  <a:srgbClr val="FDFDFD"/>
                </a:clrFrom>
                <a:clrTo>
                  <a:srgbClr val="FDFDFD">
                    <a:alpha val="0"/>
                  </a:srgbClr>
                </a:clrTo>
              </a:clrChange>
            </a:blip>
            <a:srcRect l="35500" r="32250" b="80044"/>
            <a:stretch/>
          </p:blipFill>
          <p:spPr bwMode="auto">
            <a:xfrm>
              <a:off x="5836357" y="4560894"/>
              <a:ext cx="429028" cy="383639"/>
            </a:xfrm>
            <a:prstGeom prst="rect">
              <a:avLst/>
            </a:prstGeom>
            <a:noFill/>
            <a:ln w="9525">
              <a:noFill/>
              <a:miter lim="800000"/>
              <a:headEnd/>
              <a:tailEnd/>
            </a:ln>
          </p:spPr>
        </p:pic>
        <p:pic>
          <p:nvPicPr>
            <p:cNvPr id="13" name="Picture 2"/>
            <p:cNvPicPr>
              <a:picLocks noChangeAspect="1" noChangeArrowheads="1"/>
            </p:cNvPicPr>
            <p:nvPr/>
          </p:nvPicPr>
          <p:blipFill>
            <a:blip r:embed="rId8"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a:off x="5916478" y="4847939"/>
              <a:ext cx="1247809" cy="176904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pic>
        <p:nvPicPr>
          <p:cNvPr id="14" name="Picture 3"/>
          <p:cNvPicPr>
            <a:picLocks noChangeAspect="1" noChangeArrowheads="1"/>
          </p:cNvPicPr>
          <p:nvPr/>
        </p:nvPicPr>
        <p:blipFill>
          <a:blip r:embed="rId9"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flipH="1">
            <a:off x="1765289" y="5277941"/>
            <a:ext cx="1365272" cy="152801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57"/>
                                        </p:tgtEl>
                                        <p:attrNameLst>
                                          <p:attrName>style.visibility</p:attrName>
                                        </p:attrNameLst>
                                      </p:cBhvr>
                                      <p:to>
                                        <p:strVal val="visible"/>
                                      </p:to>
                                    </p:set>
                                    <p:animEffect transition="in" filter="wipe(left)">
                                      <p:cBhvr>
                                        <p:cTn id="7" dur="500"/>
                                        <p:tgtEl>
                                          <p:spTgt spid="357"/>
                                        </p:tgtEl>
                                      </p:cBhvr>
                                    </p:animEffect>
                                  </p:childTnLst>
                                </p:cTn>
                              </p:par>
                            </p:childTnLst>
                          </p:cTn>
                        </p:par>
                        <p:par>
                          <p:cTn id="8" fill="hold">
                            <p:stCondLst>
                              <p:cond delay="500"/>
                            </p:stCondLst>
                            <p:childTnLst>
                              <p:par>
                                <p:cTn id="9" presetID="56" presetClass="entr" presetSubtype="0" fill="hold" nodeType="afterEffect">
                                  <p:stCondLst>
                                    <p:cond delay="0"/>
                                  </p:stCondLst>
                                  <p:iterate type="lt">
                                    <p:tmPct val="10000"/>
                                  </p:iterate>
                                  <p:childTnLst>
                                    <p:set>
                                      <p:cBhvr>
                                        <p:cTn id="10" dur="1" fill="hold">
                                          <p:stCondLst>
                                            <p:cond delay="0"/>
                                          </p:stCondLst>
                                        </p:cTn>
                                        <p:tgtEl>
                                          <p:spTgt spid="356"/>
                                        </p:tgtEl>
                                        <p:attrNameLst>
                                          <p:attrName>style.visibility</p:attrName>
                                        </p:attrNameLst>
                                      </p:cBhvr>
                                      <p:to>
                                        <p:strVal val="visible"/>
                                      </p:to>
                                    </p:set>
                                    <p:anim by="(-#ppt_w*2)" calcmode="lin" valueType="num">
                                      <p:cBhvr rctx="PPT">
                                        <p:cTn id="11" dur="500" autoRev="1" fill="hold">
                                          <p:stCondLst>
                                            <p:cond delay="0"/>
                                          </p:stCondLst>
                                        </p:cTn>
                                        <p:tgtEl>
                                          <p:spTgt spid="356"/>
                                        </p:tgtEl>
                                        <p:attrNameLst>
                                          <p:attrName>ppt_w</p:attrName>
                                        </p:attrNameLst>
                                      </p:cBhvr>
                                    </p:anim>
                                    <p:anim by="(#ppt_w*0.50)" calcmode="lin" valueType="num">
                                      <p:cBhvr>
                                        <p:cTn id="12" dur="500" decel="50000" autoRev="1" fill="hold">
                                          <p:stCondLst>
                                            <p:cond delay="0"/>
                                          </p:stCondLst>
                                        </p:cTn>
                                        <p:tgtEl>
                                          <p:spTgt spid="356"/>
                                        </p:tgtEl>
                                        <p:attrNameLst>
                                          <p:attrName>ppt_x</p:attrName>
                                        </p:attrNameLst>
                                      </p:cBhvr>
                                    </p:anim>
                                    <p:anim from="(-#ppt_h/2)" to="(#ppt_y)" calcmode="lin" valueType="num">
                                      <p:cBhvr>
                                        <p:cTn id="13" dur="1000" fill="hold">
                                          <p:stCondLst>
                                            <p:cond delay="0"/>
                                          </p:stCondLst>
                                        </p:cTn>
                                        <p:tgtEl>
                                          <p:spTgt spid="356"/>
                                        </p:tgtEl>
                                        <p:attrNameLst>
                                          <p:attrName>ppt_y</p:attrName>
                                        </p:attrNameLst>
                                      </p:cBhvr>
                                    </p:anim>
                                    <p:animRot by="21600000">
                                      <p:cBhvr>
                                        <p:cTn id="14" dur="1000" fill="hold">
                                          <p:stCondLst>
                                            <p:cond delay="0"/>
                                          </p:stCondLst>
                                        </p:cTn>
                                        <p:tgtEl>
                                          <p:spTgt spid="356"/>
                                        </p:tgtEl>
                                        <p:attrNameLst>
                                          <p:attrName>r</p:attrName>
                                        </p:attrNameLst>
                                      </p:cBhvr>
                                    </p:animRot>
                                  </p:childTnLst>
                                </p:cTn>
                              </p:par>
                              <p:par>
                                <p:cTn id="15" presetID="26" presetClass="entr" presetSubtype="0"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down)">
                                      <p:cBhvr>
                                        <p:cTn id="17" dur="580">
                                          <p:stCondLst>
                                            <p:cond delay="0"/>
                                          </p:stCondLst>
                                        </p:cTn>
                                        <p:tgtEl>
                                          <p:spTgt spid="14"/>
                                        </p:tgtEl>
                                      </p:cBhvr>
                                    </p:animEffect>
                                    <p:anim calcmode="lin" valueType="num">
                                      <p:cBhvr>
                                        <p:cTn id="18"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19"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20"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21"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22"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23" dur="26">
                                          <p:stCondLst>
                                            <p:cond delay="650"/>
                                          </p:stCondLst>
                                        </p:cTn>
                                        <p:tgtEl>
                                          <p:spTgt spid="14"/>
                                        </p:tgtEl>
                                      </p:cBhvr>
                                      <p:to x="100000" y="60000"/>
                                    </p:animScale>
                                    <p:animScale>
                                      <p:cBhvr>
                                        <p:cTn id="24" dur="166" decel="50000">
                                          <p:stCondLst>
                                            <p:cond delay="676"/>
                                          </p:stCondLst>
                                        </p:cTn>
                                        <p:tgtEl>
                                          <p:spTgt spid="14"/>
                                        </p:tgtEl>
                                      </p:cBhvr>
                                      <p:to x="100000" y="100000"/>
                                    </p:animScale>
                                    <p:animScale>
                                      <p:cBhvr>
                                        <p:cTn id="25" dur="26">
                                          <p:stCondLst>
                                            <p:cond delay="1312"/>
                                          </p:stCondLst>
                                        </p:cTn>
                                        <p:tgtEl>
                                          <p:spTgt spid="14"/>
                                        </p:tgtEl>
                                      </p:cBhvr>
                                      <p:to x="100000" y="80000"/>
                                    </p:animScale>
                                    <p:animScale>
                                      <p:cBhvr>
                                        <p:cTn id="26" dur="166" decel="50000">
                                          <p:stCondLst>
                                            <p:cond delay="1338"/>
                                          </p:stCondLst>
                                        </p:cTn>
                                        <p:tgtEl>
                                          <p:spTgt spid="14"/>
                                        </p:tgtEl>
                                      </p:cBhvr>
                                      <p:to x="100000" y="100000"/>
                                    </p:animScale>
                                    <p:animScale>
                                      <p:cBhvr>
                                        <p:cTn id="27" dur="26">
                                          <p:stCondLst>
                                            <p:cond delay="1642"/>
                                          </p:stCondLst>
                                        </p:cTn>
                                        <p:tgtEl>
                                          <p:spTgt spid="14"/>
                                        </p:tgtEl>
                                      </p:cBhvr>
                                      <p:to x="100000" y="90000"/>
                                    </p:animScale>
                                    <p:animScale>
                                      <p:cBhvr>
                                        <p:cTn id="28" dur="166" decel="50000">
                                          <p:stCondLst>
                                            <p:cond delay="1668"/>
                                          </p:stCondLst>
                                        </p:cTn>
                                        <p:tgtEl>
                                          <p:spTgt spid="14"/>
                                        </p:tgtEl>
                                      </p:cBhvr>
                                      <p:to x="100000" y="100000"/>
                                    </p:animScale>
                                    <p:animScale>
                                      <p:cBhvr>
                                        <p:cTn id="29" dur="26">
                                          <p:stCondLst>
                                            <p:cond delay="1808"/>
                                          </p:stCondLst>
                                        </p:cTn>
                                        <p:tgtEl>
                                          <p:spTgt spid="14"/>
                                        </p:tgtEl>
                                      </p:cBhvr>
                                      <p:to x="100000" y="95000"/>
                                    </p:animScale>
                                    <p:animScale>
                                      <p:cBhvr>
                                        <p:cTn id="30" dur="166" decel="50000">
                                          <p:stCondLst>
                                            <p:cond delay="1834"/>
                                          </p:stCondLst>
                                        </p:cTn>
                                        <p:tgtEl>
                                          <p:spTgt spid="14"/>
                                        </p:tgtEl>
                                      </p:cBhvr>
                                      <p:to x="100000" y="100000"/>
                                    </p:animScale>
                                  </p:childTnLst>
                                </p:cTn>
                              </p:par>
                              <p:par>
                                <p:cTn id="31" presetID="26" presetClass="entr" presetSubtype="0" fill="hold" nodeType="with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down)">
                                      <p:cBhvr>
                                        <p:cTn id="33" dur="580">
                                          <p:stCondLst>
                                            <p:cond delay="0"/>
                                          </p:stCondLst>
                                        </p:cTn>
                                        <p:tgtEl>
                                          <p:spTgt spid="11"/>
                                        </p:tgtEl>
                                      </p:cBhvr>
                                    </p:animEffect>
                                    <p:anim calcmode="lin" valueType="num">
                                      <p:cBhvr>
                                        <p:cTn id="34"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35"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36"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37"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38"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39" dur="26">
                                          <p:stCondLst>
                                            <p:cond delay="650"/>
                                          </p:stCondLst>
                                        </p:cTn>
                                        <p:tgtEl>
                                          <p:spTgt spid="11"/>
                                        </p:tgtEl>
                                      </p:cBhvr>
                                      <p:to x="100000" y="60000"/>
                                    </p:animScale>
                                    <p:animScale>
                                      <p:cBhvr>
                                        <p:cTn id="40" dur="166" decel="50000">
                                          <p:stCondLst>
                                            <p:cond delay="676"/>
                                          </p:stCondLst>
                                        </p:cTn>
                                        <p:tgtEl>
                                          <p:spTgt spid="11"/>
                                        </p:tgtEl>
                                      </p:cBhvr>
                                      <p:to x="100000" y="100000"/>
                                    </p:animScale>
                                    <p:animScale>
                                      <p:cBhvr>
                                        <p:cTn id="41" dur="26">
                                          <p:stCondLst>
                                            <p:cond delay="1312"/>
                                          </p:stCondLst>
                                        </p:cTn>
                                        <p:tgtEl>
                                          <p:spTgt spid="11"/>
                                        </p:tgtEl>
                                      </p:cBhvr>
                                      <p:to x="100000" y="80000"/>
                                    </p:animScale>
                                    <p:animScale>
                                      <p:cBhvr>
                                        <p:cTn id="42" dur="166" decel="50000">
                                          <p:stCondLst>
                                            <p:cond delay="1338"/>
                                          </p:stCondLst>
                                        </p:cTn>
                                        <p:tgtEl>
                                          <p:spTgt spid="11"/>
                                        </p:tgtEl>
                                      </p:cBhvr>
                                      <p:to x="100000" y="100000"/>
                                    </p:animScale>
                                    <p:animScale>
                                      <p:cBhvr>
                                        <p:cTn id="43" dur="26">
                                          <p:stCondLst>
                                            <p:cond delay="1642"/>
                                          </p:stCondLst>
                                        </p:cTn>
                                        <p:tgtEl>
                                          <p:spTgt spid="11"/>
                                        </p:tgtEl>
                                      </p:cBhvr>
                                      <p:to x="100000" y="90000"/>
                                    </p:animScale>
                                    <p:animScale>
                                      <p:cBhvr>
                                        <p:cTn id="44" dur="166" decel="50000">
                                          <p:stCondLst>
                                            <p:cond delay="1668"/>
                                          </p:stCondLst>
                                        </p:cTn>
                                        <p:tgtEl>
                                          <p:spTgt spid="11"/>
                                        </p:tgtEl>
                                      </p:cBhvr>
                                      <p:to x="100000" y="100000"/>
                                    </p:animScale>
                                    <p:animScale>
                                      <p:cBhvr>
                                        <p:cTn id="45" dur="26">
                                          <p:stCondLst>
                                            <p:cond delay="1808"/>
                                          </p:stCondLst>
                                        </p:cTn>
                                        <p:tgtEl>
                                          <p:spTgt spid="11"/>
                                        </p:tgtEl>
                                      </p:cBhvr>
                                      <p:to x="100000" y="95000"/>
                                    </p:animScale>
                                    <p:animScale>
                                      <p:cBhvr>
                                        <p:cTn id="46" dur="166" decel="50000">
                                          <p:stCondLst>
                                            <p:cond delay="1834"/>
                                          </p:stCondLst>
                                        </p:cTn>
                                        <p:tgtEl>
                                          <p:spTgt spid="11"/>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3"/>
          <p:cNvGrpSpPr>
            <a:grpSpLocks/>
          </p:cNvGrpSpPr>
          <p:nvPr/>
        </p:nvGrpSpPr>
        <p:grpSpPr bwMode="auto">
          <a:xfrm>
            <a:off x="468313" y="111125"/>
            <a:ext cx="3095625" cy="549275"/>
            <a:chOff x="467544" y="110421"/>
            <a:chExt cx="2525818" cy="549852"/>
          </a:xfrm>
        </p:grpSpPr>
        <p:sp>
          <p:nvSpPr>
            <p:cNvPr id="26" name="对角圆角矩形 25"/>
            <p:cNvSpPr/>
            <p:nvPr/>
          </p:nvSpPr>
          <p:spPr>
            <a:xfrm>
              <a:off x="1115190" y="205771"/>
              <a:ext cx="1878172" cy="432254"/>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anchor="ctr"/>
            <a:lstStyle/>
            <a:p>
              <a:pPr algn="ctr">
                <a:defRPr/>
              </a:pPr>
              <a:r>
                <a:rPr lang="zh-CN" altLang="en-US" sz="3200" b="1" dirty="0">
                  <a:solidFill>
                    <a:schemeClr val="accent6">
                      <a:lumMod val="75000"/>
                    </a:schemeClr>
                  </a:solidFill>
                  <a:latin typeface="楷体" pitchFamily="49" charset="-122"/>
                  <a:ea typeface="楷体" pitchFamily="49" charset="-122"/>
                </a:rPr>
                <a:t>识字加油站</a:t>
              </a:r>
            </a:p>
          </p:txBody>
        </p:sp>
        <p:pic>
          <p:nvPicPr>
            <p:cNvPr id="16394" name="图片 26"/>
            <p:cNvPicPr>
              <a:picLocks noChangeAspect="1"/>
            </p:cNvPicPr>
            <p:nvPr/>
          </p:nvPicPr>
          <p:blipFill>
            <a:blip r:embed="rId2" cstate="print"/>
            <a:srcRect/>
            <a:stretch>
              <a:fillRect/>
            </a:stretch>
          </p:blipFill>
          <p:spPr bwMode="auto">
            <a:xfrm>
              <a:off x="467544" y="110421"/>
              <a:ext cx="576064" cy="549852"/>
            </a:xfrm>
            <a:prstGeom prst="rect">
              <a:avLst/>
            </a:prstGeom>
            <a:noFill/>
            <a:ln w="9525">
              <a:noFill/>
              <a:miter lim="800000"/>
              <a:headEnd/>
              <a:tailEnd/>
            </a:ln>
          </p:spPr>
        </p:pic>
      </p:grpSp>
      <p:sp>
        <p:nvSpPr>
          <p:cNvPr id="16388" name="矩形 1"/>
          <p:cNvSpPr>
            <a:spLocks noChangeArrowheads="1"/>
          </p:cNvSpPr>
          <p:nvPr/>
        </p:nvSpPr>
        <p:spPr bwMode="auto">
          <a:xfrm>
            <a:off x="1560513" y="1468438"/>
            <a:ext cx="7764462" cy="1384300"/>
          </a:xfrm>
          <a:prstGeom prst="rect">
            <a:avLst/>
          </a:prstGeom>
          <a:noFill/>
          <a:ln w="9525">
            <a:noFill/>
            <a:miter lim="800000"/>
            <a:headEnd/>
            <a:tailEnd/>
          </a:ln>
        </p:spPr>
        <p:txBody>
          <a:bodyPr>
            <a:spAutoFit/>
          </a:bodyPr>
          <a:lstStyle/>
          <a:p>
            <a:pPr>
              <a:lnSpc>
                <a:spcPct val="150000"/>
              </a:lnSpc>
            </a:pPr>
            <a:r>
              <a:rPr lang="zh-CN" altLang="en-US" sz="2800" b="1" dirty="0">
                <a:latin typeface="楷体" pitchFamily="49" charset="-122"/>
                <a:ea typeface="楷体" pitchFamily="49" charset="-122"/>
              </a:rPr>
              <a:t>扫帚   抹布   拖把   水桶   簸箕</a:t>
            </a:r>
            <a:endParaRPr lang="en-US" altLang="zh-CN" sz="2800" b="1" dirty="0">
              <a:latin typeface="楷体" pitchFamily="49" charset="-122"/>
              <a:ea typeface="楷体" pitchFamily="49" charset="-122"/>
            </a:endParaRPr>
          </a:p>
          <a:p>
            <a:pPr>
              <a:lnSpc>
                <a:spcPct val="150000"/>
              </a:lnSpc>
            </a:pPr>
            <a:r>
              <a:rPr lang="zh-CN" altLang="en-US" sz="2800" b="1" dirty="0" smtClean="0">
                <a:latin typeface="楷体" pitchFamily="49" charset="-122"/>
                <a:ea typeface="楷体" pitchFamily="49" charset="-122"/>
              </a:rPr>
              <a:t>扫地   擦</a:t>
            </a:r>
            <a:r>
              <a:rPr lang="zh-CN" altLang="en-US" sz="2800" b="1" dirty="0">
                <a:latin typeface="楷体" pitchFamily="49" charset="-122"/>
                <a:ea typeface="楷体" pitchFamily="49" charset="-122"/>
              </a:rPr>
              <a:t>玻璃   收垃圾   摆桌椅</a:t>
            </a:r>
          </a:p>
        </p:txBody>
      </p:sp>
      <p:sp>
        <p:nvSpPr>
          <p:cNvPr id="16389" name="矩形 6"/>
          <p:cNvSpPr>
            <a:spLocks noChangeArrowheads="1"/>
          </p:cNvSpPr>
          <p:nvPr/>
        </p:nvSpPr>
        <p:spPr bwMode="auto">
          <a:xfrm>
            <a:off x="1560513" y="2027238"/>
            <a:ext cx="6929437" cy="369887"/>
          </a:xfrm>
          <a:prstGeom prst="rect">
            <a:avLst/>
          </a:prstGeom>
          <a:noFill/>
          <a:ln w="9525">
            <a:noFill/>
            <a:miter lim="800000"/>
            <a:headEnd/>
            <a:tailEnd/>
          </a:ln>
        </p:spPr>
        <p:txBody>
          <a:bodyPr>
            <a:spAutoFit/>
          </a:bodyPr>
          <a:lstStyle/>
          <a:p>
            <a:r>
              <a:rPr lang="en-US" altLang="zh-CN">
                <a:latin typeface="方正姚体" pitchFamily="2" charset="-122"/>
                <a:ea typeface="方正姚体" pitchFamily="2" charset="-122"/>
              </a:rPr>
              <a:t>                             bō    lí                   lā    jī </a:t>
            </a:r>
            <a:endParaRPr lang="zh-CN" altLang="en-US">
              <a:latin typeface="方正姚体" pitchFamily="2" charset="-122"/>
              <a:ea typeface="方正姚体" pitchFamily="2" charset="-122"/>
            </a:endParaRPr>
          </a:p>
        </p:txBody>
      </p:sp>
      <p:sp>
        <p:nvSpPr>
          <p:cNvPr id="16390" name="矩形 7"/>
          <p:cNvSpPr>
            <a:spLocks noChangeArrowheads="1"/>
          </p:cNvSpPr>
          <p:nvPr/>
        </p:nvSpPr>
        <p:spPr bwMode="auto">
          <a:xfrm>
            <a:off x="1417638" y="1325563"/>
            <a:ext cx="6072187" cy="369887"/>
          </a:xfrm>
          <a:prstGeom prst="rect">
            <a:avLst/>
          </a:prstGeom>
          <a:noFill/>
          <a:ln w="9525">
            <a:noFill/>
            <a:miter lim="800000"/>
            <a:headEnd/>
            <a:tailEnd/>
          </a:ln>
        </p:spPr>
        <p:txBody>
          <a:bodyPr>
            <a:spAutoFit/>
          </a:bodyPr>
          <a:lstStyle/>
          <a:p>
            <a:r>
              <a:rPr lang="en-US" altLang="zh-CN">
                <a:latin typeface="方正姚体" pitchFamily="2" charset="-122"/>
                <a:ea typeface="方正姚体" pitchFamily="2" charset="-122"/>
              </a:rPr>
              <a:t>  sào  zhǒu       mā                  tuō                      tǒng         bò   jī </a:t>
            </a:r>
            <a:endParaRPr lang="zh-CN" altLang="en-US">
              <a:latin typeface="方正姚体" pitchFamily="2" charset="-122"/>
              <a:ea typeface="方正姚体" pitchFamily="2" charset="-122"/>
            </a:endParaRPr>
          </a:p>
        </p:txBody>
      </p:sp>
      <p:sp>
        <p:nvSpPr>
          <p:cNvPr id="48" name="矩形 29"/>
          <p:cNvSpPr>
            <a:spLocks noChangeArrowheads="1"/>
          </p:cNvSpPr>
          <p:nvPr/>
        </p:nvSpPr>
        <p:spPr bwMode="auto">
          <a:xfrm>
            <a:off x="803275" y="2997200"/>
            <a:ext cx="7315200" cy="2221762"/>
          </a:xfrm>
          <a:prstGeom prst="rect">
            <a:avLst/>
          </a:prstGeom>
          <a:noFill/>
          <a:ln w="9525">
            <a:noFill/>
            <a:miter lim="800000"/>
            <a:headEnd/>
            <a:tailEnd/>
          </a:ln>
        </p:spPr>
        <p:txBody>
          <a:bodyPr>
            <a:spAutoFit/>
          </a:bodyPr>
          <a:lstStyle/>
          <a:p>
            <a:pPr>
              <a:lnSpc>
                <a:spcPct val="150000"/>
              </a:lnSpc>
            </a:pPr>
            <a:r>
              <a:rPr lang="zh-CN" altLang="en-US" sz="2400" b="1" dirty="0">
                <a:solidFill>
                  <a:srgbClr val="0000FF"/>
                </a:solidFill>
                <a:latin typeface="楷体" pitchFamily="49" charset="-122"/>
                <a:ea typeface="楷体" pitchFamily="49" charset="-122"/>
              </a:rPr>
              <a:t>    本题中出现的词语都是我们平时打扫卫生的时候用到的工具和要做的事情，</a:t>
            </a:r>
            <a:r>
              <a:rPr lang="zh-CN" altLang="en-US" sz="2400" b="1" dirty="0" smtClean="0">
                <a:solidFill>
                  <a:srgbClr val="0000FF"/>
                </a:solidFill>
                <a:latin typeface="楷体" pitchFamily="49" charset="-122"/>
                <a:ea typeface="楷体" pitchFamily="49" charset="-122"/>
              </a:rPr>
              <a:t>本题提示</a:t>
            </a:r>
            <a:r>
              <a:rPr lang="zh-CN" altLang="en-US" sz="2400" b="1" dirty="0">
                <a:solidFill>
                  <a:srgbClr val="0000FF"/>
                </a:solidFill>
                <a:latin typeface="楷体" pitchFamily="49" charset="-122"/>
                <a:ea typeface="楷体" pitchFamily="49" charset="-122"/>
              </a:rPr>
              <a:t>我们</a:t>
            </a:r>
            <a:r>
              <a:rPr lang="zh-CN" altLang="en-US" sz="2400" b="1" dirty="0" smtClean="0">
                <a:solidFill>
                  <a:srgbClr val="0000FF"/>
                </a:solidFill>
                <a:latin typeface="楷体" pitchFamily="49" charset="-122"/>
                <a:ea typeface="楷体" pitchFamily="49" charset="-122"/>
              </a:rPr>
              <a:t>在日常生活</a:t>
            </a:r>
            <a:r>
              <a:rPr lang="zh-CN" altLang="en-US" sz="2400" b="1" dirty="0">
                <a:solidFill>
                  <a:srgbClr val="0000FF"/>
                </a:solidFill>
                <a:latin typeface="楷体" pitchFamily="49" charset="-122"/>
                <a:ea typeface="楷体" pitchFamily="49" charset="-122"/>
              </a:rPr>
              <a:t>中可以通过认识劳动工具，了解劳动技能识字。</a:t>
            </a:r>
          </a:p>
          <a:p>
            <a:pPr>
              <a:lnSpc>
                <a:spcPct val="150000"/>
              </a:lnSpc>
            </a:pPr>
            <a:endParaRPr lang="zh-CN" altLang="en-US" sz="2400" b="1" dirty="0">
              <a:solidFill>
                <a:srgbClr val="0000FF"/>
              </a:solidFill>
              <a:latin typeface="楷体" pitchFamily="49" charset="-122"/>
              <a:ea typeface="楷体" pitchFamily="49" charset="-122"/>
            </a:endParaRPr>
          </a:p>
        </p:txBody>
      </p:sp>
      <p:pic>
        <p:nvPicPr>
          <p:cNvPr id="16392" name="Picture 2"/>
          <p:cNvPicPr>
            <a:picLocks noChangeAspect="1" noChangeArrowheads="1"/>
          </p:cNvPicPr>
          <p:nvPr/>
        </p:nvPicPr>
        <p:blipFill>
          <a:blip r:embed="rId3" cstate="print">
            <a:clrChange>
              <a:clrFrom>
                <a:srgbClr val="FDFDFD"/>
              </a:clrFrom>
              <a:clrTo>
                <a:srgbClr val="FDFDFD">
                  <a:alpha val="0"/>
                </a:srgbClr>
              </a:clrTo>
            </a:clrChange>
          </a:blip>
          <a:srcRect/>
          <a:stretch>
            <a:fillRect/>
          </a:stretch>
        </p:blipFill>
        <p:spPr bwMode="auto">
          <a:xfrm>
            <a:off x="571472" y="5286388"/>
            <a:ext cx="1147762" cy="1300162"/>
          </a:xfrm>
          <a:prstGeom prst="rect">
            <a:avLst/>
          </a:prstGeom>
          <a:noFill/>
          <a:ln w="9525">
            <a:noFill/>
            <a:miter lim="800000"/>
            <a:headEnd/>
            <a:tailEnd/>
          </a:ln>
          <a:effectLst/>
        </p:spPr>
      </p:pic>
      <p:grpSp>
        <p:nvGrpSpPr>
          <p:cNvPr id="11" name="组合 10"/>
          <p:cNvGrpSpPr/>
          <p:nvPr/>
        </p:nvGrpSpPr>
        <p:grpSpPr>
          <a:xfrm>
            <a:off x="7358082" y="4857760"/>
            <a:ext cx="1113416" cy="1819834"/>
            <a:chOff x="5836357" y="4560894"/>
            <a:chExt cx="1327930" cy="2056092"/>
          </a:xfrm>
        </p:grpSpPr>
        <p:pic>
          <p:nvPicPr>
            <p:cNvPr id="12" name="图片 5"/>
            <p:cNvPicPr>
              <a:picLocks noChangeAspect="1"/>
            </p:cNvPicPr>
            <p:nvPr/>
          </p:nvPicPr>
          <p:blipFill rotWithShape="1">
            <a:blip r:embed="rId4" cstate="print">
              <a:clrChange>
                <a:clrFrom>
                  <a:srgbClr val="FDFDFD"/>
                </a:clrFrom>
                <a:clrTo>
                  <a:srgbClr val="FDFDFD">
                    <a:alpha val="0"/>
                  </a:srgbClr>
                </a:clrTo>
              </a:clrChange>
            </a:blip>
            <a:srcRect l="35500" r="32250" b="80044"/>
            <a:stretch/>
          </p:blipFill>
          <p:spPr bwMode="auto">
            <a:xfrm>
              <a:off x="5836357" y="4560894"/>
              <a:ext cx="429028" cy="383639"/>
            </a:xfrm>
            <a:prstGeom prst="rect">
              <a:avLst/>
            </a:prstGeom>
            <a:noFill/>
            <a:ln w="9525">
              <a:noFill/>
              <a:miter lim="800000"/>
              <a:headEnd/>
              <a:tailEnd/>
            </a:ln>
          </p:spPr>
        </p:pic>
        <p:pic>
          <p:nvPicPr>
            <p:cNvPr id="13" name="Picture 2"/>
            <p:cNvPicPr>
              <a:picLocks noChangeAspect="1" noChangeArrowheads="1"/>
            </p:cNvPicPr>
            <p:nvPr/>
          </p:nvPicPr>
          <p:blipFill>
            <a:blip r:embed="rId5"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a:off x="5916478" y="4847939"/>
              <a:ext cx="1247809" cy="176904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pic>
        <p:nvPicPr>
          <p:cNvPr id="14" name="图片 7"/>
          <p:cNvPicPr>
            <a:picLocks noChangeAspect="1"/>
          </p:cNvPicPr>
          <p:nvPr/>
        </p:nvPicPr>
        <p:blipFill>
          <a:blip r:embed="rId6" cstate="print"/>
          <a:srcRect/>
          <a:stretch>
            <a:fillRect/>
          </a:stretch>
        </p:blipFill>
        <p:spPr bwMode="auto">
          <a:xfrm>
            <a:off x="158750" y="6383338"/>
            <a:ext cx="539750" cy="460375"/>
          </a:xfrm>
          <a:prstGeom prst="rect">
            <a:avLst/>
          </a:prstGeom>
          <a:noFill/>
          <a:ln w="9525">
            <a:noFill/>
            <a:miter lim="800000"/>
            <a:headEnd/>
            <a:tailEnd/>
          </a:ln>
        </p:spPr>
      </p:pic>
      <p:pic>
        <p:nvPicPr>
          <p:cNvPr id="15" name="图片 8"/>
          <p:cNvPicPr>
            <a:picLocks noChangeAspect="1"/>
          </p:cNvPicPr>
          <p:nvPr/>
        </p:nvPicPr>
        <p:blipFill>
          <a:blip r:embed="rId7" cstate="print"/>
          <a:srcRect/>
          <a:stretch>
            <a:fillRect/>
          </a:stretch>
        </p:blipFill>
        <p:spPr bwMode="auto">
          <a:xfrm>
            <a:off x="8172450" y="6343650"/>
            <a:ext cx="720725" cy="477838"/>
          </a:xfrm>
          <a:prstGeom prst="rect">
            <a:avLst/>
          </a:prstGeom>
          <a:noFill/>
          <a:ln w="9525">
            <a:noFill/>
            <a:miter lim="800000"/>
            <a:headEnd/>
            <a:tailEnd/>
          </a:ln>
        </p:spPr>
      </p:pic>
      <p:pic>
        <p:nvPicPr>
          <p:cNvPr id="16" name="图片 9"/>
          <p:cNvPicPr>
            <a:picLocks noChangeAspect="1"/>
          </p:cNvPicPr>
          <p:nvPr/>
        </p:nvPicPr>
        <p:blipFill>
          <a:blip r:embed="rId8" cstate="print"/>
          <a:srcRect r="72971"/>
          <a:stretch>
            <a:fillRect/>
          </a:stretch>
        </p:blipFill>
        <p:spPr bwMode="auto">
          <a:xfrm>
            <a:off x="6557963" y="6049963"/>
            <a:ext cx="1624012" cy="1543050"/>
          </a:xfrm>
          <a:prstGeom prst="rect">
            <a:avLst/>
          </a:prstGeom>
          <a:noFill/>
          <a:ln w="9525">
            <a:noFill/>
            <a:miter lim="800000"/>
            <a:headEnd/>
            <a:tailEnd/>
          </a:ln>
        </p:spPr>
      </p:pic>
      <p:pic>
        <p:nvPicPr>
          <p:cNvPr id="17" name="图片 9"/>
          <p:cNvPicPr>
            <a:picLocks noChangeAspect="1"/>
          </p:cNvPicPr>
          <p:nvPr/>
        </p:nvPicPr>
        <p:blipFill>
          <a:blip r:embed="rId8" cstate="print"/>
          <a:srcRect r="72971"/>
          <a:stretch>
            <a:fillRect/>
          </a:stretch>
        </p:blipFill>
        <p:spPr bwMode="auto">
          <a:xfrm>
            <a:off x="2000232" y="6086475"/>
            <a:ext cx="1624012" cy="1543050"/>
          </a:xfrm>
          <a:prstGeom prst="rect">
            <a:avLst/>
          </a:prstGeom>
          <a:noFill/>
          <a:ln w="9525">
            <a:noFill/>
            <a:miter lim="800000"/>
            <a:headEnd/>
            <a:tailEnd/>
          </a:ln>
        </p:spPr>
      </p:pic>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8"/>
                                        </p:tgtEl>
                                        <p:attrNameLst>
                                          <p:attrName>style.visibility</p:attrName>
                                        </p:attrNameLst>
                                      </p:cBhvr>
                                      <p:to>
                                        <p:strVal val="visible"/>
                                      </p:to>
                                    </p:set>
                                  </p:childTnLst>
                                </p:cTn>
                              </p:par>
                              <p:par>
                                <p:cTn id="7" presetID="26"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animEffect transition="in" filter="wipe(down)">
                                      <p:cBhvr>
                                        <p:cTn id="9" dur="580">
                                          <p:stCondLst>
                                            <p:cond delay="0"/>
                                          </p:stCondLst>
                                        </p:cTn>
                                        <p:tgtEl>
                                          <p:spTgt spid="11"/>
                                        </p:tgtEl>
                                      </p:cBhvr>
                                    </p:animEffect>
                                    <p:anim calcmode="lin" valueType="num">
                                      <p:cBhvr>
                                        <p:cTn id="10"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11"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12"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13"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14"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15" dur="26">
                                          <p:stCondLst>
                                            <p:cond delay="650"/>
                                          </p:stCondLst>
                                        </p:cTn>
                                        <p:tgtEl>
                                          <p:spTgt spid="11"/>
                                        </p:tgtEl>
                                      </p:cBhvr>
                                      <p:to x="100000" y="60000"/>
                                    </p:animScale>
                                    <p:animScale>
                                      <p:cBhvr>
                                        <p:cTn id="16" dur="166" decel="50000">
                                          <p:stCondLst>
                                            <p:cond delay="676"/>
                                          </p:stCondLst>
                                        </p:cTn>
                                        <p:tgtEl>
                                          <p:spTgt spid="11"/>
                                        </p:tgtEl>
                                      </p:cBhvr>
                                      <p:to x="100000" y="100000"/>
                                    </p:animScale>
                                    <p:animScale>
                                      <p:cBhvr>
                                        <p:cTn id="17" dur="26">
                                          <p:stCondLst>
                                            <p:cond delay="1312"/>
                                          </p:stCondLst>
                                        </p:cTn>
                                        <p:tgtEl>
                                          <p:spTgt spid="11"/>
                                        </p:tgtEl>
                                      </p:cBhvr>
                                      <p:to x="100000" y="80000"/>
                                    </p:animScale>
                                    <p:animScale>
                                      <p:cBhvr>
                                        <p:cTn id="18" dur="166" decel="50000">
                                          <p:stCondLst>
                                            <p:cond delay="1338"/>
                                          </p:stCondLst>
                                        </p:cTn>
                                        <p:tgtEl>
                                          <p:spTgt spid="11"/>
                                        </p:tgtEl>
                                      </p:cBhvr>
                                      <p:to x="100000" y="100000"/>
                                    </p:animScale>
                                    <p:animScale>
                                      <p:cBhvr>
                                        <p:cTn id="19" dur="26">
                                          <p:stCondLst>
                                            <p:cond delay="1642"/>
                                          </p:stCondLst>
                                        </p:cTn>
                                        <p:tgtEl>
                                          <p:spTgt spid="11"/>
                                        </p:tgtEl>
                                      </p:cBhvr>
                                      <p:to x="100000" y="90000"/>
                                    </p:animScale>
                                    <p:animScale>
                                      <p:cBhvr>
                                        <p:cTn id="20" dur="166" decel="50000">
                                          <p:stCondLst>
                                            <p:cond delay="1668"/>
                                          </p:stCondLst>
                                        </p:cTn>
                                        <p:tgtEl>
                                          <p:spTgt spid="11"/>
                                        </p:tgtEl>
                                      </p:cBhvr>
                                      <p:to x="100000" y="100000"/>
                                    </p:animScale>
                                    <p:animScale>
                                      <p:cBhvr>
                                        <p:cTn id="21" dur="26">
                                          <p:stCondLst>
                                            <p:cond delay="1808"/>
                                          </p:stCondLst>
                                        </p:cTn>
                                        <p:tgtEl>
                                          <p:spTgt spid="11"/>
                                        </p:tgtEl>
                                      </p:cBhvr>
                                      <p:to x="100000" y="95000"/>
                                    </p:animScale>
                                    <p:animScale>
                                      <p:cBhvr>
                                        <p:cTn id="22" dur="166" decel="50000">
                                          <p:stCondLst>
                                            <p:cond delay="1834"/>
                                          </p:stCondLst>
                                        </p:cTn>
                                        <p:tgtEl>
                                          <p:spTgt spid="11"/>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5"/>
          <p:cNvGrpSpPr/>
          <p:nvPr/>
        </p:nvGrpSpPr>
        <p:grpSpPr>
          <a:xfrm>
            <a:off x="669043" y="1407959"/>
            <a:ext cx="1265926" cy="1189713"/>
            <a:chOff x="-2771523" y="594818"/>
            <a:chExt cx="1785950" cy="1643074"/>
          </a:xfrm>
          <a:solidFill>
            <a:schemeClr val="accent3">
              <a:lumMod val="60000"/>
              <a:lumOff val="40000"/>
            </a:schemeClr>
          </a:solidFill>
        </p:grpSpPr>
        <p:sp>
          <p:nvSpPr>
            <p:cNvPr id="40" name="矩形 39"/>
            <p:cNvSpPr/>
            <p:nvPr/>
          </p:nvSpPr>
          <p:spPr>
            <a:xfrm>
              <a:off x="-2771523" y="594818"/>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41" name="直接连接符 40"/>
            <p:cNvCxnSpPr>
              <a:stCxn id="40" idx="1"/>
              <a:endCxn id="40" idx="3"/>
            </p:cNvCxnSpPr>
            <p:nvPr/>
          </p:nvCxnSpPr>
          <p:spPr>
            <a:xfrm>
              <a:off x="-2771523" y="1416355"/>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2" name="直接连接符 41"/>
            <p:cNvCxnSpPr>
              <a:stCxn id="40" idx="0"/>
              <a:endCxn id="40" idx="2"/>
            </p:cNvCxnSpPr>
            <p:nvPr/>
          </p:nvCxnSpPr>
          <p:spPr>
            <a:xfrm>
              <a:off x="-1878548" y="594818"/>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43" name="组合 100"/>
          <p:cNvGrpSpPr/>
          <p:nvPr/>
        </p:nvGrpSpPr>
        <p:grpSpPr>
          <a:xfrm>
            <a:off x="716783" y="3214008"/>
            <a:ext cx="1265926" cy="1189713"/>
            <a:chOff x="-2771523" y="594818"/>
            <a:chExt cx="1785950" cy="1643074"/>
          </a:xfrm>
          <a:solidFill>
            <a:schemeClr val="accent3">
              <a:lumMod val="60000"/>
              <a:lumOff val="40000"/>
            </a:schemeClr>
          </a:solidFill>
        </p:grpSpPr>
        <p:sp>
          <p:nvSpPr>
            <p:cNvPr id="44" name="矩形 43"/>
            <p:cNvSpPr/>
            <p:nvPr/>
          </p:nvSpPr>
          <p:spPr>
            <a:xfrm>
              <a:off x="-2771523" y="594818"/>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45" name="直接连接符 44"/>
            <p:cNvCxnSpPr>
              <a:stCxn id="44" idx="1"/>
              <a:endCxn id="44" idx="3"/>
            </p:cNvCxnSpPr>
            <p:nvPr/>
          </p:nvCxnSpPr>
          <p:spPr>
            <a:xfrm>
              <a:off x="-2771523" y="1416355"/>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6" name="直接连接符 45"/>
            <p:cNvCxnSpPr>
              <a:stCxn id="44" idx="0"/>
              <a:endCxn id="44" idx="2"/>
            </p:cNvCxnSpPr>
            <p:nvPr/>
          </p:nvCxnSpPr>
          <p:spPr>
            <a:xfrm>
              <a:off x="-1878548" y="594818"/>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47" name="组合 105"/>
          <p:cNvGrpSpPr/>
          <p:nvPr/>
        </p:nvGrpSpPr>
        <p:grpSpPr>
          <a:xfrm>
            <a:off x="725046" y="5084042"/>
            <a:ext cx="1265926" cy="1189713"/>
            <a:chOff x="-2771523" y="594818"/>
            <a:chExt cx="1785950" cy="1643074"/>
          </a:xfrm>
          <a:solidFill>
            <a:schemeClr val="accent3">
              <a:lumMod val="60000"/>
              <a:lumOff val="40000"/>
            </a:schemeClr>
          </a:solidFill>
        </p:grpSpPr>
        <p:sp>
          <p:nvSpPr>
            <p:cNvPr id="48" name="矩形 47"/>
            <p:cNvSpPr/>
            <p:nvPr/>
          </p:nvSpPr>
          <p:spPr>
            <a:xfrm>
              <a:off x="-2771523" y="594818"/>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49" name="直接连接符 48"/>
            <p:cNvCxnSpPr>
              <a:stCxn id="48" idx="1"/>
              <a:endCxn id="48" idx="3"/>
            </p:cNvCxnSpPr>
            <p:nvPr/>
          </p:nvCxnSpPr>
          <p:spPr>
            <a:xfrm>
              <a:off x="-2771523" y="1416355"/>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48" idx="0"/>
              <a:endCxn id="48" idx="2"/>
            </p:cNvCxnSpPr>
            <p:nvPr/>
          </p:nvCxnSpPr>
          <p:spPr>
            <a:xfrm>
              <a:off x="-1878548" y="594818"/>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51" name="组合 110"/>
          <p:cNvGrpSpPr/>
          <p:nvPr/>
        </p:nvGrpSpPr>
        <p:grpSpPr>
          <a:xfrm>
            <a:off x="4844408" y="5237391"/>
            <a:ext cx="1265926" cy="1189713"/>
            <a:chOff x="-2771523" y="594818"/>
            <a:chExt cx="1785950" cy="1643074"/>
          </a:xfrm>
          <a:solidFill>
            <a:schemeClr val="accent3">
              <a:lumMod val="60000"/>
              <a:lumOff val="40000"/>
            </a:schemeClr>
          </a:solidFill>
        </p:grpSpPr>
        <p:sp>
          <p:nvSpPr>
            <p:cNvPr id="52" name="矩形 51"/>
            <p:cNvSpPr/>
            <p:nvPr/>
          </p:nvSpPr>
          <p:spPr>
            <a:xfrm>
              <a:off x="-2771523" y="594818"/>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53" name="直接连接符 52"/>
            <p:cNvCxnSpPr>
              <a:stCxn id="52" idx="1"/>
              <a:endCxn id="52" idx="3"/>
            </p:cNvCxnSpPr>
            <p:nvPr/>
          </p:nvCxnSpPr>
          <p:spPr>
            <a:xfrm>
              <a:off x="-2771523" y="1416355"/>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4" name="直接连接符 53"/>
            <p:cNvCxnSpPr>
              <a:stCxn id="52" idx="0"/>
              <a:endCxn id="52" idx="2"/>
            </p:cNvCxnSpPr>
            <p:nvPr/>
          </p:nvCxnSpPr>
          <p:spPr>
            <a:xfrm>
              <a:off x="-1878548" y="594818"/>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pic>
        <p:nvPicPr>
          <p:cNvPr id="2" name="图片 9"/>
          <p:cNvPicPr>
            <a:picLocks noChangeAspect="1"/>
          </p:cNvPicPr>
          <p:nvPr/>
        </p:nvPicPr>
        <p:blipFill>
          <a:blip r:embed="rId2" cstate="print"/>
          <a:srcRect r="72971"/>
          <a:stretch>
            <a:fillRect/>
          </a:stretch>
        </p:blipFill>
        <p:spPr bwMode="auto">
          <a:xfrm>
            <a:off x="6557963" y="6049963"/>
            <a:ext cx="1624012" cy="1543050"/>
          </a:xfrm>
          <a:prstGeom prst="rect">
            <a:avLst/>
          </a:prstGeom>
          <a:noFill/>
          <a:ln w="9525">
            <a:noFill/>
            <a:miter lim="800000"/>
            <a:headEnd/>
            <a:tailEnd/>
          </a:ln>
        </p:spPr>
      </p:pic>
      <p:pic>
        <p:nvPicPr>
          <p:cNvPr id="3" name="图片 7"/>
          <p:cNvPicPr>
            <a:picLocks noChangeAspect="1"/>
          </p:cNvPicPr>
          <p:nvPr/>
        </p:nvPicPr>
        <p:blipFill>
          <a:blip r:embed="rId3" cstate="print"/>
          <a:srcRect/>
          <a:stretch>
            <a:fillRect/>
          </a:stretch>
        </p:blipFill>
        <p:spPr bwMode="auto">
          <a:xfrm>
            <a:off x="158750" y="6383338"/>
            <a:ext cx="539750" cy="460375"/>
          </a:xfrm>
          <a:prstGeom prst="rect">
            <a:avLst/>
          </a:prstGeom>
          <a:noFill/>
          <a:ln w="9525">
            <a:noFill/>
            <a:miter lim="800000"/>
            <a:headEnd/>
            <a:tailEnd/>
          </a:ln>
        </p:spPr>
      </p:pic>
      <p:pic>
        <p:nvPicPr>
          <p:cNvPr id="4" name="图片 8"/>
          <p:cNvPicPr>
            <a:picLocks noChangeAspect="1"/>
          </p:cNvPicPr>
          <p:nvPr/>
        </p:nvPicPr>
        <p:blipFill>
          <a:blip r:embed="rId4" cstate="print"/>
          <a:srcRect/>
          <a:stretch>
            <a:fillRect/>
          </a:stretch>
        </p:blipFill>
        <p:spPr bwMode="auto">
          <a:xfrm>
            <a:off x="8172450" y="6343650"/>
            <a:ext cx="720725" cy="477838"/>
          </a:xfrm>
          <a:prstGeom prst="rect">
            <a:avLst/>
          </a:prstGeom>
          <a:noFill/>
          <a:ln w="9525">
            <a:noFill/>
            <a:miter lim="800000"/>
            <a:headEnd/>
            <a:tailEnd/>
          </a:ln>
        </p:spPr>
      </p:pic>
      <p:sp>
        <p:nvSpPr>
          <p:cNvPr id="5" name="TextBox 4"/>
          <p:cNvSpPr txBox="1"/>
          <p:nvPr/>
        </p:nvSpPr>
        <p:spPr>
          <a:xfrm>
            <a:off x="809625" y="671513"/>
            <a:ext cx="954088" cy="708025"/>
          </a:xfrm>
          <a:prstGeom prst="rect">
            <a:avLst/>
          </a:prstGeom>
          <a:noFill/>
        </p:spPr>
        <p:txBody>
          <a:bodyPr wrap="none">
            <a:spAutoFit/>
          </a:bodyPr>
          <a:lstStyle/>
          <a:p>
            <a:pPr>
              <a:defRPr/>
            </a:pPr>
            <a:r>
              <a:rPr lang="en-US" altLang="zh-CN" sz="4000" dirty="0" err="1">
                <a:solidFill>
                  <a:srgbClr val="FF0000"/>
                </a:solidFill>
                <a:latin typeface="+mn-ea"/>
                <a:ea typeface="+mn-ea"/>
              </a:rPr>
              <a:t>sào</a:t>
            </a:r>
            <a:endParaRPr lang="en-US" altLang="zh-CN" sz="4000" dirty="0">
              <a:solidFill>
                <a:srgbClr val="FF0000"/>
              </a:solidFill>
              <a:latin typeface="+mn-ea"/>
              <a:ea typeface="+mn-ea"/>
            </a:endParaRPr>
          </a:p>
        </p:txBody>
      </p:sp>
      <p:sp>
        <p:nvSpPr>
          <p:cNvPr id="6" name="TextBox 5"/>
          <p:cNvSpPr txBox="1">
            <a:spLocks noChangeArrowheads="1"/>
          </p:cNvSpPr>
          <p:nvPr/>
        </p:nvSpPr>
        <p:spPr bwMode="auto">
          <a:xfrm>
            <a:off x="1911350" y="1973263"/>
            <a:ext cx="2867025" cy="400050"/>
          </a:xfrm>
          <a:prstGeom prst="rect">
            <a:avLst/>
          </a:prstGeom>
          <a:noFill/>
          <a:ln w="9525">
            <a:noFill/>
            <a:miter lim="800000"/>
            <a:headEnd/>
            <a:tailEnd/>
          </a:ln>
        </p:spPr>
        <p:txBody>
          <a:bodyPr>
            <a:spAutoFit/>
          </a:bodyPr>
          <a:lstStyle/>
          <a:p>
            <a:r>
              <a:rPr lang="zh-CN" altLang="en-US" sz="2000" b="1">
                <a:latin typeface="楷体" pitchFamily="49" charset="-122"/>
                <a:ea typeface="楷体" pitchFamily="49" charset="-122"/>
              </a:rPr>
              <a:t>组词</a:t>
            </a:r>
            <a:r>
              <a:rPr lang="zh-CN" altLang="en-US" sz="2000" b="1">
                <a:latin typeface="楷体" pitchFamily="49" charset="-122"/>
                <a:ea typeface="楷体" pitchFamily="49" charset="-122"/>
                <a:sym typeface="Wingdings" pitchFamily="2" charset="2"/>
              </a:rPr>
              <a:t>：扫帚</a:t>
            </a:r>
            <a:endParaRPr lang="zh-CN" altLang="en-US" sz="2000">
              <a:latin typeface="楷体" pitchFamily="49" charset="-122"/>
              <a:ea typeface="楷体" pitchFamily="49" charset="-122"/>
            </a:endParaRPr>
          </a:p>
        </p:txBody>
      </p:sp>
      <p:sp>
        <p:nvSpPr>
          <p:cNvPr id="7" name="TextBox 14"/>
          <p:cNvSpPr txBox="1">
            <a:spLocks noChangeArrowheads="1"/>
          </p:cNvSpPr>
          <p:nvPr/>
        </p:nvSpPr>
        <p:spPr bwMode="auto">
          <a:xfrm>
            <a:off x="1882775" y="1196975"/>
            <a:ext cx="3144838" cy="646113"/>
          </a:xfrm>
          <a:prstGeom prst="rect">
            <a:avLst/>
          </a:prstGeom>
          <a:noFill/>
          <a:ln w="9525">
            <a:noFill/>
            <a:miter lim="800000"/>
            <a:headEnd/>
            <a:tailEnd/>
          </a:ln>
        </p:spPr>
        <p:txBody>
          <a:bodyPr>
            <a:spAutoFit/>
          </a:bodyPr>
          <a:lstStyle/>
          <a:p>
            <a:r>
              <a:rPr lang="zh-CN" altLang="en-US" sz="2000" b="1" dirty="0">
                <a:latin typeface="楷体" pitchFamily="49" charset="-122"/>
                <a:ea typeface="楷体" pitchFamily="49" charset="-122"/>
                <a:sym typeface="Wingdings" pitchFamily="2" charset="2"/>
              </a:rPr>
              <a:t>易错提示：</a:t>
            </a:r>
            <a:endParaRPr lang="en-US" altLang="zh-CN" sz="2000" b="1" dirty="0">
              <a:latin typeface="楷体" pitchFamily="49" charset="-122"/>
              <a:ea typeface="楷体" pitchFamily="49" charset="-122"/>
              <a:sym typeface="Wingdings" pitchFamily="2" charset="2"/>
            </a:endParaRPr>
          </a:p>
          <a:p>
            <a:r>
              <a:rPr lang="zh-CN" altLang="en-US" sz="1600" b="1" dirty="0">
                <a:latin typeface="楷体" pitchFamily="49" charset="-122"/>
                <a:ea typeface="楷体" pitchFamily="49" charset="-122"/>
                <a:sym typeface="Wingdings" pitchFamily="2" charset="2"/>
              </a:rPr>
              <a:t>　   不要读</a:t>
            </a:r>
            <a:r>
              <a:rPr lang="zh-CN" altLang="en-US" sz="1600" b="1" dirty="0" smtClean="0">
                <a:latin typeface="楷体" pitchFamily="49" charset="-122"/>
                <a:ea typeface="楷体" pitchFamily="49" charset="-122"/>
                <a:sym typeface="Wingdings" pitchFamily="2" charset="2"/>
              </a:rPr>
              <a:t>成</a:t>
            </a:r>
            <a:r>
              <a:rPr lang="en-US" altLang="zh-CN" sz="1600" b="1" dirty="0" smtClean="0">
                <a:latin typeface="楷体" pitchFamily="49" charset="-122"/>
                <a:ea typeface="楷体" pitchFamily="49" charset="-122"/>
                <a:sym typeface="Wingdings" pitchFamily="2" charset="2"/>
              </a:rPr>
              <a:t>shao</a:t>
            </a:r>
            <a:r>
              <a:rPr lang="zh-CN" altLang="en-US" sz="1600" b="1" dirty="0" smtClean="0">
                <a:latin typeface="楷体" pitchFamily="49" charset="-122"/>
                <a:ea typeface="楷体" pitchFamily="49" charset="-122"/>
                <a:sym typeface="Wingdings" pitchFamily="2" charset="2"/>
              </a:rPr>
              <a:t>。</a:t>
            </a:r>
            <a:endParaRPr lang="zh-CN" altLang="en-US" sz="1600" dirty="0">
              <a:latin typeface="楷体" pitchFamily="49" charset="-122"/>
              <a:ea typeface="楷体" pitchFamily="49" charset="-122"/>
            </a:endParaRPr>
          </a:p>
        </p:txBody>
      </p:sp>
      <p:sp>
        <p:nvSpPr>
          <p:cNvPr id="8" name="TextBox 23"/>
          <p:cNvSpPr txBox="1">
            <a:spLocks noChangeArrowheads="1"/>
          </p:cNvSpPr>
          <p:nvPr/>
        </p:nvSpPr>
        <p:spPr bwMode="auto">
          <a:xfrm>
            <a:off x="771507" y="1357298"/>
            <a:ext cx="1228725" cy="1200150"/>
          </a:xfrm>
          <a:prstGeom prst="rect">
            <a:avLst/>
          </a:prstGeom>
          <a:noFill/>
          <a:ln w="9525">
            <a:noFill/>
            <a:miter lim="800000"/>
            <a:headEnd/>
            <a:tailEnd/>
          </a:ln>
        </p:spPr>
        <p:txBody>
          <a:bodyPr>
            <a:spAutoFit/>
          </a:bodyPr>
          <a:lstStyle/>
          <a:p>
            <a:r>
              <a:rPr lang="zh-CN" altLang="en-US" sz="7200" b="1" dirty="0">
                <a:latin typeface="楷体" pitchFamily="49" charset="-122"/>
                <a:ea typeface="楷体" pitchFamily="49" charset="-122"/>
              </a:rPr>
              <a:t>扫</a:t>
            </a:r>
          </a:p>
        </p:txBody>
      </p:sp>
      <p:sp>
        <p:nvSpPr>
          <p:cNvPr id="9" name="TextBox 8"/>
          <p:cNvSpPr txBox="1"/>
          <p:nvPr/>
        </p:nvSpPr>
        <p:spPr>
          <a:xfrm>
            <a:off x="4802188" y="774700"/>
            <a:ext cx="1209675" cy="708025"/>
          </a:xfrm>
          <a:prstGeom prst="rect">
            <a:avLst/>
          </a:prstGeom>
          <a:noFill/>
        </p:spPr>
        <p:txBody>
          <a:bodyPr wrap="none">
            <a:spAutoFit/>
          </a:bodyPr>
          <a:lstStyle/>
          <a:p>
            <a:pPr>
              <a:defRPr/>
            </a:pPr>
            <a:r>
              <a:rPr lang="en-US" altLang="zh-CN" sz="4000" dirty="0" err="1">
                <a:solidFill>
                  <a:srgbClr val="FF0000"/>
                </a:solidFill>
                <a:latin typeface="+mn-ea"/>
                <a:ea typeface="+mn-ea"/>
              </a:rPr>
              <a:t>zhǒu</a:t>
            </a:r>
            <a:endParaRPr lang="en-US" altLang="zh-CN" sz="4000" dirty="0">
              <a:solidFill>
                <a:srgbClr val="FF0000"/>
              </a:solidFill>
              <a:latin typeface="+mn-ea"/>
              <a:ea typeface="+mn-ea"/>
            </a:endParaRPr>
          </a:p>
        </p:txBody>
      </p:sp>
      <p:sp>
        <p:nvSpPr>
          <p:cNvPr id="10" name="TextBox 41"/>
          <p:cNvSpPr txBox="1">
            <a:spLocks noChangeArrowheads="1"/>
          </p:cNvSpPr>
          <p:nvPr/>
        </p:nvSpPr>
        <p:spPr bwMode="auto">
          <a:xfrm>
            <a:off x="6011863" y="2073275"/>
            <a:ext cx="2867025" cy="708025"/>
          </a:xfrm>
          <a:prstGeom prst="rect">
            <a:avLst/>
          </a:prstGeom>
          <a:noFill/>
          <a:ln w="9525">
            <a:noFill/>
            <a:miter lim="800000"/>
            <a:headEnd/>
            <a:tailEnd/>
          </a:ln>
        </p:spPr>
        <p:txBody>
          <a:bodyPr>
            <a:spAutoFit/>
          </a:bodyPr>
          <a:lstStyle/>
          <a:p>
            <a:r>
              <a:rPr lang="zh-CN" altLang="en-US" sz="2000" b="1">
                <a:latin typeface="楷体" pitchFamily="49" charset="-122"/>
                <a:ea typeface="楷体" pitchFamily="49" charset="-122"/>
              </a:rPr>
              <a:t>组词</a:t>
            </a:r>
            <a:r>
              <a:rPr lang="zh-CN" altLang="en-US" sz="2000" b="1">
                <a:latin typeface="楷体" pitchFamily="49" charset="-122"/>
                <a:ea typeface="楷体" pitchFamily="49" charset="-122"/>
                <a:sym typeface="Wingdings" pitchFamily="2" charset="2"/>
              </a:rPr>
              <a:t>：扫帚  饭帚</a:t>
            </a:r>
            <a:endParaRPr lang="en-US" altLang="zh-CN" sz="2000" b="1">
              <a:latin typeface="楷体" pitchFamily="49" charset="-122"/>
              <a:ea typeface="楷体" pitchFamily="49" charset="-122"/>
              <a:sym typeface="Wingdings" pitchFamily="2" charset="2"/>
            </a:endParaRPr>
          </a:p>
          <a:p>
            <a:r>
              <a:rPr lang="en-US" altLang="zh-CN" sz="2000" b="1">
                <a:latin typeface="楷体" pitchFamily="49" charset="-122"/>
                <a:ea typeface="楷体" pitchFamily="49" charset="-122"/>
                <a:sym typeface="Wingdings" pitchFamily="2" charset="2"/>
              </a:rPr>
              <a:t>      </a:t>
            </a:r>
            <a:r>
              <a:rPr lang="zh-CN" altLang="en-US" sz="2000" b="1">
                <a:latin typeface="楷体" pitchFamily="49" charset="-122"/>
                <a:ea typeface="楷体" pitchFamily="49" charset="-122"/>
                <a:sym typeface="Wingdings" pitchFamily="2" charset="2"/>
              </a:rPr>
              <a:t>条帚</a:t>
            </a:r>
            <a:endParaRPr lang="zh-CN" altLang="en-US" sz="2000">
              <a:latin typeface="楷体" pitchFamily="49" charset="-122"/>
              <a:ea typeface="楷体" pitchFamily="49" charset="-122"/>
            </a:endParaRPr>
          </a:p>
        </p:txBody>
      </p:sp>
      <p:sp>
        <p:nvSpPr>
          <p:cNvPr id="11" name="TextBox 42"/>
          <p:cNvSpPr txBox="1">
            <a:spLocks noChangeArrowheads="1"/>
          </p:cNvSpPr>
          <p:nvPr/>
        </p:nvSpPr>
        <p:spPr bwMode="auto">
          <a:xfrm>
            <a:off x="5989638" y="1311275"/>
            <a:ext cx="3476625" cy="708025"/>
          </a:xfrm>
          <a:prstGeom prst="rect">
            <a:avLst/>
          </a:prstGeom>
          <a:noFill/>
          <a:ln w="9525">
            <a:noFill/>
            <a:miter lim="800000"/>
            <a:headEnd/>
            <a:tailEnd/>
          </a:ln>
        </p:spPr>
        <p:txBody>
          <a:bodyPr>
            <a:spAutoFit/>
          </a:bodyPr>
          <a:lstStyle/>
          <a:p>
            <a:r>
              <a:rPr lang="zh-CN" altLang="en-US" sz="2000" b="1">
                <a:latin typeface="楷体" pitchFamily="49" charset="-122"/>
                <a:ea typeface="楷体" pitchFamily="49" charset="-122"/>
                <a:sym typeface="Wingdings" pitchFamily="2" charset="2"/>
              </a:rPr>
              <a:t>易错提示：</a:t>
            </a:r>
            <a:endParaRPr lang="en-US" altLang="zh-CN" sz="2000" b="1">
              <a:latin typeface="楷体" pitchFamily="49" charset="-122"/>
              <a:ea typeface="楷体" pitchFamily="49" charset="-122"/>
              <a:sym typeface="Wingdings" pitchFamily="2" charset="2"/>
            </a:endParaRPr>
          </a:p>
          <a:p>
            <a:r>
              <a:rPr lang="en-US" altLang="zh-CN" sz="2000" b="1">
                <a:latin typeface="楷体" pitchFamily="49" charset="-122"/>
                <a:ea typeface="楷体" pitchFamily="49" charset="-122"/>
                <a:sym typeface="Wingdings" pitchFamily="2" charset="2"/>
              </a:rPr>
              <a:t>     </a:t>
            </a:r>
            <a:r>
              <a:rPr lang="zh-CN" altLang="en-US" sz="2000" b="1">
                <a:latin typeface="楷体" pitchFamily="49" charset="-122"/>
                <a:ea typeface="楷体" pitchFamily="49" charset="-122"/>
                <a:sym typeface="Wingdings" pitchFamily="2" charset="2"/>
              </a:rPr>
              <a:t>三声。</a:t>
            </a:r>
            <a:endParaRPr lang="zh-CN" altLang="en-US" sz="2000">
              <a:latin typeface="楷体" pitchFamily="49" charset="-122"/>
              <a:ea typeface="楷体" pitchFamily="49" charset="-122"/>
            </a:endParaRPr>
          </a:p>
        </p:txBody>
      </p:sp>
      <p:grpSp>
        <p:nvGrpSpPr>
          <p:cNvPr id="12" name="组合 50"/>
          <p:cNvGrpSpPr>
            <a:grpSpLocks/>
          </p:cNvGrpSpPr>
          <p:nvPr/>
        </p:nvGrpSpPr>
        <p:grpSpPr bwMode="auto">
          <a:xfrm>
            <a:off x="4784727" y="1428736"/>
            <a:ext cx="1358909" cy="1281127"/>
            <a:chOff x="4655076" y="1428732"/>
            <a:chExt cx="1359203" cy="1280551"/>
          </a:xfrm>
        </p:grpSpPr>
        <p:grpSp>
          <p:nvGrpSpPr>
            <p:cNvPr id="13" name="组合 44"/>
            <p:cNvGrpSpPr/>
            <p:nvPr/>
          </p:nvGrpSpPr>
          <p:grpSpPr>
            <a:xfrm>
              <a:off x="4655076" y="1519570"/>
              <a:ext cx="1265926" cy="1189713"/>
              <a:chOff x="-2505974" y="355288"/>
              <a:chExt cx="1785950" cy="1643074"/>
            </a:xfrm>
            <a:solidFill>
              <a:schemeClr val="accent3">
                <a:lumMod val="60000"/>
                <a:lumOff val="40000"/>
              </a:schemeClr>
            </a:solidFill>
          </p:grpSpPr>
          <p:sp>
            <p:nvSpPr>
              <p:cNvPr id="15" name="矩形 14"/>
              <p:cNvSpPr/>
              <p:nvPr/>
            </p:nvSpPr>
            <p:spPr>
              <a:xfrm>
                <a:off x="-2505974" y="355288"/>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16" name="直接连接符 15"/>
              <p:cNvCxnSpPr>
                <a:stCxn id="15" idx="1"/>
                <a:endCxn id="15" idx="3"/>
              </p:cNvCxnSpPr>
              <p:nvPr/>
            </p:nvCxnSpPr>
            <p:spPr>
              <a:xfrm>
                <a:off x="-2505974" y="1176826"/>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7" name="直接连接符 16"/>
              <p:cNvCxnSpPr>
                <a:stCxn id="15" idx="0"/>
                <a:endCxn id="15" idx="2"/>
              </p:cNvCxnSpPr>
              <p:nvPr/>
            </p:nvCxnSpPr>
            <p:spPr>
              <a:xfrm>
                <a:off x="-1612999" y="355288"/>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4" name="TextBox 23"/>
            <p:cNvSpPr txBox="1">
              <a:spLocks noChangeArrowheads="1"/>
            </p:cNvSpPr>
            <p:nvPr/>
          </p:nvSpPr>
          <p:spPr bwMode="auto">
            <a:xfrm>
              <a:off x="4786337" y="1428732"/>
              <a:ext cx="1227942" cy="1200329"/>
            </a:xfrm>
            <a:prstGeom prst="rect">
              <a:avLst/>
            </a:prstGeom>
            <a:noFill/>
            <a:ln w="9525">
              <a:noFill/>
              <a:miter lim="800000"/>
              <a:headEnd/>
              <a:tailEnd/>
            </a:ln>
          </p:spPr>
          <p:txBody>
            <a:bodyPr>
              <a:spAutoFit/>
            </a:bodyPr>
            <a:lstStyle/>
            <a:p>
              <a:r>
                <a:rPr lang="zh-CN" altLang="en-US" sz="7200" b="1" dirty="0">
                  <a:latin typeface="楷体" pitchFamily="49" charset="-122"/>
                  <a:ea typeface="楷体" pitchFamily="49" charset="-122"/>
                </a:rPr>
                <a:t>帚</a:t>
              </a:r>
            </a:p>
          </p:txBody>
        </p:sp>
      </p:grpSp>
      <p:sp>
        <p:nvSpPr>
          <p:cNvPr id="18" name="TextBox 17"/>
          <p:cNvSpPr txBox="1"/>
          <p:nvPr/>
        </p:nvSpPr>
        <p:spPr>
          <a:xfrm>
            <a:off x="993775" y="2506663"/>
            <a:ext cx="698500" cy="708025"/>
          </a:xfrm>
          <a:prstGeom prst="rect">
            <a:avLst/>
          </a:prstGeom>
          <a:noFill/>
        </p:spPr>
        <p:txBody>
          <a:bodyPr wrap="none">
            <a:spAutoFit/>
          </a:bodyPr>
          <a:lstStyle/>
          <a:p>
            <a:pPr>
              <a:defRPr/>
            </a:pPr>
            <a:r>
              <a:rPr lang="en-US" altLang="zh-CN" sz="4000" dirty="0" err="1">
                <a:solidFill>
                  <a:srgbClr val="FF0000"/>
                </a:solidFill>
                <a:latin typeface="+mn-ea"/>
                <a:ea typeface="+mn-ea"/>
              </a:rPr>
              <a:t>mā</a:t>
            </a:r>
            <a:endParaRPr lang="en-US" altLang="zh-CN" sz="4000" dirty="0">
              <a:solidFill>
                <a:srgbClr val="FF0000"/>
              </a:solidFill>
              <a:latin typeface="+mn-ea"/>
              <a:ea typeface="+mn-ea"/>
            </a:endParaRPr>
          </a:p>
        </p:txBody>
      </p:sp>
      <p:sp>
        <p:nvSpPr>
          <p:cNvPr id="19" name="TextBox 56"/>
          <p:cNvSpPr txBox="1">
            <a:spLocks noChangeArrowheads="1"/>
          </p:cNvSpPr>
          <p:nvPr/>
        </p:nvSpPr>
        <p:spPr bwMode="auto">
          <a:xfrm>
            <a:off x="1928813" y="3643313"/>
            <a:ext cx="2867025" cy="708025"/>
          </a:xfrm>
          <a:prstGeom prst="rect">
            <a:avLst/>
          </a:prstGeom>
          <a:noFill/>
          <a:ln w="9525">
            <a:noFill/>
            <a:miter lim="800000"/>
            <a:headEnd/>
            <a:tailEnd/>
          </a:ln>
        </p:spPr>
        <p:txBody>
          <a:bodyPr>
            <a:spAutoFit/>
          </a:bodyPr>
          <a:lstStyle/>
          <a:p>
            <a:r>
              <a:rPr lang="zh-CN" altLang="en-US" sz="2000" b="1">
                <a:latin typeface="楷体" pitchFamily="49" charset="-122"/>
                <a:ea typeface="楷体" pitchFamily="49" charset="-122"/>
              </a:rPr>
              <a:t>组词</a:t>
            </a:r>
            <a:r>
              <a:rPr lang="zh-CN" altLang="en-US" sz="2000" b="1">
                <a:latin typeface="楷体" pitchFamily="49" charset="-122"/>
                <a:ea typeface="楷体" pitchFamily="49" charset="-122"/>
                <a:sym typeface="Wingdings" pitchFamily="2" charset="2"/>
              </a:rPr>
              <a:t>：抹布  抹灰 </a:t>
            </a:r>
            <a:endParaRPr lang="en-US" altLang="zh-CN" sz="2000" b="1">
              <a:latin typeface="楷体" pitchFamily="49" charset="-122"/>
              <a:ea typeface="楷体" pitchFamily="49" charset="-122"/>
              <a:sym typeface="Wingdings" pitchFamily="2" charset="2"/>
            </a:endParaRPr>
          </a:p>
          <a:p>
            <a:r>
              <a:rPr lang="en-US" altLang="zh-CN" sz="2000" b="1">
                <a:latin typeface="楷体" pitchFamily="49" charset="-122"/>
                <a:ea typeface="楷体" pitchFamily="49" charset="-122"/>
                <a:sym typeface="Wingdings" pitchFamily="2" charset="2"/>
              </a:rPr>
              <a:t>      </a:t>
            </a:r>
            <a:r>
              <a:rPr lang="zh-CN" altLang="en-US" sz="2000" b="1">
                <a:latin typeface="楷体" pitchFamily="49" charset="-122"/>
                <a:ea typeface="楷体" pitchFamily="49" charset="-122"/>
                <a:sym typeface="Wingdings" pitchFamily="2" charset="2"/>
              </a:rPr>
              <a:t>抹掉</a:t>
            </a:r>
            <a:endParaRPr lang="zh-CN" altLang="en-US" sz="2000">
              <a:latin typeface="楷体" pitchFamily="49" charset="-122"/>
              <a:ea typeface="楷体" pitchFamily="49" charset="-122"/>
            </a:endParaRPr>
          </a:p>
        </p:txBody>
      </p:sp>
      <p:sp>
        <p:nvSpPr>
          <p:cNvPr id="20" name="TextBox 57"/>
          <p:cNvSpPr txBox="1">
            <a:spLocks noChangeArrowheads="1"/>
          </p:cNvSpPr>
          <p:nvPr/>
        </p:nvSpPr>
        <p:spPr bwMode="auto">
          <a:xfrm>
            <a:off x="1928813" y="2857500"/>
            <a:ext cx="3000375" cy="708025"/>
          </a:xfrm>
          <a:prstGeom prst="rect">
            <a:avLst/>
          </a:prstGeom>
          <a:noFill/>
          <a:ln w="9525">
            <a:noFill/>
            <a:miter lim="800000"/>
            <a:headEnd/>
            <a:tailEnd/>
          </a:ln>
        </p:spPr>
        <p:txBody>
          <a:bodyPr>
            <a:spAutoFit/>
          </a:bodyPr>
          <a:lstStyle/>
          <a:p>
            <a:r>
              <a:rPr lang="zh-CN" altLang="en-US" sz="2000" b="1">
                <a:latin typeface="楷体" pitchFamily="49" charset="-122"/>
                <a:ea typeface="楷体" pitchFamily="49" charset="-122"/>
                <a:sym typeface="Wingdings" pitchFamily="2" charset="2"/>
              </a:rPr>
              <a:t>易错提示：</a:t>
            </a:r>
            <a:endParaRPr lang="en-US" altLang="zh-CN" sz="2000" b="1">
              <a:latin typeface="楷体" pitchFamily="49" charset="-122"/>
              <a:ea typeface="楷体" pitchFamily="49" charset="-122"/>
              <a:sym typeface="Wingdings" pitchFamily="2" charset="2"/>
            </a:endParaRPr>
          </a:p>
          <a:p>
            <a:r>
              <a:rPr lang="zh-CN" altLang="en-US" sz="1600" b="1">
                <a:latin typeface="楷体" pitchFamily="49" charset="-122"/>
                <a:ea typeface="楷体" pitchFamily="49" charset="-122"/>
                <a:sym typeface="Wingdings" pitchFamily="2" charset="2"/>
              </a:rPr>
              <a:t>      </a:t>
            </a:r>
            <a:r>
              <a:rPr lang="zh-CN" altLang="en-US" sz="2000" b="1">
                <a:latin typeface="楷体" pitchFamily="49" charset="-122"/>
                <a:ea typeface="楷体" pitchFamily="49" charset="-122"/>
                <a:sym typeface="Wingdings" pitchFamily="2" charset="2"/>
              </a:rPr>
              <a:t>一声。</a:t>
            </a:r>
            <a:endParaRPr lang="zh-CN" altLang="en-US" sz="2000">
              <a:latin typeface="楷体" pitchFamily="49" charset="-122"/>
              <a:ea typeface="楷体" pitchFamily="49" charset="-122"/>
            </a:endParaRPr>
          </a:p>
        </p:txBody>
      </p:sp>
      <p:sp>
        <p:nvSpPr>
          <p:cNvPr id="21" name="TextBox 20"/>
          <p:cNvSpPr txBox="1"/>
          <p:nvPr/>
        </p:nvSpPr>
        <p:spPr>
          <a:xfrm>
            <a:off x="4932363" y="2635250"/>
            <a:ext cx="954087" cy="708025"/>
          </a:xfrm>
          <a:prstGeom prst="rect">
            <a:avLst/>
          </a:prstGeom>
          <a:noFill/>
        </p:spPr>
        <p:txBody>
          <a:bodyPr wrap="none">
            <a:spAutoFit/>
          </a:bodyPr>
          <a:lstStyle/>
          <a:p>
            <a:pPr>
              <a:defRPr/>
            </a:pPr>
            <a:r>
              <a:rPr lang="en-US" altLang="zh-CN" sz="4000" dirty="0" err="1">
                <a:solidFill>
                  <a:srgbClr val="FF0000"/>
                </a:solidFill>
                <a:latin typeface="+mn-ea"/>
                <a:ea typeface="+mn-ea"/>
              </a:rPr>
              <a:t>tuō</a:t>
            </a:r>
            <a:endParaRPr lang="en-US" altLang="zh-CN" sz="4000" dirty="0">
              <a:solidFill>
                <a:srgbClr val="FF0000"/>
              </a:solidFill>
              <a:latin typeface="+mn-ea"/>
              <a:ea typeface="+mn-ea"/>
            </a:endParaRPr>
          </a:p>
        </p:txBody>
      </p:sp>
      <p:sp>
        <p:nvSpPr>
          <p:cNvPr id="22" name="TextBox 71"/>
          <p:cNvSpPr txBox="1">
            <a:spLocks noChangeArrowheads="1"/>
          </p:cNvSpPr>
          <p:nvPr/>
        </p:nvSpPr>
        <p:spPr bwMode="auto">
          <a:xfrm>
            <a:off x="6135688" y="3957638"/>
            <a:ext cx="2867025" cy="708025"/>
          </a:xfrm>
          <a:prstGeom prst="rect">
            <a:avLst/>
          </a:prstGeom>
          <a:noFill/>
          <a:ln w="9525">
            <a:noFill/>
            <a:miter lim="800000"/>
            <a:headEnd/>
            <a:tailEnd/>
          </a:ln>
        </p:spPr>
        <p:txBody>
          <a:bodyPr>
            <a:spAutoFit/>
          </a:bodyPr>
          <a:lstStyle/>
          <a:p>
            <a:r>
              <a:rPr lang="zh-CN" altLang="en-US" sz="2000" b="1">
                <a:latin typeface="楷体" pitchFamily="49" charset="-122"/>
                <a:ea typeface="楷体" pitchFamily="49" charset="-122"/>
              </a:rPr>
              <a:t>组词</a:t>
            </a:r>
            <a:r>
              <a:rPr lang="zh-CN" altLang="en-US" sz="2000" b="1">
                <a:latin typeface="楷体" pitchFamily="49" charset="-122"/>
                <a:ea typeface="楷体" pitchFamily="49" charset="-122"/>
                <a:sym typeface="Wingdings" pitchFamily="2" charset="2"/>
              </a:rPr>
              <a:t>：拖拉机  拖鞋</a:t>
            </a:r>
            <a:endParaRPr lang="en-US" altLang="zh-CN" sz="2000" b="1">
              <a:latin typeface="楷体" pitchFamily="49" charset="-122"/>
              <a:ea typeface="楷体" pitchFamily="49" charset="-122"/>
              <a:sym typeface="Wingdings" pitchFamily="2" charset="2"/>
            </a:endParaRPr>
          </a:p>
          <a:p>
            <a:r>
              <a:rPr lang="en-US" altLang="zh-CN" sz="2000" b="1">
                <a:latin typeface="楷体" pitchFamily="49" charset="-122"/>
                <a:ea typeface="楷体" pitchFamily="49" charset="-122"/>
                <a:sym typeface="Wingdings" pitchFamily="2" charset="2"/>
              </a:rPr>
              <a:t>      </a:t>
            </a:r>
            <a:r>
              <a:rPr lang="zh-CN" altLang="en-US" sz="2000" b="1">
                <a:latin typeface="楷体" pitchFamily="49" charset="-122"/>
                <a:ea typeface="楷体" pitchFamily="49" charset="-122"/>
                <a:sym typeface="Wingdings" pitchFamily="2" charset="2"/>
              </a:rPr>
              <a:t>拖把</a:t>
            </a:r>
            <a:endParaRPr lang="zh-CN" altLang="en-US" sz="2000">
              <a:latin typeface="楷体" pitchFamily="49" charset="-122"/>
              <a:ea typeface="楷体" pitchFamily="49" charset="-122"/>
            </a:endParaRPr>
          </a:p>
        </p:txBody>
      </p:sp>
      <p:sp>
        <p:nvSpPr>
          <p:cNvPr id="23" name="TextBox 72"/>
          <p:cNvSpPr txBox="1">
            <a:spLocks noChangeArrowheads="1"/>
          </p:cNvSpPr>
          <p:nvPr/>
        </p:nvSpPr>
        <p:spPr bwMode="auto">
          <a:xfrm>
            <a:off x="6000760" y="3149603"/>
            <a:ext cx="2995612" cy="708025"/>
          </a:xfrm>
          <a:prstGeom prst="rect">
            <a:avLst/>
          </a:prstGeom>
          <a:noFill/>
          <a:ln w="9525">
            <a:noFill/>
            <a:miter lim="800000"/>
            <a:headEnd/>
            <a:tailEnd/>
          </a:ln>
        </p:spPr>
        <p:txBody>
          <a:bodyPr>
            <a:spAutoFit/>
          </a:bodyPr>
          <a:lstStyle/>
          <a:p>
            <a:r>
              <a:rPr lang="zh-CN" altLang="en-US" sz="2000" b="1" dirty="0">
                <a:latin typeface="楷体" pitchFamily="49" charset="-122"/>
                <a:ea typeface="楷体" pitchFamily="49" charset="-122"/>
                <a:sym typeface="Wingdings" pitchFamily="2" charset="2"/>
              </a:rPr>
              <a:t>易错提示：</a:t>
            </a:r>
            <a:endParaRPr lang="en-US" altLang="zh-CN" sz="2000" b="1" dirty="0">
              <a:latin typeface="楷体" pitchFamily="49" charset="-122"/>
              <a:ea typeface="楷体" pitchFamily="49" charset="-122"/>
              <a:sym typeface="Wingdings" pitchFamily="2" charset="2"/>
            </a:endParaRPr>
          </a:p>
          <a:p>
            <a:r>
              <a:rPr lang="zh-CN" altLang="en-US" sz="2000" b="1" dirty="0">
                <a:latin typeface="楷体" pitchFamily="49" charset="-122"/>
                <a:ea typeface="楷体" pitchFamily="49" charset="-122"/>
                <a:sym typeface="Wingdings" pitchFamily="2" charset="2"/>
              </a:rPr>
              <a:t>　</a:t>
            </a:r>
            <a:r>
              <a:rPr lang="zh-CN" altLang="en-US" sz="1600" b="1" dirty="0">
                <a:latin typeface="楷体" pitchFamily="49" charset="-122"/>
                <a:ea typeface="楷体" pitchFamily="49" charset="-122"/>
                <a:sym typeface="Wingdings" pitchFamily="2" charset="2"/>
              </a:rPr>
              <a:t>三拼音节，不要</a:t>
            </a:r>
            <a:r>
              <a:rPr lang="zh-CN" altLang="en-US" sz="1600" b="1" dirty="0" smtClean="0">
                <a:latin typeface="楷体" pitchFamily="49" charset="-122"/>
                <a:ea typeface="楷体" pitchFamily="49" charset="-122"/>
                <a:sym typeface="Wingdings" pitchFamily="2" charset="2"/>
              </a:rPr>
              <a:t>丢掉</a:t>
            </a:r>
            <a:r>
              <a:rPr lang="en-US" altLang="zh-CN" sz="1600" b="1" dirty="0" smtClean="0">
                <a:latin typeface="楷体" pitchFamily="49" charset="-122"/>
                <a:ea typeface="楷体" pitchFamily="49" charset="-122"/>
                <a:sym typeface="Wingdings" pitchFamily="2" charset="2"/>
              </a:rPr>
              <a:t>u</a:t>
            </a:r>
            <a:r>
              <a:rPr lang="zh-CN" altLang="en-US" sz="1600" b="1" dirty="0" smtClean="0">
                <a:latin typeface="楷体" pitchFamily="49" charset="-122"/>
                <a:ea typeface="楷体" pitchFamily="49" charset="-122"/>
                <a:sym typeface="Wingdings" pitchFamily="2" charset="2"/>
              </a:rPr>
              <a:t>。</a:t>
            </a:r>
            <a:endParaRPr lang="zh-CN" altLang="en-US" sz="1600" dirty="0">
              <a:latin typeface="楷体" pitchFamily="49" charset="-122"/>
              <a:ea typeface="楷体" pitchFamily="49" charset="-122"/>
            </a:endParaRPr>
          </a:p>
        </p:txBody>
      </p:sp>
      <p:sp>
        <p:nvSpPr>
          <p:cNvPr id="24" name="TextBox 23"/>
          <p:cNvSpPr txBox="1"/>
          <p:nvPr/>
        </p:nvSpPr>
        <p:spPr>
          <a:xfrm>
            <a:off x="714375" y="4364038"/>
            <a:ext cx="1211263" cy="708025"/>
          </a:xfrm>
          <a:prstGeom prst="rect">
            <a:avLst/>
          </a:prstGeom>
          <a:noFill/>
        </p:spPr>
        <p:txBody>
          <a:bodyPr wrap="none">
            <a:spAutoFit/>
          </a:bodyPr>
          <a:lstStyle/>
          <a:p>
            <a:pPr>
              <a:defRPr/>
            </a:pPr>
            <a:r>
              <a:rPr lang="en-US" altLang="zh-CN" sz="4000" dirty="0" err="1">
                <a:solidFill>
                  <a:srgbClr val="FF0000"/>
                </a:solidFill>
                <a:latin typeface="+mn-ea"/>
                <a:ea typeface="+mn-ea"/>
              </a:rPr>
              <a:t>tǒng</a:t>
            </a:r>
            <a:endParaRPr lang="en-US" altLang="zh-CN" sz="4000" dirty="0">
              <a:solidFill>
                <a:srgbClr val="FF0000"/>
              </a:solidFill>
              <a:latin typeface="+mn-ea"/>
              <a:ea typeface="+mn-ea"/>
            </a:endParaRPr>
          </a:p>
        </p:txBody>
      </p:sp>
      <p:sp>
        <p:nvSpPr>
          <p:cNvPr id="25" name="TextBox 74"/>
          <p:cNvSpPr txBox="1">
            <a:spLocks noChangeArrowheads="1"/>
          </p:cNvSpPr>
          <p:nvPr/>
        </p:nvSpPr>
        <p:spPr bwMode="auto">
          <a:xfrm>
            <a:off x="2000232" y="5662613"/>
            <a:ext cx="2322513" cy="708025"/>
          </a:xfrm>
          <a:prstGeom prst="rect">
            <a:avLst/>
          </a:prstGeom>
          <a:noFill/>
          <a:ln w="9525">
            <a:noFill/>
            <a:miter lim="800000"/>
            <a:headEnd/>
            <a:tailEnd/>
          </a:ln>
        </p:spPr>
        <p:txBody>
          <a:bodyPr>
            <a:spAutoFit/>
          </a:bodyPr>
          <a:lstStyle/>
          <a:p>
            <a:r>
              <a:rPr lang="zh-CN" altLang="en-US" sz="2000" b="1" dirty="0">
                <a:latin typeface="楷体" pitchFamily="49" charset="-122"/>
                <a:ea typeface="楷体" pitchFamily="49" charset="-122"/>
              </a:rPr>
              <a:t>组词</a:t>
            </a:r>
            <a:r>
              <a:rPr lang="zh-CN" altLang="en-US" sz="2000" b="1" dirty="0">
                <a:latin typeface="楷体" pitchFamily="49" charset="-122"/>
                <a:ea typeface="楷体" pitchFamily="49" charset="-122"/>
                <a:sym typeface="Wingdings" pitchFamily="2" charset="2"/>
              </a:rPr>
              <a:t>：水桶  饭桶</a:t>
            </a:r>
            <a:endParaRPr lang="en-US" altLang="zh-CN" sz="2000" b="1" dirty="0">
              <a:latin typeface="楷体" pitchFamily="49" charset="-122"/>
              <a:ea typeface="楷体" pitchFamily="49" charset="-122"/>
              <a:sym typeface="Wingdings" pitchFamily="2" charset="2"/>
            </a:endParaRPr>
          </a:p>
          <a:p>
            <a:r>
              <a:rPr lang="en-US" altLang="zh-CN" sz="2000" b="1" dirty="0">
                <a:latin typeface="楷体" pitchFamily="49" charset="-122"/>
                <a:ea typeface="楷体" pitchFamily="49" charset="-122"/>
                <a:sym typeface="Wingdings" pitchFamily="2" charset="2"/>
              </a:rPr>
              <a:t>      </a:t>
            </a:r>
            <a:r>
              <a:rPr lang="zh-CN" altLang="en-US" sz="2000" b="1" dirty="0">
                <a:latin typeface="楷体" pitchFamily="49" charset="-122"/>
                <a:ea typeface="楷体" pitchFamily="49" charset="-122"/>
                <a:sym typeface="Wingdings" pitchFamily="2" charset="2"/>
              </a:rPr>
              <a:t>垃圾桶</a:t>
            </a:r>
            <a:endParaRPr lang="zh-CN" altLang="en-US" sz="2000" dirty="0">
              <a:latin typeface="楷体" pitchFamily="49" charset="-122"/>
              <a:ea typeface="楷体" pitchFamily="49" charset="-122"/>
            </a:endParaRPr>
          </a:p>
        </p:txBody>
      </p:sp>
      <p:sp>
        <p:nvSpPr>
          <p:cNvPr id="26" name="TextBox 75"/>
          <p:cNvSpPr txBox="1">
            <a:spLocks noChangeArrowheads="1"/>
          </p:cNvSpPr>
          <p:nvPr/>
        </p:nvSpPr>
        <p:spPr bwMode="auto">
          <a:xfrm>
            <a:off x="2000232" y="4832350"/>
            <a:ext cx="2794000" cy="708025"/>
          </a:xfrm>
          <a:prstGeom prst="rect">
            <a:avLst/>
          </a:prstGeom>
          <a:noFill/>
          <a:ln w="9525">
            <a:noFill/>
            <a:miter lim="800000"/>
            <a:headEnd/>
            <a:tailEnd/>
          </a:ln>
        </p:spPr>
        <p:txBody>
          <a:bodyPr>
            <a:spAutoFit/>
          </a:bodyPr>
          <a:lstStyle/>
          <a:p>
            <a:r>
              <a:rPr lang="zh-CN" altLang="en-US" sz="2000" b="1" dirty="0">
                <a:latin typeface="楷体" pitchFamily="49" charset="-122"/>
                <a:ea typeface="楷体" pitchFamily="49" charset="-122"/>
                <a:sym typeface="Wingdings" pitchFamily="2" charset="2"/>
              </a:rPr>
              <a:t>易错提示：</a:t>
            </a:r>
            <a:endParaRPr lang="en-US" altLang="zh-CN" sz="2000" b="1" dirty="0">
              <a:latin typeface="楷体" pitchFamily="49" charset="-122"/>
              <a:ea typeface="楷体" pitchFamily="49" charset="-122"/>
              <a:sym typeface="Wingdings" pitchFamily="2" charset="2"/>
            </a:endParaRPr>
          </a:p>
          <a:p>
            <a:r>
              <a:rPr lang="zh-CN" altLang="en-US" sz="2000" b="1" dirty="0">
                <a:latin typeface="楷体" pitchFamily="49" charset="-122"/>
                <a:ea typeface="楷体" pitchFamily="49" charset="-122"/>
                <a:sym typeface="Wingdings" pitchFamily="2" charset="2"/>
              </a:rPr>
              <a:t>　</a:t>
            </a:r>
            <a:r>
              <a:rPr lang="zh-CN" altLang="en-US" sz="1600" b="1" dirty="0">
                <a:latin typeface="楷体" pitchFamily="49" charset="-122"/>
                <a:ea typeface="楷体" pitchFamily="49" charset="-122"/>
                <a:sym typeface="Wingdings" pitchFamily="2" charset="2"/>
              </a:rPr>
              <a:t>后鼻音，不要读成前鼻音。</a:t>
            </a:r>
          </a:p>
        </p:txBody>
      </p:sp>
      <p:sp>
        <p:nvSpPr>
          <p:cNvPr id="27" name="TextBox 26"/>
          <p:cNvSpPr txBox="1"/>
          <p:nvPr/>
        </p:nvSpPr>
        <p:spPr>
          <a:xfrm>
            <a:off x="5099050" y="4500563"/>
            <a:ext cx="696913" cy="708025"/>
          </a:xfrm>
          <a:prstGeom prst="rect">
            <a:avLst/>
          </a:prstGeom>
          <a:noFill/>
        </p:spPr>
        <p:txBody>
          <a:bodyPr wrap="none">
            <a:spAutoFit/>
          </a:bodyPr>
          <a:lstStyle/>
          <a:p>
            <a:pPr>
              <a:defRPr/>
            </a:pPr>
            <a:r>
              <a:rPr lang="en-US" altLang="zh-CN" sz="4000" dirty="0" err="1">
                <a:solidFill>
                  <a:srgbClr val="FF0000"/>
                </a:solidFill>
                <a:latin typeface="+mn-ea"/>
                <a:ea typeface="+mn-ea"/>
              </a:rPr>
              <a:t>bò</a:t>
            </a:r>
            <a:endParaRPr lang="en-US" altLang="zh-CN" sz="4000" dirty="0">
              <a:solidFill>
                <a:srgbClr val="FF0000"/>
              </a:solidFill>
              <a:latin typeface="+mn-ea"/>
              <a:ea typeface="+mn-ea"/>
            </a:endParaRPr>
          </a:p>
        </p:txBody>
      </p:sp>
      <p:sp>
        <p:nvSpPr>
          <p:cNvPr id="28" name="TextBox 89"/>
          <p:cNvSpPr txBox="1">
            <a:spLocks noChangeArrowheads="1"/>
          </p:cNvSpPr>
          <p:nvPr/>
        </p:nvSpPr>
        <p:spPr bwMode="auto">
          <a:xfrm>
            <a:off x="6134100" y="5715000"/>
            <a:ext cx="2867025" cy="1016000"/>
          </a:xfrm>
          <a:prstGeom prst="rect">
            <a:avLst/>
          </a:prstGeom>
          <a:noFill/>
          <a:ln w="9525">
            <a:noFill/>
            <a:miter lim="800000"/>
            <a:headEnd/>
            <a:tailEnd/>
          </a:ln>
        </p:spPr>
        <p:txBody>
          <a:bodyPr>
            <a:spAutoFit/>
          </a:bodyPr>
          <a:lstStyle/>
          <a:p>
            <a:r>
              <a:rPr lang="zh-CN" altLang="en-US" sz="2000" b="1">
                <a:latin typeface="楷体" pitchFamily="49" charset="-122"/>
                <a:ea typeface="楷体" pitchFamily="49" charset="-122"/>
              </a:rPr>
              <a:t>组词</a:t>
            </a:r>
            <a:r>
              <a:rPr lang="zh-CN" altLang="en-US" sz="2000" b="1">
                <a:latin typeface="楷体" pitchFamily="49" charset="-122"/>
                <a:ea typeface="楷体" pitchFamily="49" charset="-122"/>
                <a:sym typeface="Wingdings" pitchFamily="2" charset="2"/>
              </a:rPr>
              <a:t>：簸箕  簸钱</a:t>
            </a:r>
            <a:endParaRPr lang="en-US" altLang="zh-CN" sz="2000" b="1">
              <a:latin typeface="楷体" pitchFamily="49" charset="-122"/>
              <a:ea typeface="楷体" pitchFamily="49" charset="-122"/>
              <a:sym typeface="Wingdings" pitchFamily="2" charset="2"/>
            </a:endParaRPr>
          </a:p>
          <a:p>
            <a:r>
              <a:rPr lang="zh-CN" altLang="en-US" sz="2000" b="1">
                <a:latin typeface="楷体" pitchFamily="49" charset="-122"/>
                <a:ea typeface="楷体" pitchFamily="49" charset="-122"/>
                <a:sym typeface="Wingdings" pitchFamily="2" charset="2"/>
              </a:rPr>
              <a:t>      簸罗</a:t>
            </a:r>
            <a:endParaRPr lang="en-US" altLang="zh-CN" sz="2000" b="1">
              <a:latin typeface="楷体" pitchFamily="49" charset="-122"/>
              <a:ea typeface="楷体" pitchFamily="49" charset="-122"/>
              <a:sym typeface="Wingdings" pitchFamily="2" charset="2"/>
            </a:endParaRPr>
          </a:p>
          <a:p>
            <a:r>
              <a:rPr lang="en-US" altLang="zh-CN" sz="2000" b="1">
                <a:latin typeface="楷体" pitchFamily="49" charset="-122"/>
                <a:ea typeface="楷体" pitchFamily="49" charset="-122"/>
                <a:sym typeface="Wingdings" pitchFamily="2" charset="2"/>
              </a:rPr>
              <a:t>       </a:t>
            </a:r>
            <a:endParaRPr lang="zh-CN" altLang="en-US" sz="2000">
              <a:latin typeface="楷体" pitchFamily="49" charset="-122"/>
              <a:ea typeface="楷体" pitchFamily="49" charset="-122"/>
            </a:endParaRPr>
          </a:p>
        </p:txBody>
      </p:sp>
      <p:sp>
        <p:nvSpPr>
          <p:cNvPr id="29" name="TextBox 90"/>
          <p:cNvSpPr txBox="1">
            <a:spLocks noChangeArrowheads="1"/>
          </p:cNvSpPr>
          <p:nvPr/>
        </p:nvSpPr>
        <p:spPr bwMode="auto">
          <a:xfrm>
            <a:off x="6126163" y="4935538"/>
            <a:ext cx="3446462" cy="708025"/>
          </a:xfrm>
          <a:prstGeom prst="rect">
            <a:avLst/>
          </a:prstGeom>
          <a:noFill/>
          <a:ln w="9525">
            <a:noFill/>
            <a:miter lim="800000"/>
            <a:headEnd/>
            <a:tailEnd/>
          </a:ln>
        </p:spPr>
        <p:txBody>
          <a:bodyPr>
            <a:spAutoFit/>
          </a:bodyPr>
          <a:lstStyle/>
          <a:p>
            <a:r>
              <a:rPr lang="zh-CN" altLang="en-US" sz="2000" b="1">
                <a:latin typeface="楷体" pitchFamily="49" charset="-122"/>
                <a:ea typeface="楷体" pitchFamily="49" charset="-122"/>
                <a:sym typeface="Wingdings" pitchFamily="2" charset="2"/>
              </a:rPr>
              <a:t>易错提示：</a:t>
            </a:r>
            <a:endParaRPr lang="en-US" altLang="zh-CN" sz="2000" b="1">
              <a:latin typeface="楷体" pitchFamily="49" charset="-122"/>
              <a:ea typeface="楷体" pitchFamily="49" charset="-122"/>
              <a:sym typeface="Wingdings" pitchFamily="2" charset="2"/>
            </a:endParaRPr>
          </a:p>
          <a:p>
            <a:r>
              <a:rPr lang="zh-CN" altLang="en-US" sz="2000" b="1">
                <a:latin typeface="楷体" pitchFamily="49" charset="-122"/>
                <a:ea typeface="楷体" pitchFamily="49" charset="-122"/>
                <a:sym typeface="Wingdings" pitchFamily="2" charset="2"/>
              </a:rPr>
              <a:t>　   四声。</a:t>
            </a:r>
            <a:endParaRPr lang="zh-CN" altLang="en-US" sz="1600">
              <a:latin typeface="楷体" pitchFamily="49" charset="-122"/>
              <a:ea typeface="楷体" pitchFamily="49" charset="-122"/>
            </a:endParaRPr>
          </a:p>
        </p:txBody>
      </p:sp>
      <p:grpSp>
        <p:nvGrpSpPr>
          <p:cNvPr id="30" name="组合 92"/>
          <p:cNvGrpSpPr>
            <a:grpSpLocks/>
          </p:cNvGrpSpPr>
          <p:nvPr/>
        </p:nvGrpSpPr>
        <p:grpSpPr bwMode="auto">
          <a:xfrm>
            <a:off x="4799012" y="3286124"/>
            <a:ext cx="1344624" cy="1266826"/>
            <a:chOff x="3418472" y="1132353"/>
            <a:chExt cx="1344229" cy="1267306"/>
          </a:xfrm>
        </p:grpSpPr>
        <p:grpSp>
          <p:nvGrpSpPr>
            <p:cNvPr id="31" name="组合 93"/>
            <p:cNvGrpSpPr/>
            <p:nvPr/>
          </p:nvGrpSpPr>
          <p:grpSpPr>
            <a:xfrm>
              <a:off x="3418472" y="1209946"/>
              <a:ext cx="1265926" cy="1189713"/>
              <a:chOff x="-4250556" y="-72324"/>
              <a:chExt cx="1785950" cy="1643074"/>
            </a:xfrm>
            <a:solidFill>
              <a:schemeClr val="accent3">
                <a:lumMod val="60000"/>
                <a:lumOff val="40000"/>
              </a:schemeClr>
            </a:solidFill>
          </p:grpSpPr>
          <p:sp>
            <p:nvSpPr>
              <p:cNvPr id="33" name="矩形 32"/>
              <p:cNvSpPr/>
              <p:nvPr/>
            </p:nvSpPr>
            <p:spPr>
              <a:xfrm>
                <a:off x="-4250556" y="-72324"/>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34" name="直接连接符 33"/>
              <p:cNvCxnSpPr>
                <a:stCxn id="33" idx="1"/>
                <a:endCxn id="33" idx="3"/>
              </p:cNvCxnSpPr>
              <p:nvPr/>
            </p:nvCxnSpPr>
            <p:spPr>
              <a:xfrm>
                <a:off x="-4250556" y="749214"/>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5" name="直接连接符 34"/>
              <p:cNvCxnSpPr>
                <a:stCxn id="33" idx="0"/>
                <a:endCxn id="33" idx="2"/>
              </p:cNvCxnSpPr>
              <p:nvPr/>
            </p:nvCxnSpPr>
            <p:spPr>
              <a:xfrm>
                <a:off x="-3357581" y="-72324"/>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32" name="TextBox 23"/>
            <p:cNvSpPr txBox="1">
              <a:spLocks noChangeArrowheads="1"/>
            </p:cNvSpPr>
            <p:nvPr/>
          </p:nvSpPr>
          <p:spPr bwMode="auto">
            <a:xfrm>
              <a:off x="3534759" y="1132353"/>
              <a:ext cx="1227942" cy="1200329"/>
            </a:xfrm>
            <a:prstGeom prst="rect">
              <a:avLst/>
            </a:prstGeom>
            <a:noFill/>
            <a:ln w="9525">
              <a:noFill/>
              <a:miter lim="800000"/>
              <a:headEnd/>
              <a:tailEnd/>
            </a:ln>
          </p:spPr>
          <p:txBody>
            <a:bodyPr>
              <a:spAutoFit/>
            </a:bodyPr>
            <a:lstStyle/>
            <a:p>
              <a:r>
                <a:rPr lang="zh-CN" altLang="en-US" sz="7200" b="1" dirty="0">
                  <a:latin typeface="楷体" pitchFamily="49" charset="-122"/>
                  <a:ea typeface="楷体" pitchFamily="49" charset="-122"/>
                </a:rPr>
                <a:t>拖</a:t>
              </a:r>
            </a:p>
          </p:txBody>
        </p:sp>
      </p:grpSp>
      <p:sp>
        <p:nvSpPr>
          <p:cNvPr id="36" name="TextBox 23"/>
          <p:cNvSpPr txBox="1">
            <a:spLocks noChangeArrowheads="1"/>
          </p:cNvSpPr>
          <p:nvPr/>
        </p:nvSpPr>
        <p:spPr bwMode="auto">
          <a:xfrm>
            <a:off x="842945" y="3157544"/>
            <a:ext cx="1228725" cy="1200150"/>
          </a:xfrm>
          <a:prstGeom prst="rect">
            <a:avLst/>
          </a:prstGeom>
          <a:noFill/>
          <a:ln w="9525">
            <a:noFill/>
            <a:miter lim="800000"/>
            <a:headEnd/>
            <a:tailEnd/>
          </a:ln>
        </p:spPr>
        <p:txBody>
          <a:bodyPr>
            <a:spAutoFit/>
          </a:bodyPr>
          <a:lstStyle/>
          <a:p>
            <a:r>
              <a:rPr lang="zh-CN" altLang="en-US" sz="7200" b="1" dirty="0">
                <a:latin typeface="楷体" pitchFamily="49" charset="-122"/>
                <a:ea typeface="楷体" pitchFamily="49" charset="-122"/>
              </a:rPr>
              <a:t>抹</a:t>
            </a:r>
          </a:p>
        </p:txBody>
      </p:sp>
      <p:sp>
        <p:nvSpPr>
          <p:cNvPr id="37" name="TextBox 23"/>
          <p:cNvSpPr txBox="1">
            <a:spLocks noChangeArrowheads="1"/>
          </p:cNvSpPr>
          <p:nvPr/>
        </p:nvSpPr>
        <p:spPr bwMode="auto">
          <a:xfrm>
            <a:off x="771507" y="5000636"/>
            <a:ext cx="1228725" cy="1200150"/>
          </a:xfrm>
          <a:prstGeom prst="rect">
            <a:avLst/>
          </a:prstGeom>
          <a:noFill/>
          <a:ln w="9525">
            <a:noFill/>
            <a:miter lim="800000"/>
            <a:headEnd/>
            <a:tailEnd/>
          </a:ln>
        </p:spPr>
        <p:txBody>
          <a:bodyPr>
            <a:spAutoFit/>
          </a:bodyPr>
          <a:lstStyle/>
          <a:p>
            <a:r>
              <a:rPr lang="zh-CN" altLang="en-US" sz="7200" b="1" dirty="0">
                <a:latin typeface="楷体" pitchFamily="49" charset="-122"/>
                <a:ea typeface="楷体" pitchFamily="49" charset="-122"/>
              </a:rPr>
              <a:t>桶</a:t>
            </a:r>
          </a:p>
        </p:txBody>
      </p:sp>
      <p:sp>
        <p:nvSpPr>
          <p:cNvPr id="38" name="TextBox 23"/>
          <p:cNvSpPr txBox="1">
            <a:spLocks noChangeArrowheads="1"/>
          </p:cNvSpPr>
          <p:nvPr/>
        </p:nvSpPr>
        <p:spPr bwMode="auto">
          <a:xfrm>
            <a:off x="4916498" y="5143512"/>
            <a:ext cx="1227138" cy="1200150"/>
          </a:xfrm>
          <a:prstGeom prst="rect">
            <a:avLst/>
          </a:prstGeom>
          <a:noFill/>
          <a:ln w="9525">
            <a:noFill/>
            <a:miter lim="800000"/>
            <a:headEnd/>
            <a:tailEnd/>
          </a:ln>
        </p:spPr>
        <p:txBody>
          <a:bodyPr>
            <a:spAutoFit/>
          </a:bodyPr>
          <a:lstStyle/>
          <a:p>
            <a:r>
              <a:rPr lang="zh-CN" altLang="en-US" sz="7200" b="1" dirty="0">
                <a:latin typeface="楷体" pitchFamily="49" charset="-122"/>
                <a:ea typeface="楷体" pitchFamily="49" charset="-122"/>
              </a:rPr>
              <a:t>簸</a:t>
            </a:r>
          </a:p>
        </p:txBody>
      </p:sp>
      <p:sp>
        <p:nvSpPr>
          <p:cNvPr id="55" name="对角圆角矩形 54"/>
          <p:cNvSpPr/>
          <p:nvPr/>
        </p:nvSpPr>
        <p:spPr>
          <a:xfrm>
            <a:off x="1132671" y="205637"/>
            <a:ext cx="3655353"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itchFamily="49" charset="-122"/>
                <a:ea typeface="楷体" pitchFamily="49" charset="-122"/>
              </a:rPr>
              <a:t>字词乐园</a:t>
            </a:r>
            <a:r>
              <a:rPr lang="en-US" altLang="zh-CN" sz="3200" b="1" dirty="0" smtClean="0">
                <a:solidFill>
                  <a:schemeClr val="accent6">
                    <a:lumMod val="75000"/>
                  </a:schemeClr>
                </a:solidFill>
                <a:latin typeface="楷体" pitchFamily="49" charset="-122"/>
                <a:ea typeface="楷体" pitchFamily="49" charset="-122"/>
              </a:rPr>
              <a:t>—</a:t>
            </a:r>
            <a:r>
              <a:rPr lang="zh-CN" altLang="en-US" sz="3200" b="1" dirty="0" smtClean="0">
                <a:solidFill>
                  <a:schemeClr val="accent6">
                    <a:lumMod val="75000"/>
                  </a:schemeClr>
                </a:solidFill>
                <a:latin typeface="楷体" pitchFamily="49" charset="-122"/>
                <a:ea typeface="楷体" pitchFamily="49" charset="-122"/>
              </a:rPr>
              <a:t>会认字</a:t>
            </a:r>
            <a:endParaRPr lang="en-US" altLang="zh-CN" sz="3200" b="1" dirty="0">
              <a:solidFill>
                <a:schemeClr val="accent6">
                  <a:lumMod val="75000"/>
                </a:schemeClr>
              </a:solidFill>
              <a:latin typeface="楷体" pitchFamily="49" charset="-122"/>
              <a:ea typeface="楷体" pitchFamily="49" charset="-122"/>
            </a:endParaRPr>
          </a:p>
        </p:txBody>
      </p:sp>
      <p:pic>
        <p:nvPicPr>
          <p:cNvPr id="56" name="图片 55"/>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spTree>
  </p:cSld>
  <p:clrMapOvr>
    <a:masterClrMapping/>
  </p:clrMapOvr>
  <p:transition spd="med">
    <p:pull di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5"/>
          <p:cNvGrpSpPr/>
          <p:nvPr/>
        </p:nvGrpSpPr>
        <p:grpSpPr>
          <a:xfrm>
            <a:off x="669043" y="1407959"/>
            <a:ext cx="1265926" cy="1189713"/>
            <a:chOff x="-2771523" y="594818"/>
            <a:chExt cx="1785950" cy="1643074"/>
          </a:xfrm>
          <a:solidFill>
            <a:schemeClr val="accent3">
              <a:lumMod val="60000"/>
              <a:lumOff val="40000"/>
            </a:schemeClr>
          </a:solidFill>
        </p:grpSpPr>
        <p:sp>
          <p:nvSpPr>
            <p:cNvPr id="36" name="矩形 35"/>
            <p:cNvSpPr/>
            <p:nvPr/>
          </p:nvSpPr>
          <p:spPr>
            <a:xfrm>
              <a:off x="-2771523" y="594818"/>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37" name="直接连接符 36"/>
            <p:cNvCxnSpPr>
              <a:stCxn id="36" idx="1"/>
              <a:endCxn id="36" idx="3"/>
            </p:cNvCxnSpPr>
            <p:nvPr/>
          </p:nvCxnSpPr>
          <p:spPr>
            <a:xfrm>
              <a:off x="-2771523" y="1416355"/>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8" name="直接连接符 37"/>
            <p:cNvCxnSpPr>
              <a:stCxn id="36" idx="0"/>
              <a:endCxn id="36" idx="2"/>
            </p:cNvCxnSpPr>
            <p:nvPr/>
          </p:nvCxnSpPr>
          <p:spPr>
            <a:xfrm>
              <a:off x="-1878548" y="594818"/>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39" name="组合 100"/>
          <p:cNvGrpSpPr/>
          <p:nvPr/>
        </p:nvGrpSpPr>
        <p:grpSpPr>
          <a:xfrm>
            <a:off x="716783" y="3214008"/>
            <a:ext cx="1265926" cy="1189713"/>
            <a:chOff x="-2771523" y="594818"/>
            <a:chExt cx="1785950" cy="1643074"/>
          </a:xfrm>
          <a:solidFill>
            <a:schemeClr val="accent3">
              <a:lumMod val="60000"/>
              <a:lumOff val="40000"/>
            </a:schemeClr>
          </a:solidFill>
        </p:grpSpPr>
        <p:sp>
          <p:nvSpPr>
            <p:cNvPr id="40" name="矩形 39"/>
            <p:cNvSpPr/>
            <p:nvPr/>
          </p:nvSpPr>
          <p:spPr>
            <a:xfrm>
              <a:off x="-2771523" y="594818"/>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41" name="直接连接符 40"/>
            <p:cNvCxnSpPr>
              <a:stCxn id="40" idx="1"/>
              <a:endCxn id="40" idx="3"/>
            </p:cNvCxnSpPr>
            <p:nvPr/>
          </p:nvCxnSpPr>
          <p:spPr>
            <a:xfrm>
              <a:off x="-2771523" y="1416355"/>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2" name="直接连接符 41"/>
            <p:cNvCxnSpPr>
              <a:stCxn id="40" idx="0"/>
              <a:endCxn id="40" idx="2"/>
            </p:cNvCxnSpPr>
            <p:nvPr/>
          </p:nvCxnSpPr>
          <p:spPr>
            <a:xfrm>
              <a:off x="-1878548" y="594818"/>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43" name="组合 105"/>
          <p:cNvGrpSpPr/>
          <p:nvPr/>
        </p:nvGrpSpPr>
        <p:grpSpPr>
          <a:xfrm>
            <a:off x="653608" y="5084042"/>
            <a:ext cx="1265926" cy="1189713"/>
            <a:chOff x="-2771523" y="594818"/>
            <a:chExt cx="1785950" cy="1643074"/>
          </a:xfrm>
          <a:solidFill>
            <a:schemeClr val="accent3">
              <a:lumMod val="60000"/>
              <a:lumOff val="40000"/>
            </a:schemeClr>
          </a:solidFill>
        </p:grpSpPr>
        <p:sp>
          <p:nvSpPr>
            <p:cNvPr id="44" name="矩形 43"/>
            <p:cNvSpPr/>
            <p:nvPr/>
          </p:nvSpPr>
          <p:spPr>
            <a:xfrm>
              <a:off x="-2771523" y="594818"/>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45" name="直接连接符 44"/>
            <p:cNvCxnSpPr>
              <a:stCxn id="44" idx="1"/>
              <a:endCxn id="44" idx="3"/>
            </p:cNvCxnSpPr>
            <p:nvPr/>
          </p:nvCxnSpPr>
          <p:spPr>
            <a:xfrm>
              <a:off x="-2771523" y="1416355"/>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6" name="直接连接符 45"/>
            <p:cNvCxnSpPr>
              <a:stCxn id="44" idx="0"/>
              <a:endCxn id="44" idx="2"/>
            </p:cNvCxnSpPr>
            <p:nvPr/>
          </p:nvCxnSpPr>
          <p:spPr>
            <a:xfrm>
              <a:off x="-1878548" y="594818"/>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pic>
        <p:nvPicPr>
          <p:cNvPr id="2" name="图片 9"/>
          <p:cNvPicPr>
            <a:picLocks noChangeAspect="1"/>
          </p:cNvPicPr>
          <p:nvPr/>
        </p:nvPicPr>
        <p:blipFill>
          <a:blip r:embed="rId2" cstate="print"/>
          <a:srcRect r="72971"/>
          <a:stretch>
            <a:fillRect/>
          </a:stretch>
        </p:blipFill>
        <p:spPr bwMode="auto">
          <a:xfrm>
            <a:off x="6557963" y="6049963"/>
            <a:ext cx="1624012" cy="1543050"/>
          </a:xfrm>
          <a:prstGeom prst="rect">
            <a:avLst/>
          </a:prstGeom>
          <a:noFill/>
          <a:ln w="9525">
            <a:noFill/>
            <a:miter lim="800000"/>
            <a:headEnd/>
            <a:tailEnd/>
          </a:ln>
        </p:spPr>
      </p:pic>
      <p:pic>
        <p:nvPicPr>
          <p:cNvPr id="3" name="图片 12"/>
          <p:cNvPicPr>
            <a:picLocks noChangeAspect="1"/>
          </p:cNvPicPr>
          <p:nvPr/>
        </p:nvPicPr>
        <p:blipFill>
          <a:blip r:embed="rId3" cstate="print"/>
          <a:srcRect r="72971"/>
          <a:stretch>
            <a:fillRect/>
          </a:stretch>
        </p:blipFill>
        <p:spPr bwMode="auto">
          <a:xfrm>
            <a:off x="701675" y="6221413"/>
            <a:ext cx="1265238" cy="1200150"/>
          </a:xfrm>
          <a:prstGeom prst="rect">
            <a:avLst/>
          </a:prstGeom>
          <a:noFill/>
          <a:ln w="9525">
            <a:noFill/>
            <a:miter lim="800000"/>
            <a:headEnd/>
            <a:tailEnd/>
          </a:ln>
        </p:spPr>
      </p:pic>
      <p:pic>
        <p:nvPicPr>
          <p:cNvPr id="4" name="图片 7"/>
          <p:cNvPicPr>
            <a:picLocks noChangeAspect="1"/>
          </p:cNvPicPr>
          <p:nvPr/>
        </p:nvPicPr>
        <p:blipFill>
          <a:blip r:embed="rId4" cstate="print"/>
          <a:srcRect/>
          <a:stretch>
            <a:fillRect/>
          </a:stretch>
        </p:blipFill>
        <p:spPr bwMode="auto">
          <a:xfrm>
            <a:off x="158750" y="6383338"/>
            <a:ext cx="539750" cy="460375"/>
          </a:xfrm>
          <a:prstGeom prst="rect">
            <a:avLst/>
          </a:prstGeom>
          <a:noFill/>
          <a:ln w="9525">
            <a:noFill/>
            <a:miter lim="800000"/>
            <a:headEnd/>
            <a:tailEnd/>
          </a:ln>
        </p:spPr>
      </p:pic>
      <p:sp>
        <p:nvSpPr>
          <p:cNvPr id="5" name="TextBox 4"/>
          <p:cNvSpPr txBox="1"/>
          <p:nvPr/>
        </p:nvSpPr>
        <p:spPr>
          <a:xfrm>
            <a:off x="1000125" y="671513"/>
            <a:ext cx="696913" cy="708025"/>
          </a:xfrm>
          <a:prstGeom prst="rect">
            <a:avLst/>
          </a:prstGeom>
          <a:noFill/>
        </p:spPr>
        <p:txBody>
          <a:bodyPr wrap="none">
            <a:spAutoFit/>
          </a:bodyPr>
          <a:lstStyle/>
          <a:p>
            <a:pPr>
              <a:defRPr/>
            </a:pPr>
            <a:r>
              <a:rPr lang="en-US" altLang="zh-CN" sz="4000" dirty="0" err="1">
                <a:solidFill>
                  <a:srgbClr val="FF0000"/>
                </a:solidFill>
                <a:latin typeface="+mn-ea"/>
                <a:ea typeface="+mn-ea"/>
              </a:rPr>
              <a:t>jī</a:t>
            </a:r>
            <a:endParaRPr lang="en-US" altLang="zh-CN" sz="4000" dirty="0">
              <a:solidFill>
                <a:srgbClr val="FF0000"/>
              </a:solidFill>
              <a:latin typeface="+mn-ea"/>
              <a:ea typeface="+mn-ea"/>
            </a:endParaRPr>
          </a:p>
        </p:txBody>
      </p:sp>
      <p:sp>
        <p:nvSpPr>
          <p:cNvPr id="6" name="TextBox 5"/>
          <p:cNvSpPr txBox="1">
            <a:spLocks noChangeArrowheads="1"/>
          </p:cNvSpPr>
          <p:nvPr/>
        </p:nvSpPr>
        <p:spPr bwMode="auto">
          <a:xfrm>
            <a:off x="1911350" y="1973263"/>
            <a:ext cx="2867025" cy="1014412"/>
          </a:xfrm>
          <a:prstGeom prst="rect">
            <a:avLst/>
          </a:prstGeom>
          <a:noFill/>
          <a:ln w="9525">
            <a:noFill/>
            <a:miter lim="800000"/>
            <a:headEnd/>
            <a:tailEnd/>
          </a:ln>
        </p:spPr>
        <p:txBody>
          <a:bodyPr>
            <a:spAutoFit/>
          </a:bodyPr>
          <a:lstStyle/>
          <a:p>
            <a:r>
              <a:rPr lang="zh-CN" altLang="en-US" sz="2000" b="1" dirty="0">
                <a:latin typeface="楷体" pitchFamily="49" charset="-122"/>
                <a:ea typeface="楷体" pitchFamily="49" charset="-122"/>
              </a:rPr>
              <a:t>组词</a:t>
            </a:r>
            <a:r>
              <a:rPr lang="zh-CN" altLang="en-US" sz="2000" b="1" dirty="0">
                <a:latin typeface="楷体" pitchFamily="49" charset="-122"/>
                <a:ea typeface="楷体" pitchFamily="49" charset="-122"/>
                <a:sym typeface="Wingdings" pitchFamily="2" charset="2"/>
              </a:rPr>
              <a:t>：</a:t>
            </a:r>
            <a:r>
              <a:rPr lang="zh-CN" altLang="en-US" sz="2000" b="1" dirty="0">
                <a:latin typeface="楷体" pitchFamily="49" charset="-122"/>
                <a:ea typeface="楷体" pitchFamily="49" charset="-122"/>
              </a:rPr>
              <a:t>簸箕  箕斗</a:t>
            </a:r>
            <a:endParaRPr lang="en-US" altLang="zh-CN" sz="2000" b="1" dirty="0">
              <a:latin typeface="楷体" pitchFamily="49" charset="-122"/>
              <a:ea typeface="楷体" pitchFamily="49" charset="-122"/>
            </a:endParaRPr>
          </a:p>
          <a:p>
            <a:r>
              <a:rPr lang="zh-CN" altLang="en-US" sz="2000" b="1" dirty="0">
                <a:latin typeface="楷体" pitchFamily="49" charset="-122"/>
                <a:ea typeface="楷体" pitchFamily="49" charset="-122"/>
              </a:rPr>
              <a:t>      箕帚</a:t>
            </a:r>
            <a:endParaRPr lang="en-US" altLang="zh-CN" sz="2000" b="1" dirty="0">
              <a:latin typeface="楷体" pitchFamily="49" charset="-122"/>
              <a:ea typeface="楷体" pitchFamily="49" charset="-122"/>
            </a:endParaRPr>
          </a:p>
          <a:p>
            <a:endParaRPr lang="zh-CN" altLang="en-US" sz="2000" b="1" dirty="0">
              <a:latin typeface="楷体" pitchFamily="49" charset="-122"/>
              <a:ea typeface="楷体" pitchFamily="49" charset="-122"/>
            </a:endParaRPr>
          </a:p>
        </p:txBody>
      </p:sp>
      <p:sp>
        <p:nvSpPr>
          <p:cNvPr id="7" name="TextBox 14"/>
          <p:cNvSpPr txBox="1">
            <a:spLocks noChangeArrowheads="1"/>
          </p:cNvSpPr>
          <p:nvPr/>
        </p:nvSpPr>
        <p:spPr bwMode="auto">
          <a:xfrm>
            <a:off x="1882775" y="1196975"/>
            <a:ext cx="3144838" cy="708025"/>
          </a:xfrm>
          <a:prstGeom prst="rect">
            <a:avLst/>
          </a:prstGeom>
          <a:noFill/>
          <a:ln w="9525">
            <a:noFill/>
            <a:miter lim="800000"/>
            <a:headEnd/>
            <a:tailEnd/>
          </a:ln>
        </p:spPr>
        <p:txBody>
          <a:bodyPr>
            <a:spAutoFit/>
          </a:bodyPr>
          <a:lstStyle/>
          <a:p>
            <a:r>
              <a:rPr lang="zh-CN" altLang="en-US" sz="2000" b="1" dirty="0">
                <a:latin typeface="楷体" pitchFamily="49" charset="-122"/>
                <a:ea typeface="楷体" pitchFamily="49" charset="-122"/>
                <a:sym typeface="Wingdings" pitchFamily="2" charset="2"/>
              </a:rPr>
              <a:t>易错提示：</a:t>
            </a:r>
            <a:endParaRPr lang="en-US" altLang="zh-CN" sz="2000" b="1" dirty="0">
              <a:latin typeface="楷体" pitchFamily="49" charset="-122"/>
              <a:ea typeface="楷体" pitchFamily="49" charset="-122"/>
              <a:sym typeface="Wingdings" pitchFamily="2" charset="2"/>
            </a:endParaRPr>
          </a:p>
          <a:p>
            <a:r>
              <a:rPr lang="zh-CN" altLang="en-US" sz="1600" b="1" dirty="0">
                <a:latin typeface="楷体" pitchFamily="49" charset="-122"/>
                <a:ea typeface="楷体" pitchFamily="49" charset="-122"/>
                <a:sym typeface="Wingdings" pitchFamily="2" charset="2"/>
              </a:rPr>
              <a:t>　   </a:t>
            </a:r>
            <a:r>
              <a:rPr lang="zh-CN" altLang="en-US" sz="1600" b="1" dirty="0" smtClean="0">
                <a:latin typeface="楷体" pitchFamily="49" charset="-122"/>
                <a:ea typeface="楷体" pitchFamily="49" charset="-122"/>
                <a:sym typeface="Wingdings" pitchFamily="2" charset="2"/>
              </a:rPr>
              <a:t> </a:t>
            </a:r>
            <a:r>
              <a:rPr lang="zh-CN" altLang="en-US" sz="2000" b="1" dirty="0" smtClean="0">
                <a:latin typeface="楷体" pitchFamily="49" charset="-122"/>
                <a:ea typeface="楷体" pitchFamily="49" charset="-122"/>
                <a:sym typeface="Wingdings" pitchFamily="2" charset="2"/>
              </a:rPr>
              <a:t>一</a:t>
            </a:r>
            <a:r>
              <a:rPr lang="zh-CN" altLang="en-US" sz="2000" b="1" dirty="0">
                <a:latin typeface="楷体" pitchFamily="49" charset="-122"/>
                <a:ea typeface="楷体" pitchFamily="49" charset="-122"/>
                <a:sym typeface="Wingdings" pitchFamily="2" charset="2"/>
              </a:rPr>
              <a:t>声。</a:t>
            </a:r>
            <a:endParaRPr lang="zh-CN" altLang="en-US" sz="2000" dirty="0">
              <a:latin typeface="楷体" pitchFamily="49" charset="-122"/>
              <a:ea typeface="楷体" pitchFamily="49" charset="-122"/>
            </a:endParaRPr>
          </a:p>
        </p:txBody>
      </p:sp>
      <p:sp>
        <p:nvSpPr>
          <p:cNvPr id="8" name="TextBox 23"/>
          <p:cNvSpPr txBox="1">
            <a:spLocks noChangeArrowheads="1"/>
          </p:cNvSpPr>
          <p:nvPr/>
        </p:nvSpPr>
        <p:spPr bwMode="auto">
          <a:xfrm>
            <a:off x="771507" y="1357298"/>
            <a:ext cx="1228725" cy="1200150"/>
          </a:xfrm>
          <a:prstGeom prst="rect">
            <a:avLst/>
          </a:prstGeom>
          <a:noFill/>
          <a:ln w="9525">
            <a:noFill/>
            <a:miter lim="800000"/>
            <a:headEnd/>
            <a:tailEnd/>
          </a:ln>
        </p:spPr>
        <p:txBody>
          <a:bodyPr>
            <a:spAutoFit/>
          </a:bodyPr>
          <a:lstStyle/>
          <a:p>
            <a:r>
              <a:rPr lang="zh-CN" altLang="en-US" sz="7200" b="1" dirty="0">
                <a:latin typeface="楷体" pitchFamily="49" charset="-122"/>
                <a:ea typeface="楷体" pitchFamily="49" charset="-122"/>
              </a:rPr>
              <a:t>箕</a:t>
            </a:r>
          </a:p>
        </p:txBody>
      </p:sp>
      <p:sp>
        <p:nvSpPr>
          <p:cNvPr id="9" name="TextBox 8"/>
          <p:cNvSpPr txBox="1"/>
          <p:nvPr/>
        </p:nvSpPr>
        <p:spPr>
          <a:xfrm>
            <a:off x="5003800" y="792163"/>
            <a:ext cx="698500" cy="708025"/>
          </a:xfrm>
          <a:prstGeom prst="rect">
            <a:avLst/>
          </a:prstGeom>
          <a:noFill/>
        </p:spPr>
        <p:txBody>
          <a:bodyPr wrap="none">
            <a:spAutoFit/>
          </a:bodyPr>
          <a:lstStyle/>
          <a:p>
            <a:pPr>
              <a:defRPr/>
            </a:pPr>
            <a:r>
              <a:rPr lang="en-US" altLang="zh-CN" sz="4000" dirty="0" err="1">
                <a:solidFill>
                  <a:srgbClr val="FF0000"/>
                </a:solidFill>
                <a:latin typeface="+mn-ea"/>
                <a:ea typeface="+mn-ea"/>
              </a:rPr>
              <a:t>bō</a:t>
            </a:r>
            <a:endParaRPr lang="en-US" altLang="zh-CN" sz="4000" dirty="0">
              <a:solidFill>
                <a:srgbClr val="FF0000"/>
              </a:solidFill>
              <a:latin typeface="+mn-ea"/>
              <a:ea typeface="+mn-ea"/>
            </a:endParaRPr>
          </a:p>
        </p:txBody>
      </p:sp>
      <p:sp>
        <p:nvSpPr>
          <p:cNvPr id="10" name="TextBox 41"/>
          <p:cNvSpPr txBox="1">
            <a:spLocks noChangeArrowheads="1"/>
          </p:cNvSpPr>
          <p:nvPr/>
        </p:nvSpPr>
        <p:spPr bwMode="auto">
          <a:xfrm>
            <a:off x="6057900" y="2078038"/>
            <a:ext cx="2867025" cy="708025"/>
          </a:xfrm>
          <a:prstGeom prst="rect">
            <a:avLst/>
          </a:prstGeom>
          <a:noFill/>
          <a:ln w="9525">
            <a:noFill/>
            <a:miter lim="800000"/>
            <a:headEnd/>
            <a:tailEnd/>
          </a:ln>
        </p:spPr>
        <p:txBody>
          <a:bodyPr>
            <a:spAutoFit/>
          </a:bodyPr>
          <a:lstStyle/>
          <a:p>
            <a:r>
              <a:rPr lang="zh-CN" altLang="en-US" sz="2000" b="1">
                <a:latin typeface="楷体" pitchFamily="49" charset="-122"/>
                <a:ea typeface="楷体" pitchFamily="49" charset="-122"/>
              </a:rPr>
              <a:t>组词</a:t>
            </a:r>
            <a:r>
              <a:rPr lang="zh-CN" altLang="en-US" sz="2000" b="1">
                <a:latin typeface="楷体" pitchFamily="49" charset="-122"/>
                <a:ea typeface="楷体" pitchFamily="49" charset="-122"/>
                <a:sym typeface="Wingdings" pitchFamily="2" charset="2"/>
              </a:rPr>
              <a:t>：玻罩  玻璃</a:t>
            </a:r>
            <a:endParaRPr lang="en-US" altLang="zh-CN" sz="2000" b="1">
              <a:latin typeface="楷体" pitchFamily="49" charset="-122"/>
              <a:ea typeface="楷体" pitchFamily="49" charset="-122"/>
              <a:sym typeface="Wingdings" pitchFamily="2" charset="2"/>
            </a:endParaRPr>
          </a:p>
          <a:p>
            <a:r>
              <a:rPr lang="en-US" altLang="zh-CN" sz="2000" b="1">
                <a:latin typeface="楷体" pitchFamily="49" charset="-122"/>
                <a:ea typeface="楷体" pitchFamily="49" charset="-122"/>
                <a:sym typeface="Wingdings" pitchFamily="2" charset="2"/>
              </a:rPr>
              <a:t>      </a:t>
            </a:r>
            <a:r>
              <a:rPr lang="zh-CN" altLang="en-US" sz="2000" b="1">
                <a:latin typeface="楷体" pitchFamily="49" charset="-122"/>
                <a:ea typeface="楷体" pitchFamily="49" charset="-122"/>
                <a:sym typeface="Wingdings" pitchFamily="2" charset="2"/>
              </a:rPr>
              <a:t>玻房</a:t>
            </a:r>
            <a:endParaRPr lang="zh-CN" altLang="en-US" sz="2000">
              <a:latin typeface="楷体" pitchFamily="49" charset="-122"/>
              <a:ea typeface="楷体" pitchFamily="49" charset="-122"/>
            </a:endParaRPr>
          </a:p>
        </p:txBody>
      </p:sp>
      <p:sp>
        <p:nvSpPr>
          <p:cNvPr id="11" name="TextBox 42"/>
          <p:cNvSpPr txBox="1">
            <a:spLocks noChangeArrowheads="1"/>
          </p:cNvSpPr>
          <p:nvPr/>
        </p:nvSpPr>
        <p:spPr bwMode="auto">
          <a:xfrm>
            <a:off x="5989638" y="1311275"/>
            <a:ext cx="3476625" cy="708025"/>
          </a:xfrm>
          <a:prstGeom prst="rect">
            <a:avLst/>
          </a:prstGeom>
          <a:noFill/>
          <a:ln w="9525">
            <a:noFill/>
            <a:miter lim="800000"/>
            <a:headEnd/>
            <a:tailEnd/>
          </a:ln>
        </p:spPr>
        <p:txBody>
          <a:bodyPr>
            <a:spAutoFit/>
          </a:bodyPr>
          <a:lstStyle/>
          <a:p>
            <a:r>
              <a:rPr lang="zh-CN" altLang="en-US" sz="2000" b="1" dirty="0">
                <a:latin typeface="楷体" pitchFamily="49" charset="-122"/>
                <a:ea typeface="楷体" pitchFamily="49" charset="-122"/>
                <a:sym typeface="Wingdings" pitchFamily="2" charset="2"/>
              </a:rPr>
              <a:t>易错提示：</a:t>
            </a:r>
            <a:endParaRPr lang="en-US" altLang="zh-CN" sz="2000" b="1" dirty="0">
              <a:latin typeface="楷体" pitchFamily="49" charset="-122"/>
              <a:ea typeface="楷体" pitchFamily="49" charset="-122"/>
              <a:sym typeface="Wingdings" pitchFamily="2" charset="2"/>
            </a:endParaRPr>
          </a:p>
          <a:p>
            <a:r>
              <a:rPr lang="zh-CN" altLang="en-US" sz="1600" b="1" dirty="0">
                <a:latin typeface="楷体" pitchFamily="49" charset="-122"/>
                <a:ea typeface="楷体" pitchFamily="49" charset="-122"/>
                <a:sym typeface="Wingdings" pitchFamily="2" charset="2"/>
              </a:rPr>
              <a:t>     </a:t>
            </a:r>
            <a:r>
              <a:rPr lang="zh-CN" altLang="en-US" sz="2000" b="1" dirty="0">
                <a:latin typeface="楷体" pitchFamily="49" charset="-122"/>
                <a:ea typeface="楷体" pitchFamily="49" charset="-122"/>
                <a:sym typeface="Wingdings" pitchFamily="2" charset="2"/>
              </a:rPr>
              <a:t>不要读</a:t>
            </a:r>
            <a:r>
              <a:rPr lang="zh-CN" altLang="en-US" sz="2000" b="1" dirty="0" smtClean="0">
                <a:latin typeface="楷体" pitchFamily="49" charset="-122"/>
                <a:ea typeface="楷体" pitchFamily="49" charset="-122"/>
                <a:sym typeface="Wingdings" pitchFamily="2" charset="2"/>
              </a:rPr>
              <a:t>成</a:t>
            </a:r>
            <a:r>
              <a:rPr lang="en-US" altLang="zh-CN" sz="2000" b="1" dirty="0" err="1" smtClean="0">
                <a:latin typeface="楷体" pitchFamily="49" charset="-122"/>
                <a:ea typeface="楷体" pitchFamily="49" charset="-122"/>
                <a:sym typeface="Wingdings" pitchFamily="2" charset="2"/>
              </a:rPr>
              <a:t>pō</a:t>
            </a:r>
            <a:r>
              <a:rPr lang="zh-CN" altLang="en-US" sz="2000" b="1" dirty="0" smtClean="0">
                <a:latin typeface="楷体" pitchFamily="49" charset="-122"/>
                <a:ea typeface="楷体" pitchFamily="49" charset="-122"/>
                <a:sym typeface="Wingdings" pitchFamily="2" charset="2"/>
              </a:rPr>
              <a:t>。</a:t>
            </a:r>
            <a:endParaRPr lang="zh-CN" altLang="en-US" sz="2000" dirty="0">
              <a:latin typeface="楷体" pitchFamily="49" charset="-122"/>
              <a:ea typeface="楷体" pitchFamily="49" charset="-122"/>
            </a:endParaRPr>
          </a:p>
        </p:txBody>
      </p:sp>
      <p:grpSp>
        <p:nvGrpSpPr>
          <p:cNvPr id="12" name="组合 50"/>
          <p:cNvGrpSpPr>
            <a:grpSpLocks/>
          </p:cNvGrpSpPr>
          <p:nvPr/>
        </p:nvGrpSpPr>
        <p:grpSpPr bwMode="auto">
          <a:xfrm>
            <a:off x="4784727" y="1442313"/>
            <a:ext cx="1358911" cy="1267550"/>
            <a:chOff x="4655076" y="1442303"/>
            <a:chExt cx="1359205" cy="1266980"/>
          </a:xfrm>
        </p:grpSpPr>
        <p:grpSp>
          <p:nvGrpSpPr>
            <p:cNvPr id="13" name="组合 44"/>
            <p:cNvGrpSpPr/>
            <p:nvPr/>
          </p:nvGrpSpPr>
          <p:grpSpPr>
            <a:xfrm>
              <a:off x="4655076" y="1519570"/>
              <a:ext cx="1265926" cy="1189713"/>
              <a:chOff x="-2505974" y="355288"/>
              <a:chExt cx="1785950" cy="1643074"/>
            </a:xfrm>
            <a:solidFill>
              <a:schemeClr val="accent3">
                <a:lumMod val="60000"/>
                <a:lumOff val="40000"/>
              </a:schemeClr>
            </a:solidFill>
          </p:grpSpPr>
          <p:sp>
            <p:nvSpPr>
              <p:cNvPr id="15" name="矩形 14"/>
              <p:cNvSpPr/>
              <p:nvPr/>
            </p:nvSpPr>
            <p:spPr>
              <a:xfrm>
                <a:off x="-2505974" y="355288"/>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16" name="直接连接符 15"/>
              <p:cNvCxnSpPr>
                <a:stCxn id="15" idx="1"/>
                <a:endCxn id="15" idx="3"/>
              </p:cNvCxnSpPr>
              <p:nvPr/>
            </p:nvCxnSpPr>
            <p:spPr>
              <a:xfrm>
                <a:off x="-2505974" y="1176826"/>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7" name="直接连接符 16"/>
              <p:cNvCxnSpPr>
                <a:stCxn id="15" idx="0"/>
                <a:endCxn id="15" idx="2"/>
              </p:cNvCxnSpPr>
              <p:nvPr/>
            </p:nvCxnSpPr>
            <p:spPr>
              <a:xfrm>
                <a:off x="-1612999" y="355288"/>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4" name="TextBox 23"/>
            <p:cNvSpPr txBox="1">
              <a:spLocks noChangeArrowheads="1"/>
            </p:cNvSpPr>
            <p:nvPr/>
          </p:nvSpPr>
          <p:spPr bwMode="auto">
            <a:xfrm>
              <a:off x="4786339" y="1442303"/>
              <a:ext cx="1227942" cy="1200329"/>
            </a:xfrm>
            <a:prstGeom prst="rect">
              <a:avLst/>
            </a:prstGeom>
            <a:noFill/>
            <a:ln w="9525">
              <a:noFill/>
              <a:miter lim="800000"/>
              <a:headEnd/>
              <a:tailEnd/>
            </a:ln>
          </p:spPr>
          <p:txBody>
            <a:bodyPr>
              <a:spAutoFit/>
            </a:bodyPr>
            <a:lstStyle/>
            <a:p>
              <a:r>
                <a:rPr lang="zh-CN" altLang="en-US" sz="7200" b="1" dirty="0">
                  <a:latin typeface="楷体" pitchFamily="49" charset="-122"/>
                  <a:ea typeface="楷体" pitchFamily="49" charset="-122"/>
                </a:rPr>
                <a:t>玻</a:t>
              </a:r>
            </a:p>
          </p:txBody>
        </p:sp>
      </p:grpSp>
      <p:sp>
        <p:nvSpPr>
          <p:cNvPr id="18" name="TextBox 17"/>
          <p:cNvSpPr txBox="1"/>
          <p:nvPr/>
        </p:nvSpPr>
        <p:spPr>
          <a:xfrm>
            <a:off x="993775" y="2500313"/>
            <a:ext cx="698500" cy="708025"/>
          </a:xfrm>
          <a:prstGeom prst="rect">
            <a:avLst/>
          </a:prstGeom>
          <a:noFill/>
        </p:spPr>
        <p:txBody>
          <a:bodyPr wrap="none">
            <a:spAutoFit/>
          </a:bodyPr>
          <a:lstStyle/>
          <a:p>
            <a:pPr>
              <a:defRPr/>
            </a:pPr>
            <a:r>
              <a:rPr lang="en-US" altLang="zh-CN" sz="4000" dirty="0" err="1">
                <a:solidFill>
                  <a:srgbClr val="FF0000"/>
                </a:solidFill>
                <a:latin typeface="+mn-ea"/>
                <a:ea typeface="+mn-ea"/>
              </a:rPr>
              <a:t>lí</a:t>
            </a:r>
            <a:endParaRPr lang="zh-CN" altLang="en-US" sz="4000" dirty="0">
              <a:solidFill>
                <a:srgbClr val="FF0000"/>
              </a:solidFill>
              <a:latin typeface="+mn-ea"/>
              <a:ea typeface="+mn-ea"/>
            </a:endParaRPr>
          </a:p>
        </p:txBody>
      </p:sp>
      <p:sp>
        <p:nvSpPr>
          <p:cNvPr id="19" name="TextBox 56"/>
          <p:cNvSpPr txBox="1">
            <a:spLocks noChangeArrowheads="1"/>
          </p:cNvSpPr>
          <p:nvPr/>
        </p:nvSpPr>
        <p:spPr bwMode="auto">
          <a:xfrm>
            <a:off x="1928813" y="3643313"/>
            <a:ext cx="2867025" cy="708025"/>
          </a:xfrm>
          <a:prstGeom prst="rect">
            <a:avLst/>
          </a:prstGeom>
          <a:noFill/>
          <a:ln w="9525">
            <a:noFill/>
            <a:miter lim="800000"/>
            <a:headEnd/>
            <a:tailEnd/>
          </a:ln>
        </p:spPr>
        <p:txBody>
          <a:bodyPr>
            <a:spAutoFit/>
          </a:bodyPr>
          <a:lstStyle/>
          <a:p>
            <a:r>
              <a:rPr lang="zh-CN" altLang="en-US" sz="2000" b="1" dirty="0">
                <a:latin typeface="楷体" pitchFamily="49" charset="-122"/>
                <a:ea typeface="楷体" pitchFamily="49" charset="-122"/>
              </a:rPr>
              <a:t>组词</a:t>
            </a:r>
            <a:r>
              <a:rPr lang="zh-CN" altLang="en-US" sz="2000" b="1" dirty="0">
                <a:latin typeface="楷体" pitchFamily="49" charset="-122"/>
                <a:ea typeface="楷体" pitchFamily="49" charset="-122"/>
                <a:sym typeface="Wingdings" pitchFamily="2" charset="2"/>
              </a:rPr>
              <a:t>：玻璃  璃灯</a:t>
            </a:r>
            <a:endParaRPr lang="en-US" altLang="zh-CN" sz="2000" b="1" dirty="0">
              <a:latin typeface="楷体" pitchFamily="49" charset="-122"/>
              <a:ea typeface="楷体" pitchFamily="49" charset="-122"/>
              <a:sym typeface="Wingdings" pitchFamily="2" charset="2"/>
            </a:endParaRPr>
          </a:p>
          <a:p>
            <a:r>
              <a:rPr lang="en-US" altLang="zh-CN" sz="2000" b="1" dirty="0">
                <a:latin typeface="楷体" pitchFamily="49" charset="-122"/>
                <a:ea typeface="楷体" pitchFamily="49" charset="-122"/>
                <a:sym typeface="Wingdings" pitchFamily="2" charset="2"/>
              </a:rPr>
              <a:t>      </a:t>
            </a:r>
            <a:r>
              <a:rPr lang="zh-CN" altLang="en-US" sz="2000" b="1" dirty="0">
                <a:latin typeface="楷体" pitchFamily="49" charset="-122"/>
                <a:ea typeface="楷体" pitchFamily="49" charset="-122"/>
                <a:sym typeface="Wingdings" pitchFamily="2" charset="2"/>
              </a:rPr>
              <a:t>悬璃</a:t>
            </a:r>
            <a:endParaRPr lang="zh-CN" altLang="en-US" sz="2000" dirty="0">
              <a:latin typeface="楷体" pitchFamily="49" charset="-122"/>
              <a:ea typeface="楷体" pitchFamily="49" charset="-122"/>
            </a:endParaRPr>
          </a:p>
        </p:txBody>
      </p:sp>
      <p:sp>
        <p:nvSpPr>
          <p:cNvPr id="20" name="TextBox 57"/>
          <p:cNvSpPr txBox="1">
            <a:spLocks noChangeArrowheads="1"/>
          </p:cNvSpPr>
          <p:nvPr/>
        </p:nvSpPr>
        <p:spPr bwMode="auto">
          <a:xfrm>
            <a:off x="1928813" y="2857500"/>
            <a:ext cx="3000375" cy="646113"/>
          </a:xfrm>
          <a:prstGeom prst="rect">
            <a:avLst/>
          </a:prstGeom>
          <a:noFill/>
          <a:ln w="9525">
            <a:noFill/>
            <a:miter lim="800000"/>
            <a:headEnd/>
            <a:tailEnd/>
          </a:ln>
        </p:spPr>
        <p:txBody>
          <a:bodyPr>
            <a:spAutoFit/>
          </a:bodyPr>
          <a:lstStyle/>
          <a:p>
            <a:r>
              <a:rPr lang="zh-CN" altLang="en-US" sz="2000" b="1" dirty="0">
                <a:latin typeface="楷体" pitchFamily="49" charset="-122"/>
                <a:ea typeface="楷体" pitchFamily="49" charset="-122"/>
                <a:sym typeface="Wingdings" pitchFamily="2" charset="2"/>
              </a:rPr>
              <a:t>易错提示：</a:t>
            </a:r>
            <a:endParaRPr lang="en-US" altLang="zh-CN" sz="2000" b="1" dirty="0">
              <a:latin typeface="楷体" pitchFamily="49" charset="-122"/>
              <a:ea typeface="楷体" pitchFamily="49" charset="-122"/>
              <a:sym typeface="Wingdings" pitchFamily="2" charset="2"/>
            </a:endParaRPr>
          </a:p>
          <a:p>
            <a:r>
              <a:rPr lang="zh-CN" altLang="en-US" sz="1600" b="1" dirty="0">
                <a:latin typeface="楷体" pitchFamily="49" charset="-122"/>
                <a:ea typeface="楷体" pitchFamily="49" charset="-122"/>
                <a:sym typeface="Wingdings" pitchFamily="2" charset="2"/>
              </a:rPr>
              <a:t>     不要读</a:t>
            </a:r>
            <a:r>
              <a:rPr lang="zh-CN" altLang="en-US" sz="1600" b="1" dirty="0" smtClean="0">
                <a:latin typeface="楷体" pitchFamily="49" charset="-122"/>
                <a:ea typeface="楷体" pitchFamily="49" charset="-122"/>
                <a:sym typeface="Wingdings" pitchFamily="2" charset="2"/>
              </a:rPr>
              <a:t>成</a:t>
            </a:r>
            <a:r>
              <a:rPr lang="en-US" altLang="zh-CN" sz="1600" b="1" dirty="0" err="1" smtClean="0">
                <a:latin typeface="楷体" pitchFamily="49" charset="-122"/>
                <a:ea typeface="楷体" pitchFamily="49" charset="-122"/>
                <a:sym typeface="Wingdings" pitchFamily="2" charset="2"/>
              </a:rPr>
              <a:t>ni</a:t>
            </a:r>
            <a:r>
              <a:rPr lang="zh-CN" altLang="en-US" sz="1600" b="1" dirty="0" smtClean="0">
                <a:latin typeface="楷体" pitchFamily="49" charset="-122"/>
                <a:ea typeface="楷体" pitchFamily="49" charset="-122"/>
                <a:sym typeface="Wingdings" pitchFamily="2" charset="2"/>
              </a:rPr>
              <a:t>。</a:t>
            </a:r>
            <a:endParaRPr lang="zh-CN" altLang="en-US" sz="1600" b="1" dirty="0">
              <a:latin typeface="楷体" pitchFamily="49" charset="-122"/>
              <a:ea typeface="楷体" pitchFamily="49" charset="-122"/>
              <a:sym typeface="Wingdings" pitchFamily="2" charset="2"/>
            </a:endParaRPr>
          </a:p>
        </p:txBody>
      </p:sp>
      <p:sp>
        <p:nvSpPr>
          <p:cNvPr id="21" name="TextBox 20"/>
          <p:cNvSpPr txBox="1"/>
          <p:nvPr/>
        </p:nvSpPr>
        <p:spPr>
          <a:xfrm>
            <a:off x="5018095" y="2649538"/>
            <a:ext cx="696913" cy="708025"/>
          </a:xfrm>
          <a:prstGeom prst="rect">
            <a:avLst/>
          </a:prstGeom>
          <a:noFill/>
        </p:spPr>
        <p:txBody>
          <a:bodyPr wrap="none">
            <a:spAutoFit/>
          </a:bodyPr>
          <a:lstStyle/>
          <a:p>
            <a:pPr>
              <a:defRPr/>
            </a:pPr>
            <a:r>
              <a:rPr lang="en-US" altLang="zh-CN" sz="4000" dirty="0" err="1">
                <a:solidFill>
                  <a:srgbClr val="FF0000"/>
                </a:solidFill>
                <a:latin typeface="+mn-ea"/>
                <a:ea typeface="+mn-ea"/>
              </a:rPr>
              <a:t>lā</a:t>
            </a:r>
            <a:endParaRPr lang="en-US" altLang="zh-CN" sz="4000" dirty="0">
              <a:solidFill>
                <a:srgbClr val="FF0000"/>
              </a:solidFill>
              <a:latin typeface="+mn-ea"/>
              <a:ea typeface="+mn-ea"/>
            </a:endParaRPr>
          </a:p>
        </p:txBody>
      </p:sp>
      <p:sp>
        <p:nvSpPr>
          <p:cNvPr id="22" name="TextBox 71"/>
          <p:cNvSpPr txBox="1">
            <a:spLocks noChangeArrowheads="1"/>
          </p:cNvSpPr>
          <p:nvPr/>
        </p:nvSpPr>
        <p:spPr bwMode="auto">
          <a:xfrm>
            <a:off x="6143625" y="4149725"/>
            <a:ext cx="2867025" cy="708025"/>
          </a:xfrm>
          <a:prstGeom prst="rect">
            <a:avLst/>
          </a:prstGeom>
          <a:noFill/>
          <a:ln w="9525">
            <a:noFill/>
            <a:miter lim="800000"/>
            <a:headEnd/>
            <a:tailEnd/>
          </a:ln>
        </p:spPr>
        <p:txBody>
          <a:bodyPr>
            <a:spAutoFit/>
          </a:bodyPr>
          <a:lstStyle/>
          <a:p>
            <a:r>
              <a:rPr lang="zh-CN" altLang="en-US" sz="2000" b="1">
                <a:latin typeface="楷体" pitchFamily="49" charset="-122"/>
                <a:ea typeface="楷体" pitchFamily="49" charset="-122"/>
              </a:rPr>
              <a:t>组词</a:t>
            </a:r>
            <a:r>
              <a:rPr lang="zh-CN" altLang="en-US" sz="2000" b="1">
                <a:latin typeface="楷体" pitchFamily="49" charset="-122"/>
                <a:ea typeface="楷体" pitchFamily="49" charset="-122"/>
                <a:sym typeface="Wingdings" pitchFamily="2" charset="2"/>
              </a:rPr>
              <a:t>：垃圾  垃圾桶</a:t>
            </a:r>
            <a:endParaRPr lang="en-US" altLang="zh-CN" sz="2000" b="1">
              <a:latin typeface="楷体" pitchFamily="49" charset="-122"/>
              <a:ea typeface="楷体" pitchFamily="49" charset="-122"/>
              <a:sym typeface="Wingdings" pitchFamily="2" charset="2"/>
            </a:endParaRPr>
          </a:p>
          <a:p>
            <a:r>
              <a:rPr lang="en-US" altLang="zh-CN" sz="2000" b="1">
                <a:latin typeface="楷体" pitchFamily="49" charset="-122"/>
                <a:ea typeface="楷体" pitchFamily="49" charset="-122"/>
                <a:sym typeface="Wingdings" pitchFamily="2" charset="2"/>
              </a:rPr>
              <a:t>      </a:t>
            </a:r>
            <a:r>
              <a:rPr lang="zh-CN" altLang="en-US" sz="2000" b="1">
                <a:latin typeface="楷体" pitchFamily="49" charset="-122"/>
                <a:ea typeface="楷体" pitchFamily="49" charset="-122"/>
                <a:sym typeface="Wingdings" pitchFamily="2" charset="2"/>
              </a:rPr>
              <a:t>垃圾袋</a:t>
            </a:r>
            <a:endParaRPr lang="zh-CN" altLang="en-US" sz="2000">
              <a:latin typeface="楷体" pitchFamily="49" charset="-122"/>
              <a:ea typeface="楷体" pitchFamily="49" charset="-122"/>
            </a:endParaRPr>
          </a:p>
        </p:txBody>
      </p:sp>
      <p:sp>
        <p:nvSpPr>
          <p:cNvPr id="23" name="TextBox 72"/>
          <p:cNvSpPr txBox="1">
            <a:spLocks noChangeArrowheads="1"/>
          </p:cNvSpPr>
          <p:nvPr/>
        </p:nvSpPr>
        <p:spPr bwMode="auto">
          <a:xfrm>
            <a:off x="6065838" y="3221038"/>
            <a:ext cx="2995612" cy="708025"/>
          </a:xfrm>
          <a:prstGeom prst="rect">
            <a:avLst/>
          </a:prstGeom>
          <a:noFill/>
          <a:ln w="9525">
            <a:noFill/>
            <a:miter lim="800000"/>
            <a:headEnd/>
            <a:tailEnd/>
          </a:ln>
        </p:spPr>
        <p:txBody>
          <a:bodyPr>
            <a:spAutoFit/>
          </a:bodyPr>
          <a:lstStyle/>
          <a:p>
            <a:r>
              <a:rPr lang="zh-CN" altLang="en-US" sz="2000" b="1" dirty="0">
                <a:latin typeface="楷体" pitchFamily="49" charset="-122"/>
                <a:ea typeface="楷体" pitchFamily="49" charset="-122"/>
                <a:sym typeface="Wingdings" pitchFamily="2" charset="2"/>
              </a:rPr>
              <a:t>易错提示：</a:t>
            </a:r>
            <a:endParaRPr lang="en-US" altLang="zh-CN" sz="2000" b="1" dirty="0">
              <a:latin typeface="楷体" pitchFamily="49" charset="-122"/>
              <a:ea typeface="楷体" pitchFamily="49" charset="-122"/>
              <a:sym typeface="Wingdings" pitchFamily="2" charset="2"/>
            </a:endParaRPr>
          </a:p>
          <a:p>
            <a:r>
              <a:rPr lang="zh-CN" altLang="en-US" sz="2000" b="1" dirty="0">
                <a:latin typeface="楷体" pitchFamily="49" charset="-122"/>
                <a:ea typeface="楷体" pitchFamily="49" charset="-122"/>
                <a:sym typeface="Wingdings" pitchFamily="2" charset="2"/>
              </a:rPr>
              <a:t>　　</a:t>
            </a:r>
            <a:r>
              <a:rPr lang="zh-CN" altLang="en-US" sz="1600" b="1" dirty="0">
                <a:latin typeface="楷体" pitchFamily="49" charset="-122"/>
                <a:ea typeface="楷体" pitchFamily="49" charset="-122"/>
                <a:sym typeface="Wingdings" pitchFamily="2" charset="2"/>
              </a:rPr>
              <a:t>不要读</a:t>
            </a:r>
            <a:r>
              <a:rPr lang="zh-CN" altLang="en-US" sz="1600" b="1" dirty="0" smtClean="0">
                <a:latin typeface="楷体" pitchFamily="49" charset="-122"/>
                <a:ea typeface="楷体" pitchFamily="49" charset="-122"/>
                <a:sym typeface="Wingdings" pitchFamily="2" charset="2"/>
              </a:rPr>
              <a:t>成</a:t>
            </a:r>
            <a:r>
              <a:rPr lang="en-US" altLang="zh-CN" sz="1600" b="1" dirty="0" err="1" smtClean="0">
                <a:latin typeface="楷体" pitchFamily="49" charset="-122"/>
                <a:ea typeface="楷体" pitchFamily="49" charset="-122"/>
                <a:sym typeface="Wingdings" pitchFamily="2" charset="2"/>
              </a:rPr>
              <a:t>na</a:t>
            </a:r>
            <a:r>
              <a:rPr lang="zh-CN" altLang="en-US" sz="1600" b="1" dirty="0" smtClean="0">
                <a:latin typeface="楷体" pitchFamily="49" charset="-122"/>
                <a:ea typeface="楷体" pitchFamily="49" charset="-122"/>
                <a:sym typeface="Wingdings" pitchFamily="2" charset="2"/>
              </a:rPr>
              <a:t>。</a:t>
            </a:r>
            <a:endParaRPr lang="zh-CN" altLang="en-US" sz="1600" dirty="0">
              <a:latin typeface="楷体" pitchFamily="49" charset="-122"/>
              <a:ea typeface="楷体" pitchFamily="49" charset="-122"/>
            </a:endParaRPr>
          </a:p>
        </p:txBody>
      </p:sp>
      <p:sp>
        <p:nvSpPr>
          <p:cNvPr id="24" name="TextBox 23"/>
          <p:cNvSpPr txBox="1"/>
          <p:nvPr/>
        </p:nvSpPr>
        <p:spPr>
          <a:xfrm>
            <a:off x="1000125" y="4364038"/>
            <a:ext cx="696913" cy="708025"/>
          </a:xfrm>
          <a:prstGeom prst="rect">
            <a:avLst/>
          </a:prstGeom>
          <a:noFill/>
        </p:spPr>
        <p:txBody>
          <a:bodyPr wrap="none">
            <a:spAutoFit/>
          </a:bodyPr>
          <a:lstStyle/>
          <a:p>
            <a:pPr>
              <a:defRPr/>
            </a:pPr>
            <a:r>
              <a:rPr lang="en-US" altLang="zh-CN" sz="4000" dirty="0" err="1">
                <a:solidFill>
                  <a:srgbClr val="FF0000"/>
                </a:solidFill>
                <a:latin typeface="+mn-ea"/>
                <a:ea typeface="+mn-ea"/>
              </a:rPr>
              <a:t>jī</a:t>
            </a:r>
            <a:endParaRPr lang="en-US" altLang="zh-CN" sz="4000" dirty="0">
              <a:solidFill>
                <a:srgbClr val="FF0000"/>
              </a:solidFill>
              <a:latin typeface="+mn-ea"/>
              <a:ea typeface="+mn-ea"/>
            </a:endParaRPr>
          </a:p>
        </p:txBody>
      </p:sp>
      <p:sp>
        <p:nvSpPr>
          <p:cNvPr id="25" name="TextBox 74"/>
          <p:cNvSpPr txBox="1">
            <a:spLocks noChangeArrowheads="1"/>
          </p:cNvSpPr>
          <p:nvPr/>
        </p:nvSpPr>
        <p:spPr bwMode="auto">
          <a:xfrm>
            <a:off x="2063750" y="5662613"/>
            <a:ext cx="2579688" cy="708025"/>
          </a:xfrm>
          <a:prstGeom prst="rect">
            <a:avLst/>
          </a:prstGeom>
          <a:noFill/>
          <a:ln w="9525">
            <a:noFill/>
            <a:miter lim="800000"/>
            <a:headEnd/>
            <a:tailEnd/>
          </a:ln>
        </p:spPr>
        <p:txBody>
          <a:bodyPr>
            <a:spAutoFit/>
          </a:bodyPr>
          <a:lstStyle/>
          <a:p>
            <a:r>
              <a:rPr lang="zh-CN" altLang="en-US" sz="2000" b="1" dirty="0">
                <a:latin typeface="楷体" pitchFamily="49" charset="-122"/>
                <a:ea typeface="楷体" pitchFamily="49" charset="-122"/>
              </a:rPr>
              <a:t>组词</a:t>
            </a:r>
            <a:r>
              <a:rPr lang="zh-CN" altLang="en-US" sz="2000" b="1" dirty="0">
                <a:latin typeface="楷体" pitchFamily="49" charset="-122"/>
                <a:ea typeface="楷体" pitchFamily="49" charset="-122"/>
                <a:sym typeface="Wingdings" pitchFamily="2" charset="2"/>
              </a:rPr>
              <a:t>：垃圾  垃圾车</a:t>
            </a:r>
            <a:endParaRPr lang="en-US" altLang="zh-CN" sz="2000" b="1" dirty="0">
              <a:latin typeface="楷体" pitchFamily="49" charset="-122"/>
              <a:ea typeface="楷体" pitchFamily="49" charset="-122"/>
              <a:sym typeface="Wingdings" pitchFamily="2" charset="2"/>
            </a:endParaRPr>
          </a:p>
          <a:p>
            <a:r>
              <a:rPr lang="zh-CN" altLang="en-US" sz="2000" b="1" dirty="0">
                <a:latin typeface="楷体" pitchFamily="49" charset="-122"/>
                <a:ea typeface="楷体" pitchFamily="49" charset="-122"/>
                <a:sym typeface="Wingdings" pitchFamily="2" charset="2"/>
              </a:rPr>
              <a:t>     </a:t>
            </a:r>
            <a:endParaRPr lang="zh-CN" altLang="en-US" sz="2000" dirty="0">
              <a:latin typeface="楷体" pitchFamily="49" charset="-122"/>
              <a:ea typeface="楷体" pitchFamily="49" charset="-122"/>
            </a:endParaRPr>
          </a:p>
        </p:txBody>
      </p:sp>
      <p:sp>
        <p:nvSpPr>
          <p:cNvPr id="26" name="TextBox 75"/>
          <p:cNvSpPr txBox="1">
            <a:spLocks noChangeArrowheads="1"/>
          </p:cNvSpPr>
          <p:nvPr/>
        </p:nvSpPr>
        <p:spPr bwMode="auto">
          <a:xfrm>
            <a:off x="2060575" y="4832350"/>
            <a:ext cx="2794000" cy="708025"/>
          </a:xfrm>
          <a:prstGeom prst="rect">
            <a:avLst/>
          </a:prstGeom>
          <a:noFill/>
          <a:ln w="9525">
            <a:noFill/>
            <a:miter lim="800000"/>
            <a:headEnd/>
            <a:tailEnd/>
          </a:ln>
        </p:spPr>
        <p:txBody>
          <a:bodyPr>
            <a:spAutoFit/>
          </a:bodyPr>
          <a:lstStyle/>
          <a:p>
            <a:r>
              <a:rPr lang="zh-CN" altLang="en-US" sz="2000" b="1" dirty="0">
                <a:latin typeface="楷体" pitchFamily="49" charset="-122"/>
                <a:ea typeface="楷体" pitchFamily="49" charset="-122"/>
                <a:sym typeface="Wingdings" pitchFamily="2" charset="2"/>
              </a:rPr>
              <a:t>易错提示：</a:t>
            </a:r>
            <a:endParaRPr lang="en-US" altLang="zh-CN" sz="2000" b="1" dirty="0">
              <a:latin typeface="楷体" pitchFamily="49" charset="-122"/>
              <a:ea typeface="楷体" pitchFamily="49" charset="-122"/>
              <a:sym typeface="Wingdings" pitchFamily="2" charset="2"/>
            </a:endParaRPr>
          </a:p>
          <a:p>
            <a:r>
              <a:rPr lang="zh-CN" altLang="en-US" sz="2000" b="1" dirty="0">
                <a:latin typeface="楷体" pitchFamily="49" charset="-122"/>
                <a:ea typeface="楷体" pitchFamily="49" charset="-122"/>
                <a:sym typeface="Wingdings" pitchFamily="2" charset="2"/>
              </a:rPr>
              <a:t>　　一声。</a:t>
            </a:r>
            <a:endParaRPr lang="zh-CN" altLang="en-US" sz="2000" dirty="0">
              <a:latin typeface="楷体" pitchFamily="49" charset="-122"/>
              <a:ea typeface="楷体" pitchFamily="49" charset="-122"/>
            </a:endParaRPr>
          </a:p>
        </p:txBody>
      </p:sp>
      <p:grpSp>
        <p:nvGrpSpPr>
          <p:cNvPr id="27" name="组合 92"/>
          <p:cNvGrpSpPr>
            <a:grpSpLocks/>
          </p:cNvGrpSpPr>
          <p:nvPr/>
        </p:nvGrpSpPr>
        <p:grpSpPr bwMode="auto">
          <a:xfrm>
            <a:off x="4799007" y="3228898"/>
            <a:ext cx="1358266" cy="1324052"/>
            <a:chOff x="3418470" y="1075502"/>
            <a:chExt cx="1358112" cy="1324157"/>
          </a:xfrm>
        </p:grpSpPr>
        <p:grpSp>
          <p:nvGrpSpPr>
            <p:cNvPr id="28" name="组合 93"/>
            <p:cNvGrpSpPr/>
            <p:nvPr/>
          </p:nvGrpSpPr>
          <p:grpSpPr>
            <a:xfrm>
              <a:off x="3418470" y="1209946"/>
              <a:ext cx="1265930" cy="1189713"/>
              <a:chOff x="-4250556" y="-72324"/>
              <a:chExt cx="1785954" cy="1643074"/>
            </a:xfrm>
            <a:solidFill>
              <a:schemeClr val="accent3">
                <a:lumMod val="60000"/>
                <a:lumOff val="40000"/>
              </a:schemeClr>
            </a:solidFill>
          </p:grpSpPr>
          <p:sp>
            <p:nvSpPr>
              <p:cNvPr id="30" name="矩形 29"/>
              <p:cNvSpPr/>
              <p:nvPr/>
            </p:nvSpPr>
            <p:spPr>
              <a:xfrm>
                <a:off x="-4250552" y="-72324"/>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31" name="直接连接符 30"/>
              <p:cNvCxnSpPr>
                <a:stCxn id="30" idx="1"/>
                <a:endCxn id="30" idx="3"/>
              </p:cNvCxnSpPr>
              <p:nvPr/>
            </p:nvCxnSpPr>
            <p:spPr>
              <a:xfrm>
                <a:off x="-4250556" y="749214"/>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2" name="直接连接符 31"/>
              <p:cNvCxnSpPr>
                <a:stCxn id="30" idx="0"/>
                <a:endCxn id="30" idx="2"/>
              </p:cNvCxnSpPr>
              <p:nvPr/>
            </p:nvCxnSpPr>
            <p:spPr>
              <a:xfrm>
                <a:off x="-3357581" y="-72324"/>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29" name="TextBox 23"/>
            <p:cNvSpPr txBox="1">
              <a:spLocks noChangeArrowheads="1"/>
            </p:cNvSpPr>
            <p:nvPr/>
          </p:nvSpPr>
          <p:spPr bwMode="auto">
            <a:xfrm>
              <a:off x="3548638" y="1075502"/>
              <a:ext cx="1227944" cy="1200329"/>
            </a:xfrm>
            <a:prstGeom prst="rect">
              <a:avLst/>
            </a:prstGeom>
            <a:noFill/>
            <a:ln w="9525">
              <a:noFill/>
              <a:miter lim="800000"/>
              <a:headEnd/>
              <a:tailEnd/>
            </a:ln>
          </p:spPr>
          <p:txBody>
            <a:bodyPr>
              <a:spAutoFit/>
            </a:bodyPr>
            <a:lstStyle/>
            <a:p>
              <a:r>
                <a:rPr lang="zh-CN" altLang="en-US" sz="7200" b="1" dirty="0">
                  <a:latin typeface="楷体" pitchFamily="49" charset="-122"/>
                  <a:ea typeface="楷体" pitchFamily="49" charset="-122"/>
                </a:rPr>
                <a:t>垃</a:t>
              </a:r>
            </a:p>
          </p:txBody>
        </p:sp>
      </p:grpSp>
      <p:sp>
        <p:nvSpPr>
          <p:cNvPr id="33" name="TextBox 23"/>
          <p:cNvSpPr txBox="1">
            <a:spLocks noChangeArrowheads="1"/>
          </p:cNvSpPr>
          <p:nvPr/>
        </p:nvSpPr>
        <p:spPr bwMode="auto">
          <a:xfrm>
            <a:off x="714348" y="3157544"/>
            <a:ext cx="1228725" cy="1200150"/>
          </a:xfrm>
          <a:prstGeom prst="rect">
            <a:avLst/>
          </a:prstGeom>
          <a:noFill/>
          <a:ln w="9525">
            <a:noFill/>
            <a:miter lim="800000"/>
            <a:headEnd/>
            <a:tailEnd/>
          </a:ln>
        </p:spPr>
        <p:txBody>
          <a:bodyPr>
            <a:spAutoFit/>
          </a:bodyPr>
          <a:lstStyle/>
          <a:p>
            <a:r>
              <a:rPr lang="zh-CN" altLang="en-US" sz="7200" b="1" dirty="0">
                <a:latin typeface="楷体" pitchFamily="49" charset="-122"/>
                <a:ea typeface="楷体" pitchFamily="49" charset="-122"/>
              </a:rPr>
              <a:t>璃</a:t>
            </a:r>
          </a:p>
        </p:txBody>
      </p:sp>
      <p:sp>
        <p:nvSpPr>
          <p:cNvPr id="34" name="TextBox 23"/>
          <p:cNvSpPr txBox="1">
            <a:spLocks noChangeArrowheads="1"/>
          </p:cNvSpPr>
          <p:nvPr/>
        </p:nvSpPr>
        <p:spPr bwMode="auto">
          <a:xfrm>
            <a:off x="771507" y="5000636"/>
            <a:ext cx="1228725" cy="1200150"/>
          </a:xfrm>
          <a:prstGeom prst="rect">
            <a:avLst/>
          </a:prstGeom>
          <a:noFill/>
          <a:ln w="9525">
            <a:noFill/>
            <a:miter lim="800000"/>
            <a:headEnd/>
            <a:tailEnd/>
          </a:ln>
        </p:spPr>
        <p:txBody>
          <a:bodyPr>
            <a:spAutoFit/>
          </a:bodyPr>
          <a:lstStyle/>
          <a:p>
            <a:r>
              <a:rPr lang="zh-CN" altLang="en-US" sz="7200" b="1" dirty="0">
                <a:latin typeface="楷体" pitchFamily="49" charset="-122"/>
                <a:ea typeface="楷体" pitchFamily="49" charset="-122"/>
              </a:rPr>
              <a:t>圾</a:t>
            </a:r>
          </a:p>
        </p:txBody>
      </p:sp>
      <p:pic>
        <p:nvPicPr>
          <p:cNvPr id="47" name="图片 8"/>
          <p:cNvPicPr>
            <a:picLocks noChangeAspect="1"/>
          </p:cNvPicPr>
          <p:nvPr/>
        </p:nvPicPr>
        <p:blipFill>
          <a:blip r:embed="rId5" cstate="print"/>
          <a:srcRect/>
          <a:stretch>
            <a:fillRect/>
          </a:stretch>
        </p:blipFill>
        <p:spPr bwMode="auto">
          <a:xfrm>
            <a:off x="8172450" y="6343650"/>
            <a:ext cx="720725" cy="477838"/>
          </a:xfrm>
          <a:prstGeom prst="rect">
            <a:avLst/>
          </a:prstGeom>
          <a:noFill/>
          <a:ln w="9525">
            <a:noFill/>
            <a:miter lim="800000"/>
            <a:headEnd/>
            <a:tailEnd/>
          </a:ln>
        </p:spPr>
      </p:pic>
      <p:sp>
        <p:nvSpPr>
          <p:cNvPr id="48" name="对角圆角矩形 47"/>
          <p:cNvSpPr/>
          <p:nvPr/>
        </p:nvSpPr>
        <p:spPr>
          <a:xfrm>
            <a:off x="1132671" y="205637"/>
            <a:ext cx="3655353"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itchFamily="49" charset="-122"/>
                <a:ea typeface="楷体" pitchFamily="49" charset="-122"/>
              </a:rPr>
              <a:t>字词乐园</a:t>
            </a:r>
            <a:r>
              <a:rPr lang="en-US" altLang="zh-CN" sz="3200" b="1" dirty="0" smtClean="0">
                <a:solidFill>
                  <a:schemeClr val="accent6">
                    <a:lumMod val="75000"/>
                  </a:schemeClr>
                </a:solidFill>
                <a:latin typeface="楷体" pitchFamily="49" charset="-122"/>
                <a:ea typeface="楷体" pitchFamily="49" charset="-122"/>
              </a:rPr>
              <a:t>—</a:t>
            </a:r>
            <a:r>
              <a:rPr lang="zh-CN" altLang="en-US" sz="3200" b="1" dirty="0" smtClean="0">
                <a:solidFill>
                  <a:schemeClr val="accent6">
                    <a:lumMod val="75000"/>
                  </a:schemeClr>
                </a:solidFill>
                <a:latin typeface="楷体" pitchFamily="49" charset="-122"/>
                <a:ea typeface="楷体" pitchFamily="49" charset="-122"/>
              </a:rPr>
              <a:t>会认字</a:t>
            </a:r>
            <a:endParaRPr lang="en-US" altLang="zh-CN" sz="3200" b="1" dirty="0">
              <a:solidFill>
                <a:schemeClr val="accent6">
                  <a:lumMod val="75000"/>
                </a:schemeClr>
              </a:solidFill>
              <a:latin typeface="楷体" pitchFamily="49" charset="-122"/>
              <a:ea typeface="楷体" pitchFamily="49" charset="-122"/>
            </a:endParaRPr>
          </a:p>
        </p:txBody>
      </p:sp>
      <p:pic>
        <p:nvPicPr>
          <p:cNvPr id="49" name="图片 48"/>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spTree>
  </p:cSld>
  <p:clrMapOvr>
    <a:masterClrMapping/>
  </p:clrMapOvr>
  <p:transition spd="med">
    <p:pull di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图片 9"/>
          <p:cNvPicPr>
            <a:picLocks noChangeAspect="1"/>
          </p:cNvPicPr>
          <p:nvPr/>
        </p:nvPicPr>
        <p:blipFill>
          <a:blip r:embed="rId2" cstate="print"/>
          <a:srcRect r="72971"/>
          <a:stretch>
            <a:fillRect/>
          </a:stretch>
        </p:blipFill>
        <p:spPr bwMode="auto">
          <a:xfrm>
            <a:off x="6434138" y="5992813"/>
            <a:ext cx="1624012" cy="1543050"/>
          </a:xfrm>
          <a:prstGeom prst="rect">
            <a:avLst/>
          </a:prstGeom>
          <a:noFill/>
          <a:ln w="9525">
            <a:noFill/>
            <a:miter lim="800000"/>
            <a:headEnd/>
            <a:tailEnd/>
          </a:ln>
        </p:spPr>
      </p:pic>
      <p:pic>
        <p:nvPicPr>
          <p:cNvPr id="19459" name="图片 12"/>
          <p:cNvPicPr>
            <a:picLocks noChangeAspect="1"/>
          </p:cNvPicPr>
          <p:nvPr/>
        </p:nvPicPr>
        <p:blipFill>
          <a:blip r:embed="rId3" cstate="print"/>
          <a:srcRect r="72971"/>
          <a:stretch>
            <a:fillRect/>
          </a:stretch>
        </p:blipFill>
        <p:spPr bwMode="auto">
          <a:xfrm>
            <a:off x="763588" y="5992813"/>
            <a:ext cx="1265237" cy="1200150"/>
          </a:xfrm>
          <a:prstGeom prst="rect">
            <a:avLst/>
          </a:prstGeom>
          <a:noFill/>
          <a:ln w="9525">
            <a:noFill/>
            <a:miter lim="800000"/>
            <a:headEnd/>
            <a:tailEnd/>
          </a:ln>
        </p:spPr>
      </p:pic>
      <p:pic>
        <p:nvPicPr>
          <p:cNvPr id="19460" name="图片 7"/>
          <p:cNvPicPr>
            <a:picLocks noChangeAspect="1"/>
          </p:cNvPicPr>
          <p:nvPr/>
        </p:nvPicPr>
        <p:blipFill>
          <a:blip r:embed="rId4" cstate="print"/>
          <a:srcRect/>
          <a:stretch>
            <a:fillRect/>
          </a:stretch>
        </p:blipFill>
        <p:spPr bwMode="auto">
          <a:xfrm>
            <a:off x="312738" y="6296025"/>
            <a:ext cx="539750" cy="460375"/>
          </a:xfrm>
          <a:prstGeom prst="rect">
            <a:avLst/>
          </a:prstGeom>
          <a:noFill/>
          <a:ln w="9525">
            <a:noFill/>
            <a:miter lim="800000"/>
            <a:headEnd/>
            <a:tailEnd/>
          </a:ln>
        </p:spPr>
      </p:pic>
      <p:pic>
        <p:nvPicPr>
          <p:cNvPr id="19461" name="图片 8"/>
          <p:cNvPicPr>
            <a:picLocks noChangeAspect="1"/>
          </p:cNvPicPr>
          <p:nvPr/>
        </p:nvPicPr>
        <p:blipFill>
          <a:blip r:embed="rId5" cstate="print"/>
          <a:srcRect/>
          <a:stretch>
            <a:fillRect/>
          </a:stretch>
        </p:blipFill>
        <p:spPr bwMode="auto">
          <a:xfrm>
            <a:off x="5786446" y="6429372"/>
            <a:ext cx="720725" cy="428628"/>
          </a:xfrm>
          <a:prstGeom prst="rect">
            <a:avLst/>
          </a:prstGeom>
          <a:noFill/>
          <a:ln w="9525">
            <a:noFill/>
            <a:miter lim="800000"/>
            <a:headEnd/>
            <a:tailEnd/>
          </a:ln>
        </p:spPr>
      </p:pic>
      <p:sp>
        <p:nvSpPr>
          <p:cNvPr id="20" name="对角圆角矩形 19"/>
          <p:cNvSpPr/>
          <p:nvPr/>
        </p:nvSpPr>
        <p:spPr>
          <a:xfrm>
            <a:off x="1058863" y="212725"/>
            <a:ext cx="2319337" cy="431800"/>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anchor="ctr"/>
          <a:lstStyle/>
          <a:p>
            <a:pPr algn="ctr">
              <a:defRPr/>
            </a:pPr>
            <a:r>
              <a:rPr lang="zh-CN" altLang="en-US" sz="2800" b="1" dirty="0">
                <a:solidFill>
                  <a:schemeClr val="accent6">
                    <a:lumMod val="75000"/>
                  </a:schemeClr>
                </a:solidFill>
                <a:latin typeface="楷体" pitchFamily="49" charset="-122"/>
                <a:ea typeface="楷体" pitchFamily="49" charset="-122"/>
              </a:rPr>
              <a:t>字词句运用</a:t>
            </a:r>
          </a:p>
        </p:txBody>
      </p:sp>
      <p:pic>
        <p:nvPicPr>
          <p:cNvPr id="19463" name="图片 21"/>
          <p:cNvPicPr>
            <a:picLocks noChangeAspect="1"/>
          </p:cNvPicPr>
          <p:nvPr/>
        </p:nvPicPr>
        <p:blipFill>
          <a:blip r:embed="rId6" cstate="print"/>
          <a:srcRect/>
          <a:stretch>
            <a:fillRect/>
          </a:stretch>
        </p:blipFill>
        <p:spPr bwMode="auto">
          <a:xfrm>
            <a:off x="468313" y="111125"/>
            <a:ext cx="590550" cy="549275"/>
          </a:xfrm>
          <a:prstGeom prst="rect">
            <a:avLst/>
          </a:prstGeom>
          <a:noFill/>
          <a:ln w="9525">
            <a:noFill/>
            <a:miter lim="800000"/>
            <a:headEnd/>
            <a:tailEnd/>
          </a:ln>
        </p:spPr>
      </p:pic>
      <p:pic>
        <p:nvPicPr>
          <p:cNvPr id="19464" name="Picture 10" descr="91661ef7fc97310ebc982"/>
          <p:cNvPicPr>
            <a:picLocks noChangeAspect="1" noChangeArrowheads="1"/>
          </p:cNvPicPr>
          <p:nvPr/>
        </p:nvPicPr>
        <p:blipFill>
          <a:blip r:embed="rId7" cstate="print">
            <a:clrChange>
              <a:clrFrom>
                <a:srgbClr val="FFFFFF"/>
              </a:clrFrom>
              <a:clrTo>
                <a:srgbClr val="FFFFFF">
                  <a:alpha val="0"/>
                </a:srgbClr>
              </a:clrTo>
            </a:clrChange>
          </a:blip>
          <a:srcRect/>
          <a:stretch>
            <a:fillRect/>
          </a:stretch>
        </p:blipFill>
        <p:spPr bwMode="auto">
          <a:xfrm>
            <a:off x="714348" y="928670"/>
            <a:ext cx="641350" cy="652463"/>
          </a:xfrm>
          <a:prstGeom prst="rect">
            <a:avLst/>
          </a:prstGeom>
          <a:noFill/>
          <a:ln w="9525">
            <a:noFill/>
            <a:miter lim="800000"/>
            <a:headEnd/>
            <a:tailEnd/>
          </a:ln>
        </p:spPr>
      </p:pic>
      <p:sp>
        <p:nvSpPr>
          <p:cNvPr id="35" name="矩形 1"/>
          <p:cNvSpPr>
            <a:spLocks noChangeArrowheads="1"/>
          </p:cNvSpPr>
          <p:nvPr/>
        </p:nvSpPr>
        <p:spPr bwMode="auto">
          <a:xfrm>
            <a:off x="1333499" y="982662"/>
            <a:ext cx="7167591" cy="4818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marL="342900" indent="-342900"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indent="0" eaLnBrk="1" hangingPunct="1">
              <a:lnSpc>
                <a:spcPct val="150000"/>
              </a:lnSpc>
              <a:defRPr/>
            </a:pPr>
            <a:r>
              <a:rPr lang="zh-CN" altLang="en-US" sz="2000" b="1" dirty="0" smtClean="0">
                <a:latin typeface="+mn-ea"/>
                <a:ea typeface="+mn-ea"/>
              </a:rPr>
              <a:t>猜一猜加点字的读音和意思，再查查字典，看看猜得对不对。</a:t>
            </a:r>
          </a:p>
        </p:txBody>
      </p:sp>
      <p:pic>
        <p:nvPicPr>
          <p:cNvPr id="40" name="Picture 2"/>
          <p:cNvPicPr>
            <a:picLocks noChangeAspect="1" noChangeArrowheads="1"/>
          </p:cNvPicPr>
          <p:nvPr/>
        </p:nvPicPr>
        <p:blipFill>
          <a:blip r:embed="rId8" cstate="print">
            <a:clrChange>
              <a:clrFrom>
                <a:srgbClr val="FDFDFD"/>
              </a:clrFrom>
              <a:clrTo>
                <a:srgbClr val="FDFDFD">
                  <a:alpha val="0"/>
                </a:srgbClr>
              </a:clrTo>
            </a:clrChange>
          </a:blip>
          <a:srcRect/>
          <a:stretch>
            <a:fillRect/>
          </a:stretch>
        </p:blipFill>
        <p:spPr bwMode="auto">
          <a:xfrm>
            <a:off x="7929586" y="5286388"/>
            <a:ext cx="1000132" cy="1522222"/>
          </a:xfrm>
          <a:prstGeom prst="rect">
            <a:avLst/>
          </a:prstGeom>
          <a:noFill/>
          <a:ln w="9525">
            <a:noFill/>
            <a:miter lim="800000"/>
            <a:headEnd/>
            <a:tailEnd/>
          </a:ln>
          <a:effectLst/>
        </p:spPr>
      </p:pic>
      <p:grpSp>
        <p:nvGrpSpPr>
          <p:cNvPr id="15" name="组合 14"/>
          <p:cNvGrpSpPr/>
          <p:nvPr/>
        </p:nvGrpSpPr>
        <p:grpSpPr>
          <a:xfrm>
            <a:off x="1285852" y="1428736"/>
            <a:ext cx="7000875" cy="1370013"/>
            <a:chOff x="1428750" y="1857375"/>
            <a:chExt cx="7000875" cy="1370013"/>
          </a:xfrm>
        </p:grpSpPr>
        <p:sp>
          <p:nvSpPr>
            <p:cNvPr id="16" name="矩形 6"/>
            <p:cNvSpPr>
              <a:spLocks noChangeArrowheads="1"/>
            </p:cNvSpPr>
            <p:nvPr/>
          </p:nvSpPr>
          <p:spPr bwMode="auto">
            <a:xfrm>
              <a:off x="1428750" y="1857375"/>
              <a:ext cx="7000875" cy="1338828"/>
            </a:xfrm>
            <a:prstGeom prst="rect">
              <a:avLst/>
            </a:prstGeom>
            <a:noFill/>
            <a:ln w="9525">
              <a:noFill/>
              <a:miter lim="800000"/>
              <a:headEnd/>
              <a:tailEnd/>
            </a:ln>
          </p:spPr>
          <p:txBody>
            <a:bodyPr>
              <a:spAutoFit/>
            </a:bodyPr>
            <a:lstStyle/>
            <a:p>
              <a:pPr>
                <a:lnSpc>
                  <a:spcPct val="150000"/>
                </a:lnSpc>
              </a:pPr>
              <a:r>
                <a:rPr lang="zh-CN" altLang="en-US" b="1" dirty="0">
                  <a:latin typeface="楷体" pitchFamily="49" charset="-122"/>
                  <a:ea typeface="楷体" pitchFamily="49" charset="-122"/>
                </a:rPr>
                <a:t>◇这床被子摸上去很柔软。</a:t>
              </a:r>
            </a:p>
            <a:p>
              <a:pPr>
                <a:lnSpc>
                  <a:spcPct val="150000"/>
                </a:lnSpc>
              </a:pPr>
              <a:r>
                <a:rPr lang="zh-CN" altLang="en-US" b="1" dirty="0" smtClean="0">
                  <a:latin typeface="楷体" pitchFamily="49" charset="-122"/>
                  <a:ea typeface="楷体" pitchFamily="49" charset="-122"/>
                </a:rPr>
                <a:t>◇他挑了一本书，认真地读了起来。</a:t>
              </a:r>
              <a:endParaRPr lang="zh-CN" altLang="en-US" b="1" dirty="0">
                <a:latin typeface="楷体" pitchFamily="49" charset="-122"/>
                <a:ea typeface="楷体" pitchFamily="49" charset="-122"/>
              </a:endParaRPr>
            </a:p>
            <a:p>
              <a:pPr>
                <a:lnSpc>
                  <a:spcPct val="150000"/>
                </a:lnSpc>
              </a:pPr>
              <a:r>
                <a:rPr lang="zh-CN" altLang="en-US" b="1" dirty="0" smtClean="0">
                  <a:latin typeface="楷体" pitchFamily="49" charset="-122"/>
                  <a:ea typeface="楷体" pitchFamily="49" charset="-122"/>
                </a:rPr>
                <a:t>◇他揭开米缸的盖子，发现里面没有粮食了。</a:t>
              </a:r>
              <a:endParaRPr lang="zh-CN" altLang="en-US" b="1" dirty="0">
                <a:latin typeface="楷体" pitchFamily="49" charset="-122"/>
                <a:ea typeface="楷体" pitchFamily="49" charset="-122"/>
              </a:endParaRPr>
            </a:p>
          </p:txBody>
        </p:sp>
        <p:sp>
          <p:nvSpPr>
            <p:cNvPr id="17" name="矩形 7"/>
            <p:cNvSpPr>
              <a:spLocks noChangeArrowheads="1"/>
            </p:cNvSpPr>
            <p:nvPr/>
          </p:nvSpPr>
          <p:spPr bwMode="auto">
            <a:xfrm>
              <a:off x="2714625" y="2000250"/>
              <a:ext cx="534988" cy="369888"/>
            </a:xfrm>
            <a:prstGeom prst="rect">
              <a:avLst/>
            </a:prstGeom>
            <a:noFill/>
            <a:ln w="9525">
              <a:noFill/>
              <a:miter lim="800000"/>
              <a:headEnd/>
              <a:tailEnd/>
            </a:ln>
          </p:spPr>
          <p:txBody>
            <a:bodyPr>
              <a:spAutoFit/>
            </a:bodyPr>
            <a:lstStyle/>
            <a:p>
              <a:r>
                <a:rPr lang="en-US" altLang="zh-CN" b="1" dirty="0">
                  <a:latin typeface="楷体" pitchFamily="49" charset="-122"/>
                  <a:ea typeface="楷体" pitchFamily="49" charset="-122"/>
                </a:rPr>
                <a:t>. </a:t>
              </a:r>
              <a:endParaRPr lang="zh-CN" altLang="en-US" dirty="0"/>
            </a:p>
          </p:txBody>
        </p:sp>
        <p:sp>
          <p:nvSpPr>
            <p:cNvPr id="18" name="矩形 8"/>
            <p:cNvSpPr>
              <a:spLocks noChangeArrowheads="1"/>
            </p:cNvSpPr>
            <p:nvPr/>
          </p:nvSpPr>
          <p:spPr bwMode="auto">
            <a:xfrm>
              <a:off x="4108450" y="2487612"/>
              <a:ext cx="302888" cy="369888"/>
            </a:xfrm>
            <a:prstGeom prst="rect">
              <a:avLst/>
            </a:prstGeom>
            <a:noFill/>
            <a:ln w="9525">
              <a:noFill/>
              <a:miter lim="800000"/>
              <a:headEnd/>
              <a:tailEnd/>
            </a:ln>
          </p:spPr>
          <p:txBody>
            <a:bodyPr wrap="square">
              <a:spAutoFit/>
            </a:bodyPr>
            <a:lstStyle/>
            <a:p>
              <a:r>
                <a:rPr lang="en-US" altLang="zh-CN" b="1" dirty="0" smtClean="0">
                  <a:latin typeface="楷体" pitchFamily="49" charset="-122"/>
                  <a:ea typeface="楷体" pitchFamily="49" charset="-122"/>
                </a:rPr>
                <a:t>.</a:t>
              </a:r>
              <a:endParaRPr lang="zh-CN" altLang="en-US" dirty="0"/>
            </a:p>
          </p:txBody>
        </p:sp>
        <p:sp>
          <p:nvSpPr>
            <p:cNvPr id="19" name="矩形 9"/>
            <p:cNvSpPr>
              <a:spLocks noChangeArrowheads="1"/>
            </p:cNvSpPr>
            <p:nvPr/>
          </p:nvSpPr>
          <p:spPr bwMode="auto">
            <a:xfrm>
              <a:off x="1870075" y="2857500"/>
              <a:ext cx="302888" cy="369888"/>
            </a:xfrm>
            <a:prstGeom prst="rect">
              <a:avLst/>
            </a:prstGeom>
            <a:noFill/>
            <a:ln w="9525">
              <a:noFill/>
              <a:miter lim="800000"/>
              <a:headEnd/>
              <a:tailEnd/>
            </a:ln>
          </p:spPr>
          <p:txBody>
            <a:bodyPr wrap="square">
              <a:spAutoFit/>
            </a:bodyPr>
            <a:lstStyle/>
            <a:p>
              <a:r>
                <a:rPr lang="en-US" altLang="zh-CN" b="1" dirty="0">
                  <a:latin typeface="楷体" pitchFamily="49" charset="-122"/>
                  <a:ea typeface="楷体" pitchFamily="49" charset="-122"/>
                </a:rPr>
                <a:t>. </a:t>
              </a:r>
              <a:endParaRPr lang="zh-CN" altLang="en-US" dirty="0"/>
            </a:p>
          </p:txBody>
        </p:sp>
      </p:grpSp>
      <p:sp>
        <p:nvSpPr>
          <p:cNvPr id="21" name="矩形 20"/>
          <p:cNvSpPr>
            <a:spLocks noChangeArrowheads="1"/>
          </p:cNvSpPr>
          <p:nvPr/>
        </p:nvSpPr>
        <p:spPr bwMode="auto">
          <a:xfrm>
            <a:off x="785786" y="2786058"/>
            <a:ext cx="7572375" cy="2585323"/>
          </a:xfrm>
          <a:prstGeom prst="rect">
            <a:avLst/>
          </a:prstGeom>
          <a:noFill/>
          <a:ln w="9525">
            <a:noFill/>
            <a:miter lim="800000"/>
            <a:headEnd/>
            <a:tailEnd/>
          </a:ln>
        </p:spPr>
        <p:txBody>
          <a:bodyPr>
            <a:spAutoFit/>
          </a:bodyPr>
          <a:lstStyle/>
          <a:p>
            <a:pPr>
              <a:lnSpc>
                <a:spcPct val="150000"/>
              </a:lnSpc>
            </a:pPr>
            <a:r>
              <a:rPr lang="zh-CN" altLang="en-US" b="1" dirty="0" smtClean="0">
                <a:solidFill>
                  <a:srgbClr val="0000FF"/>
                </a:solidFill>
                <a:latin typeface="楷体" pitchFamily="49" charset="-122"/>
                <a:ea typeface="楷体" pitchFamily="49" charset="-122"/>
              </a:rPr>
              <a:t>    这里</a:t>
            </a:r>
            <a:r>
              <a:rPr lang="zh-CN" altLang="en-US" b="1" dirty="0">
                <a:solidFill>
                  <a:srgbClr val="0000FF"/>
                </a:solidFill>
                <a:latin typeface="楷体" pitchFamily="49" charset="-122"/>
                <a:ea typeface="楷体" pitchFamily="49" charset="-122"/>
              </a:rPr>
              <a:t>提示我们认识生字、理解字义的方法除了查字典以外，还可以联系上下文，结合自己的实际生活习惯来认识和理解。</a:t>
            </a:r>
          </a:p>
          <a:p>
            <a:pPr>
              <a:lnSpc>
                <a:spcPct val="150000"/>
              </a:lnSpc>
            </a:pPr>
            <a:r>
              <a:rPr lang="zh-CN" altLang="en-US" b="1" dirty="0">
                <a:solidFill>
                  <a:srgbClr val="0000FF"/>
                </a:solidFill>
                <a:latin typeface="楷体" pitchFamily="49" charset="-122"/>
                <a:ea typeface="楷体" pitchFamily="49" charset="-122"/>
              </a:rPr>
              <a:t>参考答案：</a:t>
            </a:r>
          </a:p>
          <a:p>
            <a:pPr>
              <a:lnSpc>
                <a:spcPct val="150000"/>
              </a:lnSpc>
            </a:pPr>
            <a:r>
              <a:rPr lang="zh-CN" altLang="en-US" b="1" dirty="0" smtClean="0">
                <a:solidFill>
                  <a:srgbClr val="0000FF"/>
                </a:solidFill>
                <a:latin typeface="楷体" pitchFamily="49" charset="-122"/>
                <a:ea typeface="楷体" pitchFamily="49" charset="-122"/>
              </a:rPr>
              <a:t>    摸</a:t>
            </a:r>
            <a:r>
              <a:rPr lang="en-US" altLang="zh-CN" b="1" dirty="0">
                <a:solidFill>
                  <a:srgbClr val="0000FF"/>
                </a:solidFill>
                <a:latin typeface="楷体" pitchFamily="49" charset="-122"/>
                <a:ea typeface="楷体" pitchFamily="49" charset="-122"/>
              </a:rPr>
              <a:t>(</a:t>
            </a:r>
            <a:r>
              <a:rPr lang="en-US" altLang="zh-CN" b="1" dirty="0" err="1">
                <a:solidFill>
                  <a:srgbClr val="0000FF"/>
                </a:solidFill>
                <a:latin typeface="楷体" pitchFamily="49" charset="-122"/>
                <a:ea typeface="楷体" pitchFamily="49" charset="-122"/>
              </a:rPr>
              <a:t>mō</a:t>
            </a:r>
            <a:r>
              <a:rPr lang="en-US" altLang="zh-CN" b="1" dirty="0">
                <a:solidFill>
                  <a:srgbClr val="0000FF"/>
                </a:solidFill>
                <a:latin typeface="楷体" pitchFamily="49" charset="-122"/>
                <a:ea typeface="楷体" pitchFamily="49" charset="-122"/>
              </a:rPr>
              <a:t>)</a:t>
            </a:r>
            <a:r>
              <a:rPr lang="zh-CN" altLang="en-US" b="1" dirty="0">
                <a:solidFill>
                  <a:srgbClr val="0000FF"/>
                </a:solidFill>
                <a:latin typeface="楷体" pitchFamily="49" charset="-122"/>
                <a:ea typeface="楷体" pitchFamily="49" charset="-122"/>
              </a:rPr>
              <a:t>：用手接触或轻轻抚摩。    </a:t>
            </a:r>
            <a:endParaRPr lang="en-US" altLang="zh-CN" b="1" dirty="0">
              <a:solidFill>
                <a:srgbClr val="0000FF"/>
              </a:solidFill>
              <a:latin typeface="楷体" pitchFamily="49" charset="-122"/>
              <a:ea typeface="楷体" pitchFamily="49" charset="-122"/>
            </a:endParaRPr>
          </a:p>
          <a:p>
            <a:pPr>
              <a:lnSpc>
                <a:spcPct val="150000"/>
              </a:lnSpc>
            </a:pPr>
            <a:r>
              <a:rPr lang="zh-CN" altLang="en-US" b="1" dirty="0" smtClean="0">
                <a:solidFill>
                  <a:srgbClr val="0000FF"/>
                </a:solidFill>
                <a:latin typeface="楷体" pitchFamily="49" charset="-122"/>
                <a:ea typeface="楷体" pitchFamily="49" charset="-122"/>
              </a:rPr>
              <a:t>    读（</a:t>
            </a:r>
            <a:r>
              <a:rPr lang="en-US" altLang="zh-CN" b="1" dirty="0" err="1" smtClean="0">
                <a:solidFill>
                  <a:srgbClr val="0000FF"/>
                </a:solidFill>
                <a:latin typeface="楷体" pitchFamily="49" charset="-122"/>
                <a:ea typeface="楷体" pitchFamily="49" charset="-122"/>
              </a:rPr>
              <a:t>dú</a:t>
            </a:r>
            <a:r>
              <a:rPr lang="zh-CN" altLang="en-US" b="1" dirty="0" smtClean="0">
                <a:solidFill>
                  <a:srgbClr val="0000FF"/>
                </a:solidFill>
                <a:latin typeface="楷体" pitchFamily="49" charset="-122"/>
                <a:ea typeface="楷体" pitchFamily="49" charset="-122"/>
              </a:rPr>
              <a:t>）：阅读；看。</a:t>
            </a:r>
            <a:endParaRPr lang="en-US" altLang="zh-CN" b="1" dirty="0" smtClean="0">
              <a:solidFill>
                <a:srgbClr val="0000FF"/>
              </a:solidFill>
              <a:latin typeface="楷体" pitchFamily="49" charset="-122"/>
              <a:ea typeface="楷体" pitchFamily="49" charset="-122"/>
            </a:endParaRPr>
          </a:p>
          <a:p>
            <a:pPr>
              <a:lnSpc>
                <a:spcPct val="150000"/>
              </a:lnSpc>
            </a:pPr>
            <a:r>
              <a:rPr lang="en-US" altLang="zh-CN" b="1" dirty="0">
                <a:solidFill>
                  <a:srgbClr val="0000FF"/>
                </a:solidFill>
                <a:latin typeface="楷体" pitchFamily="49" charset="-122"/>
                <a:ea typeface="楷体" pitchFamily="49" charset="-122"/>
              </a:rPr>
              <a:t> </a:t>
            </a:r>
            <a:r>
              <a:rPr lang="en-US" altLang="zh-CN" b="1" dirty="0" smtClean="0">
                <a:solidFill>
                  <a:srgbClr val="0000FF"/>
                </a:solidFill>
                <a:latin typeface="楷体" pitchFamily="49" charset="-122"/>
                <a:ea typeface="楷体" pitchFamily="49" charset="-122"/>
              </a:rPr>
              <a:t>   </a:t>
            </a:r>
            <a:r>
              <a:rPr lang="zh-CN" altLang="en-US" b="1" dirty="0" smtClean="0">
                <a:solidFill>
                  <a:srgbClr val="0000FF"/>
                </a:solidFill>
                <a:latin typeface="楷体" pitchFamily="49" charset="-122"/>
                <a:ea typeface="楷体" pitchFamily="49" charset="-122"/>
              </a:rPr>
              <a:t>揭（</a:t>
            </a:r>
            <a:r>
              <a:rPr lang="en-US" altLang="zh-CN" b="1" dirty="0" err="1" smtClean="0">
                <a:solidFill>
                  <a:srgbClr val="0000FF"/>
                </a:solidFill>
                <a:latin typeface="楷体" pitchFamily="49" charset="-122"/>
                <a:ea typeface="楷体" pitchFamily="49" charset="-122"/>
              </a:rPr>
              <a:t>jiē</a:t>
            </a:r>
            <a:r>
              <a:rPr lang="zh-CN" altLang="en-US" b="1" dirty="0" smtClean="0">
                <a:solidFill>
                  <a:srgbClr val="0000FF"/>
                </a:solidFill>
                <a:latin typeface="楷体" pitchFamily="49" charset="-122"/>
                <a:ea typeface="楷体" pitchFamily="49" charset="-122"/>
              </a:rPr>
              <a:t>）：把覆盖或遮挡的东西拿开。</a:t>
            </a:r>
            <a:endParaRPr lang="zh-CN" altLang="en-US" b="1" dirty="0">
              <a:solidFill>
                <a:srgbClr val="0000FF"/>
              </a:solidFill>
              <a:latin typeface="楷体" pitchFamily="49" charset="-122"/>
              <a:ea typeface="楷体" pitchFamily="49" charset="-122"/>
            </a:endParaRPr>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500"/>
                                        <p:tgtEl>
                                          <p:spTgt spid="4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1">
                                            <p:txEl>
                                              <p:pRg st="0" end="0"/>
                                            </p:txEl>
                                          </p:spTgt>
                                        </p:tgtEl>
                                        <p:attrNameLst>
                                          <p:attrName>style.visibility</p:attrName>
                                        </p:attrNameLst>
                                      </p:cBhvr>
                                      <p:to>
                                        <p:strVal val="visible"/>
                                      </p:to>
                                    </p:set>
                                    <p:animEffect transition="in" filter="wipe(left)">
                                      <p:cBhvr>
                                        <p:cTn id="12" dur="500"/>
                                        <p:tgtEl>
                                          <p:spTgt spid="21">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1">
                                            <p:txEl>
                                              <p:pRg st="1" end="1"/>
                                            </p:txEl>
                                          </p:spTgt>
                                        </p:tgtEl>
                                        <p:attrNameLst>
                                          <p:attrName>style.visibility</p:attrName>
                                        </p:attrNameLst>
                                      </p:cBhvr>
                                      <p:to>
                                        <p:strVal val="visible"/>
                                      </p:to>
                                    </p:set>
                                    <p:animEffect transition="in" filter="wipe(left)">
                                      <p:cBhvr>
                                        <p:cTn id="17" dur="500"/>
                                        <p:tgtEl>
                                          <p:spTgt spid="21">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1">
                                            <p:txEl>
                                              <p:pRg st="2" end="2"/>
                                            </p:txEl>
                                          </p:spTgt>
                                        </p:tgtEl>
                                        <p:attrNameLst>
                                          <p:attrName>style.visibility</p:attrName>
                                        </p:attrNameLst>
                                      </p:cBhvr>
                                      <p:to>
                                        <p:strVal val="visible"/>
                                      </p:to>
                                    </p:set>
                                    <p:animEffect transition="in" filter="wipe(left)">
                                      <p:cBhvr>
                                        <p:cTn id="22" dur="500"/>
                                        <p:tgtEl>
                                          <p:spTgt spid="21">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1">
                                            <p:txEl>
                                              <p:pRg st="3" end="3"/>
                                            </p:txEl>
                                          </p:spTgt>
                                        </p:tgtEl>
                                        <p:attrNameLst>
                                          <p:attrName>style.visibility</p:attrName>
                                        </p:attrNameLst>
                                      </p:cBhvr>
                                      <p:to>
                                        <p:strVal val="visible"/>
                                      </p:to>
                                    </p:set>
                                    <p:animEffect transition="in" filter="wipe(left)">
                                      <p:cBhvr>
                                        <p:cTn id="27" dur="500"/>
                                        <p:tgtEl>
                                          <p:spTgt spid="21">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1">
                                            <p:txEl>
                                              <p:pRg st="4" end="4"/>
                                            </p:txEl>
                                          </p:spTgt>
                                        </p:tgtEl>
                                        <p:attrNameLst>
                                          <p:attrName>style.visibility</p:attrName>
                                        </p:attrNameLst>
                                      </p:cBhvr>
                                      <p:to>
                                        <p:strVal val="visible"/>
                                      </p:to>
                                    </p:set>
                                    <p:animEffect transition="in" filter="wipe(left)">
                                      <p:cBhvr>
                                        <p:cTn id="32" dur="500"/>
                                        <p:tgtEl>
                                          <p:spTgt spid="2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uild="p"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图片 9"/>
          <p:cNvPicPr>
            <a:picLocks noChangeAspect="1"/>
          </p:cNvPicPr>
          <p:nvPr/>
        </p:nvPicPr>
        <p:blipFill>
          <a:blip r:embed="rId2" cstate="print"/>
          <a:srcRect r="72971"/>
          <a:stretch>
            <a:fillRect/>
          </a:stretch>
        </p:blipFill>
        <p:spPr bwMode="auto">
          <a:xfrm>
            <a:off x="6434138" y="5992813"/>
            <a:ext cx="1624012" cy="1543050"/>
          </a:xfrm>
          <a:prstGeom prst="rect">
            <a:avLst/>
          </a:prstGeom>
          <a:noFill/>
          <a:ln w="9525">
            <a:noFill/>
            <a:miter lim="800000"/>
            <a:headEnd/>
            <a:tailEnd/>
          </a:ln>
        </p:spPr>
      </p:pic>
      <p:pic>
        <p:nvPicPr>
          <p:cNvPr id="19459" name="图片 12"/>
          <p:cNvPicPr>
            <a:picLocks noChangeAspect="1"/>
          </p:cNvPicPr>
          <p:nvPr/>
        </p:nvPicPr>
        <p:blipFill>
          <a:blip r:embed="rId3" cstate="print"/>
          <a:srcRect r="72971"/>
          <a:stretch>
            <a:fillRect/>
          </a:stretch>
        </p:blipFill>
        <p:spPr bwMode="auto">
          <a:xfrm>
            <a:off x="763588" y="5992813"/>
            <a:ext cx="1265237" cy="1200150"/>
          </a:xfrm>
          <a:prstGeom prst="rect">
            <a:avLst/>
          </a:prstGeom>
          <a:noFill/>
          <a:ln w="9525">
            <a:noFill/>
            <a:miter lim="800000"/>
            <a:headEnd/>
            <a:tailEnd/>
          </a:ln>
        </p:spPr>
      </p:pic>
      <p:pic>
        <p:nvPicPr>
          <p:cNvPr id="19460" name="图片 7"/>
          <p:cNvPicPr>
            <a:picLocks noChangeAspect="1"/>
          </p:cNvPicPr>
          <p:nvPr/>
        </p:nvPicPr>
        <p:blipFill>
          <a:blip r:embed="rId4" cstate="print"/>
          <a:srcRect/>
          <a:stretch>
            <a:fillRect/>
          </a:stretch>
        </p:blipFill>
        <p:spPr bwMode="auto">
          <a:xfrm>
            <a:off x="312738" y="6296025"/>
            <a:ext cx="539750" cy="460375"/>
          </a:xfrm>
          <a:prstGeom prst="rect">
            <a:avLst/>
          </a:prstGeom>
          <a:noFill/>
          <a:ln w="9525">
            <a:noFill/>
            <a:miter lim="800000"/>
            <a:headEnd/>
            <a:tailEnd/>
          </a:ln>
        </p:spPr>
      </p:pic>
      <p:pic>
        <p:nvPicPr>
          <p:cNvPr id="19461" name="图片 8"/>
          <p:cNvPicPr>
            <a:picLocks noChangeAspect="1"/>
          </p:cNvPicPr>
          <p:nvPr/>
        </p:nvPicPr>
        <p:blipFill>
          <a:blip r:embed="rId5" cstate="print"/>
          <a:srcRect/>
          <a:stretch>
            <a:fillRect/>
          </a:stretch>
        </p:blipFill>
        <p:spPr bwMode="auto">
          <a:xfrm>
            <a:off x="8027988" y="6286500"/>
            <a:ext cx="720725" cy="477838"/>
          </a:xfrm>
          <a:prstGeom prst="rect">
            <a:avLst/>
          </a:prstGeom>
          <a:noFill/>
          <a:ln w="9525">
            <a:noFill/>
            <a:miter lim="800000"/>
            <a:headEnd/>
            <a:tailEnd/>
          </a:ln>
        </p:spPr>
      </p:pic>
      <p:sp>
        <p:nvSpPr>
          <p:cNvPr id="20" name="对角圆角矩形 19"/>
          <p:cNvSpPr/>
          <p:nvPr/>
        </p:nvSpPr>
        <p:spPr>
          <a:xfrm>
            <a:off x="1058863" y="212725"/>
            <a:ext cx="2319337" cy="431800"/>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anchor="ctr"/>
          <a:lstStyle/>
          <a:p>
            <a:pPr algn="ctr">
              <a:defRPr/>
            </a:pPr>
            <a:r>
              <a:rPr lang="zh-CN" altLang="en-US" sz="2800" b="1" dirty="0">
                <a:solidFill>
                  <a:schemeClr val="accent6">
                    <a:lumMod val="75000"/>
                  </a:schemeClr>
                </a:solidFill>
                <a:latin typeface="楷体" pitchFamily="49" charset="-122"/>
                <a:ea typeface="楷体" pitchFamily="49" charset="-122"/>
              </a:rPr>
              <a:t>字词句运用</a:t>
            </a:r>
          </a:p>
        </p:txBody>
      </p:sp>
      <p:pic>
        <p:nvPicPr>
          <p:cNvPr id="19463" name="图片 21"/>
          <p:cNvPicPr>
            <a:picLocks noChangeAspect="1"/>
          </p:cNvPicPr>
          <p:nvPr/>
        </p:nvPicPr>
        <p:blipFill>
          <a:blip r:embed="rId6" cstate="print"/>
          <a:srcRect/>
          <a:stretch>
            <a:fillRect/>
          </a:stretch>
        </p:blipFill>
        <p:spPr bwMode="auto">
          <a:xfrm>
            <a:off x="468313" y="111125"/>
            <a:ext cx="590550" cy="549275"/>
          </a:xfrm>
          <a:prstGeom prst="rect">
            <a:avLst/>
          </a:prstGeom>
          <a:noFill/>
          <a:ln w="9525">
            <a:noFill/>
            <a:miter lim="800000"/>
            <a:headEnd/>
            <a:tailEnd/>
          </a:ln>
        </p:spPr>
      </p:pic>
      <p:pic>
        <p:nvPicPr>
          <p:cNvPr id="19464" name="Picture 10" descr="91661ef7fc97310ebc982"/>
          <p:cNvPicPr>
            <a:picLocks noChangeAspect="1" noChangeArrowheads="1"/>
          </p:cNvPicPr>
          <p:nvPr/>
        </p:nvPicPr>
        <p:blipFill>
          <a:blip r:embed="rId7" cstate="print">
            <a:clrChange>
              <a:clrFrom>
                <a:srgbClr val="FFFFFF"/>
              </a:clrFrom>
              <a:clrTo>
                <a:srgbClr val="FFFFFF">
                  <a:alpha val="0"/>
                </a:srgbClr>
              </a:clrTo>
            </a:clrChange>
          </a:blip>
          <a:srcRect/>
          <a:stretch>
            <a:fillRect/>
          </a:stretch>
        </p:blipFill>
        <p:spPr bwMode="auto">
          <a:xfrm>
            <a:off x="1058863" y="1000125"/>
            <a:ext cx="641350" cy="652463"/>
          </a:xfrm>
          <a:prstGeom prst="rect">
            <a:avLst/>
          </a:prstGeom>
          <a:noFill/>
          <a:ln w="9525">
            <a:noFill/>
            <a:miter lim="800000"/>
            <a:headEnd/>
            <a:tailEnd/>
          </a:ln>
        </p:spPr>
      </p:pic>
      <p:pic>
        <p:nvPicPr>
          <p:cNvPr id="40" name="Picture 2"/>
          <p:cNvPicPr>
            <a:picLocks noChangeAspect="1" noChangeArrowheads="1"/>
          </p:cNvPicPr>
          <p:nvPr/>
        </p:nvPicPr>
        <p:blipFill>
          <a:blip r:embed="rId8" cstate="print">
            <a:clrChange>
              <a:clrFrom>
                <a:srgbClr val="FDFDFD"/>
              </a:clrFrom>
              <a:clrTo>
                <a:srgbClr val="FDFDFD">
                  <a:alpha val="0"/>
                </a:srgbClr>
              </a:clrTo>
            </a:clrChange>
          </a:blip>
          <a:srcRect/>
          <a:stretch>
            <a:fillRect/>
          </a:stretch>
        </p:blipFill>
        <p:spPr bwMode="auto">
          <a:xfrm>
            <a:off x="7415213" y="4467225"/>
            <a:ext cx="1225550" cy="1865313"/>
          </a:xfrm>
          <a:prstGeom prst="rect">
            <a:avLst/>
          </a:prstGeom>
          <a:noFill/>
          <a:ln w="9525">
            <a:noFill/>
            <a:miter lim="800000"/>
            <a:headEnd/>
            <a:tailEnd/>
          </a:ln>
          <a:effectLst/>
        </p:spPr>
      </p:pic>
      <p:pic>
        <p:nvPicPr>
          <p:cNvPr id="1026" name="Picture 2"/>
          <p:cNvPicPr>
            <a:picLocks noChangeAspect="1" noChangeArrowheads="1"/>
          </p:cNvPicPr>
          <p:nvPr/>
        </p:nvPicPr>
        <p:blipFill>
          <a:blip r:embed="rId9" cstate="print">
            <a:extLst>
              <a:ext uri="{28A0092B-C50C-407E-A947-70E740481C1C}">
                <a14:useLocalDpi xmlns:a14="http://schemas.microsoft.com/office/drawing/2010/main" xmlns="" val="0"/>
              </a:ext>
            </a:extLst>
          </a:blip>
          <a:srcRect/>
          <a:stretch>
            <a:fillRect/>
          </a:stretch>
        </p:blipFill>
        <p:spPr bwMode="auto">
          <a:xfrm>
            <a:off x="1763688" y="1124744"/>
            <a:ext cx="4419600" cy="146685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3" name="TextBox 2"/>
          <p:cNvSpPr txBox="1"/>
          <p:nvPr/>
        </p:nvSpPr>
        <p:spPr>
          <a:xfrm>
            <a:off x="161107" y="3118657"/>
            <a:ext cx="7624762" cy="2308324"/>
          </a:xfrm>
          <a:prstGeom prst="rect">
            <a:avLst/>
          </a:prstGeom>
          <a:noFill/>
        </p:spPr>
        <p:txBody>
          <a:bodyPr wrap="square" rtlCol="0">
            <a:spAutoFit/>
          </a:bodyPr>
          <a:lstStyle/>
          <a:p>
            <a:r>
              <a:rPr lang="zh-CN" altLang="en-US" sz="2400" dirty="0" smtClean="0">
                <a:solidFill>
                  <a:srgbClr val="FF0000"/>
                </a:solidFill>
              </a:rPr>
              <a:t>       第一句：把大枫树比喻成了太阳伞。因为大枫树树干挺直，树冠很大，形状上很像太阳伞。</a:t>
            </a:r>
            <a:endParaRPr lang="en-US" altLang="zh-CN" sz="2400" dirty="0" smtClean="0">
              <a:solidFill>
                <a:srgbClr val="FF0000"/>
              </a:solidFill>
            </a:endParaRPr>
          </a:p>
          <a:p>
            <a:r>
              <a:rPr lang="zh-CN" altLang="en-US" sz="2400" dirty="0" smtClean="0">
                <a:solidFill>
                  <a:srgbClr val="FF0000"/>
                </a:solidFill>
              </a:rPr>
              <a:t>       第二句：把大象的耳朵比喻成了扇子，因为大象的耳朵很大。</a:t>
            </a:r>
            <a:endParaRPr lang="en-US" altLang="zh-CN" sz="2400" dirty="0" smtClean="0">
              <a:solidFill>
                <a:srgbClr val="FF0000"/>
              </a:solidFill>
            </a:endParaRPr>
          </a:p>
          <a:p>
            <a:r>
              <a:rPr lang="zh-CN" altLang="en-US" sz="2400" dirty="0" smtClean="0">
                <a:solidFill>
                  <a:srgbClr val="FF0000"/>
                </a:solidFill>
              </a:rPr>
              <a:t>       第三句：这句是把小柏树比喻成了战士，因为小柏树比直挺拔，一动不动，很像站岗的战士。</a:t>
            </a:r>
            <a:endParaRPr lang="zh-CN" altLang="en-US" sz="2400" dirty="0">
              <a:solidFill>
                <a:srgbClr val="FF0000"/>
              </a:solidFill>
            </a:endParaRPr>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3" name="图片 9"/>
          <p:cNvPicPr>
            <a:picLocks noChangeAspect="1"/>
          </p:cNvPicPr>
          <p:nvPr/>
        </p:nvPicPr>
        <p:blipFill>
          <a:blip r:embed="rId2" cstate="print"/>
          <a:srcRect r="72971"/>
          <a:stretch>
            <a:fillRect/>
          </a:stretch>
        </p:blipFill>
        <p:spPr bwMode="auto">
          <a:xfrm>
            <a:off x="6427618" y="5984875"/>
            <a:ext cx="1624013" cy="1543050"/>
          </a:xfrm>
          <a:prstGeom prst="rect">
            <a:avLst/>
          </a:prstGeom>
          <a:noFill/>
          <a:ln w="9525">
            <a:noFill/>
            <a:miter lim="800000"/>
            <a:headEnd/>
            <a:tailEnd/>
          </a:ln>
        </p:spPr>
      </p:pic>
      <p:pic>
        <p:nvPicPr>
          <p:cNvPr id="20484" name="图片 12"/>
          <p:cNvPicPr>
            <a:picLocks noChangeAspect="1"/>
          </p:cNvPicPr>
          <p:nvPr/>
        </p:nvPicPr>
        <p:blipFill>
          <a:blip r:embed="rId3" cstate="print"/>
          <a:srcRect r="72971"/>
          <a:stretch>
            <a:fillRect/>
          </a:stretch>
        </p:blipFill>
        <p:spPr bwMode="auto">
          <a:xfrm>
            <a:off x="683729" y="6156325"/>
            <a:ext cx="1265237" cy="1200150"/>
          </a:xfrm>
          <a:prstGeom prst="rect">
            <a:avLst/>
          </a:prstGeom>
          <a:noFill/>
          <a:ln w="9525">
            <a:noFill/>
            <a:miter lim="800000"/>
            <a:headEnd/>
            <a:tailEnd/>
          </a:ln>
        </p:spPr>
      </p:pic>
      <p:pic>
        <p:nvPicPr>
          <p:cNvPr id="20486" name="图片 7"/>
          <p:cNvPicPr>
            <a:picLocks noChangeAspect="1"/>
          </p:cNvPicPr>
          <p:nvPr/>
        </p:nvPicPr>
        <p:blipFill>
          <a:blip r:embed="rId4" cstate="print"/>
          <a:srcRect/>
          <a:stretch>
            <a:fillRect/>
          </a:stretch>
        </p:blipFill>
        <p:spPr bwMode="auto">
          <a:xfrm>
            <a:off x="158750" y="6296025"/>
            <a:ext cx="539750" cy="460375"/>
          </a:xfrm>
          <a:prstGeom prst="rect">
            <a:avLst/>
          </a:prstGeom>
          <a:noFill/>
          <a:ln w="9525">
            <a:noFill/>
            <a:miter lim="800000"/>
            <a:headEnd/>
            <a:tailEnd/>
          </a:ln>
        </p:spPr>
      </p:pic>
      <p:pic>
        <p:nvPicPr>
          <p:cNvPr id="20488" name="图片 8"/>
          <p:cNvPicPr>
            <a:picLocks noChangeAspect="1"/>
          </p:cNvPicPr>
          <p:nvPr/>
        </p:nvPicPr>
        <p:blipFill>
          <a:blip r:embed="rId5" cstate="print"/>
          <a:srcRect/>
          <a:stretch>
            <a:fillRect/>
          </a:stretch>
        </p:blipFill>
        <p:spPr bwMode="auto">
          <a:xfrm>
            <a:off x="8028061" y="6365875"/>
            <a:ext cx="720725" cy="477838"/>
          </a:xfrm>
          <a:prstGeom prst="rect">
            <a:avLst/>
          </a:prstGeom>
          <a:noFill/>
          <a:ln w="9525">
            <a:noFill/>
            <a:miter lim="800000"/>
            <a:headEnd/>
            <a:tailEnd/>
          </a:ln>
        </p:spPr>
      </p:pic>
      <p:sp>
        <p:nvSpPr>
          <p:cNvPr id="10" name="对角圆角矩形 9"/>
          <p:cNvSpPr/>
          <p:nvPr/>
        </p:nvSpPr>
        <p:spPr>
          <a:xfrm>
            <a:off x="1132671" y="205637"/>
            <a:ext cx="1367627"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itchFamily="49" charset="-122"/>
                <a:ea typeface="楷体" pitchFamily="49" charset="-122"/>
              </a:rPr>
              <a:t>写话</a:t>
            </a:r>
            <a:endParaRPr lang="en-US" altLang="zh-CN" sz="3200" b="1" dirty="0">
              <a:solidFill>
                <a:schemeClr val="accent6">
                  <a:lumMod val="75000"/>
                </a:schemeClr>
              </a:solidFill>
              <a:latin typeface="楷体" pitchFamily="49" charset="-122"/>
              <a:ea typeface="楷体" pitchFamily="49" charset="-122"/>
            </a:endParaRPr>
          </a:p>
        </p:txBody>
      </p:sp>
      <p:pic>
        <p:nvPicPr>
          <p:cNvPr id="11" name="图片 10"/>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sp>
        <p:nvSpPr>
          <p:cNvPr id="9" name="TextBox 1"/>
          <p:cNvSpPr txBox="1"/>
          <p:nvPr/>
        </p:nvSpPr>
        <p:spPr>
          <a:xfrm>
            <a:off x="1285852" y="1357298"/>
            <a:ext cx="7488832" cy="461665"/>
          </a:xfrm>
          <a:prstGeom prst="rect">
            <a:avLst/>
          </a:prstGeom>
          <a:noFill/>
        </p:spPr>
        <p:txBody>
          <a:bodyPr wrap="square" rtlCol="0">
            <a:spAutoFit/>
          </a:bodyPr>
          <a:lstStyle/>
          <a:p>
            <a:r>
              <a:rPr lang="zh-CN" altLang="en-US" sz="2400" b="1" dirty="0" smtClean="0">
                <a:latin typeface="+mn-ea"/>
                <a:ea typeface="+mn-ea"/>
              </a:rPr>
              <a:t>如果可以养小动物，你想养什么？写写你的理由。</a:t>
            </a:r>
          </a:p>
        </p:txBody>
      </p:sp>
      <p:sp>
        <p:nvSpPr>
          <p:cNvPr id="12" name="矩形 5"/>
          <p:cNvSpPr>
            <a:spLocks noChangeArrowheads="1"/>
          </p:cNvSpPr>
          <p:nvPr/>
        </p:nvSpPr>
        <p:spPr bwMode="auto">
          <a:xfrm>
            <a:off x="714348" y="1857364"/>
            <a:ext cx="7858180" cy="3970318"/>
          </a:xfrm>
          <a:prstGeom prst="rect">
            <a:avLst/>
          </a:prstGeom>
          <a:noFill/>
          <a:ln w="9525">
            <a:noFill/>
            <a:miter lim="800000"/>
            <a:headEnd/>
            <a:tailEnd/>
          </a:ln>
        </p:spPr>
        <p:txBody>
          <a:bodyPr wrap="square">
            <a:spAutoFit/>
          </a:bodyPr>
          <a:lstStyle/>
          <a:p>
            <a:pPr indent="619125">
              <a:lnSpc>
                <a:spcPct val="150000"/>
              </a:lnSpc>
            </a:pPr>
            <a:r>
              <a:rPr lang="zh-CN" altLang="en-US" sz="2400" b="1" dirty="0" smtClean="0">
                <a:solidFill>
                  <a:srgbClr val="0000FF"/>
                </a:solidFill>
                <a:latin typeface="楷体" pitchFamily="49" charset="-122"/>
                <a:ea typeface="楷体" pitchFamily="49" charset="-122"/>
              </a:rPr>
              <a:t>首先</a:t>
            </a:r>
            <a:r>
              <a:rPr lang="zh-CN" altLang="en-US" sz="2400" b="1" dirty="0">
                <a:solidFill>
                  <a:srgbClr val="0000FF"/>
                </a:solidFill>
                <a:latin typeface="楷体" pitchFamily="49" charset="-122"/>
                <a:ea typeface="楷体" pitchFamily="49" charset="-122"/>
              </a:rPr>
              <a:t>根据自己的生活实际想一想自己喜欢什么样的小动物，然后把理由整理一下写下来。可以从小动物的外形、生活习性等一两个方面来写。</a:t>
            </a:r>
          </a:p>
          <a:p>
            <a:pPr indent="619125">
              <a:lnSpc>
                <a:spcPct val="150000"/>
              </a:lnSpc>
            </a:pPr>
            <a:r>
              <a:rPr lang="zh-CN" altLang="en-US" sz="2400" b="1" dirty="0">
                <a:solidFill>
                  <a:srgbClr val="0000FF"/>
                </a:solidFill>
                <a:latin typeface="楷体" pitchFamily="49" charset="-122"/>
                <a:ea typeface="楷体" pitchFamily="49" charset="-122"/>
              </a:rPr>
              <a:t>示例：我想养一只小狗。因为小狗是人类最忠实的朋友。我希望小狗能和我一起做游戏，它除了能够带给我欢乐以外，还会帮我看家。</a:t>
            </a:r>
          </a:p>
          <a:p>
            <a:pPr indent="619125">
              <a:lnSpc>
                <a:spcPct val="150000"/>
              </a:lnSpc>
            </a:pPr>
            <a:endParaRPr lang="zh-CN" altLang="en-US" sz="2400" b="1" dirty="0">
              <a:solidFill>
                <a:srgbClr val="0000FF"/>
              </a:solidFill>
              <a:latin typeface="楷体" pitchFamily="49" charset="-122"/>
              <a:ea typeface="楷体" pitchFamily="49" charset="-122"/>
            </a:endParaRPr>
          </a:p>
        </p:txBody>
      </p:sp>
      <p:pic>
        <p:nvPicPr>
          <p:cNvPr id="13" name="Picture 10" descr="91661ef7fc97310ebc982"/>
          <p:cNvPicPr>
            <a:picLocks noChangeAspect="1" noChangeArrowheads="1"/>
          </p:cNvPicPr>
          <p:nvPr/>
        </p:nvPicPr>
        <p:blipFill>
          <a:blip r:embed="rId7" cstate="print">
            <a:clrChange>
              <a:clrFrom>
                <a:srgbClr val="FFFFFF"/>
              </a:clrFrom>
              <a:clrTo>
                <a:srgbClr val="FFFFFF">
                  <a:alpha val="0"/>
                </a:srgbClr>
              </a:clrTo>
            </a:clrChange>
          </a:blip>
          <a:srcRect/>
          <a:stretch>
            <a:fillRect/>
          </a:stretch>
        </p:blipFill>
        <p:spPr bwMode="auto">
          <a:xfrm>
            <a:off x="714348" y="1285860"/>
            <a:ext cx="641350" cy="652463"/>
          </a:xfrm>
          <a:prstGeom prst="rect">
            <a:avLst/>
          </a:prstGeom>
          <a:noFill/>
          <a:ln w="9525">
            <a:noFill/>
            <a:miter lim="800000"/>
            <a:headEnd/>
            <a:tailEnd/>
          </a:ln>
        </p:spPr>
      </p:pic>
      <p:pic>
        <p:nvPicPr>
          <p:cNvPr id="15" name="Picture 2"/>
          <p:cNvPicPr>
            <a:picLocks noChangeAspect="1" noChangeArrowheads="1"/>
          </p:cNvPicPr>
          <p:nvPr/>
        </p:nvPicPr>
        <p:blipFill>
          <a:blip r:embed="rId8"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a:off x="6858016" y="5124797"/>
            <a:ext cx="1291259" cy="146040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256385307"/>
      </p:ext>
    </p:extLst>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Horizont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9"/>
          <p:cNvPicPr>
            <a:picLocks noChangeAspect="1"/>
          </p:cNvPicPr>
          <p:nvPr/>
        </p:nvPicPr>
        <p:blipFill>
          <a:blip r:embed="rId2" cstate="print"/>
          <a:srcRect r="72971"/>
          <a:stretch>
            <a:fillRect/>
          </a:stretch>
        </p:blipFill>
        <p:spPr bwMode="auto">
          <a:xfrm>
            <a:off x="5305565" y="6044008"/>
            <a:ext cx="1624013" cy="1543050"/>
          </a:xfrm>
          <a:prstGeom prst="rect">
            <a:avLst/>
          </a:prstGeom>
          <a:noFill/>
          <a:ln w="9525">
            <a:noFill/>
            <a:miter lim="800000"/>
            <a:headEnd/>
            <a:tailEnd/>
          </a:ln>
        </p:spPr>
      </p:pic>
      <p:pic>
        <p:nvPicPr>
          <p:cNvPr id="5" name="图片 12"/>
          <p:cNvPicPr>
            <a:picLocks noChangeAspect="1"/>
          </p:cNvPicPr>
          <p:nvPr/>
        </p:nvPicPr>
        <p:blipFill>
          <a:blip r:embed="rId3" cstate="print"/>
          <a:srcRect r="72971"/>
          <a:stretch>
            <a:fillRect/>
          </a:stretch>
        </p:blipFill>
        <p:spPr bwMode="auto">
          <a:xfrm>
            <a:off x="636170" y="5997582"/>
            <a:ext cx="1513116" cy="1200150"/>
          </a:xfrm>
          <a:prstGeom prst="rect">
            <a:avLst/>
          </a:prstGeom>
          <a:noFill/>
          <a:ln w="9525">
            <a:noFill/>
            <a:miter lim="800000"/>
            <a:headEnd/>
            <a:tailEnd/>
          </a:ln>
        </p:spPr>
      </p:pic>
      <p:pic>
        <p:nvPicPr>
          <p:cNvPr id="6" name="图片 7"/>
          <p:cNvPicPr>
            <a:picLocks noChangeAspect="1"/>
          </p:cNvPicPr>
          <p:nvPr/>
        </p:nvPicPr>
        <p:blipFill>
          <a:blip r:embed="rId4" cstate="print"/>
          <a:srcRect/>
          <a:stretch>
            <a:fillRect/>
          </a:stretch>
        </p:blipFill>
        <p:spPr bwMode="auto">
          <a:xfrm>
            <a:off x="332547" y="6044008"/>
            <a:ext cx="539750" cy="460375"/>
          </a:xfrm>
          <a:prstGeom prst="rect">
            <a:avLst/>
          </a:prstGeom>
          <a:noFill/>
          <a:ln w="9525">
            <a:noFill/>
            <a:miter lim="800000"/>
            <a:headEnd/>
            <a:tailEnd/>
          </a:ln>
        </p:spPr>
      </p:pic>
      <p:pic>
        <p:nvPicPr>
          <p:cNvPr id="8" name="图片 8"/>
          <p:cNvPicPr>
            <a:picLocks noChangeAspect="1"/>
          </p:cNvPicPr>
          <p:nvPr/>
        </p:nvPicPr>
        <p:blipFill>
          <a:blip r:embed="rId5" cstate="print"/>
          <a:srcRect/>
          <a:stretch>
            <a:fillRect/>
          </a:stretch>
        </p:blipFill>
        <p:spPr bwMode="auto">
          <a:xfrm>
            <a:off x="7086461" y="6257925"/>
            <a:ext cx="720725" cy="477838"/>
          </a:xfrm>
          <a:prstGeom prst="rect">
            <a:avLst/>
          </a:prstGeom>
          <a:noFill/>
          <a:ln w="9525">
            <a:noFill/>
            <a:miter lim="800000"/>
            <a:headEnd/>
            <a:tailEnd/>
          </a:ln>
        </p:spPr>
      </p:pic>
      <p:sp>
        <p:nvSpPr>
          <p:cNvPr id="13" name="对角圆角矩形 12"/>
          <p:cNvSpPr/>
          <p:nvPr/>
        </p:nvSpPr>
        <p:spPr>
          <a:xfrm>
            <a:off x="1132672" y="205637"/>
            <a:ext cx="2287200"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itchFamily="49" charset="-122"/>
                <a:ea typeface="楷体" pitchFamily="49" charset="-122"/>
              </a:rPr>
              <a:t>书写提示</a:t>
            </a:r>
          </a:p>
        </p:txBody>
      </p:sp>
      <p:pic>
        <p:nvPicPr>
          <p:cNvPr id="14" name="图片 13"/>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pic>
        <p:nvPicPr>
          <p:cNvPr id="3074" name="Picture 2"/>
          <p:cNvPicPr>
            <a:picLocks noChangeAspect="1" noChangeArrowheads="1"/>
          </p:cNvPicPr>
          <p:nvPr/>
        </p:nvPicPr>
        <p:blipFill>
          <a:blip r:embed="rId7"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a:off x="7781335" y="5487776"/>
            <a:ext cx="1148383" cy="129881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2" name="Picture 5"/>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rot="7136514">
            <a:off x="1358251" y="2252568"/>
            <a:ext cx="875683" cy="87568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5" name="Picture 2"/>
          <p:cNvPicPr>
            <a:picLocks noChangeAspect="1" noChangeArrowheads="1"/>
          </p:cNvPicPr>
          <p:nvPr/>
        </p:nvPicPr>
        <p:blipFill>
          <a:blip r:embed="rId9"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rot="20986688" flipH="1">
            <a:off x="453479" y="1591043"/>
            <a:ext cx="1130236" cy="118663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6" name="矩形 5"/>
          <p:cNvSpPr>
            <a:spLocks noChangeArrowheads="1"/>
          </p:cNvSpPr>
          <p:nvPr/>
        </p:nvSpPr>
        <p:spPr bwMode="auto">
          <a:xfrm>
            <a:off x="714348" y="3357562"/>
            <a:ext cx="7786742" cy="2250616"/>
          </a:xfrm>
          <a:prstGeom prst="rect">
            <a:avLst/>
          </a:prstGeom>
          <a:noFill/>
          <a:ln w="9525">
            <a:noFill/>
            <a:miter lim="800000"/>
            <a:headEnd/>
            <a:tailEnd/>
          </a:ln>
        </p:spPr>
        <p:txBody>
          <a:bodyPr wrap="square">
            <a:spAutoFit/>
          </a:bodyPr>
          <a:lstStyle/>
          <a:p>
            <a:pPr>
              <a:lnSpc>
                <a:spcPct val="150000"/>
              </a:lnSpc>
            </a:pPr>
            <a:r>
              <a:rPr lang="zh-CN" altLang="en-US" sz="1600" b="1" dirty="0" smtClean="0">
                <a:solidFill>
                  <a:srgbClr val="0000FF"/>
                </a:solidFill>
                <a:latin typeface="楷体" pitchFamily="49" charset="-122"/>
                <a:ea typeface="楷体" pitchFamily="49" charset="-122"/>
              </a:rPr>
              <a:t>    这</a:t>
            </a:r>
            <a:r>
              <a:rPr lang="zh-CN" altLang="en-US" sz="1600" b="1" dirty="0">
                <a:solidFill>
                  <a:srgbClr val="0000FF"/>
                </a:solidFill>
                <a:latin typeface="楷体" pitchFamily="49" charset="-122"/>
                <a:ea typeface="楷体" pitchFamily="49" charset="-122"/>
              </a:rPr>
              <a:t>六个生字的部首都是我们学过的独体字，但这些独体字变成偏旁后，一些笔画的大小和形态发生了变化，我们要注意。“劝”的左边的“又”作为偏旁，第二笔的捺变成了点；</a:t>
            </a:r>
            <a:r>
              <a:rPr lang="zh-CN" altLang="en-US" sz="1600" b="1" dirty="0" smtClean="0">
                <a:solidFill>
                  <a:srgbClr val="0000FF"/>
                </a:solidFill>
                <a:latin typeface="楷体" pitchFamily="49" charset="-122"/>
                <a:ea typeface="楷体" pitchFamily="49" charset="-122"/>
              </a:rPr>
              <a:t>“堆”</a:t>
            </a:r>
            <a:r>
              <a:rPr lang="zh-CN" altLang="en-US" sz="1600" b="1" dirty="0">
                <a:solidFill>
                  <a:srgbClr val="0000FF"/>
                </a:solidFill>
                <a:latin typeface="楷体" pitchFamily="49" charset="-122"/>
                <a:ea typeface="楷体" pitchFamily="49" charset="-122"/>
              </a:rPr>
              <a:t>的左边的</a:t>
            </a:r>
            <a:r>
              <a:rPr lang="zh-CN" altLang="en-US" sz="1600" b="1" dirty="0" smtClean="0">
                <a:solidFill>
                  <a:srgbClr val="0000FF"/>
                </a:solidFill>
                <a:latin typeface="楷体" pitchFamily="49" charset="-122"/>
                <a:ea typeface="楷体" pitchFamily="49" charset="-122"/>
              </a:rPr>
              <a:t>“土”</a:t>
            </a:r>
            <a:r>
              <a:rPr lang="zh-CN" altLang="en-US" sz="1600" b="1" dirty="0">
                <a:solidFill>
                  <a:srgbClr val="0000FF"/>
                </a:solidFill>
                <a:latin typeface="楷体" pitchFamily="49" charset="-122"/>
                <a:ea typeface="楷体" pitchFamily="49" charset="-122"/>
              </a:rPr>
              <a:t>作为偏旁，</a:t>
            </a:r>
            <a:r>
              <a:rPr lang="zh-CN" altLang="en-US" sz="1600" b="1" dirty="0" smtClean="0">
                <a:solidFill>
                  <a:srgbClr val="0000FF"/>
                </a:solidFill>
                <a:latin typeface="楷体" pitchFamily="49" charset="-122"/>
                <a:ea typeface="楷体" pitchFamily="49" charset="-122"/>
              </a:rPr>
              <a:t>第三笔</a:t>
            </a:r>
            <a:r>
              <a:rPr lang="zh-CN" altLang="en-US" sz="1600" b="1" dirty="0">
                <a:solidFill>
                  <a:srgbClr val="0000FF"/>
                </a:solidFill>
                <a:latin typeface="楷体" pitchFamily="49" charset="-122"/>
                <a:ea typeface="楷体" pitchFamily="49" charset="-122"/>
              </a:rPr>
              <a:t>的横变成了提</a:t>
            </a:r>
            <a:r>
              <a:rPr lang="zh-CN" altLang="en-US" sz="1600" b="1" dirty="0" smtClean="0">
                <a:solidFill>
                  <a:srgbClr val="0000FF"/>
                </a:solidFill>
                <a:latin typeface="楷体" pitchFamily="49" charset="-122"/>
                <a:ea typeface="楷体" pitchFamily="49" charset="-122"/>
              </a:rPr>
              <a:t>； “转”</a:t>
            </a:r>
            <a:r>
              <a:rPr lang="zh-CN" altLang="en-US" sz="1600" b="1" dirty="0">
                <a:solidFill>
                  <a:srgbClr val="0000FF"/>
                </a:solidFill>
                <a:latin typeface="楷体" pitchFamily="49" charset="-122"/>
                <a:ea typeface="楷体" pitchFamily="49" charset="-122"/>
              </a:rPr>
              <a:t>的左边的“车”作为偏旁，整个字变窄，下面的横画变成了提，</a:t>
            </a:r>
            <a:r>
              <a:rPr lang="zh-CN" altLang="en-US" sz="1600" b="1" dirty="0" smtClean="0">
                <a:solidFill>
                  <a:srgbClr val="0000FF"/>
                </a:solidFill>
                <a:latin typeface="楷体" pitchFamily="49" charset="-122"/>
                <a:ea typeface="楷体" pitchFamily="49" charset="-122"/>
              </a:rPr>
              <a:t>“特”</a:t>
            </a:r>
            <a:r>
              <a:rPr lang="zh-CN" altLang="en-US" sz="1600" b="1" dirty="0">
                <a:solidFill>
                  <a:srgbClr val="0000FF"/>
                </a:solidFill>
                <a:latin typeface="楷体" pitchFamily="49" charset="-122"/>
                <a:ea typeface="楷体" pitchFamily="49" charset="-122"/>
              </a:rPr>
              <a:t>的左边的</a:t>
            </a:r>
            <a:r>
              <a:rPr lang="zh-CN" altLang="en-US" sz="1600" b="1" dirty="0" smtClean="0">
                <a:solidFill>
                  <a:srgbClr val="0000FF"/>
                </a:solidFill>
                <a:latin typeface="楷体" pitchFamily="49" charset="-122"/>
                <a:ea typeface="楷体" pitchFamily="49" charset="-122"/>
              </a:rPr>
              <a:t>“牛”</a:t>
            </a:r>
            <a:r>
              <a:rPr lang="zh-CN" altLang="en-US" sz="1600" b="1" dirty="0">
                <a:solidFill>
                  <a:srgbClr val="0000FF"/>
                </a:solidFill>
                <a:latin typeface="楷体" pitchFamily="49" charset="-122"/>
                <a:ea typeface="楷体" pitchFamily="49" charset="-122"/>
              </a:rPr>
              <a:t>作为偏旁，最后</a:t>
            </a:r>
            <a:r>
              <a:rPr lang="zh-CN" altLang="en-US" sz="1600" b="1" dirty="0" smtClean="0">
                <a:solidFill>
                  <a:srgbClr val="0000FF"/>
                </a:solidFill>
                <a:latin typeface="楷体" pitchFamily="49" charset="-122"/>
                <a:ea typeface="楷体" pitchFamily="49" charset="-122"/>
              </a:rPr>
              <a:t>一横变成了提。</a:t>
            </a:r>
            <a:r>
              <a:rPr lang="zh-CN" altLang="en-US" sz="1600" b="1" dirty="0">
                <a:solidFill>
                  <a:srgbClr val="0000FF"/>
                </a:solidFill>
                <a:latin typeface="楷体" pitchFamily="49" charset="-122"/>
                <a:ea typeface="楷体" pitchFamily="49" charset="-122"/>
              </a:rPr>
              <a:t>我们在书写合体字的时候注意要注意偏旁的大小、形态变化。</a:t>
            </a:r>
          </a:p>
        </p:txBody>
      </p:sp>
      <p:pic>
        <p:nvPicPr>
          <p:cNvPr id="2050" name="Picture 2"/>
          <p:cNvPicPr>
            <a:picLocks noChangeAspect="1" noChangeArrowheads="1"/>
          </p:cNvPicPr>
          <p:nvPr/>
        </p:nvPicPr>
        <p:blipFill>
          <a:blip r:embed="rId10" cstate="print">
            <a:extLst>
              <a:ext uri="{28A0092B-C50C-407E-A947-70E740481C1C}">
                <a14:useLocalDpi xmlns:a14="http://schemas.microsoft.com/office/drawing/2010/main" xmlns="" val="0"/>
              </a:ext>
            </a:extLst>
          </a:blip>
          <a:srcRect/>
          <a:stretch>
            <a:fillRect/>
          </a:stretch>
        </p:blipFill>
        <p:spPr bwMode="auto">
          <a:xfrm>
            <a:off x="2657336" y="876168"/>
            <a:ext cx="4429125" cy="24384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3159729182"/>
      </p:ext>
    </p:extLst>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Horizontal)">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9"/>
          <p:cNvPicPr>
            <a:picLocks noChangeAspect="1"/>
          </p:cNvPicPr>
          <p:nvPr/>
        </p:nvPicPr>
        <p:blipFill>
          <a:blip r:embed="rId3" cstate="print"/>
          <a:srcRect r="72971"/>
          <a:stretch>
            <a:fillRect/>
          </a:stretch>
        </p:blipFill>
        <p:spPr bwMode="auto">
          <a:xfrm>
            <a:off x="6266824" y="5968119"/>
            <a:ext cx="1624013" cy="1543050"/>
          </a:xfrm>
          <a:prstGeom prst="rect">
            <a:avLst/>
          </a:prstGeom>
          <a:noFill/>
          <a:ln w="9525">
            <a:noFill/>
            <a:miter lim="800000"/>
            <a:headEnd/>
            <a:tailEnd/>
          </a:ln>
        </p:spPr>
      </p:pic>
      <p:pic>
        <p:nvPicPr>
          <p:cNvPr id="10" name="图片 12"/>
          <p:cNvPicPr>
            <a:picLocks noChangeAspect="1"/>
          </p:cNvPicPr>
          <p:nvPr/>
        </p:nvPicPr>
        <p:blipFill>
          <a:blip r:embed="rId4" cstate="print"/>
          <a:srcRect r="72971"/>
          <a:stretch>
            <a:fillRect/>
          </a:stretch>
        </p:blipFill>
        <p:spPr bwMode="auto">
          <a:xfrm>
            <a:off x="792630" y="6096000"/>
            <a:ext cx="1265237" cy="1200150"/>
          </a:xfrm>
          <a:prstGeom prst="rect">
            <a:avLst/>
          </a:prstGeom>
          <a:noFill/>
          <a:ln w="9525">
            <a:noFill/>
            <a:miter lim="800000"/>
            <a:headEnd/>
            <a:tailEnd/>
          </a:ln>
        </p:spPr>
      </p:pic>
      <p:pic>
        <p:nvPicPr>
          <p:cNvPr id="12" name="图片 7"/>
          <p:cNvPicPr>
            <a:picLocks noChangeAspect="1"/>
          </p:cNvPicPr>
          <p:nvPr/>
        </p:nvPicPr>
        <p:blipFill>
          <a:blip r:embed="rId5" cstate="print"/>
          <a:srcRect/>
          <a:stretch>
            <a:fillRect/>
          </a:stretch>
        </p:blipFill>
        <p:spPr bwMode="auto">
          <a:xfrm>
            <a:off x="323528" y="6279269"/>
            <a:ext cx="539750" cy="460375"/>
          </a:xfrm>
          <a:prstGeom prst="rect">
            <a:avLst/>
          </a:prstGeom>
          <a:noFill/>
          <a:ln w="9525">
            <a:noFill/>
            <a:miter lim="800000"/>
            <a:headEnd/>
            <a:tailEnd/>
          </a:ln>
        </p:spPr>
      </p:pic>
      <p:pic>
        <p:nvPicPr>
          <p:cNvPr id="14" name="图片 8"/>
          <p:cNvPicPr>
            <a:picLocks noChangeAspect="1"/>
          </p:cNvPicPr>
          <p:nvPr/>
        </p:nvPicPr>
        <p:blipFill>
          <a:blip r:embed="rId6" cstate="print"/>
          <a:srcRect/>
          <a:stretch>
            <a:fillRect/>
          </a:stretch>
        </p:blipFill>
        <p:spPr bwMode="auto">
          <a:xfrm>
            <a:off x="8158095" y="6302641"/>
            <a:ext cx="720725" cy="477838"/>
          </a:xfrm>
          <a:prstGeom prst="rect">
            <a:avLst/>
          </a:prstGeom>
          <a:noFill/>
          <a:ln w="9525">
            <a:noFill/>
            <a:miter lim="800000"/>
            <a:headEnd/>
            <a:tailEnd/>
          </a:ln>
        </p:spPr>
      </p:pic>
      <p:sp>
        <p:nvSpPr>
          <p:cNvPr id="16" name="对角圆角矩形 15"/>
          <p:cNvSpPr/>
          <p:nvPr/>
        </p:nvSpPr>
        <p:spPr>
          <a:xfrm>
            <a:off x="1132672" y="205637"/>
            <a:ext cx="2031538"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itchFamily="49" charset="-122"/>
                <a:ea typeface="楷体" pitchFamily="49" charset="-122"/>
              </a:rPr>
              <a:t>日积月累</a:t>
            </a:r>
          </a:p>
        </p:txBody>
      </p:sp>
      <p:pic>
        <p:nvPicPr>
          <p:cNvPr id="17" name="图片 16"/>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sp>
        <p:nvSpPr>
          <p:cNvPr id="15" name="TextBox 2"/>
          <p:cNvSpPr txBox="1"/>
          <p:nvPr/>
        </p:nvSpPr>
        <p:spPr>
          <a:xfrm>
            <a:off x="539552" y="2002608"/>
            <a:ext cx="7978906" cy="707886"/>
          </a:xfrm>
          <a:prstGeom prst="rect">
            <a:avLst/>
          </a:prstGeom>
          <a:noFill/>
        </p:spPr>
        <p:txBody>
          <a:bodyPr wrap="square" rtlCol="0">
            <a:spAutoFit/>
          </a:bodyPr>
          <a:lstStyle/>
          <a:p>
            <a:r>
              <a:rPr lang="zh-CN" altLang="en-US" sz="4000" dirty="0" smtClean="0">
                <a:solidFill>
                  <a:srgbClr val="0000FF"/>
                </a:solidFill>
                <a:latin typeface="楷体" pitchFamily="49" charset="-122"/>
                <a:ea typeface="楷体" pitchFamily="49" charset="-122"/>
              </a:rPr>
              <a:t>　　</a:t>
            </a:r>
            <a:endParaRPr lang="zh-CN" altLang="en-US" sz="4000" dirty="0">
              <a:latin typeface="楷体" pitchFamily="49" charset="-122"/>
              <a:ea typeface="楷体" pitchFamily="49" charset="-122"/>
            </a:endParaRPr>
          </a:p>
        </p:txBody>
      </p:sp>
      <p:pic>
        <p:nvPicPr>
          <p:cNvPr id="11" name="Picture 2"/>
          <p:cNvPicPr>
            <a:picLocks noChangeAspect="1" noChangeArrowheads="1"/>
          </p:cNvPicPr>
          <p:nvPr/>
        </p:nvPicPr>
        <p:blipFill>
          <a:blip r:embed="rId8" cstate="print"/>
          <a:srcRect/>
          <a:stretch>
            <a:fillRect/>
          </a:stretch>
        </p:blipFill>
        <p:spPr bwMode="auto">
          <a:xfrm>
            <a:off x="3347864" y="721618"/>
            <a:ext cx="2771775" cy="2419350"/>
          </a:xfrm>
          <a:prstGeom prst="rect">
            <a:avLst/>
          </a:prstGeom>
          <a:noFill/>
          <a:ln w="9525">
            <a:noFill/>
            <a:miter lim="800000"/>
            <a:headEnd/>
            <a:tailEnd/>
          </a:ln>
        </p:spPr>
      </p:pic>
      <p:sp>
        <p:nvSpPr>
          <p:cNvPr id="13" name="TextBox 12"/>
          <p:cNvSpPr txBox="1"/>
          <p:nvPr/>
        </p:nvSpPr>
        <p:spPr>
          <a:xfrm>
            <a:off x="467544" y="3181032"/>
            <a:ext cx="8352928" cy="2616101"/>
          </a:xfrm>
          <a:prstGeom prst="rect">
            <a:avLst/>
          </a:prstGeom>
          <a:noFill/>
        </p:spPr>
        <p:txBody>
          <a:bodyPr wrap="square" rtlCol="0">
            <a:spAutoFit/>
          </a:bodyPr>
          <a:lstStyle/>
          <a:p>
            <a:r>
              <a:rPr lang="zh-CN" altLang="en-US" sz="2400" dirty="0" smtClean="0">
                <a:solidFill>
                  <a:srgbClr val="0000FF"/>
                </a:solidFill>
                <a:latin typeface="楷体" pitchFamily="49" charset="-122"/>
                <a:ea typeface="楷体" pitchFamily="49" charset="-122"/>
              </a:rPr>
              <a:t>    </a:t>
            </a:r>
            <a:r>
              <a:rPr lang="zh-CN" altLang="en-US" sz="2000" dirty="0" smtClean="0">
                <a:solidFill>
                  <a:srgbClr val="0000FF"/>
                </a:solidFill>
                <a:latin typeface="楷体" pitchFamily="49" charset="-122"/>
                <a:ea typeface="楷体" pitchFamily="49" charset="-122"/>
              </a:rPr>
              <a:t>二十四节气歌，是为便于记忆我国古时历法中二十四节气而编成的小诗歌，流传至今有多种版本。</a:t>
            </a:r>
          </a:p>
          <a:p>
            <a:r>
              <a:rPr lang="zh-CN" altLang="en-US" sz="2000" dirty="0" smtClean="0">
                <a:solidFill>
                  <a:srgbClr val="0000FF"/>
                </a:solidFill>
                <a:latin typeface="楷体" pitchFamily="49" charset="-122"/>
                <a:ea typeface="楷体" pitchFamily="49" charset="-122"/>
              </a:rPr>
              <a:t>    节气指二十四时节和气候，是中国古代订立的一种用来指导农事的补充历法，是中国古代劳动人民长期经验的积累和智慧的结晶。由于中国农历是一种“阴阳合历”，即根据太阳也根据月亮的运行制定的，因此不能完全反映太阳运行周期，但中国又是一个农业社会，农业需要严格了解太阳运行情况，农事完全根据太阳进行，所以在历法中又加入了单独反映太阳运行周期的“二十四节气”，用作确定闰月的标准。</a:t>
            </a:r>
            <a:endParaRPr lang="zh-CN" altLang="en-US" sz="2000" dirty="0">
              <a:solidFill>
                <a:srgbClr val="0000FF"/>
              </a:solidFill>
              <a:latin typeface="楷体" pitchFamily="49" charset="-122"/>
              <a:ea typeface="楷体" pitchFamily="49" charset="-122"/>
            </a:endParaRPr>
          </a:p>
        </p:txBody>
      </p:sp>
    </p:spTree>
    <p:extLst>
      <p:ext uri="{BB962C8B-B14F-4D97-AF65-F5344CB8AC3E}">
        <p14:creationId xmlns:p14="http://schemas.microsoft.com/office/powerpoint/2010/main" xmlns="" val="1036316257"/>
      </p:ext>
    </p:extLst>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linds(horizontal)">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2655</TotalTime>
  <Words>992</Words>
  <Application>Microsoft Office PowerPoint</Application>
  <PresentationFormat>全屏显示(4:3)</PresentationFormat>
  <Paragraphs>135</Paragraphs>
  <Slides>15</Slides>
  <Notes>2</Notes>
  <HiddenSlides>0</HiddenSlides>
  <MMClips>0</MMClips>
  <ScaleCrop>false</ScaleCrop>
  <HeadingPairs>
    <vt:vector size="4" baseType="variant">
      <vt:variant>
        <vt:lpstr>主题</vt:lpstr>
      </vt:variant>
      <vt:variant>
        <vt:i4>1</vt:i4>
      </vt:variant>
      <vt:variant>
        <vt:lpstr>幻灯片标题</vt:lpstr>
      </vt:variant>
      <vt:variant>
        <vt:i4>15</vt:i4>
      </vt:variant>
    </vt:vector>
  </HeadingPairs>
  <TitlesOfParts>
    <vt:vector size="16"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lcj</dc:creator>
  <cp:lastModifiedBy>LRGM-</cp:lastModifiedBy>
  <cp:revision>518</cp:revision>
  <dcterms:created xsi:type="dcterms:W3CDTF">2017-05-17T10:13:19Z</dcterms:created>
  <dcterms:modified xsi:type="dcterms:W3CDTF">2018-01-26T09:04:19Z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2052-10.1.0.6260</vt:lpwstr>
  </property>
</Properties>
</file>