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343" r:id="rId2"/>
    <p:sldId id="344" r:id="rId3"/>
    <p:sldId id="360" r:id="rId4"/>
    <p:sldId id="361" r:id="rId5"/>
    <p:sldId id="348" r:id="rId6"/>
    <p:sldId id="347" r:id="rId7"/>
    <p:sldId id="303" r:id="rId8"/>
    <p:sldId id="306" r:id="rId9"/>
    <p:sldId id="350" r:id="rId10"/>
    <p:sldId id="351" r:id="rId11"/>
    <p:sldId id="355" r:id="rId12"/>
    <p:sldId id="353" r:id="rId13"/>
    <p:sldId id="354" r:id="rId14"/>
    <p:sldId id="291" r:id="rId1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1894DE"/>
    <a:srgbClr val="CCECFF"/>
    <a:srgbClr val="1597E0"/>
    <a:srgbClr val="0000FF"/>
    <a:srgbClr val="FCF7E3"/>
    <a:srgbClr val="FFFFFF"/>
    <a:srgbClr val="B7D545"/>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p:scale>
          <a:sx n="106" d="100"/>
          <a:sy n="106" d="100"/>
        </p:scale>
        <p:origin x="-201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2018/1/26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extLst>
      <p:ext uri="{BB962C8B-B14F-4D97-AF65-F5344CB8AC3E}">
        <p14:creationId xmlns:p14="http://schemas.microsoft.com/office/powerpoint/2010/main" xmlns="" val="2678846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ln>
        </p:spPr>
      </p:sp>
      <p:sp>
        <p:nvSpPr>
          <p:cNvPr id="2253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2532" name="灯片编号占位符 3"/>
          <p:cNvSpPr>
            <a:spLocks noGrp="1"/>
          </p:cNvSpPr>
          <p:nvPr>
            <p:ph type="sldNum" sz="quarter" idx="5"/>
          </p:nvPr>
        </p:nvSpPr>
        <p:spPr bwMode="auto">
          <a:noFill/>
          <a:ln>
            <a:miter lim="800000"/>
          </a:ln>
        </p:spPr>
        <p:txBody>
          <a:bodyPr wrap="square" numCol="1" anchorCtr="0" compatLnSpc="1"/>
          <a:lstStyle/>
          <a:p>
            <a:fld id="{A2135688-B2A2-4939-B91D-F8110623859A}" type="slidenum">
              <a:rPr lang="zh-CN" altLang="en-US" smtClean="0"/>
              <a:pPr/>
              <a:t>1</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1/26/2018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transition spd="med">
    <p:pull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0747A54F-3FEC-4936-8736-4984B542CD43}"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FF967827-1260-487A-A463-0B68ED403DB1}" type="slidenum">
              <a:rPr lang="zh-CN" altLang="en-US" smtClean="0"/>
              <a:pPr>
                <a:defRPr/>
              </a:pPr>
              <a:t>‹#›</a:t>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4B40C29D-F8BC-4739-8571-43BF11840871}"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8DF3B43B-6748-494E-8E9B-16197170E833}" type="slidenum">
              <a:rPr lang="zh-CN" altLang="en-US" smtClean="0"/>
              <a:pPr>
                <a:defRPr/>
              </a:pPr>
              <a:t>‹#›</a:t>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cxnSp>
        <p:nvCxnSpPr>
          <p:cNvPr id="8"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9"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Tree>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F1E265B0-DCD4-4796-B75D-711F6AC2A922}" type="datetimeFigureOut">
              <a:rPr lang="zh-CN" altLang="en-US"/>
              <a:pPr>
                <a:defRPr/>
              </a:pPr>
              <a:t>2018/1/26</a:t>
            </a:fld>
            <a:endParaRPr lang="zh-CN" altLang="en-US"/>
          </a:p>
        </p:txBody>
      </p:sp>
      <p:sp>
        <p:nvSpPr>
          <p:cNvPr id="3"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0087019A-3CDA-445A-9687-17C2E4B5EC35}" type="slidenum">
              <a:rPr lang="zh-CN" altLang="en-US"/>
              <a:pPr>
                <a:defRPr/>
              </a:pPr>
              <a:t>‹#›</a:t>
            </a:fld>
            <a:endParaRPr lang="zh-CN" altLang="en-US"/>
          </a:p>
        </p:txBody>
      </p:sp>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1/26/2018</a:t>
            </a:fld>
            <a:endParaRPr lang="en-US"/>
          </a:p>
        </p:txBody>
      </p:sp>
      <p:sp>
        <p:nvSpPr>
          <p:cNvPr id="5" name="页脚占位符 4"/>
          <p:cNvSpPr>
            <a:spLocks noGrp="1"/>
          </p:cNvSpPr>
          <p:nvPr>
            <p:ph type="ftr" sz="quarter" idx="11"/>
          </p:nvPr>
        </p:nvSpPr>
        <p:spPr/>
        <p:txBody>
          <a:bodyPr/>
          <a:lstStyle/>
          <a:p>
            <a:endParaRPr kumimoji="0" lang="zh-CN" altLang="en-US" dirty="0"/>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transition spd="med">
    <p:pull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79687E9B-3C79-4CEC-83F4-2F4717F49314}"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E8A40AC-8327-41A7-B253-1606CB1C8497}" type="slidenum">
              <a:rPr lang="zh-CN" altLang="en-US" smtClean="0"/>
              <a:pPr>
                <a:defRPr/>
              </a:pPr>
              <a:t>‹#›</a:t>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2119AB8E-A24F-4C6B-B45B-F1413F517A43}"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BA42BF55-4000-4174-BB51-D53C39041841}" type="slidenum">
              <a:rPr lang="zh-CN" altLang="en-US" smtClean="0"/>
              <a:pPr>
                <a:defRPr/>
              </a:pPr>
              <a:t>‹#›</a:t>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0BDA5B8-0CBB-43B2-8450-2937FFC0BB48}" type="datetimeFigureOut">
              <a:rPr lang="zh-CN" altLang="en-US" smtClean="0"/>
              <a:pPr>
                <a:defRPr/>
              </a:pPr>
              <a:t>2018/1/26</a:t>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3E8E8FD3-CF33-4D7C-9F2E-EF83FB8D2E6B}" type="slidenum">
              <a:rPr lang="zh-CN" altLang="en-US" smtClean="0"/>
              <a:pPr>
                <a:defRPr/>
              </a:pPr>
              <a:t>‹#›</a:t>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C7439827-C08C-407D-8FCE-26EC36613D72}" type="datetimeFigureOut">
              <a:rPr lang="zh-CN" altLang="en-US" smtClean="0"/>
              <a:pPr>
                <a:defRPr/>
              </a:pPr>
              <a:t>2018/1/26</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F5229B43-16FD-4E5A-8C99-936808A001A2}" type="slidenum">
              <a:rPr lang="zh-CN" altLang="en-US" smtClean="0"/>
              <a:pPr>
                <a:defRPr/>
              </a:pPr>
              <a:t>‹#›</a:t>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782C6953-BA12-468F-B445-92D732FF2055}" type="datetimeFigureOut">
              <a:rPr lang="zh-CN" altLang="en-US" smtClean="0"/>
              <a:pPr>
                <a:defRPr/>
              </a:pPr>
              <a:t>2018/1/26</a:t>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708FF690-C14C-40AC-A546-12A9EC55E334}" type="slidenum">
              <a:rPr lang="zh-CN" altLang="en-US" smtClean="0"/>
              <a:pPr>
                <a:defRPr/>
              </a:pPr>
              <a:t>‹#›</a:t>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3299DDF-21D2-45DA-BB95-95C31C05B895}"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56E7717C-74FC-4CDC-9D8D-92AB9B3EE357}" type="slidenum">
              <a:rPr lang="zh-CN" altLang="en-US" smtClean="0"/>
              <a:pPr>
                <a:defRPr/>
              </a:pPr>
              <a:t>‹#›</a:t>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0FCECB8F-BCA3-423E-A202-4CD36E0D101F}"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DA39AFFB-A8C5-45FA-896B-632C528212C8}" type="slidenum">
              <a:rPr lang="zh-CN" altLang="en-US" smtClean="0"/>
              <a:pPr>
                <a:defRPr/>
              </a:pPr>
              <a:t>‹#›</a:t>
            </a:fld>
            <a:endParaRPr lang="zh-CN" altLang="en-US"/>
          </a:p>
        </p:txBody>
      </p:sp>
    </p:spTree>
  </p:cSld>
  <p:clrMapOvr>
    <a:masterClrMapping/>
  </p:clrMapOvr>
  <p:transition spd="med">
    <p:pull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latinLnBrk="0" hangingPunct="1"/>
            <a:fld id="{11DF6C85-580E-49AA-8C0F-7282E851D184}" type="datetimeFigureOut">
              <a:rPr lang="en-US" smtClean="0"/>
              <a:pPr eaLnBrk="1" latinLnBrk="0" hangingPunct="1"/>
              <a:t>1/26/2018</a:t>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med">
    <p:pull dir="d"/>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png"/><Relationship Id="rId7"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emf"/></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5.png"/><Relationship Id="rId7"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6.emf"/><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6.emf"/><Relationship Id="rId4" Type="http://schemas.openxmlformats.org/officeDocument/2006/relationships/image" Target="../media/image7.emf"/></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8.emf"/><Relationship Id="rId2" Type="http://schemas.openxmlformats.org/officeDocument/2006/relationships/image" Target="../media/image2.png"/><Relationship Id="rId1" Type="http://schemas.openxmlformats.org/officeDocument/2006/relationships/slideLayout" Target="../slideLayouts/slideLayout17.xml"/><Relationship Id="rId6" Type="http://schemas.openxmlformats.org/officeDocument/2006/relationships/image" Target="../media/image4.png"/><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6.emf"/><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6.emf"/><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hyperlink" Target="&#26391;&#35835;&#12289;&#29983;&#23383;&#35270;&#39057;/&#35838;&#25991;&#26391;&#35835;-1&#21507;&#27700;&#19981;&#24536;&#25366;&#20117;&#20154;.mp4" TargetMode="External"/><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15.png"/><Relationship Id="rId10" Type="http://schemas.openxmlformats.org/officeDocument/2006/relationships/image" Target="../media/image27.png"/><Relationship Id="rId4" Type="http://schemas.openxmlformats.org/officeDocument/2006/relationships/image" Target="../media/image24.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1901434" y="2155503"/>
            <a:ext cx="5885276" cy="769441"/>
          </a:xfrm>
          <a:prstGeom prst="rect">
            <a:avLst/>
          </a:prstGeom>
          <a:noFill/>
        </p:spPr>
        <p:txBody>
          <a:bodyPr>
            <a:spAutoFit/>
          </a:bodyPr>
          <a:lstStyle/>
          <a:p>
            <a:pPr algn="ct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语文</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园地 </a:t>
            </a: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五</a:t>
            </a: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5365"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714612" y="2881313"/>
            <a:ext cx="4395801" cy="623887"/>
          </a:xfrm>
          <a:prstGeom prst="rect">
            <a:avLst/>
          </a:prstGeom>
          <a:noFill/>
          <a:ln w="9525">
            <a:noFill/>
            <a:miter lim="800000"/>
            <a:headEnd/>
            <a:tailEnd/>
          </a:ln>
        </p:spPr>
      </p:pic>
      <p:pic>
        <p:nvPicPr>
          <p:cNvPr id="15367"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a:spLocks noChangeArrowheads="1"/>
          </p:cNvSpPr>
          <p:nvPr/>
        </p:nvSpPr>
        <p:spPr bwMode="auto">
          <a:xfrm>
            <a:off x="3000364" y="3357563"/>
            <a:ext cx="3879850" cy="715581"/>
          </a:xfrm>
          <a:prstGeom prst="rect">
            <a:avLst/>
          </a:prstGeom>
          <a:noFill/>
          <a:ln w="9525">
            <a:noFill/>
            <a:miter lim="800000"/>
          </a:ln>
        </p:spPr>
        <p:txBody>
          <a:bodyPr>
            <a:spAutoFit/>
          </a:bodyPr>
          <a:lstStyle/>
          <a:p>
            <a:pPr>
              <a:lnSpc>
                <a:spcPct val="150000"/>
              </a:lnSpc>
            </a:pPr>
            <a:r>
              <a:rPr lang="zh-CN" altLang="en-US" sz="3200" dirty="0">
                <a:latin typeface="楷体" pitchFamily="49" charset="-122"/>
                <a:ea typeface="楷体" pitchFamily="49" charset="-122"/>
              </a:rPr>
              <a:t>部编版二年级下</a:t>
            </a:r>
            <a:r>
              <a:rPr lang="zh-CN" altLang="en-US" sz="3200" dirty="0" smtClean="0">
                <a:latin typeface="楷体" pitchFamily="49" charset="-122"/>
                <a:ea typeface="楷体" pitchFamily="49" charset="-122"/>
              </a:rPr>
              <a:t>册</a:t>
            </a:r>
            <a:endParaRPr lang="en-US" altLang="zh-CN" sz="3200" dirty="0">
              <a:latin typeface="楷体" pitchFamily="49" charset="-122"/>
              <a:ea typeface="楷体" pitchFamily="49" charset="-122"/>
            </a:endParaRPr>
          </a:p>
        </p:txBody>
      </p:sp>
      <p:grpSp>
        <p:nvGrpSpPr>
          <p:cNvPr id="3" name="组合 2"/>
          <p:cNvGrpSpPr/>
          <p:nvPr/>
        </p:nvGrpSpPr>
        <p:grpSpPr bwMode="auto">
          <a:xfrm>
            <a:off x="5835650" y="4560888"/>
            <a:ext cx="1328738" cy="2055812"/>
            <a:chOff x="5836357" y="4560894"/>
            <a:chExt cx="1327930" cy="2056092"/>
          </a:xfrm>
        </p:grpSpPr>
        <p:pic>
          <p:nvPicPr>
            <p:cNvPr id="15374" name="图片 5"/>
            <p:cNvPicPr>
              <a:picLocks noChangeAspect="1"/>
            </p:cNvPicPr>
            <p:nvPr/>
          </p:nvPicPr>
          <p:blipFill>
            <a:blip r:embed="rId9" cstate="print"/>
            <a:srcRect l="35500" r="32249" b="80045"/>
            <a:stretch>
              <a:fillRect/>
            </a:stretch>
          </p:blipFill>
          <p:spPr bwMode="auto">
            <a:xfrm>
              <a:off x="5836357" y="4560894"/>
              <a:ext cx="429028" cy="383639"/>
            </a:xfrm>
            <a:prstGeom prst="rect">
              <a:avLst/>
            </a:prstGeom>
            <a:noFill/>
            <a:ln w="9525">
              <a:noFill/>
              <a:miter lim="800000"/>
              <a:headEnd/>
              <a:tailEnd/>
            </a:ln>
          </p:spPr>
        </p:pic>
        <p:pic>
          <p:nvPicPr>
            <p:cNvPr id="15375" name="Picture 2"/>
            <p:cNvPicPr>
              <a:picLocks noChangeAspect="1" noChangeArrowheads="1"/>
            </p:cNvPicPr>
            <p:nvPr/>
          </p:nvPicPr>
          <p:blipFill>
            <a:blip r:embed="rId10" cstate="print">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a:effectLst/>
          </p:spPr>
        </p:pic>
      </p:grpSp>
      <p:pic>
        <p:nvPicPr>
          <p:cNvPr id="15373" name="Picture 3"/>
          <p:cNvPicPr>
            <a:picLocks noChangeAspect="1" noChangeArrowheads="1"/>
          </p:cNvPicPr>
          <p:nvPr/>
        </p:nvPicPr>
        <p:blipFill>
          <a:blip r:embed="rId11" cstate="print"/>
          <a:srcRect/>
          <a:stretch>
            <a:fillRect/>
          </a:stretch>
        </p:blipFill>
        <p:spPr bwMode="auto">
          <a:xfrm>
            <a:off x="2195513" y="4724400"/>
            <a:ext cx="1549400" cy="1733550"/>
          </a:xfrm>
          <a:prstGeom prst="rect">
            <a:avLst/>
          </a:prstGeom>
          <a:noFill/>
          <a:ln w="9525">
            <a:noFill/>
            <a:miter lim="800000"/>
            <a:headEnd/>
            <a:tailEnd/>
          </a:ln>
          <a:effec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21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31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41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42976" y="210870"/>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0034" y="142852"/>
            <a:ext cx="591224" cy="549852"/>
          </a:xfrm>
          <a:prstGeom prst="rect">
            <a:avLst/>
          </a:prstGeom>
        </p:spPr>
      </p:pic>
      <p:sp>
        <p:nvSpPr>
          <p:cNvPr id="12" name="AutoShape 2"/>
          <p:cNvSpPr>
            <a:spLocks noChangeArrowheads="1"/>
          </p:cNvSpPr>
          <p:nvPr/>
        </p:nvSpPr>
        <p:spPr bwMode="auto">
          <a:xfrm>
            <a:off x="1429184" y="1285860"/>
            <a:ext cx="1714056" cy="642942"/>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800" b="1" dirty="0" smtClean="0"/>
              <a:t>理解词语</a:t>
            </a:r>
            <a:endParaRPr lang="zh-CN" altLang="en-US" sz="2800" b="1" dirty="0"/>
          </a:p>
        </p:txBody>
      </p:sp>
      <p:pic>
        <p:nvPicPr>
          <p:cNvPr id="1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7224" y="1142984"/>
            <a:ext cx="683393" cy="695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 name="组合 13"/>
          <p:cNvGrpSpPr/>
          <p:nvPr/>
        </p:nvGrpSpPr>
        <p:grpSpPr>
          <a:xfrm>
            <a:off x="3500430" y="5000636"/>
            <a:ext cx="4857784" cy="1417448"/>
            <a:chOff x="3500430" y="5000636"/>
            <a:chExt cx="4857784" cy="1417448"/>
          </a:xfrm>
        </p:grpSpPr>
        <p:sp>
          <p:nvSpPr>
            <p:cNvPr id="15" name="云形标注 14"/>
            <p:cNvSpPr/>
            <p:nvPr/>
          </p:nvSpPr>
          <p:spPr>
            <a:xfrm>
              <a:off x="3500430" y="5000636"/>
              <a:ext cx="3214710" cy="945680"/>
            </a:xfrm>
            <a:prstGeom prst="cloudCallout">
              <a:avLst>
                <a:gd name="adj1" fmla="val 66684"/>
                <a:gd name="adj2" fmla="val 56011"/>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itchFamily="49" charset="-122"/>
                  <a:ea typeface="楷体" pitchFamily="49" charset="-122"/>
                </a:rPr>
                <a:t>　　我还积累了很多词语。</a:t>
              </a:r>
              <a:endParaRPr lang="zh-CN" altLang="en-US" sz="2400" dirty="0">
                <a:latin typeface="楷体" pitchFamily="49" charset="-122"/>
                <a:ea typeface="楷体" pitchFamily="49" charset="-122"/>
              </a:endParaRPr>
            </a:p>
          </p:txBody>
        </p:sp>
        <p:pic>
          <p:nvPicPr>
            <p:cNvPr id="16"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143768" y="5072074"/>
              <a:ext cx="1214446" cy="13460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6"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241375" y="2099873"/>
            <a:ext cx="6931025" cy="2889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ircle(in)">
                                      <p:cBhvr>
                                        <p:cTn id="1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71604" y="6215082"/>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42976" y="210870"/>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0034" y="142852"/>
            <a:ext cx="591224" cy="549852"/>
          </a:xfrm>
          <a:prstGeom prst="rect">
            <a:avLst/>
          </a:prstGeom>
        </p:spPr>
      </p:pic>
      <p:sp>
        <p:nvSpPr>
          <p:cNvPr id="12" name="AutoShape 2"/>
          <p:cNvSpPr>
            <a:spLocks noChangeArrowheads="1"/>
          </p:cNvSpPr>
          <p:nvPr/>
        </p:nvSpPr>
        <p:spPr bwMode="auto">
          <a:xfrm>
            <a:off x="1429184" y="1285860"/>
            <a:ext cx="1714056" cy="642942"/>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800" b="1" dirty="0"/>
              <a:t>作者</a:t>
            </a:r>
            <a:r>
              <a:rPr lang="zh-CN" altLang="en-US" sz="2800" b="1" dirty="0" smtClean="0"/>
              <a:t>简介</a:t>
            </a:r>
            <a:endParaRPr lang="zh-CN" altLang="en-US" sz="2800" b="1" dirty="0"/>
          </a:p>
        </p:txBody>
      </p:sp>
      <p:pic>
        <p:nvPicPr>
          <p:cNvPr id="1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7224" y="1142984"/>
            <a:ext cx="683393" cy="695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TextBox 14"/>
          <p:cNvSpPr txBox="1"/>
          <p:nvPr/>
        </p:nvSpPr>
        <p:spPr>
          <a:xfrm>
            <a:off x="870055" y="2117315"/>
            <a:ext cx="7606579" cy="3323987"/>
          </a:xfrm>
          <a:prstGeom prst="rect">
            <a:avLst/>
          </a:prstGeom>
          <a:noFill/>
        </p:spPr>
        <p:txBody>
          <a:bodyPr wrap="square">
            <a:spAutoFit/>
          </a:bodyPr>
          <a:lstStyle/>
          <a:p>
            <a:pPr indent="539750" algn="just" fontAlgn="auto">
              <a:lnSpc>
                <a:spcPct val="150000"/>
              </a:lnSpc>
              <a:spcBef>
                <a:spcPts val="0"/>
              </a:spcBef>
              <a:spcAft>
                <a:spcPts val="0"/>
              </a:spcAft>
              <a:defRPr/>
            </a:pPr>
            <a:r>
              <a:rPr lang="zh-CN" altLang="en-US" sz="2000" b="1" dirty="0" smtClean="0">
                <a:latin typeface="楷体" pitchFamily="49" charset="-122"/>
                <a:ea typeface="楷体" pitchFamily="49" charset="-122"/>
              </a:rPr>
              <a:t>冰</a:t>
            </a:r>
            <a:r>
              <a:rPr lang="zh-CN" altLang="en-US" sz="2000" b="1" dirty="0">
                <a:latin typeface="楷体" pitchFamily="49" charset="-122"/>
                <a:ea typeface="楷体" pitchFamily="49" charset="-122"/>
              </a:rPr>
              <a:t>波，本名赵冰波，杭州人。现供职于浙江文学院，国家一级作家。出版童话</a:t>
            </a:r>
            <a:r>
              <a:rPr lang="en-US" altLang="zh-CN" sz="2000" b="1" dirty="0">
                <a:latin typeface="楷体" pitchFamily="49" charset="-122"/>
                <a:ea typeface="楷体" pitchFamily="49" charset="-122"/>
              </a:rPr>
              <a:t>180</a:t>
            </a:r>
            <a:r>
              <a:rPr lang="zh-CN" altLang="en-US" sz="2000" b="1" dirty="0">
                <a:latin typeface="楷体" pitchFamily="49" charset="-122"/>
                <a:ea typeface="楷体" pitchFamily="49" charset="-122"/>
              </a:rPr>
              <a:t>余本，</a:t>
            </a:r>
            <a:r>
              <a:rPr lang="en-US" altLang="zh-CN" sz="2000" b="1" dirty="0">
                <a:latin typeface="楷体" pitchFamily="49" charset="-122"/>
                <a:ea typeface="楷体" pitchFamily="49" charset="-122"/>
              </a:rPr>
              <a:t>2000</a:t>
            </a:r>
            <a:r>
              <a:rPr lang="zh-CN" altLang="en-US" sz="2000" b="1" dirty="0">
                <a:latin typeface="楷体" pitchFamily="49" charset="-122"/>
                <a:ea typeface="楷体" pitchFamily="49" charset="-122"/>
              </a:rPr>
              <a:t>余单篇，动画片剧本</a:t>
            </a:r>
            <a:r>
              <a:rPr lang="en-US" altLang="zh-CN" sz="2000" b="1" dirty="0">
                <a:latin typeface="楷体" pitchFamily="49" charset="-122"/>
                <a:ea typeface="楷体" pitchFamily="49" charset="-122"/>
              </a:rPr>
              <a:t>230</a:t>
            </a:r>
            <a:r>
              <a:rPr lang="zh-CN" altLang="en-US" sz="2000" b="1" dirty="0">
                <a:latin typeface="楷体" pitchFamily="49" charset="-122"/>
                <a:ea typeface="楷体" pitchFamily="49" charset="-122"/>
              </a:rPr>
              <a:t>余集。有多篇作品被选入内地及中国香港的小学语文和幼儿教材，多本图书被新闻出版署、教育部列入推荐书目。曾获全国优秀儿童文学奖（</a:t>
            </a:r>
            <a:r>
              <a:rPr lang="en-US" altLang="zh-CN" sz="2000" b="1" dirty="0">
                <a:latin typeface="楷体" pitchFamily="49" charset="-122"/>
                <a:ea typeface="楷体" pitchFamily="49" charset="-122"/>
              </a:rPr>
              <a:t>3</a:t>
            </a:r>
            <a:r>
              <a:rPr lang="zh-CN" altLang="en-US" sz="2000" b="1" dirty="0">
                <a:latin typeface="楷体" pitchFamily="49" charset="-122"/>
                <a:ea typeface="楷体" pitchFamily="49" charset="-122"/>
              </a:rPr>
              <a:t>次）、精神文明建设“五个一工程”奖（</a:t>
            </a:r>
            <a:r>
              <a:rPr lang="en-US" altLang="zh-CN" sz="2000" b="1" dirty="0">
                <a:latin typeface="楷体" pitchFamily="49" charset="-122"/>
                <a:ea typeface="楷体" pitchFamily="49" charset="-122"/>
              </a:rPr>
              <a:t>3</a:t>
            </a:r>
            <a:r>
              <a:rPr lang="zh-CN" altLang="en-US" sz="2000" b="1" dirty="0">
                <a:latin typeface="楷体" pitchFamily="49" charset="-122"/>
                <a:ea typeface="楷体" pitchFamily="49" charset="-122"/>
              </a:rPr>
              <a:t>次）、国家图书奖（</a:t>
            </a:r>
            <a:r>
              <a:rPr lang="en-US" altLang="zh-CN" sz="2000" b="1" dirty="0">
                <a:latin typeface="楷体" pitchFamily="49" charset="-122"/>
                <a:ea typeface="楷体" pitchFamily="49" charset="-122"/>
              </a:rPr>
              <a:t>2</a:t>
            </a:r>
            <a:r>
              <a:rPr lang="zh-CN" altLang="en-US" sz="2000" b="1" dirty="0">
                <a:latin typeface="楷体" pitchFamily="49" charset="-122"/>
                <a:ea typeface="楷体" pitchFamily="49" charset="-122"/>
              </a:rPr>
              <a:t>次）、宋庆龄儿童文学奖（</a:t>
            </a:r>
            <a:r>
              <a:rPr lang="en-US" altLang="zh-CN" sz="2000" b="1" dirty="0">
                <a:latin typeface="楷体" pitchFamily="49" charset="-122"/>
                <a:ea typeface="楷体" pitchFamily="49" charset="-122"/>
              </a:rPr>
              <a:t>1</a:t>
            </a:r>
            <a:r>
              <a:rPr lang="zh-CN" altLang="en-US" sz="2000" b="1" dirty="0">
                <a:latin typeface="楷体" pitchFamily="49" charset="-122"/>
                <a:ea typeface="楷体" pitchFamily="49" charset="-122"/>
              </a:rPr>
              <a:t>次）、冰心儿童文学新作奖（多次）等共</a:t>
            </a:r>
            <a:r>
              <a:rPr lang="en-US" altLang="zh-CN" sz="2000" b="1" dirty="0">
                <a:latin typeface="楷体" pitchFamily="49" charset="-122"/>
                <a:ea typeface="楷体" pitchFamily="49" charset="-122"/>
              </a:rPr>
              <a:t>50</a:t>
            </a:r>
            <a:r>
              <a:rPr lang="zh-CN" altLang="en-US" sz="2000" b="1" dirty="0">
                <a:latin typeface="楷体" pitchFamily="49" charset="-122"/>
                <a:ea typeface="楷体" pitchFamily="49" charset="-122"/>
              </a:rPr>
              <a:t>余项。</a:t>
            </a:r>
            <a:endParaRPr lang="zh-CN" altLang="en-US" sz="2000" b="1" dirty="0">
              <a:latin typeface="+mn-ea"/>
              <a:ea typeface="+mn-ea"/>
            </a:endParaRPr>
          </a:p>
        </p:txBody>
      </p:sp>
      <p:pic>
        <p:nvPicPr>
          <p:cNvPr id="33" name="Picture 3"/>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213333" y="5255265"/>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plus(in)">
                                      <p:cBhvr>
                                        <p:cTn id="7" dur="2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42976" y="210870"/>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0034" y="142852"/>
            <a:ext cx="591224" cy="549852"/>
          </a:xfrm>
          <a:prstGeom prst="rect">
            <a:avLst/>
          </a:prstGeom>
        </p:spPr>
      </p:pic>
      <p:sp>
        <p:nvSpPr>
          <p:cNvPr id="9" name="TextBox 1"/>
          <p:cNvSpPr txBox="1"/>
          <p:nvPr/>
        </p:nvSpPr>
        <p:spPr>
          <a:xfrm>
            <a:off x="857224" y="2214554"/>
            <a:ext cx="7429552" cy="2862322"/>
          </a:xfrm>
          <a:prstGeom prst="rect">
            <a:avLst/>
          </a:prstGeom>
          <a:noFill/>
          <a:ln>
            <a:noFill/>
          </a:ln>
        </p:spPr>
        <p:txBody>
          <a:bodyPr wrap="square" rtlCol="0">
            <a:spAutoFit/>
          </a:bodyPr>
          <a:lstStyle/>
          <a:p>
            <a:pPr indent="200025" eaLnBrk="0" hangingPunct="0">
              <a:lnSpc>
                <a:spcPct val="150000"/>
              </a:lnSpc>
            </a:pPr>
            <a:r>
              <a:rPr lang="zh-CN" altLang="en-US" sz="2400" b="1" dirty="0" smtClean="0">
                <a:solidFill>
                  <a:srgbClr val="0000FF"/>
                </a:solidFill>
                <a:latin typeface="楷体" pitchFamily="49" charset="-122"/>
                <a:ea typeface="楷体" pitchFamily="49" charset="-122"/>
                <a:cs typeface="Calibri" pitchFamily="34" charset="0"/>
              </a:rPr>
              <a:t>  短文</a:t>
            </a:r>
            <a:r>
              <a:rPr lang="zh-CN" altLang="en-US" sz="2400" b="1" dirty="0">
                <a:solidFill>
                  <a:srgbClr val="0000FF"/>
                </a:solidFill>
                <a:latin typeface="楷体" pitchFamily="49" charset="-122"/>
                <a:ea typeface="楷体" pitchFamily="49" charset="-122"/>
                <a:cs typeface="Calibri" pitchFamily="34" charset="0"/>
              </a:rPr>
              <a:t>主要写了老奶奶的两个儿子因为职业的不同对好天气和坏天气的理解也不相同，而老奶奶只看到坏天气会影响儿子，因此整天心情不好的事，告诉我们我们应该看到事物好的方面，用积极乐观的心态去面对生活。</a:t>
            </a:r>
          </a:p>
        </p:txBody>
      </p:sp>
      <p:sp>
        <p:nvSpPr>
          <p:cNvPr id="12" name="AutoShape 2"/>
          <p:cNvSpPr>
            <a:spLocks noChangeArrowheads="1"/>
          </p:cNvSpPr>
          <p:nvPr/>
        </p:nvSpPr>
        <p:spPr bwMode="auto">
          <a:xfrm>
            <a:off x="1429184" y="1285860"/>
            <a:ext cx="1714056" cy="642942"/>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800" b="1" dirty="0" smtClean="0"/>
              <a:t>感知内容</a:t>
            </a:r>
            <a:endParaRPr lang="zh-CN" altLang="en-US" sz="2800" b="1" dirty="0"/>
          </a:p>
        </p:txBody>
      </p:sp>
      <p:pic>
        <p:nvPicPr>
          <p:cNvPr id="1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7224" y="1142984"/>
            <a:ext cx="683393" cy="695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107259" y="4919674"/>
            <a:ext cx="1046238" cy="15657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5" name="左大括号 24"/>
          <p:cNvSpPr/>
          <p:nvPr/>
        </p:nvSpPr>
        <p:spPr>
          <a:xfrm>
            <a:off x="1434361" y="2276924"/>
            <a:ext cx="382270" cy="3218099"/>
          </a:xfrm>
          <a:prstGeom prst="leftBrace">
            <a:avLst>
              <a:gd name="adj1" fmla="val 7871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右大括号 32"/>
          <p:cNvSpPr/>
          <p:nvPr/>
        </p:nvSpPr>
        <p:spPr>
          <a:xfrm>
            <a:off x="7841396" y="2164510"/>
            <a:ext cx="285752" cy="3352721"/>
          </a:xfrm>
          <a:prstGeom prst="rightBrace">
            <a:avLst>
              <a:gd name="adj1" fmla="val 110216"/>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26"/>
          <p:cNvSpPr txBox="1">
            <a:spLocks noChangeArrowheads="1"/>
          </p:cNvSpPr>
          <p:nvPr/>
        </p:nvSpPr>
        <p:spPr bwMode="auto">
          <a:xfrm>
            <a:off x="611560" y="2463978"/>
            <a:ext cx="677108" cy="2920030"/>
          </a:xfrm>
          <a:prstGeom prst="rect">
            <a:avLst/>
          </a:prstGeom>
          <a:solidFill>
            <a:srgbClr val="CCECFF"/>
          </a:solidFill>
          <a:ln w="9525">
            <a:solidFill>
              <a:srgbClr val="CCECFF"/>
            </a:solidFill>
            <a:miter lim="800000"/>
          </a:ln>
        </p:spPr>
        <p:txBody>
          <a:bodyPr vert="eaVert" wrap="none">
            <a:spAutoFit/>
          </a:bodyPr>
          <a:lstStyle/>
          <a:p>
            <a:pPr>
              <a:buFont typeface="Arial" panose="020B0604020202020204" pitchFamily="34" charset="0"/>
              <a:buNone/>
            </a:pPr>
            <a:r>
              <a:rPr lang="zh-CN" altLang="en-US" sz="3200" b="1" dirty="0" smtClean="0">
                <a:latin typeface="楷体" pitchFamily="49" charset="-122"/>
                <a:ea typeface="楷体" pitchFamily="49" charset="-122"/>
              </a:rPr>
              <a:t>好天气和坏天气</a:t>
            </a:r>
            <a:endParaRPr lang="zh-CN" altLang="en-US" sz="3200" b="1" dirty="0">
              <a:latin typeface="楷体" pitchFamily="49" charset="-122"/>
              <a:ea typeface="楷体" pitchFamily="49" charset="-122"/>
            </a:endParaRPr>
          </a:p>
        </p:txBody>
      </p:sp>
      <p:sp>
        <p:nvSpPr>
          <p:cNvPr id="36" name="矩形 7"/>
          <p:cNvSpPr>
            <a:spLocks noChangeArrowheads="1"/>
          </p:cNvSpPr>
          <p:nvPr/>
        </p:nvSpPr>
        <p:spPr bwMode="auto">
          <a:xfrm>
            <a:off x="1732285" y="4656044"/>
            <a:ext cx="1644615" cy="553998"/>
          </a:xfrm>
          <a:prstGeom prst="rect">
            <a:avLst/>
          </a:prstGeom>
          <a:solidFill>
            <a:srgbClr val="CCECFF"/>
          </a:solidFill>
          <a:ln w="9525">
            <a:solidFill>
              <a:srgbClr val="CCECFF"/>
            </a:solidFill>
            <a:miter lim="800000"/>
          </a:ln>
        </p:spPr>
        <p:txBody>
          <a:bodyPr wrap="square">
            <a:spAutoFit/>
          </a:bodyPr>
          <a:lstStyle/>
          <a:p>
            <a:pPr>
              <a:lnSpc>
                <a:spcPct val="150000"/>
              </a:lnSpc>
            </a:pPr>
            <a:r>
              <a:rPr lang="zh-CN" altLang="en-US" sz="2000" b="1" dirty="0">
                <a:latin typeface="楷体" pitchFamily="49" charset="-122"/>
                <a:ea typeface="楷体" pitchFamily="49" charset="-122"/>
              </a:rPr>
              <a:t>回到家  哭 </a:t>
            </a:r>
          </a:p>
        </p:txBody>
      </p:sp>
      <p:sp>
        <p:nvSpPr>
          <p:cNvPr id="37" name="矩形 36"/>
          <p:cNvSpPr>
            <a:spLocks noChangeArrowheads="1"/>
          </p:cNvSpPr>
          <p:nvPr/>
        </p:nvSpPr>
        <p:spPr bwMode="auto">
          <a:xfrm>
            <a:off x="1891292" y="2276924"/>
            <a:ext cx="1013918" cy="553998"/>
          </a:xfrm>
          <a:prstGeom prst="rect">
            <a:avLst/>
          </a:prstGeom>
          <a:solidFill>
            <a:srgbClr val="CCECFF"/>
          </a:solidFill>
          <a:ln w="9525">
            <a:noFill/>
            <a:miter lim="800000"/>
          </a:ln>
        </p:spPr>
        <p:txBody>
          <a:bodyPr wrap="square">
            <a:spAutoFit/>
          </a:bodyPr>
          <a:lstStyle/>
          <a:p>
            <a:pPr>
              <a:lnSpc>
                <a:spcPct val="150000"/>
              </a:lnSpc>
            </a:pPr>
            <a:r>
              <a:rPr lang="zh-CN" altLang="en-US" sz="2000" b="1" dirty="0">
                <a:latin typeface="楷体" pitchFamily="49" charset="-122"/>
                <a:ea typeface="楷体" pitchFamily="49" charset="-122"/>
              </a:rPr>
              <a:t>看儿子 </a:t>
            </a:r>
          </a:p>
        </p:txBody>
      </p:sp>
      <p:sp>
        <p:nvSpPr>
          <p:cNvPr id="38" name="矩形 37"/>
          <p:cNvSpPr>
            <a:spLocks noChangeArrowheads="1"/>
          </p:cNvSpPr>
          <p:nvPr/>
        </p:nvSpPr>
        <p:spPr bwMode="auto">
          <a:xfrm>
            <a:off x="3744691" y="4425211"/>
            <a:ext cx="3880682" cy="1015663"/>
          </a:xfrm>
          <a:prstGeom prst="rect">
            <a:avLst/>
          </a:prstGeom>
          <a:noFill/>
          <a:ln w="9525">
            <a:solidFill>
              <a:srgbClr val="1894DE"/>
            </a:solidFill>
            <a:miter lim="800000"/>
          </a:ln>
        </p:spPr>
        <p:txBody>
          <a:bodyPr wrap="square">
            <a:spAutoFit/>
          </a:bodyPr>
          <a:lstStyle/>
          <a:p>
            <a:pPr>
              <a:lnSpc>
                <a:spcPct val="150000"/>
              </a:lnSpc>
            </a:pPr>
            <a:r>
              <a:rPr lang="zh-CN" altLang="en-US" sz="2000" b="1" dirty="0">
                <a:latin typeface="楷体" pitchFamily="49" charset="-122"/>
                <a:ea typeface="楷体" pitchFamily="49" charset="-122"/>
              </a:rPr>
              <a:t>下雨天</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坏天气  不能晒果脯</a:t>
            </a:r>
          </a:p>
          <a:p>
            <a:pPr>
              <a:lnSpc>
                <a:spcPct val="150000"/>
              </a:lnSpc>
            </a:pPr>
            <a:r>
              <a:rPr lang="zh-CN" altLang="en-US" sz="2000" b="1" dirty="0" smtClean="0">
                <a:latin typeface="楷体" pitchFamily="49" charset="-122"/>
                <a:ea typeface="楷体" pitchFamily="49" charset="-122"/>
              </a:rPr>
              <a:t>有</a:t>
            </a:r>
            <a:r>
              <a:rPr lang="zh-CN" altLang="en-US" sz="2000" b="1" dirty="0">
                <a:latin typeface="楷体" pitchFamily="49" charset="-122"/>
                <a:ea typeface="楷体" pitchFamily="49" charset="-122"/>
              </a:rPr>
              <a:t>太阳</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坏天气  不能卖雨伞</a:t>
            </a:r>
          </a:p>
        </p:txBody>
      </p:sp>
      <p:sp>
        <p:nvSpPr>
          <p:cNvPr id="41" name="矩形 40"/>
          <p:cNvSpPr>
            <a:spLocks noChangeArrowheads="1"/>
          </p:cNvSpPr>
          <p:nvPr/>
        </p:nvSpPr>
        <p:spPr bwMode="auto">
          <a:xfrm>
            <a:off x="8262323" y="2932929"/>
            <a:ext cx="545342" cy="1815882"/>
          </a:xfrm>
          <a:prstGeom prst="rect">
            <a:avLst/>
          </a:prstGeom>
          <a:solidFill>
            <a:srgbClr val="CCECFF"/>
          </a:solidFill>
          <a:ln w="9525">
            <a:solidFill>
              <a:srgbClr val="CCECFF"/>
            </a:solidFill>
            <a:miter lim="800000"/>
          </a:ln>
        </p:spPr>
        <p:txBody>
          <a:bodyPr wrap="none">
            <a:spAutoFit/>
          </a:bodyPr>
          <a:lstStyle/>
          <a:p>
            <a:r>
              <a:rPr lang="zh-CN" altLang="en-US" sz="2800" b="1" dirty="0" smtClean="0">
                <a:latin typeface="楷体" pitchFamily="49" charset="-122"/>
                <a:ea typeface="楷体" pitchFamily="49" charset="-122"/>
              </a:rPr>
              <a:t>倒</a:t>
            </a:r>
            <a:endParaRPr lang="en-US" altLang="zh-CN" sz="2800" b="1" dirty="0" smtClean="0">
              <a:latin typeface="楷体" pitchFamily="49" charset="-122"/>
              <a:ea typeface="楷体" pitchFamily="49" charset="-122"/>
            </a:endParaRPr>
          </a:p>
          <a:p>
            <a:r>
              <a:rPr lang="zh-CN" altLang="en-US" sz="2800" b="1" dirty="0" smtClean="0">
                <a:latin typeface="楷体" pitchFamily="49" charset="-122"/>
                <a:ea typeface="楷体" pitchFamily="49" charset="-122"/>
              </a:rPr>
              <a:t>过</a:t>
            </a:r>
            <a:endParaRPr lang="en-US" altLang="zh-CN" sz="2800" b="1" dirty="0" smtClean="0">
              <a:latin typeface="楷体" pitchFamily="49" charset="-122"/>
              <a:ea typeface="楷体" pitchFamily="49" charset="-122"/>
            </a:endParaRPr>
          </a:p>
          <a:p>
            <a:r>
              <a:rPr lang="zh-CN" altLang="en-US" sz="2800" b="1" dirty="0" smtClean="0">
                <a:latin typeface="楷体" pitchFamily="49" charset="-122"/>
                <a:ea typeface="楷体" pitchFamily="49" charset="-122"/>
              </a:rPr>
              <a:t>来</a:t>
            </a:r>
            <a:endParaRPr lang="en-US" altLang="zh-CN" sz="2800" b="1" dirty="0" smtClean="0">
              <a:latin typeface="楷体" pitchFamily="49" charset="-122"/>
              <a:ea typeface="楷体" pitchFamily="49" charset="-122"/>
            </a:endParaRPr>
          </a:p>
          <a:p>
            <a:r>
              <a:rPr lang="zh-CN" altLang="en-US" sz="2800" b="1" dirty="0" smtClean="0">
                <a:latin typeface="楷体" pitchFamily="49" charset="-122"/>
                <a:ea typeface="楷体" pitchFamily="49" charset="-122"/>
              </a:rPr>
              <a:t>想</a:t>
            </a:r>
          </a:p>
        </p:txBody>
      </p:sp>
      <p:sp>
        <p:nvSpPr>
          <p:cNvPr id="44" name="左大括号 43"/>
          <p:cNvSpPr/>
          <p:nvPr/>
        </p:nvSpPr>
        <p:spPr>
          <a:xfrm>
            <a:off x="3450618" y="4364700"/>
            <a:ext cx="214314" cy="1152532"/>
          </a:xfrm>
          <a:prstGeom prst="leftBrace">
            <a:avLst>
              <a:gd name="adj1" fmla="val 7871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AutoShape 2"/>
          <p:cNvSpPr>
            <a:spLocks noChangeArrowheads="1"/>
          </p:cNvSpPr>
          <p:nvPr/>
        </p:nvSpPr>
        <p:spPr bwMode="auto">
          <a:xfrm>
            <a:off x="1429184" y="1000108"/>
            <a:ext cx="1714056" cy="642942"/>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800" b="1" dirty="0" smtClean="0"/>
              <a:t>梳理结构：</a:t>
            </a:r>
          </a:p>
        </p:txBody>
      </p:sp>
      <p:pic>
        <p:nvPicPr>
          <p:cNvPr id="16" name="Picture 10" descr="91661ef7fc97310ebc98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7224" y="857232"/>
            <a:ext cx="683393" cy="695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矩形 16"/>
          <p:cNvSpPr>
            <a:spLocks noChangeArrowheads="1"/>
          </p:cNvSpPr>
          <p:nvPr/>
        </p:nvSpPr>
        <p:spPr bwMode="auto">
          <a:xfrm>
            <a:off x="3245391" y="2074274"/>
            <a:ext cx="4091950" cy="1015663"/>
          </a:xfrm>
          <a:prstGeom prst="rect">
            <a:avLst/>
          </a:prstGeom>
          <a:noFill/>
          <a:ln w="9525">
            <a:solidFill>
              <a:srgbClr val="1894DE"/>
            </a:solidFill>
            <a:miter lim="800000"/>
          </a:ln>
        </p:spPr>
        <p:txBody>
          <a:bodyPr wrap="square">
            <a:spAutoFit/>
          </a:bodyPr>
          <a:lstStyle/>
          <a:p>
            <a:pPr>
              <a:lnSpc>
                <a:spcPct val="150000"/>
              </a:lnSpc>
            </a:pPr>
            <a:r>
              <a:rPr lang="zh-CN" altLang="en-US" sz="2000" b="1" dirty="0" smtClean="0">
                <a:latin typeface="楷体" pitchFamily="49" charset="-122"/>
                <a:ea typeface="楷体" pitchFamily="49" charset="-122"/>
              </a:rPr>
              <a:t>大儿子  </a:t>
            </a:r>
            <a:r>
              <a:rPr lang="zh-CN" altLang="en-US" sz="2000" b="1" dirty="0">
                <a:latin typeface="楷体" pitchFamily="49" charset="-122"/>
                <a:ea typeface="楷体" pitchFamily="49" charset="-122"/>
              </a:rPr>
              <a:t>做蜜饯  有太阳是好天气</a:t>
            </a:r>
          </a:p>
          <a:p>
            <a:pPr>
              <a:lnSpc>
                <a:spcPct val="150000"/>
              </a:lnSpc>
            </a:pPr>
            <a:r>
              <a:rPr lang="zh-CN" altLang="en-US" sz="2000" b="1" dirty="0" smtClean="0">
                <a:latin typeface="楷体" pitchFamily="49" charset="-122"/>
                <a:ea typeface="楷体" pitchFamily="49" charset="-122"/>
              </a:rPr>
              <a:t>小儿子  </a:t>
            </a:r>
            <a:r>
              <a:rPr lang="zh-CN" altLang="en-US" sz="2000" b="1" dirty="0">
                <a:latin typeface="楷体" pitchFamily="49" charset="-122"/>
                <a:ea typeface="楷体" pitchFamily="49" charset="-122"/>
              </a:rPr>
              <a:t>卖雨伞  下雨是好天气</a:t>
            </a:r>
          </a:p>
        </p:txBody>
      </p:sp>
      <p:sp>
        <p:nvSpPr>
          <p:cNvPr id="21" name="左大括号 20"/>
          <p:cNvSpPr/>
          <p:nvPr/>
        </p:nvSpPr>
        <p:spPr>
          <a:xfrm>
            <a:off x="3040599" y="2115842"/>
            <a:ext cx="204791" cy="1043322"/>
          </a:xfrm>
          <a:prstGeom prst="leftBrace">
            <a:avLst>
              <a:gd name="adj1" fmla="val 7871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500"/>
                                        <p:tgtEl>
                                          <p:spTgt spid="4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6" fill="hold" grpId="0" nodeType="click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barn(inHorizontal)">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3" grpId="0" animBg="1"/>
      <p:bldP spid="36" grpId="0" animBg="1"/>
      <p:bldP spid="37" grpId="0" animBg="1"/>
      <p:bldP spid="38" grpId="0" animBg="1"/>
      <p:bldP spid="41" grpId="0" animBg="1"/>
      <p:bldP spid="44" grpId="0" animBg="1"/>
      <p:bldP spid="17"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p:cNvGrpSpPr/>
          <p:nvPr/>
        </p:nvGrpSpPr>
        <p:grpSpPr bwMode="auto">
          <a:xfrm>
            <a:off x="468313" y="111125"/>
            <a:ext cx="3095625" cy="549275"/>
            <a:chOff x="467544" y="110421"/>
            <a:chExt cx="2525818" cy="549852"/>
          </a:xfrm>
        </p:grpSpPr>
        <p:sp>
          <p:nvSpPr>
            <p:cNvPr id="26" name="对角圆角矩形 25"/>
            <p:cNvSpPr/>
            <p:nvPr/>
          </p:nvSpPr>
          <p:spPr>
            <a:xfrm>
              <a:off x="1115190" y="205771"/>
              <a:ext cx="1878172"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chemeClr val="accent6">
                      <a:lumMod val="75000"/>
                    </a:schemeClr>
                  </a:solidFill>
                  <a:latin typeface="楷体" pitchFamily="49" charset="-122"/>
                  <a:ea typeface="楷体" pitchFamily="49" charset="-122"/>
                </a:rPr>
                <a:t>识字加油站</a:t>
              </a:r>
            </a:p>
          </p:txBody>
        </p:sp>
        <p:pic>
          <p:nvPicPr>
            <p:cNvPr id="16394" name="图片 26"/>
            <p:cNvPicPr>
              <a:picLocks noChangeAspect="1"/>
            </p:cNvPicPr>
            <p:nvPr/>
          </p:nvPicPr>
          <p:blipFill>
            <a:blip r:embed="rId2" cstate="print"/>
            <a:srcRect/>
            <a:stretch>
              <a:fillRect/>
            </a:stretch>
          </p:blipFill>
          <p:spPr bwMode="auto">
            <a:xfrm>
              <a:off x="467544" y="110421"/>
              <a:ext cx="576064" cy="549852"/>
            </a:xfrm>
            <a:prstGeom prst="rect">
              <a:avLst/>
            </a:prstGeom>
            <a:noFill/>
            <a:ln w="9525">
              <a:noFill/>
              <a:miter lim="800000"/>
              <a:headEnd/>
              <a:tailEnd/>
            </a:ln>
          </p:spPr>
        </p:pic>
      </p:grpSp>
      <p:sp>
        <p:nvSpPr>
          <p:cNvPr id="48" name="矩形 29"/>
          <p:cNvSpPr>
            <a:spLocks noChangeArrowheads="1"/>
          </p:cNvSpPr>
          <p:nvPr/>
        </p:nvSpPr>
        <p:spPr bwMode="auto">
          <a:xfrm>
            <a:off x="833735" y="4043375"/>
            <a:ext cx="7317296" cy="1477328"/>
          </a:xfrm>
          <a:prstGeom prst="rect">
            <a:avLst/>
          </a:prstGeom>
          <a:noFill/>
          <a:ln w="9525">
            <a:noFill/>
            <a:miter lim="800000"/>
          </a:ln>
        </p:spPr>
        <p:txBody>
          <a:bodyPr wrap="square">
            <a:spAutoFit/>
          </a:bodyPr>
          <a:lstStyle/>
          <a:p>
            <a:pPr>
              <a:lnSpc>
                <a:spcPct val="150000"/>
              </a:lnSpc>
            </a:pPr>
            <a:r>
              <a:rPr lang="zh-CN" altLang="en-US" b="1" dirty="0" smtClean="0">
                <a:solidFill>
                  <a:srgbClr val="0000FF"/>
                </a:solidFill>
                <a:latin typeface="楷体" pitchFamily="49" charset="-122"/>
                <a:ea typeface="楷体" pitchFamily="49" charset="-122"/>
              </a:rPr>
              <a:t>    </a:t>
            </a:r>
            <a:r>
              <a:rPr lang="zh-CN" altLang="en-US" sz="2000" b="1" dirty="0" smtClean="0">
                <a:solidFill>
                  <a:srgbClr val="0000FF"/>
                </a:solidFill>
                <a:latin typeface="楷体" pitchFamily="49" charset="-122"/>
                <a:ea typeface="楷体" pitchFamily="49" charset="-122"/>
              </a:rPr>
              <a:t>这些字中“厨、厕、厢、厦”都是厂字旁，这些字都是半包围结构，都表示一定的空间。“窟、窿、窑、窄”这些字都是穴字头，与空间有关。</a:t>
            </a:r>
            <a:endParaRPr lang="zh-CN" altLang="en-US" sz="2000" b="1" dirty="0">
              <a:solidFill>
                <a:srgbClr val="0000FF"/>
              </a:solidFill>
              <a:latin typeface="楷体" pitchFamily="49" charset="-122"/>
              <a:ea typeface="楷体" pitchFamily="49" charset="-122"/>
            </a:endParaRPr>
          </a:p>
        </p:txBody>
      </p:sp>
      <p:pic>
        <p:nvPicPr>
          <p:cNvPr id="16392"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104424" y="5382203"/>
            <a:ext cx="1147762" cy="1300162"/>
          </a:xfrm>
          <a:prstGeom prst="rect">
            <a:avLst/>
          </a:prstGeom>
          <a:noFill/>
          <a:ln w="9525">
            <a:noFill/>
            <a:miter lim="800000"/>
            <a:headEnd/>
            <a:tailEnd/>
          </a:ln>
          <a:effectLst/>
        </p:spPr>
      </p:pic>
      <p:pic>
        <p:nvPicPr>
          <p:cNvPr id="15" name="Picture 10" descr="91661ef7fc97310ebc98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3735" y="926641"/>
            <a:ext cx="641350" cy="652463"/>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75084" y="781488"/>
            <a:ext cx="6780213" cy="192002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0" name="组合 105"/>
          <p:cNvGrpSpPr/>
          <p:nvPr/>
        </p:nvGrpSpPr>
        <p:grpSpPr>
          <a:xfrm>
            <a:off x="713786"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8"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7441" name="TextBox 23"/>
          <p:cNvSpPr txBox="1">
            <a:spLocks noChangeArrowheads="1"/>
          </p:cNvSpPr>
          <p:nvPr/>
        </p:nvSpPr>
        <p:spPr bwMode="auto">
          <a:xfrm>
            <a:off x="822742" y="5072543"/>
            <a:ext cx="1228725" cy="1200329"/>
          </a:xfrm>
          <a:prstGeom prst="rect">
            <a:avLst/>
          </a:prstGeom>
          <a:noFill/>
          <a:ln w="9525">
            <a:noFill/>
            <a:miter lim="800000"/>
          </a:ln>
        </p:spPr>
        <p:txBody>
          <a:bodyPr>
            <a:spAutoFit/>
          </a:bodyPr>
          <a:lstStyle/>
          <a:p>
            <a:r>
              <a:rPr lang="zh-CN" altLang="en-US" sz="7200" b="1" dirty="0">
                <a:latin typeface="楷体" pitchFamily="49" charset="-122"/>
                <a:ea typeface="楷体" pitchFamily="49" charset="-122"/>
              </a:rPr>
              <a:t>窟</a:t>
            </a:r>
          </a:p>
        </p:txBody>
      </p:sp>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56" name="TextBox 55"/>
          <p:cNvSpPr txBox="1"/>
          <p:nvPr/>
        </p:nvSpPr>
        <p:spPr>
          <a:xfrm>
            <a:off x="706911" y="2503557"/>
            <a:ext cx="1467068" cy="707886"/>
          </a:xfrm>
          <a:prstGeom prst="rect">
            <a:avLst/>
          </a:prstGeom>
          <a:noFill/>
        </p:spPr>
        <p:txBody>
          <a:bodyPr wrap="none">
            <a:spAutoFit/>
          </a:bodyPr>
          <a:lstStyle/>
          <a:p>
            <a:pPr>
              <a:defRPr/>
            </a:pPr>
            <a:r>
              <a:rPr lang="en-US" altLang="zh-CN" sz="4000" dirty="0" err="1" smtClean="0">
                <a:solidFill>
                  <a:srgbClr val="FF0000"/>
                </a:solidFill>
                <a:latin typeface="+mn-ea"/>
                <a:ea typeface="+mn-ea"/>
              </a:rPr>
              <a:t>xiāng</a:t>
            </a:r>
            <a:endParaRPr lang="en-US" altLang="zh-CN" sz="4000" dirty="0">
              <a:solidFill>
                <a:srgbClr val="FF0000"/>
              </a:solidFill>
              <a:latin typeface="+mn-ea"/>
              <a:ea typeface="+mn-ea"/>
            </a:endParaRPr>
          </a:p>
        </p:txBody>
      </p:sp>
      <p:sp>
        <p:nvSpPr>
          <p:cNvPr id="17426" name="TextBox 56"/>
          <p:cNvSpPr txBox="1">
            <a:spLocks noChangeArrowheads="1"/>
          </p:cNvSpPr>
          <p:nvPr/>
        </p:nvSpPr>
        <p:spPr bwMode="auto">
          <a:xfrm>
            <a:off x="1928813" y="3643313"/>
            <a:ext cx="2867025" cy="400110"/>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anose="05000000000000000000" pitchFamily="2" charset="2"/>
              </a:rPr>
              <a:t>：车厢  包厢</a:t>
            </a:r>
            <a:endParaRPr lang="zh-CN" altLang="en-US" sz="2000" dirty="0">
              <a:latin typeface="楷体" pitchFamily="49" charset="-122"/>
              <a:ea typeface="楷体" pitchFamily="49" charset="-122"/>
            </a:endParaRPr>
          </a:p>
        </p:txBody>
      </p:sp>
      <p:sp>
        <p:nvSpPr>
          <p:cNvPr id="17427" name="TextBox 57"/>
          <p:cNvSpPr txBox="1">
            <a:spLocks noChangeArrowheads="1"/>
          </p:cNvSpPr>
          <p:nvPr/>
        </p:nvSpPr>
        <p:spPr bwMode="auto">
          <a:xfrm>
            <a:off x="1977616" y="3004998"/>
            <a:ext cx="3000375" cy="708025"/>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sym typeface="Wingdings" panose="05000000000000000000" pitchFamily="2" charset="2"/>
              </a:rPr>
              <a:t>易错提示：</a:t>
            </a:r>
            <a:endParaRPr lang="en-US" altLang="zh-CN" sz="2000" b="1" dirty="0">
              <a:latin typeface="楷体" pitchFamily="49" charset="-122"/>
              <a:ea typeface="楷体" pitchFamily="49" charset="-122"/>
              <a:sym typeface="Wingdings" panose="05000000000000000000" pitchFamily="2" charset="2"/>
            </a:endParaRPr>
          </a:p>
          <a:p>
            <a:r>
              <a:rPr lang="zh-CN" altLang="en-US" sz="1600" b="1" dirty="0">
                <a:latin typeface="楷体" pitchFamily="49" charset="-122"/>
                <a:ea typeface="楷体" pitchFamily="49" charset="-122"/>
                <a:sym typeface="Wingdings" panose="05000000000000000000" pitchFamily="2" charset="2"/>
              </a:rPr>
              <a:t>      </a:t>
            </a:r>
            <a:r>
              <a:rPr lang="zh-CN" altLang="en-US" sz="2000" b="1" dirty="0">
                <a:latin typeface="楷体" pitchFamily="49" charset="-122"/>
                <a:ea typeface="楷体" pitchFamily="49" charset="-122"/>
                <a:sym typeface="Wingdings" panose="05000000000000000000" pitchFamily="2" charset="2"/>
              </a:rPr>
              <a:t>一声。</a:t>
            </a:r>
            <a:endParaRPr lang="zh-CN" altLang="en-US" sz="2000" dirty="0">
              <a:latin typeface="楷体" pitchFamily="49" charset="-122"/>
              <a:ea typeface="楷体" pitchFamily="49" charset="-122"/>
            </a:endParaRPr>
          </a:p>
        </p:txBody>
      </p:sp>
      <p:sp>
        <p:nvSpPr>
          <p:cNvPr id="74" name="TextBox 73"/>
          <p:cNvSpPr txBox="1"/>
          <p:nvPr/>
        </p:nvSpPr>
        <p:spPr>
          <a:xfrm>
            <a:off x="827584" y="4364038"/>
            <a:ext cx="697627" cy="707886"/>
          </a:xfrm>
          <a:prstGeom prst="rect">
            <a:avLst/>
          </a:prstGeom>
          <a:noFill/>
        </p:spPr>
        <p:txBody>
          <a:bodyPr wrap="none">
            <a:spAutoFit/>
          </a:bodyPr>
          <a:lstStyle/>
          <a:p>
            <a:pPr>
              <a:defRPr/>
            </a:pPr>
            <a:r>
              <a:rPr lang="en-US" altLang="zh-CN" sz="4000" dirty="0" err="1">
                <a:solidFill>
                  <a:srgbClr val="FF0000"/>
                </a:solidFill>
                <a:latin typeface="+mn-ea"/>
                <a:ea typeface="+mn-ea"/>
              </a:rPr>
              <a:t>k</a:t>
            </a:r>
            <a:r>
              <a:rPr lang="en-US" altLang="zh-CN" sz="4000" dirty="0" err="1" smtClean="0">
                <a:solidFill>
                  <a:srgbClr val="FF0000"/>
                </a:solidFill>
                <a:latin typeface="+mn-ea"/>
                <a:ea typeface="+mn-ea"/>
              </a:rPr>
              <a:t>ū</a:t>
            </a:r>
            <a:endParaRPr lang="en-US" altLang="zh-CN" sz="4000" dirty="0">
              <a:solidFill>
                <a:srgbClr val="FF0000"/>
              </a:solidFill>
              <a:latin typeface="+mn-ea"/>
              <a:ea typeface="+mn-ea"/>
            </a:endParaRPr>
          </a:p>
        </p:txBody>
      </p:sp>
      <p:sp>
        <p:nvSpPr>
          <p:cNvPr id="17433" name="TextBox 75"/>
          <p:cNvSpPr txBox="1">
            <a:spLocks noChangeArrowheads="1"/>
          </p:cNvSpPr>
          <p:nvPr/>
        </p:nvSpPr>
        <p:spPr bwMode="auto">
          <a:xfrm>
            <a:off x="2060575" y="4832350"/>
            <a:ext cx="2794000" cy="954107"/>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sym typeface="Wingdings" panose="05000000000000000000" pitchFamily="2" charset="2"/>
              </a:rPr>
              <a:t>易错提示：</a:t>
            </a:r>
            <a:endParaRPr lang="en-US" altLang="zh-CN" sz="2000" b="1" dirty="0">
              <a:latin typeface="楷体" pitchFamily="49" charset="-122"/>
              <a:ea typeface="楷体" pitchFamily="49" charset="-122"/>
              <a:sym typeface="Wingdings" panose="05000000000000000000" pitchFamily="2" charset="2"/>
            </a:endParaRPr>
          </a:p>
          <a:p>
            <a:r>
              <a:rPr lang="zh-CN" altLang="en-US" sz="2000" b="1" dirty="0">
                <a:latin typeface="楷体" pitchFamily="49" charset="-122"/>
                <a:ea typeface="楷体" pitchFamily="49" charset="-122"/>
                <a:sym typeface="Wingdings" panose="05000000000000000000" pitchFamily="2" charset="2"/>
              </a:rPr>
              <a:t>　</a:t>
            </a:r>
            <a:r>
              <a:rPr lang="zh-CN" altLang="en-US" sz="2000" b="1" dirty="0" smtClean="0">
                <a:latin typeface="楷体" pitchFamily="49" charset="-122"/>
                <a:ea typeface="楷体" pitchFamily="49" charset="-122"/>
                <a:sym typeface="Wingdings" panose="05000000000000000000" pitchFamily="2" charset="2"/>
              </a:rPr>
              <a:t>  一声</a:t>
            </a:r>
            <a:r>
              <a:rPr lang="zh-CN" altLang="en-US" sz="1600" b="1" dirty="0" smtClean="0">
                <a:latin typeface="楷体" pitchFamily="49" charset="-122"/>
                <a:ea typeface="楷体" pitchFamily="49" charset="-122"/>
                <a:sym typeface="Wingdings" panose="05000000000000000000" pitchFamily="2" charset="2"/>
              </a:rPr>
              <a:t>。</a:t>
            </a:r>
            <a:endParaRPr lang="zh-CN" altLang="en-US" sz="1600" b="1" dirty="0">
              <a:latin typeface="楷体" pitchFamily="49" charset="-122"/>
              <a:ea typeface="楷体" pitchFamily="49" charset="-122"/>
              <a:sym typeface="Wingdings" panose="05000000000000000000" pitchFamily="2" charset="2"/>
            </a:endParaRPr>
          </a:p>
          <a:p>
            <a:endParaRPr lang="zh-CN" altLang="en-US" sz="1600" b="1" dirty="0">
              <a:latin typeface="楷体" pitchFamily="49" charset="-122"/>
              <a:ea typeface="楷体" pitchFamily="49" charset="-122"/>
              <a:sym typeface="Wingdings" panose="05000000000000000000" pitchFamily="2" charset="2"/>
            </a:endParaRPr>
          </a:p>
        </p:txBody>
      </p:sp>
      <p:sp>
        <p:nvSpPr>
          <p:cNvPr id="17439" name="TextBox 23"/>
          <p:cNvSpPr txBox="1">
            <a:spLocks noChangeArrowheads="1"/>
          </p:cNvSpPr>
          <p:nvPr/>
        </p:nvSpPr>
        <p:spPr bwMode="auto">
          <a:xfrm>
            <a:off x="806450" y="3236530"/>
            <a:ext cx="1228725" cy="1200329"/>
          </a:xfrm>
          <a:prstGeom prst="rect">
            <a:avLst/>
          </a:prstGeom>
          <a:noFill/>
          <a:ln w="9525">
            <a:noFill/>
            <a:miter lim="800000"/>
          </a:ln>
        </p:spPr>
        <p:txBody>
          <a:bodyPr>
            <a:spAutoFit/>
          </a:bodyPr>
          <a:lstStyle/>
          <a:p>
            <a:r>
              <a:rPr lang="zh-CN" altLang="en-US" sz="7200" b="1" dirty="0">
                <a:latin typeface="楷体" pitchFamily="49" charset="-122"/>
                <a:ea typeface="楷体" pitchFamily="49" charset="-122"/>
              </a:rPr>
              <a:t>厢</a:t>
            </a:r>
          </a:p>
        </p:txBody>
      </p:sp>
      <p:sp>
        <p:nvSpPr>
          <p:cNvPr id="11" name="TextBox 3"/>
          <p:cNvSpPr txBox="1"/>
          <p:nvPr/>
        </p:nvSpPr>
        <p:spPr>
          <a:xfrm>
            <a:off x="752401" y="687388"/>
            <a:ext cx="954107" cy="707886"/>
          </a:xfrm>
          <a:prstGeom prst="rect">
            <a:avLst/>
          </a:prstGeom>
          <a:noFill/>
        </p:spPr>
        <p:txBody>
          <a:bodyPr wrap="none">
            <a:spAutoFit/>
          </a:bodyPr>
          <a:lstStyle/>
          <a:p>
            <a:pPr>
              <a:defRPr/>
            </a:pPr>
            <a:r>
              <a:rPr lang="en-US" altLang="zh-CN" sz="4000" dirty="0" err="1" smtClean="0">
                <a:solidFill>
                  <a:srgbClr val="FF0000"/>
                </a:solidFill>
                <a:latin typeface="+mn-ea"/>
                <a:ea typeface="+mn-ea"/>
              </a:rPr>
              <a:t>chú</a:t>
            </a:r>
            <a:endParaRPr lang="en-US" altLang="zh-CN" sz="4000" dirty="0">
              <a:solidFill>
                <a:srgbClr val="FF0000"/>
              </a:solidFill>
              <a:latin typeface="+mn-ea"/>
              <a:ea typeface="+mn-ea"/>
            </a:endParaRPr>
          </a:p>
        </p:txBody>
      </p:sp>
      <p:sp>
        <p:nvSpPr>
          <p:cNvPr id="12" name="TextBox 5"/>
          <p:cNvSpPr txBox="1">
            <a:spLocks noChangeArrowheads="1"/>
          </p:cNvSpPr>
          <p:nvPr/>
        </p:nvSpPr>
        <p:spPr bwMode="auto">
          <a:xfrm>
            <a:off x="1908175" y="1989138"/>
            <a:ext cx="2867025" cy="400110"/>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anose="05000000000000000000" pitchFamily="2" charset="2"/>
              </a:rPr>
              <a:t>：厨房  厨师</a:t>
            </a:r>
            <a:endParaRPr lang="zh-CN" altLang="en-US" sz="2000" dirty="0">
              <a:latin typeface="楷体" pitchFamily="49" charset="-122"/>
              <a:ea typeface="楷体" pitchFamily="49" charset="-122"/>
            </a:endParaRPr>
          </a:p>
        </p:txBody>
      </p:sp>
      <p:sp>
        <p:nvSpPr>
          <p:cNvPr id="13" name="TextBox 14"/>
          <p:cNvSpPr txBox="1">
            <a:spLocks noChangeArrowheads="1"/>
          </p:cNvSpPr>
          <p:nvPr/>
        </p:nvSpPr>
        <p:spPr bwMode="auto">
          <a:xfrm>
            <a:off x="1879600" y="1212850"/>
            <a:ext cx="3144838" cy="646113"/>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sym typeface="Wingdings" panose="05000000000000000000" pitchFamily="2" charset="2"/>
              </a:rPr>
              <a:t>易错提示：</a:t>
            </a:r>
            <a:endParaRPr lang="en-US" altLang="zh-CN" sz="2000" b="1" dirty="0">
              <a:latin typeface="楷体" pitchFamily="49" charset="-122"/>
              <a:ea typeface="楷体" pitchFamily="49" charset="-122"/>
              <a:sym typeface="Wingdings" panose="05000000000000000000" pitchFamily="2" charset="2"/>
            </a:endParaRPr>
          </a:p>
          <a:p>
            <a:r>
              <a:rPr lang="zh-CN" altLang="en-US" sz="1600" b="1" dirty="0">
                <a:latin typeface="楷体" pitchFamily="49" charset="-122"/>
                <a:ea typeface="楷体" pitchFamily="49" charset="-122"/>
                <a:sym typeface="Wingdings" panose="05000000000000000000" pitchFamily="2" charset="2"/>
              </a:rPr>
              <a:t>　</a:t>
            </a:r>
            <a:r>
              <a:rPr lang="zh-CN" altLang="en-US" sz="1600" b="1" dirty="0" smtClean="0">
                <a:latin typeface="楷体" pitchFamily="49" charset="-122"/>
                <a:ea typeface="楷体" pitchFamily="49" charset="-122"/>
                <a:sym typeface="Wingdings" panose="05000000000000000000" pitchFamily="2" charset="2"/>
              </a:rPr>
              <a:t> 二声。</a:t>
            </a:r>
            <a:endParaRPr lang="zh-CN" altLang="en-US" sz="1600" b="1" dirty="0">
              <a:latin typeface="楷体" pitchFamily="49" charset="-122"/>
              <a:ea typeface="楷体" pitchFamily="49" charset="-122"/>
              <a:sym typeface="Wingdings" panose="05000000000000000000" pitchFamily="2" charset="2"/>
            </a:endParaRPr>
          </a:p>
        </p:txBody>
      </p:sp>
      <p:sp>
        <p:nvSpPr>
          <p:cNvPr id="14" name="TextBox 23"/>
          <p:cNvSpPr txBox="1">
            <a:spLocks noChangeArrowheads="1"/>
          </p:cNvSpPr>
          <p:nvPr/>
        </p:nvSpPr>
        <p:spPr bwMode="auto">
          <a:xfrm>
            <a:off x="752401" y="1452384"/>
            <a:ext cx="1228725" cy="1200150"/>
          </a:xfrm>
          <a:prstGeom prst="rect">
            <a:avLst/>
          </a:prstGeom>
          <a:noFill/>
          <a:ln w="9525">
            <a:noFill/>
            <a:miter lim="800000"/>
          </a:ln>
        </p:spPr>
        <p:txBody>
          <a:bodyPr>
            <a:spAutoFit/>
          </a:bodyPr>
          <a:lstStyle/>
          <a:p>
            <a:r>
              <a:rPr lang="zh-CN" altLang="en-US" sz="7200" b="1" dirty="0">
                <a:latin typeface="楷体" pitchFamily="49" charset="-122"/>
                <a:ea typeface="楷体" pitchFamily="49" charset="-122"/>
              </a:rPr>
              <a:t>厨</a:t>
            </a:r>
          </a:p>
        </p:txBody>
      </p:sp>
      <p:sp>
        <p:nvSpPr>
          <p:cNvPr id="15" name="TextBox 40"/>
          <p:cNvSpPr txBox="1"/>
          <p:nvPr/>
        </p:nvSpPr>
        <p:spPr>
          <a:xfrm>
            <a:off x="5023326" y="790575"/>
            <a:ext cx="697627" cy="707886"/>
          </a:xfrm>
          <a:prstGeom prst="rect">
            <a:avLst/>
          </a:prstGeom>
          <a:noFill/>
        </p:spPr>
        <p:txBody>
          <a:bodyPr wrap="none">
            <a:spAutoFit/>
          </a:bodyPr>
          <a:lstStyle/>
          <a:p>
            <a:pPr>
              <a:defRPr/>
            </a:pPr>
            <a:r>
              <a:rPr lang="en-US" altLang="zh-CN" sz="4000" dirty="0" err="1" smtClean="0">
                <a:solidFill>
                  <a:srgbClr val="FF0000"/>
                </a:solidFill>
                <a:latin typeface="+mn-ea"/>
                <a:ea typeface="+mn-ea"/>
              </a:rPr>
              <a:t>cè</a:t>
            </a:r>
            <a:endParaRPr lang="en-US" altLang="zh-CN" sz="4000" dirty="0">
              <a:solidFill>
                <a:srgbClr val="FF0000"/>
              </a:solidFill>
              <a:latin typeface="+mn-ea"/>
              <a:ea typeface="+mn-ea"/>
            </a:endParaRPr>
          </a:p>
        </p:txBody>
      </p:sp>
      <p:sp>
        <p:nvSpPr>
          <p:cNvPr id="16" name="TextBox 41"/>
          <p:cNvSpPr txBox="1">
            <a:spLocks noChangeArrowheads="1"/>
          </p:cNvSpPr>
          <p:nvPr/>
        </p:nvSpPr>
        <p:spPr bwMode="auto">
          <a:xfrm>
            <a:off x="6008688" y="2089150"/>
            <a:ext cx="2867025" cy="400110"/>
          </a:xfrm>
          <a:prstGeom prst="rect">
            <a:avLst/>
          </a:prstGeom>
          <a:noFill/>
          <a:ln w="9525">
            <a:noFill/>
            <a:miter lim="800000"/>
          </a:ln>
        </p:spPr>
        <p:txBody>
          <a:bodyPr>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anose="05000000000000000000" pitchFamily="2" charset="2"/>
              </a:rPr>
              <a:t>：公厕  厕所</a:t>
            </a:r>
            <a:endParaRPr lang="zh-CN" altLang="en-US" sz="2000" dirty="0">
              <a:latin typeface="楷体" pitchFamily="49" charset="-122"/>
              <a:ea typeface="楷体" pitchFamily="49" charset="-122"/>
            </a:endParaRPr>
          </a:p>
        </p:txBody>
      </p:sp>
      <p:sp>
        <p:nvSpPr>
          <p:cNvPr id="17" name="TextBox 42"/>
          <p:cNvSpPr txBox="1">
            <a:spLocks noChangeArrowheads="1"/>
          </p:cNvSpPr>
          <p:nvPr/>
        </p:nvSpPr>
        <p:spPr bwMode="auto">
          <a:xfrm>
            <a:off x="5986463" y="1327150"/>
            <a:ext cx="3476625" cy="708025"/>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sym typeface="Wingdings" panose="05000000000000000000" pitchFamily="2" charset="2"/>
              </a:rPr>
              <a:t>易错提示：</a:t>
            </a:r>
            <a:endParaRPr lang="en-US" altLang="zh-CN" sz="2000" b="1" dirty="0">
              <a:latin typeface="楷体" pitchFamily="49" charset="-122"/>
              <a:ea typeface="楷体" pitchFamily="49" charset="-122"/>
              <a:sym typeface="Wingdings" panose="05000000000000000000" pitchFamily="2" charset="2"/>
            </a:endParaRPr>
          </a:p>
          <a:p>
            <a:r>
              <a:rPr lang="en-US" altLang="zh-CN" sz="2000" b="1" dirty="0">
                <a:latin typeface="楷体" pitchFamily="49" charset="-122"/>
                <a:ea typeface="楷体" pitchFamily="49" charset="-122"/>
                <a:sym typeface="Wingdings" panose="05000000000000000000" pitchFamily="2" charset="2"/>
              </a:rPr>
              <a:t>    </a:t>
            </a:r>
            <a:r>
              <a:rPr lang="zh-CN" altLang="en-US" sz="2000" b="1" dirty="0" smtClean="0">
                <a:latin typeface="楷体" pitchFamily="49" charset="-122"/>
                <a:ea typeface="楷体" pitchFamily="49" charset="-122"/>
                <a:sym typeface="Wingdings" panose="05000000000000000000" pitchFamily="2" charset="2"/>
              </a:rPr>
              <a:t>四声</a:t>
            </a:r>
            <a:r>
              <a:rPr lang="zh-CN" altLang="en-US" sz="2000" b="1" dirty="0">
                <a:latin typeface="楷体" pitchFamily="49" charset="-122"/>
                <a:ea typeface="楷体" pitchFamily="49" charset="-122"/>
                <a:sym typeface="Wingdings" panose="05000000000000000000" pitchFamily="2" charset="2"/>
              </a:rPr>
              <a:t>。</a:t>
            </a:r>
            <a:endParaRPr lang="zh-CN" altLang="en-US" sz="2000" dirty="0">
              <a:latin typeface="楷体" pitchFamily="49" charset="-122"/>
              <a:ea typeface="楷体" pitchFamily="49" charset="-122"/>
            </a:endParaRPr>
          </a:p>
        </p:txBody>
      </p:sp>
      <p:grpSp>
        <p:nvGrpSpPr>
          <p:cNvPr id="18" name="组合 50"/>
          <p:cNvGrpSpPr/>
          <p:nvPr/>
        </p:nvGrpSpPr>
        <p:grpSpPr bwMode="auto">
          <a:xfrm>
            <a:off x="4781550" y="1524467"/>
            <a:ext cx="1287463" cy="1201273"/>
            <a:chOff x="4655076" y="1508551"/>
            <a:chExt cx="1287742" cy="1200732"/>
          </a:xfrm>
        </p:grpSpPr>
        <p:grpSp>
          <p:nvGrpSpPr>
            <p:cNvPr id="19"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20" name="矩形 19"/>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1" name="直接连接符 20"/>
              <p:cNvCxnSpPr>
                <a:stCxn id="20" idx="1"/>
                <a:endCxn id="20"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4" name="TextBox 23"/>
            <p:cNvSpPr txBox="1">
              <a:spLocks noChangeArrowheads="1"/>
            </p:cNvSpPr>
            <p:nvPr/>
          </p:nvSpPr>
          <p:spPr bwMode="auto">
            <a:xfrm>
              <a:off x="4714876" y="1508551"/>
              <a:ext cx="1227942" cy="1199789"/>
            </a:xfrm>
            <a:prstGeom prst="rect">
              <a:avLst/>
            </a:prstGeom>
            <a:noFill/>
            <a:ln w="9525">
              <a:noFill/>
              <a:miter lim="800000"/>
            </a:ln>
          </p:spPr>
          <p:txBody>
            <a:bodyPr>
              <a:spAutoFit/>
            </a:bodyPr>
            <a:lstStyle/>
            <a:p>
              <a:r>
                <a:rPr lang="zh-CN" altLang="en-US" sz="7200" b="1" dirty="0">
                  <a:latin typeface="楷体" pitchFamily="49" charset="-122"/>
                  <a:ea typeface="楷体" pitchFamily="49" charset="-122"/>
                </a:rPr>
                <a:t>厕</a:t>
              </a:r>
            </a:p>
          </p:txBody>
        </p:sp>
      </p:grpSp>
      <p:sp>
        <p:nvSpPr>
          <p:cNvPr id="25" name="TextBox 64"/>
          <p:cNvSpPr txBox="1"/>
          <p:nvPr/>
        </p:nvSpPr>
        <p:spPr>
          <a:xfrm>
            <a:off x="4870405" y="2651125"/>
            <a:ext cx="954107" cy="707886"/>
          </a:xfrm>
          <a:prstGeom prst="rect">
            <a:avLst/>
          </a:prstGeom>
          <a:noFill/>
        </p:spPr>
        <p:txBody>
          <a:bodyPr wrap="none">
            <a:spAutoFit/>
          </a:bodyPr>
          <a:lstStyle/>
          <a:p>
            <a:pPr>
              <a:defRPr/>
            </a:pPr>
            <a:r>
              <a:rPr lang="en-US" altLang="zh-CN" sz="4000" dirty="0" err="1" smtClean="0">
                <a:solidFill>
                  <a:srgbClr val="FF0000"/>
                </a:solidFill>
                <a:latin typeface="+mn-ea"/>
                <a:ea typeface="+mn-ea"/>
              </a:rPr>
              <a:t>shà</a:t>
            </a:r>
            <a:endParaRPr lang="en-US" altLang="zh-CN" sz="4000" dirty="0">
              <a:solidFill>
                <a:srgbClr val="FF0000"/>
              </a:solidFill>
              <a:latin typeface="+mn-ea"/>
              <a:ea typeface="+mn-ea"/>
            </a:endParaRPr>
          </a:p>
        </p:txBody>
      </p:sp>
      <p:sp>
        <p:nvSpPr>
          <p:cNvPr id="26" name="TextBox 71"/>
          <p:cNvSpPr txBox="1">
            <a:spLocks noChangeArrowheads="1"/>
          </p:cNvSpPr>
          <p:nvPr/>
        </p:nvSpPr>
        <p:spPr bwMode="auto">
          <a:xfrm>
            <a:off x="6132513" y="3973513"/>
            <a:ext cx="2867025" cy="400110"/>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anose="05000000000000000000" pitchFamily="2" charset="2"/>
              </a:rPr>
              <a:t>：高楼大厦</a:t>
            </a:r>
            <a:endParaRPr lang="zh-CN" altLang="en-US" sz="2000" dirty="0">
              <a:latin typeface="楷体" pitchFamily="49" charset="-122"/>
              <a:ea typeface="楷体" pitchFamily="49" charset="-122"/>
            </a:endParaRPr>
          </a:p>
        </p:txBody>
      </p:sp>
      <p:sp>
        <p:nvSpPr>
          <p:cNvPr id="27" name="TextBox 72"/>
          <p:cNvSpPr txBox="1">
            <a:spLocks noChangeArrowheads="1"/>
          </p:cNvSpPr>
          <p:nvPr/>
        </p:nvSpPr>
        <p:spPr bwMode="auto">
          <a:xfrm>
            <a:off x="6062663" y="3236913"/>
            <a:ext cx="2995612" cy="707886"/>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sym typeface="Wingdings" panose="05000000000000000000" pitchFamily="2" charset="2"/>
              </a:rPr>
              <a:t>易错提示：</a:t>
            </a:r>
            <a:endParaRPr lang="en-US" altLang="zh-CN" sz="2000" b="1" dirty="0">
              <a:latin typeface="楷体" pitchFamily="49" charset="-122"/>
              <a:ea typeface="楷体" pitchFamily="49" charset="-122"/>
              <a:sym typeface="Wingdings" panose="05000000000000000000" pitchFamily="2" charset="2"/>
            </a:endParaRPr>
          </a:p>
          <a:p>
            <a:r>
              <a:rPr lang="zh-CN" altLang="en-US" sz="2000" b="1" dirty="0">
                <a:latin typeface="楷体" pitchFamily="49" charset="-122"/>
                <a:ea typeface="楷体" pitchFamily="49" charset="-122"/>
                <a:sym typeface="Wingdings" panose="05000000000000000000" pitchFamily="2" charset="2"/>
              </a:rPr>
              <a:t>　</a:t>
            </a:r>
            <a:r>
              <a:rPr lang="zh-CN" altLang="en-US" sz="1600" b="1" dirty="0" smtClean="0">
                <a:latin typeface="楷体" pitchFamily="49" charset="-122"/>
                <a:ea typeface="楷体" pitchFamily="49" charset="-122"/>
                <a:sym typeface="Wingdings" panose="05000000000000000000" pitchFamily="2" charset="2"/>
              </a:rPr>
              <a:t>四声。</a:t>
            </a:r>
            <a:endParaRPr lang="zh-CN" altLang="en-US" sz="1600" b="1" dirty="0">
              <a:latin typeface="楷体" pitchFamily="49" charset="-122"/>
              <a:ea typeface="楷体" pitchFamily="49" charset="-122"/>
              <a:sym typeface="Wingdings" panose="05000000000000000000" pitchFamily="2" charset="2"/>
            </a:endParaRPr>
          </a:p>
        </p:txBody>
      </p:sp>
      <p:sp>
        <p:nvSpPr>
          <p:cNvPr id="28" name="TextBox 74"/>
          <p:cNvSpPr txBox="1">
            <a:spLocks noChangeArrowheads="1"/>
          </p:cNvSpPr>
          <p:nvPr/>
        </p:nvSpPr>
        <p:spPr bwMode="auto">
          <a:xfrm>
            <a:off x="2060575" y="5678488"/>
            <a:ext cx="2580258" cy="400110"/>
          </a:xfrm>
          <a:prstGeom prst="rect">
            <a:avLst/>
          </a:prstGeom>
          <a:noFill/>
          <a:ln w="9525">
            <a:noFill/>
            <a:miter lim="800000"/>
          </a:ln>
        </p:spPr>
        <p:txBody>
          <a:bodyPr wrap="square">
            <a:spAutoFit/>
          </a:bodyPr>
          <a:lstStyle/>
          <a:p>
            <a:r>
              <a:rPr lang="zh-CN" altLang="en-US" sz="2000" b="1" dirty="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anose="05000000000000000000" pitchFamily="2" charset="2"/>
              </a:rPr>
              <a:t>：石窟 窟穴</a:t>
            </a:r>
            <a:endParaRPr lang="zh-CN" altLang="en-US" sz="2000" dirty="0">
              <a:latin typeface="楷体" pitchFamily="49" charset="-122"/>
              <a:ea typeface="楷体" pitchFamily="49" charset="-122"/>
            </a:endParaRPr>
          </a:p>
        </p:txBody>
      </p:sp>
      <p:sp>
        <p:nvSpPr>
          <p:cNvPr id="29" name="TextBox 82"/>
          <p:cNvSpPr txBox="1"/>
          <p:nvPr/>
        </p:nvSpPr>
        <p:spPr>
          <a:xfrm>
            <a:off x="4982870" y="4516438"/>
            <a:ext cx="1210588" cy="707886"/>
          </a:xfrm>
          <a:prstGeom prst="rect">
            <a:avLst/>
          </a:prstGeom>
          <a:noFill/>
        </p:spPr>
        <p:txBody>
          <a:bodyPr wrap="none">
            <a:spAutoFit/>
          </a:bodyPr>
          <a:lstStyle/>
          <a:p>
            <a:pPr>
              <a:defRPr/>
            </a:pPr>
            <a:r>
              <a:rPr lang="en-US" altLang="zh-CN" sz="4000" dirty="0" err="1" smtClean="0">
                <a:solidFill>
                  <a:srgbClr val="FF0000"/>
                </a:solidFill>
                <a:latin typeface="+mn-ea"/>
                <a:ea typeface="+mn-ea"/>
              </a:rPr>
              <a:t>lóng</a:t>
            </a:r>
            <a:endParaRPr lang="en-US" altLang="zh-CN" sz="4000" dirty="0">
              <a:solidFill>
                <a:srgbClr val="FF0000"/>
              </a:solidFill>
              <a:latin typeface="+mn-ea"/>
              <a:ea typeface="+mn-ea"/>
            </a:endParaRPr>
          </a:p>
        </p:txBody>
      </p:sp>
      <p:sp>
        <p:nvSpPr>
          <p:cNvPr id="30" name="TextBox 89"/>
          <p:cNvSpPr txBox="1">
            <a:spLocks noChangeArrowheads="1"/>
          </p:cNvSpPr>
          <p:nvPr/>
        </p:nvSpPr>
        <p:spPr bwMode="auto">
          <a:xfrm>
            <a:off x="6130925" y="5730875"/>
            <a:ext cx="2867025" cy="400110"/>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anose="05000000000000000000" pitchFamily="2" charset="2"/>
              </a:rPr>
              <a:t>：窟窿</a:t>
            </a:r>
            <a:endParaRPr lang="zh-CN" altLang="en-US" sz="2000" dirty="0">
              <a:latin typeface="楷体" pitchFamily="49" charset="-122"/>
              <a:ea typeface="楷体" pitchFamily="49" charset="-122"/>
            </a:endParaRPr>
          </a:p>
        </p:txBody>
      </p:sp>
      <p:sp>
        <p:nvSpPr>
          <p:cNvPr id="31" name="TextBox 90"/>
          <p:cNvSpPr txBox="1">
            <a:spLocks noChangeArrowheads="1"/>
          </p:cNvSpPr>
          <p:nvPr/>
        </p:nvSpPr>
        <p:spPr bwMode="auto">
          <a:xfrm>
            <a:off x="6122988" y="4951413"/>
            <a:ext cx="3446462" cy="954107"/>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sym typeface="Wingdings" panose="05000000000000000000" pitchFamily="2" charset="2"/>
              </a:rPr>
              <a:t>易错提示：</a:t>
            </a:r>
            <a:endParaRPr lang="en-US" altLang="zh-CN" sz="2000" b="1" dirty="0">
              <a:latin typeface="楷体" pitchFamily="49" charset="-122"/>
              <a:ea typeface="楷体" pitchFamily="49" charset="-122"/>
              <a:sym typeface="Wingdings" panose="05000000000000000000" pitchFamily="2" charset="2"/>
            </a:endParaRPr>
          </a:p>
          <a:p>
            <a:r>
              <a:rPr lang="zh-CN" altLang="en-US" sz="2000" b="1" dirty="0">
                <a:latin typeface="楷体" pitchFamily="49" charset="-122"/>
                <a:ea typeface="楷体" pitchFamily="49" charset="-122"/>
                <a:sym typeface="Wingdings" panose="05000000000000000000" pitchFamily="2" charset="2"/>
              </a:rPr>
              <a:t>　</a:t>
            </a:r>
            <a:r>
              <a:rPr lang="zh-CN" altLang="en-US" sz="2000" b="1" dirty="0" smtClean="0">
                <a:latin typeface="楷体" pitchFamily="49" charset="-122"/>
                <a:ea typeface="楷体" pitchFamily="49" charset="-122"/>
                <a:sym typeface="Wingdings" panose="05000000000000000000" pitchFamily="2" charset="2"/>
              </a:rPr>
              <a:t> 二声</a:t>
            </a:r>
            <a:r>
              <a:rPr lang="zh-CN" altLang="en-US" sz="1600" b="1" dirty="0" smtClean="0">
                <a:latin typeface="楷体" pitchFamily="49" charset="-122"/>
                <a:ea typeface="楷体" pitchFamily="49" charset="-122"/>
                <a:sym typeface="Wingdings" panose="05000000000000000000" pitchFamily="2" charset="2"/>
              </a:rPr>
              <a:t>。</a:t>
            </a:r>
            <a:endParaRPr lang="zh-CN" altLang="en-US" sz="1600" b="1" dirty="0">
              <a:latin typeface="楷体" pitchFamily="49" charset="-122"/>
              <a:ea typeface="楷体" pitchFamily="49" charset="-122"/>
              <a:sym typeface="Wingdings" panose="05000000000000000000" pitchFamily="2" charset="2"/>
            </a:endParaRPr>
          </a:p>
          <a:p>
            <a:endParaRPr lang="zh-CN" altLang="en-US" sz="1600" dirty="0">
              <a:latin typeface="楷体" pitchFamily="49" charset="-122"/>
              <a:ea typeface="楷体" pitchFamily="49" charset="-122"/>
            </a:endParaRPr>
          </a:p>
        </p:txBody>
      </p:sp>
      <p:grpSp>
        <p:nvGrpSpPr>
          <p:cNvPr id="32" name="组合 92"/>
          <p:cNvGrpSpPr/>
          <p:nvPr/>
        </p:nvGrpSpPr>
        <p:grpSpPr bwMode="auto">
          <a:xfrm>
            <a:off x="4795838" y="3379562"/>
            <a:ext cx="1361077" cy="1217186"/>
            <a:chOff x="3418472" y="1209946"/>
            <a:chExt cx="1360677" cy="1217648"/>
          </a:xfrm>
        </p:grpSpPr>
        <p:grpSp>
          <p:nvGrpSpPr>
            <p:cNvPr id="33"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34" name="矩形 33"/>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5" name="直接连接符 34"/>
              <p:cNvCxnSpPr>
                <a:stCxn id="34" idx="1"/>
                <a:endCxn id="34"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4" idx="0"/>
                <a:endCxn id="34"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3551207" y="1226810"/>
              <a:ext cx="1227942" cy="1200784"/>
            </a:xfrm>
            <a:prstGeom prst="rect">
              <a:avLst/>
            </a:prstGeom>
            <a:noFill/>
            <a:ln w="9525">
              <a:noFill/>
              <a:miter lim="800000"/>
            </a:ln>
          </p:spPr>
          <p:txBody>
            <a:bodyPr>
              <a:spAutoFit/>
            </a:bodyPr>
            <a:lstStyle/>
            <a:p>
              <a:r>
                <a:rPr lang="zh-CN" altLang="en-US" sz="7200" b="1" dirty="0">
                  <a:latin typeface="楷体" pitchFamily="49" charset="-122"/>
                  <a:ea typeface="楷体" pitchFamily="49" charset="-122"/>
                </a:rPr>
                <a:t>厦</a:t>
              </a:r>
            </a:p>
          </p:txBody>
        </p:sp>
      </p:grpSp>
      <p:sp>
        <p:nvSpPr>
          <p:cNvPr id="42" name="TextBox 23"/>
          <p:cNvSpPr txBox="1">
            <a:spLocks noChangeArrowheads="1"/>
          </p:cNvSpPr>
          <p:nvPr/>
        </p:nvSpPr>
        <p:spPr bwMode="auto">
          <a:xfrm>
            <a:off x="5000367" y="5268629"/>
            <a:ext cx="1227138" cy="1200329"/>
          </a:xfrm>
          <a:prstGeom prst="rect">
            <a:avLst/>
          </a:prstGeom>
          <a:noFill/>
          <a:ln w="9525">
            <a:noFill/>
            <a:miter lim="800000"/>
          </a:ln>
        </p:spPr>
        <p:txBody>
          <a:bodyPr>
            <a:spAutoFit/>
          </a:bodyPr>
          <a:lstStyle/>
          <a:p>
            <a:r>
              <a:rPr lang="zh-CN" altLang="en-US" sz="7200" b="1" dirty="0">
                <a:latin typeface="楷体" pitchFamily="49" charset="-122"/>
                <a:ea typeface="楷体" pitchFamily="49" charset="-122"/>
              </a:rPr>
              <a:t>窿</a:t>
            </a:r>
          </a:p>
        </p:txBody>
      </p:sp>
    </p:spTree>
  </p:cSld>
  <p:clrMapOvr>
    <a:masterClrMapping/>
  </p:clrMapOvr>
  <p:transition spd="med">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8" name="TextBox 3"/>
          <p:cNvSpPr txBox="1"/>
          <p:nvPr/>
        </p:nvSpPr>
        <p:spPr>
          <a:xfrm>
            <a:off x="697116" y="671513"/>
            <a:ext cx="954107" cy="707886"/>
          </a:xfrm>
          <a:prstGeom prst="rect">
            <a:avLst/>
          </a:prstGeom>
          <a:noFill/>
        </p:spPr>
        <p:txBody>
          <a:bodyPr wrap="none">
            <a:spAutoFit/>
          </a:bodyPr>
          <a:lstStyle/>
          <a:p>
            <a:pPr>
              <a:defRPr/>
            </a:pPr>
            <a:r>
              <a:rPr lang="en-US" altLang="zh-CN" sz="4000" dirty="0" err="1" smtClean="0">
                <a:solidFill>
                  <a:srgbClr val="FF0000"/>
                </a:solidFill>
                <a:latin typeface="+mn-ea"/>
                <a:ea typeface="+mn-ea"/>
              </a:rPr>
              <a:t>yáo</a:t>
            </a:r>
            <a:endParaRPr lang="en-US" altLang="zh-CN" sz="4000" dirty="0">
              <a:solidFill>
                <a:srgbClr val="FF0000"/>
              </a:solidFill>
              <a:latin typeface="+mn-ea"/>
              <a:ea typeface="+mn-ea"/>
            </a:endParaRPr>
          </a:p>
        </p:txBody>
      </p:sp>
      <p:sp>
        <p:nvSpPr>
          <p:cNvPr id="18440" name="TextBox 5"/>
          <p:cNvSpPr txBox="1">
            <a:spLocks noChangeArrowheads="1"/>
          </p:cNvSpPr>
          <p:nvPr/>
        </p:nvSpPr>
        <p:spPr bwMode="auto">
          <a:xfrm>
            <a:off x="1911350" y="1973263"/>
            <a:ext cx="2867025" cy="400110"/>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anose="05000000000000000000" pitchFamily="2" charset="2"/>
              </a:rPr>
              <a:t>：窑洞  砖窑</a:t>
            </a:r>
            <a:endParaRPr lang="zh-CN" altLang="en-US" sz="2000" b="1" dirty="0">
              <a:latin typeface="楷体" pitchFamily="49" charset="-122"/>
              <a:ea typeface="楷体" pitchFamily="49" charset="-122"/>
            </a:endParaRPr>
          </a:p>
        </p:txBody>
      </p:sp>
      <p:sp>
        <p:nvSpPr>
          <p:cNvPr id="18441" name="TextBox 14"/>
          <p:cNvSpPr txBox="1">
            <a:spLocks noChangeArrowheads="1"/>
          </p:cNvSpPr>
          <p:nvPr/>
        </p:nvSpPr>
        <p:spPr bwMode="auto">
          <a:xfrm>
            <a:off x="1882775" y="1196975"/>
            <a:ext cx="3144838" cy="954107"/>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sym typeface="Wingdings" panose="05000000000000000000" pitchFamily="2" charset="2"/>
              </a:rPr>
              <a:t>易错提示：</a:t>
            </a:r>
            <a:endParaRPr lang="en-US" altLang="zh-CN" sz="2000" b="1" dirty="0">
              <a:latin typeface="楷体" pitchFamily="49" charset="-122"/>
              <a:ea typeface="楷体" pitchFamily="49" charset="-122"/>
              <a:sym typeface="Wingdings" panose="05000000000000000000" pitchFamily="2" charset="2"/>
            </a:endParaRPr>
          </a:p>
          <a:p>
            <a:r>
              <a:rPr lang="zh-CN" altLang="en-US" sz="1600" b="1" dirty="0">
                <a:latin typeface="楷体" pitchFamily="49" charset="-122"/>
                <a:ea typeface="楷体" pitchFamily="49" charset="-122"/>
                <a:sym typeface="Wingdings" panose="05000000000000000000" pitchFamily="2" charset="2"/>
              </a:rPr>
              <a:t>　</a:t>
            </a:r>
            <a:r>
              <a:rPr lang="zh-CN" altLang="en-US" sz="1600" b="1" dirty="0" smtClean="0">
                <a:latin typeface="楷体" pitchFamily="49" charset="-122"/>
                <a:ea typeface="楷体" pitchFamily="49" charset="-122"/>
                <a:sym typeface="Wingdings" panose="05000000000000000000" pitchFamily="2" charset="2"/>
              </a:rPr>
              <a:t> 二声。</a:t>
            </a:r>
            <a:endParaRPr lang="zh-CN" altLang="en-US" sz="1600" b="1" dirty="0">
              <a:latin typeface="楷体" pitchFamily="49" charset="-122"/>
              <a:ea typeface="楷体" pitchFamily="49" charset="-122"/>
              <a:sym typeface="Wingdings" panose="05000000000000000000" pitchFamily="2" charset="2"/>
            </a:endParaRPr>
          </a:p>
          <a:p>
            <a:endParaRPr lang="zh-CN" altLang="en-US" sz="2000" dirty="0">
              <a:latin typeface="楷体" pitchFamily="49" charset="-122"/>
              <a:ea typeface="楷体" pitchFamily="49" charset="-122"/>
            </a:endParaRPr>
          </a:p>
        </p:txBody>
      </p:sp>
      <p:sp>
        <p:nvSpPr>
          <p:cNvPr id="18444" name="TextBox 23"/>
          <p:cNvSpPr txBox="1">
            <a:spLocks noChangeArrowheads="1"/>
          </p:cNvSpPr>
          <p:nvPr/>
        </p:nvSpPr>
        <p:spPr bwMode="auto">
          <a:xfrm>
            <a:off x="755576" y="1436330"/>
            <a:ext cx="1228725" cy="1200329"/>
          </a:xfrm>
          <a:prstGeom prst="rect">
            <a:avLst/>
          </a:prstGeom>
          <a:noFill/>
          <a:ln w="9525">
            <a:noFill/>
            <a:miter lim="800000"/>
          </a:ln>
        </p:spPr>
        <p:txBody>
          <a:bodyPr>
            <a:spAutoFit/>
          </a:bodyPr>
          <a:lstStyle/>
          <a:p>
            <a:r>
              <a:rPr lang="zh-CN" altLang="en-US" sz="7200" b="1" dirty="0">
                <a:latin typeface="楷体" pitchFamily="49" charset="-122"/>
                <a:ea typeface="楷体" pitchFamily="49" charset="-122"/>
              </a:rPr>
              <a:t>窑</a:t>
            </a:r>
          </a:p>
        </p:txBody>
      </p:sp>
      <p:sp>
        <p:nvSpPr>
          <p:cNvPr id="41" name="TextBox 40"/>
          <p:cNvSpPr txBox="1"/>
          <p:nvPr/>
        </p:nvSpPr>
        <p:spPr>
          <a:xfrm>
            <a:off x="4932040" y="792163"/>
            <a:ext cx="1210588" cy="707886"/>
          </a:xfrm>
          <a:prstGeom prst="rect">
            <a:avLst/>
          </a:prstGeom>
          <a:noFill/>
        </p:spPr>
        <p:txBody>
          <a:bodyPr wrap="none">
            <a:spAutoFit/>
          </a:bodyPr>
          <a:lstStyle/>
          <a:p>
            <a:pPr>
              <a:defRPr/>
            </a:pPr>
            <a:r>
              <a:rPr lang="en-US" altLang="zh-CN" sz="4000" dirty="0" err="1" smtClean="0">
                <a:solidFill>
                  <a:srgbClr val="FF0000"/>
                </a:solidFill>
                <a:latin typeface="+mn-ea"/>
                <a:ea typeface="+mn-ea"/>
              </a:rPr>
              <a:t>zhǎi</a:t>
            </a:r>
            <a:endParaRPr lang="en-US" altLang="zh-CN" sz="4000" dirty="0">
              <a:solidFill>
                <a:srgbClr val="FF0000"/>
              </a:solidFill>
              <a:latin typeface="+mn-ea"/>
              <a:ea typeface="+mn-ea"/>
            </a:endParaRPr>
          </a:p>
        </p:txBody>
      </p:sp>
      <p:sp>
        <p:nvSpPr>
          <p:cNvPr id="18446" name="TextBox 41"/>
          <p:cNvSpPr txBox="1">
            <a:spLocks noChangeArrowheads="1"/>
          </p:cNvSpPr>
          <p:nvPr/>
        </p:nvSpPr>
        <p:spPr bwMode="auto">
          <a:xfrm>
            <a:off x="6057900" y="2078038"/>
            <a:ext cx="2867025" cy="400110"/>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anose="05000000000000000000" pitchFamily="2" charset="2"/>
              </a:rPr>
              <a:t>：狭窄  窄小</a:t>
            </a:r>
            <a:endParaRPr lang="zh-CN" altLang="en-US" sz="2000" dirty="0">
              <a:latin typeface="楷体" pitchFamily="49" charset="-122"/>
              <a:ea typeface="楷体" pitchFamily="49" charset="-122"/>
            </a:endParaRPr>
          </a:p>
        </p:txBody>
      </p:sp>
      <p:sp>
        <p:nvSpPr>
          <p:cNvPr id="18447" name="TextBox 42"/>
          <p:cNvSpPr txBox="1">
            <a:spLocks noChangeArrowheads="1"/>
          </p:cNvSpPr>
          <p:nvPr/>
        </p:nvSpPr>
        <p:spPr bwMode="auto">
          <a:xfrm>
            <a:off x="5989638" y="1311275"/>
            <a:ext cx="3476625" cy="707886"/>
          </a:xfrm>
          <a:prstGeom prst="rect">
            <a:avLst/>
          </a:prstGeom>
          <a:noFill/>
          <a:ln w="9525">
            <a:noFill/>
            <a:miter lim="800000"/>
          </a:ln>
        </p:spPr>
        <p:txBody>
          <a:bodyPr>
            <a:spAutoFit/>
          </a:bodyPr>
          <a:lstStyle/>
          <a:p>
            <a:r>
              <a:rPr lang="zh-CN" altLang="en-US" sz="2000" b="1" dirty="0">
                <a:latin typeface="楷体" pitchFamily="49" charset="-122"/>
                <a:ea typeface="楷体" pitchFamily="49" charset="-122"/>
                <a:sym typeface="Wingdings" panose="05000000000000000000" pitchFamily="2" charset="2"/>
              </a:rPr>
              <a:t>易错提示：</a:t>
            </a:r>
            <a:endParaRPr lang="en-US" altLang="zh-CN" sz="2000" b="1" dirty="0">
              <a:latin typeface="楷体" pitchFamily="49" charset="-122"/>
              <a:ea typeface="楷体" pitchFamily="49" charset="-122"/>
              <a:sym typeface="Wingdings" panose="05000000000000000000" pitchFamily="2" charset="2"/>
            </a:endParaRPr>
          </a:p>
          <a:p>
            <a:r>
              <a:rPr lang="zh-CN" altLang="en-US" sz="2000" b="1" dirty="0">
                <a:latin typeface="楷体" pitchFamily="49" charset="-122"/>
                <a:ea typeface="楷体" pitchFamily="49" charset="-122"/>
                <a:sym typeface="Wingdings" panose="05000000000000000000" pitchFamily="2" charset="2"/>
              </a:rPr>
              <a:t>    </a:t>
            </a:r>
            <a:r>
              <a:rPr lang="zh-CN" altLang="en-US" sz="2000" b="1" dirty="0" smtClean="0">
                <a:latin typeface="楷体" pitchFamily="49" charset="-122"/>
                <a:ea typeface="楷体" pitchFamily="49" charset="-122"/>
                <a:sym typeface="Wingdings" panose="05000000000000000000" pitchFamily="2" charset="2"/>
              </a:rPr>
              <a:t>三声。</a:t>
            </a:r>
            <a:endParaRPr lang="zh-CN" altLang="en-US" sz="2000" dirty="0">
              <a:latin typeface="楷体" pitchFamily="49" charset="-122"/>
              <a:ea typeface="楷体" pitchFamily="49" charset="-122"/>
            </a:endParaRPr>
          </a:p>
        </p:txBody>
      </p:sp>
      <p:grpSp>
        <p:nvGrpSpPr>
          <p:cNvPr id="9" name="组合 50"/>
          <p:cNvGrpSpPr/>
          <p:nvPr/>
        </p:nvGrpSpPr>
        <p:grpSpPr bwMode="auto">
          <a:xfrm>
            <a:off x="4784725" y="1519617"/>
            <a:ext cx="1359218" cy="1237253"/>
            <a:chOff x="4655076" y="1519570"/>
            <a:chExt cx="1359513" cy="1236696"/>
          </a:xfrm>
        </p:grpSpPr>
        <p:grpSp>
          <p:nvGrpSpPr>
            <p:cNvPr id="10"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8466" name="TextBox 23"/>
            <p:cNvSpPr txBox="1">
              <a:spLocks noChangeArrowheads="1"/>
            </p:cNvSpPr>
            <p:nvPr/>
          </p:nvSpPr>
          <p:spPr bwMode="auto">
            <a:xfrm>
              <a:off x="4786647" y="1556477"/>
              <a:ext cx="1227942" cy="1199789"/>
            </a:xfrm>
            <a:prstGeom prst="rect">
              <a:avLst/>
            </a:prstGeom>
            <a:noFill/>
            <a:ln w="9525">
              <a:noFill/>
              <a:miter lim="800000"/>
            </a:ln>
          </p:spPr>
          <p:txBody>
            <a:bodyPr>
              <a:spAutoFit/>
            </a:bodyPr>
            <a:lstStyle/>
            <a:p>
              <a:r>
                <a:rPr lang="zh-CN" altLang="en-US" sz="7200" b="1" dirty="0">
                  <a:latin typeface="楷体" pitchFamily="49" charset="-122"/>
                  <a:ea typeface="楷体" pitchFamily="49" charset="-122"/>
                </a:rPr>
                <a:t>窄</a:t>
              </a:r>
            </a:p>
          </p:txBody>
        </p:sp>
      </p:grpSp>
    </p:spTree>
  </p:cSld>
  <p:clrMapOvr>
    <a:masterClrMapping/>
  </p:clrMapOvr>
  <p:transition spd="med">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434138" y="5992813"/>
            <a:ext cx="1624012"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63588" y="5992813"/>
            <a:ext cx="1265237" cy="1200150"/>
          </a:xfrm>
          <a:prstGeom prst="rect">
            <a:avLst/>
          </a:prstGeom>
          <a:noFill/>
          <a:ln w="9525">
            <a:noFill/>
            <a:miter lim="800000"/>
            <a:headEnd/>
            <a:tailEnd/>
          </a:ln>
        </p:spPr>
      </p:pic>
      <p:pic>
        <p:nvPicPr>
          <p:cNvPr id="19460" name="图片 7"/>
          <p:cNvPicPr>
            <a:picLocks noChangeAspect="1"/>
          </p:cNvPicPr>
          <p:nvPr/>
        </p:nvPicPr>
        <p:blipFill>
          <a:blip r:embed="rId4" cstate="print"/>
          <a:srcRect/>
          <a:stretch>
            <a:fillRect/>
          </a:stretch>
        </p:blipFill>
        <p:spPr bwMode="auto">
          <a:xfrm>
            <a:off x="312738" y="6296025"/>
            <a:ext cx="539750" cy="460375"/>
          </a:xfrm>
          <a:prstGeom prst="rect">
            <a:avLst/>
          </a:prstGeom>
          <a:noFill/>
          <a:ln w="9525">
            <a:noFill/>
            <a:miter lim="800000"/>
            <a:headEnd/>
            <a:tailEnd/>
          </a:ln>
        </p:spPr>
      </p:pic>
      <p:pic>
        <p:nvPicPr>
          <p:cNvPr id="19461" name="图片 8"/>
          <p:cNvPicPr>
            <a:picLocks noChangeAspect="1"/>
          </p:cNvPicPr>
          <p:nvPr/>
        </p:nvPicPr>
        <p:blipFill>
          <a:blip r:embed="rId5" cstate="print"/>
          <a:srcRect/>
          <a:stretch>
            <a:fillRect/>
          </a:stretch>
        </p:blipFill>
        <p:spPr bwMode="auto">
          <a:xfrm>
            <a:off x="5786446" y="6429372"/>
            <a:ext cx="720725" cy="428628"/>
          </a:xfrm>
          <a:prstGeom prst="rect">
            <a:avLst/>
          </a:prstGeom>
          <a:noFill/>
          <a:ln w="9525">
            <a:noFill/>
            <a:miter lim="800000"/>
            <a:headEnd/>
            <a:tailEnd/>
          </a:ln>
        </p:spPr>
      </p:pic>
      <p:sp>
        <p:nvSpPr>
          <p:cNvPr id="20" name="对角圆角矩形 19"/>
          <p:cNvSpPr/>
          <p:nvPr/>
        </p:nvSpPr>
        <p:spPr>
          <a:xfrm>
            <a:off x="1058863" y="212725"/>
            <a:ext cx="2319337" cy="431800"/>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2800" b="1" dirty="0">
                <a:solidFill>
                  <a:schemeClr val="accent6">
                    <a:lumMod val="75000"/>
                  </a:schemeClr>
                </a:solidFill>
                <a:latin typeface="楷体" pitchFamily="49" charset="-122"/>
                <a:ea typeface="楷体" pitchFamily="49" charset="-122"/>
              </a:rPr>
              <a:t>字词句运用</a:t>
            </a:r>
          </a:p>
        </p:txBody>
      </p:sp>
      <p:pic>
        <p:nvPicPr>
          <p:cNvPr id="19463" name="图片 21"/>
          <p:cNvPicPr>
            <a:picLocks noChangeAspect="1"/>
          </p:cNvPicPr>
          <p:nvPr/>
        </p:nvPicPr>
        <p:blipFill>
          <a:blip r:embed="rId6" cstate="print"/>
          <a:srcRect/>
          <a:stretch>
            <a:fillRect/>
          </a:stretch>
        </p:blipFill>
        <p:spPr bwMode="auto">
          <a:xfrm>
            <a:off x="468313" y="111125"/>
            <a:ext cx="590550" cy="549275"/>
          </a:xfrm>
          <a:prstGeom prst="rect">
            <a:avLst/>
          </a:prstGeom>
          <a:noFill/>
          <a:ln w="9525">
            <a:noFill/>
            <a:miter lim="800000"/>
            <a:headEnd/>
            <a:tailEnd/>
          </a:ln>
        </p:spPr>
      </p:pic>
      <p:pic>
        <p:nvPicPr>
          <p:cNvPr id="19464" name="Picture 10" descr="91661ef7fc97310ebc98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14348" y="928670"/>
            <a:ext cx="641350" cy="652463"/>
          </a:xfrm>
          <a:prstGeom prst="rect">
            <a:avLst/>
          </a:prstGeom>
          <a:noFill/>
          <a:ln w="9525">
            <a:noFill/>
            <a:miter lim="800000"/>
            <a:headEnd/>
            <a:tailEnd/>
          </a:ln>
        </p:spPr>
      </p:pic>
      <p:sp>
        <p:nvSpPr>
          <p:cNvPr id="35" name="矩形 1"/>
          <p:cNvSpPr>
            <a:spLocks noChangeArrowheads="1"/>
          </p:cNvSpPr>
          <p:nvPr/>
        </p:nvSpPr>
        <p:spPr bwMode="auto">
          <a:xfrm>
            <a:off x="1262061" y="1052736"/>
            <a:ext cx="7167591"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defRPr/>
            </a:pPr>
            <a:r>
              <a:rPr lang="zh-CN" altLang="en-US" sz="2400" b="1" dirty="0">
                <a:latin typeface="+mn-ea"/>
              </a:rPr>
              <a:t>读一读，再选择一两个词语演一演。</a:t>
            </a:r>
          </a:p>
          <a:p>
            <a:pPr eaLnBrk="1" hangingPunct="1">
              <a:lnSpc>
                <a:spcPct val="150000"/>
              </a:lnSpc>
              <a:defRPr/>
            </a:pPr>
            <a:r>
              <a:rPr lang="zh-CN" altLang="en-US" sz="2000" b="1" dirty="0">
                <a:latin typeface="楷体" pitchFamily="49" charset="-122"/>
                <a:ea typeface="楷体" pitchFamily="49" charset="-122"/>
              </a:rPr>
              <a:t> 微笑  狂笑  傻笑  笑眯眯  笑呵呵</a:t>
            </a:r>
          </a:p>
          <a:p>
            <a:pPr eaLnBrk="1" hangingPunct="1">
              <a:lnSpc>
                <a:spcPct val="150000"/>
              </a:lnSpc>
              <a:defRPr/>
            </a:pPr>
            <a:r>
              <a:rPr lang="zh-CN" altLang="en-US" sz="2000" b="1" dirty="0">
                <a:latin typeface="楷体" pitchFamily="49" charset="-122"/>
                <a:ea typeface="楷体" pitchFamily="49" charset="-122"/>
              </a:rPr>
              <a:t> 眉开眼笑  破涕为笑  哈哈大笑  捧腹大笑</a:t>
            </a:r>
          </a:p>
          <a:p>
            <a:pPr eaLnBrk="1" hangingPunct="1">
              <a:defRPr/>
            </a:pPr>
            <a:endParaRPr lang="zh-CN" altLang="en-US" sz="2400" b="1" dirty="0">
              <a:latin typeface="黑体" pitchFamily="49" charset="-122"/>
              <a:ea typeface="黑体" pitchFamily="49" charset="-122"/>
            </a:endParaRPr>
          </a:p>
          <a:p>
            <a:pPr eaLnBrk="1" hangingPunct="1">
              <a:buFontTx/>
              <a:buBlip>
                <a:blip r:embed="rId8"/>
              </a:buBlip>
              <a:defRPr/>
            </a:pPr>
            <a:endParaRPr lang="zh-CN" altLang="en-US" sz="2400" b="1" dirty="0">
              <a:latin typeface="黑体" pitchFamily="49" charset="-122"/>
              <a:ea typeface="黑体" pitchFamily="49" charset="-122"/>
            </a:endParaRPr>
          </a:p>
        </p:txBody>
      </p:sp>
      <p:pic>
        <p:nvPicPr>
          <p:cNvPr id="40" name="Picture 2"/>
          <p:cNvPicPr>
            <a:picLocks noChangeAspect="1" noChangeArrowheads="1"/>
          </p:cNvPicPr>
          <p:nvPr/>
        </p:nvPicPr>
        <p:blipFill>
          <a:blip r:embed="rId9" cstate="print">
            <a:clrChange>
              <a:clrFrom>
                <a:srgbClr val="FDFDFD"/>
              </a:clrFrom>
              <a:clrTo>
                <a:srgbClr val="FDFDFD">
                  <a:alpha val="0"/>
                </a:srgbClr>
              </a:clrTo>
            </a:clrChange>
          </a:blip>
          <a:srcRect/>
          <a:stretch>
            <a:fillRect/>
          </a:stretch>
        </p:blipFill>
        <p:spPr bwMode="auto">
          <a:xfrm>
            <a:off x="7929586" y="5286388"/>
            <a:ext cx="1000132" cy="1522222"/>
          </a:xfrm>
          <a:prstGeom prst="rect">
            <a:avLst/>
          </a:prstGeom>
          <a:noFill/>
          <a:ln w="9525">
            <a:noFill/>
            <a:miter lim="800000"/>
            <a:headEnd/>
            <a:tailEnd/>
          </a:ln>
          <a:effectLst/>
        </p:spPr>
      </p:pic>
      <p:sp>
        <p:nvSpPr>
          <p:cNvPr id="23" name="Rectangle 9"/>
          <p:cNvSpPr>
            <a:spLocks noChangeArrowheads="1"/>
          </p:cNvSpPr>
          <p:nvPr/>
        </p:nvSpPr>
        <p:spPr bwMode="auto">
          <a:xfrm>
            <a:off x="818207" y="4318179"/>
            <a:ext cx="7642225" cy="4039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266700"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a:lnSpc>
                <a:spcPct val="150000"/>
              </a:lnSpc>
              <a:spcBef>
                <a:spcPct val="0"/>
              </a:spcBef>
              <a:buFontTx/>
              <a:buNone/>
            </a:pPr>
            <a:r>
              <a:rPr lang="en-US" altLang="zh-CN" sz="1600" b="1" dirty="0">
                <a:solidFill>
                  <a:srgbClr val="0000FF"/>
                </a:solidFill>
                <a:latin typeface="楷体" pitchFamily="49" charset="-122"/>
                <a:ea typeface="楷体" pitchFamily="49" charset="-122"/>
                <a:cs typeface="Calibri" pitchFamily="34" charset="0"/>
              </a:rPr>
              <a:t> </a:t>
            </a:r>
            <a:endParaRPr lang="zh-CN" altLang="en-US" sz="1600" b="1" dirty="0">
              <a:solidFill>
                <a:srgbClr val="0000FF"/>
              </a:solidFill>
              <a:latin typeface="楷体" pitchFamily="49" charset="-122"/>
              <a:ea typeface="楷体" pitchFamily="49" charset="-122"/>
              <a:cs typeface="Calibri" pitchFamily="34" charset="0"/>
            </a:endParaRPr>
          </a:p>
        </p:txBody>
      </p:sp>
      <p:sp>
        <p:nvSpPr>
          <p:cNvPr id="13" name="Rectangle 9"/>
          <p:cNvSpPr>
            <a:spLocks noChangeArrowheads="1"/>
          </p:cNvSpPr>
          <p:nvPr/>
        </p:nvSpPr>
        <p:spPr bwMode="auto">
          <a:xfrm>
            <a:off x="971550" y="2500313"/>
            <a:ext cx="7715250" cy="3786187"/>
          </a:xfrm>
          <a:prstGeom prst="rect">
            <a:avLst/>
          </a:prstGeom>
          <a:noFill/>
          <a:ln w="9525">
            <a:noFill/>
            <a:miter lim="800000"/>
            <a:headEnd/>
            <a:tailEnd/>
          </a:ln>
        </p:spPr>
        <p:txBody>
          <a:bodyPr anchor="ctr">
            <a:spAutoFit/>
          </a:bodyPr>
          <a:lstStyle/>
          <a:p>
            <a:pPr indent="266700" eaLnBrk="0" hangingPunct="0">
              <a:lnSpc>
                <a:spcPct val="150000"/>
              </a:lnSpc>
            </a:pPr>
            <a:r>
              <a:rPr lang="zh-CN" altLang="en-US" sz="1600" b="1" dirty="0">
                <a:solidFill>
                  <a:srgbClr val="0000FF"/>
                </a:solidFill>
                <a:latin typeface="楷体" pitchFamily="49" charset="-122"/>
                <a:ea typeface="楷体" pitchFamily="49" charset="-122"/>
                <a:cs typeface="Calibri" pitchFamily="34" charset="0"/>
              </a:rPr>
              <a:t>  我们先来读一读这些词语，看看这些词语都是什么意思，然后用肢体语言演一演</a:t>
            </a:r>
            <a:r>
              <a:rPr lang="zh-CN" altLang="en-US" sz="1600" b="1" dirty="0" smtClean="0">
                <a:solidFill>
                  <a:srgbClr val="0000FF"/>
                </a:solidFill>
                <a:latin typeface="楷体" pitchFamily="49" charset="-122"/>
                <a:ea typeface="楷体" pitchFamily="49" charset="-122"/>
                <a:cs typeface="Calibri" pitchFamily="34" charset="0"/>
              </a:rPr>
              <a:t>。微笑</a:t>
            </a:r>
            <a:r>
              <a:rPr lang="zh-CN" altLang="en-US" sz="1600" b="1" dirty="0">
                <a:solidFill>
                  <a:srgbClr val="0000FF"/>
                </a:solidFill>
                <a:latin typeface="楷体" pitchFamily="49" charset="-122"/>
                <a:ea typeface="楷体" pitchFamily="49" charset="-122"/>
                <a:cs typeface="Calibri" pitchFamily="34" charset="0"/>
              </a:rPr>
              <a:t>：略有笑容。狂笑：纵情大笑。傻笑：无意义地一个劲儿地笑。笑眯眯：指微笑时上下眼皮稍稍合拢的样子。笑呵呵：形容笑的样子。眉开眼笑：眉头舒展，眼含笑意。 形容高兴愉快的样子。破涕为笑：一下子停止了哭泣，露出笑容。形容转悲为喜。哈哈大笑：形容非常开心。捧腹大笑：用手捂住肚子大笑。 形容遇到极可笑之事，笑得不能抑制。</a:t>
            </a:r>
          </a:p>
          <a:p>
            <a:pPr indent="266700" eaLnBrk="0" hangingPunct="0">
              <a:lnSpc>
                <a:spcPct val="150000"/>
              </a:lnSpc>
            </a:pPr>
            <a:r>
              <a:rPr lang="zh-CN" altLang="en-US" sz="1600" b="1" dirty="0">
                <a:solidFill>
                  <a:srgbClr val="0000FF"/>
                </a:solidFill>
                <a:latin typeface="楷体" pitchFamily="49" charset="-122"/>
                <a:ea typeface="楷体" pitchFamily="49" charset="-122"/>
                <a:cs typeface="Calibri" pitchFamily="34" charset="0"/>
              </a:rPr>
              <a:t>参考答案：</a:t>
            </a:r>
            <a:endParaRPr lang="en-US" altLang="zh-CN" sz="1600" b="1" dirty="0">
              <a:solidFill>
                <a:srgbClr val="0000FF"/>
              </a:solidFill>
              <a:latin typeface="楷体" pitchFamily="49" charset="-122"/>
              <a:ea typeface="楷体" pitchFamily="49" charset="-122"/>
              <a:cs typeface="Calibri" pitchFamily="34" charset="0"/>
            </a:endParaRPr>
          </a:p>
          <a:p>
            <a:pPr indent="266700" eaLnBrk="0" hangingPunct="0">
              <a:lnSpc>
                <a:spcPct val="150000"/>
              </a:lnSpc>
            </a:pPr>
            <a:r>
              <a:rPr lang="zh-CN" altLang="en-US" sz="1600" b="1" dirty="0">
                <a:solidFill>
                  <a:srgbClr val="0000FF"/>
                </a:solidFill>
                <a:latin typeface="楷体" pitchFamily="49" charset="-122"/>
                <a:ea typeface="楷体" pitchFamily="49" charset="-122"/>
                <a:cs typeface="Calibri" pitchFamily="34" charset="0"/>
              </a:rPr>
              <a:t>微 笑   狂 笑   傻 笑   笑 眯 眯   笑 呵 呵</a:t>
            </a:r>
          </a:p>
          <a:p>
            <a:pPr indent="266700" eaLnBrk="0" hangingPunct="0">
              <a:lnSpc>
                <a:spcPct val="150000"/>
              </a:lnSpc>
            </a:pPr>
            <a:r>
              <a:rPr lang="zh-CN" altLang="en-US" sz="1600" b="1" dirty="0">
                <a:solidFill>
                  <a:srgbClr val="0000FF"/>
                </a:solidFill>
                <a:latin typeface="楷体" pitchFamily="49" charset="-122"/>
                <a:ea typeface="楷体" pitchFamily="49" charset="-122"/>
                <a:cs typeface="Calibri" pitchFamily="34" charset="0"/>
              </a:rPr>
              <a:t>眉 开 眼 笑   破 涕 为 笑   哈 哈 大 笑   捧 腹 大 笑</a:t>
            </a:r>
          </a:p>
          <a:p>
            <a:pPr indent="266700" eaLnBrk="0" hangingPunct="0">
              <a:lnSpc>
                <a:spcPct val="150000"/>
              </a:lnSpc>
            </a:pPr>
            <a:endParaRPr lang="zh-CN" altLang="en-US" sz="1600" b="1" dirty="0">
              <a:solidFill>
                <a:srgbClr val="0000FF"/>
              </a:solidFill>
              <a:latin typeface="楷体" pitchFamily="49" charset="-122"/>
              <a:ea typeface="楷体" pitchFamily="49" charset="-122"/>
              <a:cs typeface="Calibri" pitchFamily="34" charset="0"/>
            </a:endParaRPr>
          </a:p>
        </p:txBody>
      </p:sp>
      <p:sp>
        <p:nvSpPr>
          <p:cNvPr id="14" name="矩形 5"/>
          <p:cNvSpPr>
            <a:spLocks noChangeArrowheads="1"/>
          </p:cNvSpPr>
          <p:nvPr/>
        </p:nvSpPr>
        <p:spPr bwMode="auto">
          <a:xfrm>
            <a:off x="1257300" y="5000625"/>
            <a:ext cx="4572000" cy="276225"/>
          </a:xfrm>
          <a:prstGeom prst="rect">
            <a:avLst/>
          </a:prstGeom>
          <a:noFill/>
          <a:ln w="9525">
            <a:noFill/>
            <a:miter lim="800000"/>
            <a:headEnd/>
            <a:tailEnd/>
          </a:ln>
        </p:spPr>
        <p:txBody>
          <a:bodyPr>
            <a:spAutoFit/>
          </a:bodyPr>
          <a:lstStyle/>
          <a:p>
            <a:r>
              <a:rPr lang="en-US" altLang="zh-CN" sz="1200" dirty="0" err="1">
                <a:solidFill>
                  <a:srgbClr val="0000FF"/>
                </a:solidFill>
                <a:latin typeface="方正姚体" pitchFamily="2" charset="-122"/>
                <a:ea typeface="方正姚体" pitchFamily="2" charset="-122"/>
              </a:rPr>
              <a:t>wēi</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xiào</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kuáng</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xiào</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shǎ</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xiào</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xiào</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mī</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mī</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xiào</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hē</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hē</a:t>
            </a:r>
            <a:endParaRPr lang="zh-CN" altLang="en-US" sz="1200" dirty="0">
              <a:solidFill>
                <a:srgbClr val="0000FF"/>
              </a:solidFill>
              <a:latin typeface="方正姚体" pitchFamily="2" charset="-122"/>
              <a:ea typeface="方正姚体" pitchFamily="2" charset="-122"/>
            </a:endParaRPr>
          </a:p>
        </p:txBody>
      </p:sp>
      <p:sp>
        <p:nvSpPr>
          <p:cNvPr id="15" name="矩形 6"/>
          <p:cNvSpPr>
            <a:spLocks noChangeArrowheads="1"/>
          </p:cNvSpPr>
          <p:nvPr/>
        </p:nvSpPr>
        <p:spPr bwMode="auto">
          <a:xfrm>
            <a:off x="1257300" y="5388446"/>
            <a:ext cx="5715000" cy="276225"/>
          </a:xfrm>
          <a:prstGeom prst="rect">
            <a:avLst/>
          </a:prstGeom>
          <a:noFill/>
          <a:ln w="9525">
            <a:noFill/>
            <a:miter lim="800000"/>
            <a:headEnd/>
            <a:tailEnd/>
          </a:ln>
        </p:spPr>
        <p:txBody>
          <a:bodyPr>
            <a:spAutoFit/>
          </a:bodyPr>
          <a:lstStyle/>
          <a:p>
            <a:r>
              <a:rPr lang="en-US" altLang="zh-CN" sz="1200" dirty="0" err="1">
                <a:solidFill>
                  <a:srgbClr val="0000FF"/>
                </a:solidFill>
                <a:latin typeface="方正姚体" pitchFamily="2" charset="-122"/>
                <a:ea typeface="方正姚体" pitchFamily="2" charset="-122"/>
              </a:rPr>
              <a:t>méi</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kāi</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yǎn</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xiào</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pò</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tì</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wéi</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xiào</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hā</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hā</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dà</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xiào</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pěng</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fù</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dà</a:t>
            </a:r>
            <a:r>
              <a:rPr lang="en-US" altLang="zh-CN" sz="1200" dirty="0">
                <a:solidFill>
                  <a:srgbClr val="0000FF"/>
                </a:solidFill>
                <a:latin typeface="方正姚体" pitchFamily="2" charset="-122"/>
                <a:ea typeface="方正姚体" pitchFamily="2" charset="-122"/>
              </a:rPr>
              <a:t>    </a:t>
            </a:r>
            <a:r>
              <a:rPr lang="en-US" altLang="zh-CN" sz="1200" dirty="0" err="1">
                <a:solidFill>
                  <a:srgbClr val="0000FF"/>
                </a:solidFill>
                <a:latin typeface="方正姚体" pitchFamily="2" charset="-122"/>
                <a:ea typeface="方正姚体" pitchFamily="2" charset="-122"/>
              </a:rPr>
              <a:t>xiào</a:t>
            </a:r>
            <a:endParaRPr lang="zh-CN" altLang="en-US" sz="1200" dirty="0">
              <a:solidFill>
                <a:srgbClr val="0000FF"/>
              </a:solidFill>
              <a:latin typeface="方正姚体" pitchFamily="2" charset="-122"/>
              <a:ea typeface="方正姚体" pitchFamily="2" charset="-122"/>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23">
                                            <p:txEl>
                                              <p:pRg st="0" end="0"/>
                                            </p:txEl>
                                          </p:spTgt>
                                        </p:tgtEl>
                                        <p:attrNameLst>
                                          <p:attrName>style.visibility</p:attrName>
                                        </p:attrNameLst>
                                      </p:cBhvr>
                                      <p:to>
                                        <p:strVal val="visible"/>
                                      </p:to>
                                    </p:set>
                                    <p:anim calcmode="lin" valueType="num">
                                      <p:cBhvr>
                                        <p:cTn id="12"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2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434138" y="5992813"/>
            <a:ext cx="1624012"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63588" y="5992813"/>
            <a:ext cx="1265237" cy="1200150"/>
          </a:xfrm>
          <a:prstGeom prst="rect">
            <a:avLst/>
          </a:prstGeom>
          <a:noFill/>
          <a:ln w="9525">
            <a:noFill/>
            <a:miter lim="800000"/>
            <a:headEnd/>
            <a:tailEnd/>
          </a:ln>
        </p:spPr>
      </p:pic>
      <p:pic>
        <p:nvPicPr>
          <p:cNvPr id="19460" name="图片 7"/>
          <p:cNvPicPr>
            <a:picLocks noChangeAspect="1"/>
          </p:cNvPicPr>
          <p:nvPr/>
        </p:nvPicPr>
        <p:blipFill>
          <a:blip r:embed="rId4" cstate="print"/>
          <a:srcRect/>
          <a:stretch>
            <a:fillRect/>
          </a:stretch>
        </p:blipFill>
        <p:spPr bwMode="auto">
          <a:xfrm>
            <a:off x="312738" y="6296025"/>
            <a:ext cx="539750" cy="460375"/>
          </a:xfrm>
          <a:prstGeom prst="rect">
            <a:avLst/>
          </a:prstGeom>
          <a:noFill/>
          <a:ln w="9525">
            <a:noFill/>
            <a:miter lim="800000"/>
            <a:headEnd/>
            <a:tailEnd/>
          </a:ln>
        </p:spPr>
      </p:pic>
      <p:pic>
        <p:nvPicPr>
          <p:cNvPr id="19461" name="图片 8"/>
          <p:cNvPicPr>
            <a:picLocks noChangeAspect="1"/>
          </p:cNvPicPr>
          <p:nvPr/>
        </p:nvPicPr>
        <p:blipFill>
          <a:blip r:embed="rId5" cstate="print"/>
          <a:srcRect/>
          <a:stretch>
            <a:fillRect/>
          </a:stretch>
        </p:blipFill>
        <p:spPr bwMode="auto">
          <a:xfrm>
            <a:off x="4599631" y="6266464"/>
            <a:ext cx="720725" cy="477838"/>
          </a:xfrm>
          <a:prstGeom prst="rect">
            <a:avLst/>
          </a:prstGeom>
          <a:noFill/>
          <a:ln w="9525">
            <a:noFill/>
            <a:miter lim="800000"/>
            <a:headEnd/>
            <a:tailEnd/>
          </a:ln>
        </p:spPr>
      </p:pic>
      <p:sp>
        <p:nvSpPr>
          <p:cNvPr id="20" name="对角圆角矩形 19"/>
          <p:cNvSpPr/>
          <p:nvPr/>
        </p:nvSpPr>
        <p:spPr>
          <a:xfrm>
            <a:off x="1058863" y="212725"/>
            <a:ext cx="2319337" cy="431800"/>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2800" b="1" dirty="0">
                <a:solidFill>
                  <a:schemeClr val="accent6">
                    <a:lumMod val="75000"/>
                  </a:schemeClr>
                </a:solidFill>
                <a:latin typeface="楷体" pitchFamily="49" charset="-122"/>
                <a:ea typeface="楷体" pitchFamily="49" charset="-122"/>
              </a:rPr>
              <a:t>字词句运用</a:t>
            </a:r>
          </a:p>
        </p:txBody>
      </p:sp>
      <p:pic>
        <p:nvPicPr>
          <p:cNvPr id="19463" name="图片 21"/>
          <p:cNvPicPr>
            <a:picLocks noChangeAspect="1"/>
          </p:cNvPicPr>
          <p:nvPr/>
        </p:nvPicPr>
        <p:blipFill>
          <a:blip r:embed="rId6" cstate="print"/>
          <a:srcRect/>
          <a:stretch>
            <a:fillRect/>
          </a:stretch>
        </p:blipFill>
        <p:spPr bwMode="auto">
          <a:xfrm>
            <a:off x="468313" y="111125"/>
            <a:ext cx="590550" cy="549275"/>
          </a:xfrm>
          <a:prstGeom prst="rect">
            <a:avLst/>
          </a:prstGeom>
          <a:noFill/>
          <a:ln w="9525">
            <a:noFill/>
            <a:miter lim="800000"/>
            <a:headEnd/>
            <a:tailEnd/>
          </a:ln>
        </p:spPr>
      </p:pic>
      <p:pic>
        <p:nvPicPr>
          <p:cNvPr id="19464" name="Picture 10" descr="91661ef7fc97310ebc98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857224" y="928670"/>
            <a:ext cx="641350" cy="652463"/>
          </a:xfrm>
          <a:prstGeom prst="rect">
            <a:avLst/>
          </a:prstGeom>
          <a:noFill/>
          <a:ln w="9525">
            <a:noFill/>
            <a:miter lim="800000"/>
            <a:headEnd/>
            <a:tailEnd/>
          </a:ln>
        </p:spPr>
      </p:pic>
      <p:sp>
        <p:nvSpPr>
          <p:cNvPr id="35" name="矩形 1"/>
          <p:cNvSpPr>
            <a:spLocks noChangeArrowheads="1"/>
          </p:cNvSpPr>
          <p:nvPr/>
        </p:nvSpPr>
        <p:spPr bwMode="auto">
          <a:xfrm>
            <a:off x="1401017" y="644525"/>
            <a:ext cx="5576887"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defRPr/>
            </a:pPr>
            <a:r>
              <a:rPr lang="zh-CN" altLang="en-US" sz="2000" b="1" dirty="0" smtClean="0">
                <a:latin typeface="+mn-ea"/>
                <a:ea typeface="+mn-ea"/>
              </a:rPr>
              <a:t>读</a:t>
            </a:r>
            <a:r>
              <a:rPr lang="zh-CN" altLang="en-US" sz="2000" b="1" dirty="0">
                <a:latin typeface="+mn-ea"/>
                <a:ea typeface="+mn-ea"/>
              </a:rPr>
              <a:t>句子，注意加点的部分，试试怎样读更好。</a:t>
            </a:r>
          </a:p>
          <a:p>
            <a:pPr eaLnBrk="1" hangingPunct="1">
              <a:lnSpc>
                <a:spcPct val="150000"/>
              </a:lnSpc>
              <a:defRPr/>
            </a:pPr>
            <a:r>
              <a:rPr lang="zh-CN" altLang="en-US" b="1" dirty="0" smtClean="0">
                <a:latin typeface="楷体" pitchFamily="49" charset="-122"/>
                <a:ea typeface="楷体" pitchFamily="49" charset="-122"/>
              </a:rPr>
              <a:t> </a:t>
            </a:r>
            <a:endParaRPr lang="zh-CN" altLang="en-US" sz="2000" b="1" dirty="0" smtClean="0">
              <a:latin typeface="黑体" panose="02010600030101010101" pitchFamily="49" charset="-122"/>
              <a:ea typeface="黑体" panose="02010600030101010101" pitchFamily="49" charset="-122"/>
            </a:endParaRPr>
          </a:p>
          <a:p>
            <a:pPr eaLnBrk="1" hangingPunct="1">
              <a:buFontTx/>
              <a:buBlip>
                <a:blip r:embed="rId8"/>
              </a:buBlip>
              <a:defRPr/>
            </a:pPr>
            <a:endParaRPr lang="zh-CN" altLang="en-US" sz="2000" b="1" dirty="0" smtClean="0">
              <a:latin typeface="黑体" panose="02010600030101010101" pitchFamily="49" charset="-122"/>
              <a:ea typeface="黑体" panose="02010600030101010101" pitchFamily="49" charset="-122"/>
            </a:endParaRPr>
          </a:p>
        </p:txBody>
      </p:sp>
      <p:pic>
        <p:nvPicPr>
          <p:cNvPr id="40" name="Picture 2"/>
          <p:cNvPicPr>
            <a:picLocks noChangeAspect="1" noChangeArrowheads="1"/>
          </p:cNvPicPr>
          <p:nvPr/>
        </p:nvPicPr>
        <p:blipFill>
          <a:blip r:embed="rId9" cstate="print">
            <a:clrChange>
              <a:clrFrom>
                <a:srgbClr val="FDFDFD"/>
              </a:clrFrom>
              <a:clrTo>
                <a:srgbClr val="FDFDFD">
                  <a:alpha val="0"/>
                </a:srgbClr>
              </a:clrTo>
            </a:clrChange>
          </a:blip>
          <a:srcRect/>
          <a:stretch>
            <a:fillRect/>
          </a:stretch>
        </p:blipFill>
        <p:spPr bwMode="auto">
          <a:xfrm>
            <a:off x="7524328" y="4992687"/>
            <a:ext cx="1225550" cy="1865313"/>
          </a:xfrm>
          <a:prstGeom prst="rect">
            <a:avLst/>
          </a:prstGeom>
          <a:noFill/>
          <a:ln w="9525">
            <a:noFill/>
            <a:miter lim="800000"/>
            <a:headEnd/>
            <a:tailEnd/>
          </a:ln>
          <a:effectLst/>
        </p:spPr>
      </p:pic>
      <p:grpSp>
        <p:nvGrpSpPr>
          <p:cNvPr id="17" name="组合 1"/>
          <p:cNvGrpSpPr/>
          <p:nvPr/>
        </p:nvGrpSpPr>
        <p:grpSpPr bwMode="auto">
          <a:xfrm>
            <a:off x="1273173" y="1422383"/>
            <a:ext cx="7000875" cy="2400657"/>
            <a:chOff x="1285874" y="1473200"/>
            <a:chExt cx="7000875" cy="2401256"/>
          </a:xfrm>
        </p:grpSpPr>
        <p:sp>
          <p:nvSpPr>
            <p:cNvPr id="18" name="矩形 6"/>
            <p:cNvSpPr>
              <a:spLocks noChangeArrowheads="1"/>
            </p:cNvSpPr>
            <p:nvPr/>
          </p:nvSpPr>
          <p:spPr bwMode="auto">
            <a:xfrm>
              <a:off x="1285874" y="1473200"/>
              <a:ext cx="7000875" cy="24012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eaLnBrk="1" hangingPunct="1">
                <a:lnSpc>
                  <a:spcPct val="150000"/>
                </a:lnSpc>
                <a:spcBef>
                  <a:spcPct val="0"/>
                </a:spcBef>
                <a:buFontTx/>
                <a:buNone/>
              </a:pPr>
              <a:r>
                <a:rPr lang="zh-CN" altLang="en-US" sz="2000" b="1" dirty="0">
                  <a:latin typeface="楷体" pitchFamily="49" charset="-122"/>
                  <a:ea typeface="楷体" pitchFamily="49" charset="-122"/>
                </a:rPr>
                <a:t>◇小马连蹦带跳地说：“怎么不能？我很愿意帮你做事。”</a:t>
              </a:r>
            </a:p>
            <a:p>
              <a:pPr eaLnBrk="1" hangingPunct="1">
                <a:lnSpc>
                  <a:spcPct val="150000"/>
                </a:lnSpc>
                <a:spcBef>
                  <a:spcPct val="0"/>
                </a:spcBef>
                <a:buFontTx/>
                <a:buNone/>
              </a:pPr>
              <a:r>
                <a:rPr lang="zh-CN" altLang="en-US" sz="2000" b="1" dirty="0">
                  <a:latin typeface="楷体" pitchFamily="49" charset="-122"/>
                  <a:ea typeface="楷体" pitchFamily="49" charset="-122"/>
                </a:rPr>
                <a:t>◇小马难为情地说：“一条小河挡住了去路，我</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我过不</a:t>
              </a:r>
              <a:endParaRPr lang="en-US" altLang="zh-CN" sz="2000" b="1" dirty="0">
                <a:latin typeface="楷体" pitchFamily="49" charset="-122"/>
                <a:ea typeface="楷体" pitchFamily="49" charset="-122"/>
              </a:endParaRPr>
            </a:p>
            <a:p>
              <a:pPr eaLnBrk="1" hangingPunct="1">
                <a:lnSpc>
                  <a:spcPct val="150000"/>
                </a:lnSpc>
                <a:spcBef>
                  <a:spcPct val="0"/>
                </a:spcBef>
                <a:buFontTx/>
                <a:buNone/>
              </a:pPr>
              <a:r>
                <a:rPr lang="en-US" altLang="zh-CN" sz="2000" b="1" dirty="0">
                  <a:latin typeface="楷体" pitchFamily="49" charset="-122"/>
                  <a:ea typeface="楷体" pitchFamily="49" charset="-122"/>
                </a:rPr>
                <a:t>  </a:t>
              </a:r>
              <a:r>
                <a:rPr lang="zh-CN" altLang="en-US" sz="2000" b="1" dirty="0">
                  <a:latin typeface="楷体" pitchFamily="49" charset="-122"/>
                  <a:ea typeface="楷体" pitchFamily="49" charset="-122"/>
                </a:rPr>
                <a:t>去。”</a:t>
              </a:r>
            </a:p>
            <a:p>
              <a:pPr eaLnBrk="1" hangingPunct="1">
                <a:lnSpc>
                  <a:spcPct val="150000"/>
                </a:lnSpc>
                <a:spcBef>
                  <a:spcPct val="0"/>
                </a:spcBef>
                <a:buFontTx/>
                <a:buNone/>
              </a:pPr>
              <a:r>
                <a:rPr lang="zh-CN" altLang="en-US" sz="2000" b="1" dirty="0" smtClean="0">
                  <a:latin typeface="楷体" pitchFamily="49" charset="-122"/>
                  <a:ea typeface="楷体" pitchFamily="49" charset="-122"/>
                </a:rPr>
                <a:t>◇老师和颜悦色地说</a:t>
              </a:r>
              <a:r>
                <a:rPr lang="zh-CN" altLang="en-US" sz="2000" b="1" dirty="0">
                  <a:latin typeface="楷体" pitchFamily="49" charset="-122"/>
                  <a:ea typeface="楷体" pitchFamily="49" charset="-122"/>
                </a:rPr>
                <a:t>：</a:t>
              </a:r>
              <a:r>
                <a:rPr lang="zh-CN" altLang="en-US" sz="2000" b="1" dirty="0" smtClean="0">
                  <a:latin typeface="楷体" pitchFamily="49" charset="-122"/>
                  <a:ea typeface="楷体" pitchFamily="49" charset="-122"/>
                </a:rPr>
                <a:t>“看的角度不同，杨桃的样子也就不一样。”</a:t>
              </a:r>
              <a:endParaRPr lang="zh-CN" altLang="en-US" sz="2000" b="1" dirty="0">
                <a:latin typeface="楷体" pitchFamily="49" charset="-122"/>
                <a:ea typeface="楷体" pitchFamily="49" charset="-122"/>
              </a:endParaRPr>
            </a:p>
          </p:txBody>
        </p:sp>
        <p:sp>
          <p:nvSpPr>
            <p:cNvPr id="19" name="矩形 7"/>
            <p:cNvSpPr>
              <a:spLocks noChangeArrowheads="1"/>
            </p:cNvSpPr>
            <p:nvPr/>
          </p:nvSpPr>
          <p:spPr bwMode="auto">
            <a:xfrm>
              <a:off x="2149970" y="1680235"/>
              <a:ext cx="100811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eaLnBrk="1" hangingPunct="1">
                <a:spcBef>
                  <a:spcPct val="0"/>
                </a:spcBef>
                <a:buFontTx/>
                <a:buNone/>
              </a:pPr>
              <a:r>
                <a:rPr lang="en-US" altLang="zh-CN" sz="2000" b="1">
                  <a:latin typeface="楷体" pitchFamily="49" charset="-122"/>
                  <a:ea typeface="楷体" pitchFamily="49" charset="-122"/>
                </a:rPr>
                <a:t>. . . .</a:t>
              </a:r>
              <a:endParaRPr lang="zh-CN" altLang="en-US" sz="2000">
                <a:latin typeface="Arial" panose="020B0604020202020204" pitchFamily="34" charset="0"/>
              </a:endParaRPr>
            </a:p>
          </p:txBody>
        </p:sp>
        <p:sp>
          <p:nvSpPr>
            <p:cNvPr id="21" name="矩形 8"/>
            <p:cNvSpPr>
              <a:spLocks noChangeArrowheads="1"/>
            </p:cNvSpPr>
            <p:nvPr/>
          </p:nvSpPr>
          <p:spPr bwMode="auto">
            <a:xfrm>
              <a:off x="2149970" y="2112283"/>
              <a:ext cx="79208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eaLnBrk="1" hangingPunct="1">
                <a:spcBef>
                  <a:spcPct val="0"/>
                </a:spcBef>
                <a:buFontTx/>
                <a:buNone/>
              </a:pPr>
              <a:r>
                <a:rPr lang="en-US" altLang="zh-CN" sz="2000" b="1">
                  <a:latin typeface="楷体" pitchFamily="49" charset="-122"/>
                  <a:ea typeface="楷体" pitchFamily="49" charset="-122"/>
                </a:rPr>
                <a:t>. . .</a:t>
              </a:r>
              <a:endParaRPr lang="zh-CN" altLang="en-US" sz="2000">
                <a:latin typeface="Arial" panose="020B0604020202020204" pitchFamily="34" charset="0"/>
              </a:endParaRPr>
            </a:p>
          </p:txBody>
        </p:sp>
        <p:sp>
          <p:nvSpPr>
            <p:cNvPr id="22" name="矩形 9"/>
            <p:cNvSpPr>
              <a:spLocks noChangeArrowheads="1"/>
            </p:cNvSpPr>
            <p:nvPr/>
          </p:nvSpPr>
          <p:spPr bwMode="auto">
            <a:xfrm>
              <a:off x="2142421" y="3066710"/>
              <a:ext cx="100811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eaLnBrk="1" hangingPunct="1">
                <a:spcBef>
                  <a:spcPct val="0"/>
                </a:spcBef>
                <a:buFontTx/>
                <a:buNone/>
              </a:pPr>
              <a:r>
                <a:rPr lang="en-US" altLang="zh-CN" sz="2000" b="1" dirty="0">
                  <a:latin typeface="楷体" pitchFamily="49" charset="-122"/>
                  <a:ea typeface="楷体" pitchFamily="49" charset="-122"/>
                </a:rPr>
                <a:t>. . . .</a:t>
              </a:r>
              <a:endParaRPr lang="zh-CN" altLang="en-US" sz="2000" dirty="0">
                <a:latin typeface="Arial" panose="020B0604020202020204" pitchFamily="34" charset="0"/>
              </a:endParaRPr>
            </a:p>
          </p:txBody>
        </p:sp>
      </p:grpSp>
      <p:sp>
        <p:nvSpPr>
          <p:cNvPr id="23" name="矩形 22"/>
          <p:cNvSpPr>
            <a:spLocks noChangeArrowheads="1"/>
          </p:cNvSpPr>
          <p:nvPr/>
        </p:nvSpPr>
        <p:spPr bwMode="auto">
          <a:xfrm>
            <a:off x="582613" y="3684489"/>
            <a:ext cx="7715304"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eaLnBrk="1" hangingPunct="1">
              <a:lnSpc>
                <a:spcPct val="150000"/>
              </a:lnSpc>
              <a:spcBef>
                <a:spcPct val="0"/>
              </a:spcBef>
              <a:buFontTx/>
              <a:buNone/>
            </a:pPr>
            <a:r>
              <a:rPr lang="zh-CN" altLang="en-US" sz="2400" b="1" dirty="0" smtClean="0">
                <a:solidFill>
                  <a:srgbClr val="0000FF"/>
                </a:solidFill>
                <a:latin typeface="楷体" pitchFamily="49" charset="-122"/>
                <a:ea typeface="楷体" pitchFamily="49" charset="-122"/>
              </a:rPr>
              <a:t>    首先</a:t>
            </a:r>
            <a:r>
              <a:rPr lang="zh-CN" altLang="en-US" sz="2400" b="1" dirty="0">
                <a:solidFill>
                  <a:srgbClr val="0000FF"/>
                </a:solidFill>
                <a:latin typeface="楷体" pitchFamily="49" charset="-122"/>
                <a:ea typeface="楷体" pitchFamily="49" charset="-122"/>
              </a:rPr>
              <a:t>利用工具书或联系上下文理解加点词语的意思，然后结合自己的实际生活经验想一想：这种情况下你会用怎样的语气来说话。最后根据自己的理解读好这三句话。</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xEl>
                                              <p:pRg st="0" end="0"/>
                                            </p:txEl>
                                          </p:spTgt>
                                        </p:tgtEl>
                                        <p:attrNameLst>
                                          <p:attrName>style.visibility</p:attrName>
                                        </p:attrNameLst>
                                      </p:cBhvr>
                                      <p:to>
                                        <p:strVal val="visible"/>
                                      </p:to>
                                    </p:set>
                                    <p:animEffect transition="in" filter="wipe(left)">
                                      <p:cBhvr>
                                        <p:cTn id="12"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32671" y="205637"/>
            <a:ext cx="214318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a:t>
            </a:r>
            <a:r>
              <a:rPr lang="zh-CN" altLang="en-US" sz="3200" b="1" dirty="0">
                <a:solidFill>
                  <a:schemeClr val="accent6">
                    <a:lumMod val="75000"/>
                  </a:schemeClr>
                </a:solidFill>
                <a:latin typeface="楷体" pitchFamily="49" charset="-122"/>
                <a:ea typeface="楷体" pitchFamily="49" charset="-122"/>
              </a:rPr>
              <a:t>的</a:t>
            </a:r>
            <a:r>
              <a:rPr lang="zh-CN" altLang="en-US" sz="3200" b="1" dirty="0" smtClean="0">
                <a:solidFill>
                  <a:schemeClr val="accent6">
                    <a:lumMod val="75000"/>
                  </a:schemeClr>
                </a:solidFill>
                <a:latin typeface="楷体" pitchFamily="49" charset="-122"/>
                <a:ea typeface="楷体" pitchFamily="49" charset="-122"/>
              </a:rPr>
              <a:t>发现</a:t>
            </a:r>
            <a:endParaRPr lang="zh-CN" altLang="en-US" sz="3200" b="1" dirty="0">
              <a:solidFill>
                <a:schemeClr val="accent6">
                  <a:lumMod val="75000"/>
                </a:schemeClr>
              </a:solidFill>
              <a:latin typeface="楷体" pitchFamily="49" charset="-122"/>
              <a:ea typeface="楷体"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13" name="Picture 10" descr="91661ef7fc97310ebc98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14348" y="1285860"/>
            <a:ext cx="641350" cy="652463"/>
          </a:xfrm>
          <a:prstGeom prst="rect">
            <a:avLst/>
          </a:prstGeom>
          <a:noFill/>
          <a:ln w="9525">
            <a:noFill/>
            <a:miter lim="800000"/>
            <a:headEnd/>
            <a:tailEnd/>
          </a:ln>
        </p:spPr>
      </p:pic>
      <p:pic>
        <p:nvPicPr>
          <p:cNvPr id="14"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860032" y="5327640"/>
            <a:ext cx="2448272" cy="14287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Rectangle 7"/>
          <p:cNvSpPr>
            <a:spLocks noChangeArrowheads="1"/>
          </p:cNvSpPr>
          <p:nvPr/>
        </p:nvSpPr>
        <p:spPr bwMode="auto">
          <a:xfrm>
            <a:off x="3290558" y="1220128"/>
            <a:ext cx="1265237"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266700"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algn="ctr">
              <a:lnSpc>
                <a:spcPct val="150000"/>
              </a:lnSpc>
              <a:spcBef>
                <a:spcPct val="0"/>
              </a:spcBef>
              <a:buFontTx/>
              <a:buNone/>
            </a:pPr>
            <a:r>
              <a:rPr lang="zh-CN" altLang="en-US" sz="2800" b="1" dirty="0" smtClean="0">
                <a:latin typeface="楷体" pitchFamily="49" charset="-122"/>
                <a:ea typeface="楷体" pitchFamily="49" charset="-122"/>
                <a:cs typeface="Calibri" pitchFamily="34" charset="0"/>
              </a:rPr>
              <a:t>教诲      伙伴</a:t>
            </a:r>
            <a:endParaRPr lang="zh-CN" altLang="en-US" sz="2800" b="1" dirty="0">
              <a:latin typeface="楷体" pitchFamily="49" charset="-122"/>
              <a:ea typeface="楷体" pitchFamily="49" charset="-122"/>
              <a:cs typeface="Calibri" pitchFamily="34" charset="0"/>
            </a:endParaRPr>
          </a:p>
          <a:p>
            <a:pPr>
              <a:lnSpc>
                <a:spcPct val="150000"/>
              </a:lnSpc>
              <a:spcBef>
                <a:spcPct val="0"/>
              </a:spcBef>
              <a:buFontTx/>
              <a:buNone/>
            </a:pPr>
            <a:r>
              <a:rPr lang="zh-CN" altLang="en-US" sz="2800" b="1" dirty="0" smtClean="0">
                <a:latin typeface="楷体" pitchFamily="49" charset="-122"/>
                <a:ea typeface="楷体" pitchFamily="49" charset="-122"/>
                <a:cs typeface="Calibri" pitchFamily="34" charset="0"/>
              </a:rPr>
              <a:t>明亮</a:t>
            </a:r>
            <a:endParaRPr lang="zh-CN" altLang="en-US" sz="2800" b="1" dirty="0">
              <a:latin typeface="楷体" pitchFamily="49" charset="-122"/>
              <a:ea typeface="楷体" pitchFamily="49" charset="-122"/>
              <a:cs typeface="Calibri" pitchFamily="34" charset="0"/>
            </a:endParaRPr>
          </a:p>
        </p:txBody>
      </p:sp>
      <p:sp>
        <p:nvSpPr>
          <p:cNvPr id="18" name="Rectangle 7"/>
          <p:cNvSpPr>
            <a:spLocks noChangeArrowheads="1"/>
          </p:cNvSpPr>
          <p:nvPr/>
        </p:nvSpPr>
        <p:spPr bwMode="auto">
          <a:xfrm>
            <a:off x="4499992" y="1268760"/>
            <a:ext cx="1263650"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266700"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a:lnSpc>
                <a:spcPct val="150000"/>
              </a:lnSpc>
              <a:spcBef>
                <a:spcPct val="0"/>
              </a:spcBef>
              <a:buFontTx/>
              <a:buNone/>
            </a:pPr>
            <a:r>
              <a:rPr lang="zh-CN" altLang="en-US" sz="2800" b="1" dirty="0">
                <a:latin typeface="楷体" pitchFamily="49" charset="-122"/>
                <a:ea typeface="楷体" pitchFamily="49" charset="-122"/>
                <a:cs typeface="Calibri" pitchFamily="34" charset="0"/>
              </a:rPr>
              <a:t>寻找</a:t>
            </a:r>
          </a:p>
          <a:p>
            <a:pPr algn="ctr">
              <a:lnSpc>
                <a:spcPct val="150000"/>
              </a:lnSpc>
              <a:spcBef>
                <a:spcPct val="0"/>
              </a:spcBef>
              <a:buFontTx/>
              <a:buNone/>
            </a:pPr>
            <a:r>
              <a:rPr lang="zh-CN" altLang="en-US" sz="2800" b="1" dirty="0" smtClean="0">
                <a:latin typeface="楷体" pitchFamily="49" charset="-122"/>
                <a:ea typeface="楷体" pitchFamily="49" charset="-122"/>
                <a:cs typeface="Calibri" pitchFamily="34" charset="0"/>
              </a:rPr>
              <a:t>灾难柔软</a:t>
            </a:r>
            <a:endParaRPr lang="zh-CN" altLang="en-US" sz="2800" b="1" dirty="0">
              <a:latin typeface="楷体" pitchFamily="49" charset="-122"/>
              <a:ea typeface="楷体" pitchFamily="49" charset="-122"/>
              <a:cs typeface="Calibri" pitchFamily="34" charset="0"/>
            </a:endParaRPr>
          </a:p>
        </p:txBody>
      </p:sp>
      <p:sp>
        <p:nvSpPr>
          <p:cNvPr id="16" name="矩形 5"/>
          <p:cNvSpPr>
            <a:spLocks noChangeArrowheads="1"/>
          </p:cNvSpPr>
          <p:nvPr/>
        </p:nvSpPr>
        <p:spPr bwMode="auto">
          <a:xfrm>
            <a:off x="1214414" y="3643314"/>
            <a:ext cx="7072076"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619125"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eaLnBrk="1" hangingPunct="1">
              <a:lnSpc>
                <a:spcPct val="150000"/>
              </a:lnSpc>
              <a:spcBef>
                <a:spcPct val="0"/>
              </a:spcBef>
              <a:buFontTx/>
              <a:buNone/>
            </a:pPr>
            <a:r>
              <a:rPr lang="zh-CN" altLang="en-US" sz="2400" b="1" dirty="0" smtClean="0">
                <a:solidFill>
                  <a:srgbClr val="0000FF"/>
                </a:solidFill>
                <a:latin typeface="楷体" pitchFamily="49" charset="-122"/>
                <a:ea typeface="楷体" pitchFamily="49" charset="-122"/>
              </a:rPr>
              <a:t>本题</a:t>
            </a:r>
            <a:r>
              <a:rPr lang="zh-CN" altLang="en-US" sz="2400" b="1" dirty="0">
                <a:solidFill>
                  <a:srgbClr val="0000FF"/>
                </a:solidFill>
                <a:latin typeface="楷体" pitchFamily="49" charset="-122"/>
                <a:ea typeface="楷体" pitchFamily="49" charset="-122"/>
              </a:rPr>
              <a:t>中出现的几个词语都是有一组近义词组成的词语，而且组成后的词语的意思和每个字的意思相近。</a:t>
            </a:r>
          </a:p>
        </p:txBody>
      </p:sp>
      <p:grpSp>
        <p:nvGrpSpPr>
          <p:cNvPr id="22" name="组合 21"/>
          <p:cNvGrpSpPr/>
          <p:nvPr/>
        </p:nvGrpSpPr>
        <p:grpSpPr>
          <a:xfrm>
            <a:off x="0" y="2059541"/>
            <a:ext cx="3276007" cy="2528963"/>
            <a:chOff x="0" y="2059541"/>
            <a:chExt cx="3276007" cy="2528963"/>
          </a:xfrm>
        </p:grpSpPr>
        <p:grpSp>
          <p:nvGrpSpPr>
            <p:cNvPr id="2" name="组合 1"/>
            <p:cNvGrpSpPr/>
            <p:nvPr/>
          </p:nvGrpSpPr>
          <p:grpSpPr>
            <a:xfrm>
              <a:off x="816418" y="2059541"/>
              <a:ext cx="2459589" cy="990600"/>
              <a:chOff x="1536347" y="1768574"/>
              <a:chExt cx="3024188" cy="990600"/>
            </a:xfrm>
          </p:grpSpPr>
          <p:sp>
            <p:nvSpPr>
              <p:cNvPr id="19" name="云形标注 18"/>
              <p:cNvSpPr/>
              <p:nvPr/>
            </p:nvSpPr>
            <p:spPr>
              <a:xfrm>
                <a:off x="1536347" y="1768574"/>
                <a:ext cx="3024188" cy="990600"/>
              </a:xfrm>
              <a:prstGeom prst="cloudCallout">
                <a:avLst>
                  <a:gd name="adj1" fmla="val -53975"/>
                  <a:gd name="adj2" fmla="val 6427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dirty="0"/>
              </a:p>
            </p:txBody>
          </p:sp>
          <p:sp>
            <p:nvSpPr>
              <p:cNvPr id="20" name="矩形 4"/>
              <p:cNvSpPr>
                <a:spLocks noChangeArrowheads="1"/>
              </p:cNvSpPr>
              <p:nvPr/>
            </p:nvSpPr>
            <p:spPr bwMode="auto">
              <a:xfrm>
                <a:off x="1645976" y="1894780"/>
                <a:ext cx="2804927" cy="73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457200"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eaLnBrk="1" hangingPunct="1">
                  <a:spcBef>
                    <a:spcPct val="0"/>
                  </a:spcBef>
                  <a:buFontTx/>
                  <a:buNone/>
                </a:pPr>
                <a:r>
                  <a:rPr lang="zh-CN" altLang="zh-CN" sz="1400" b="1" dirty="0">
                    <a:solidFill>
                      <a:srgbClr val="FF0000"/>
                    </a:solidFill>
                    <a:latin typeface="楷体" pitchFamily="49" charset="-122"/>
                    <a:ea typeface="楷体" pitchFamily="49" charset="-122"/>
                  </a:rPr>
                  <a:t>我发现“寻”和“找”的意思相近，“寻找”的意思也</a:t>
                </a:r>
                <a:r>
                  <a:rPr lang="zh-CN" altLang="zh-CN" sz="1400" b="1" dirty="0" smtClean="0">
                    <a:solidFill>
                      <a:srgbClr val="FF0000"/>
                    </a:solidFill>
                    <a:latin typeface="楷体" pitchFamily="49" charset="-122"/>
                    <a:ea typeface="楷体" pitchFamily="49" charset="-122"/>
                  </a:rPr>
                  <a:t>和</a:t>
                </a:r>
                <a:r>
                  <a:rPr lang="zh-CN" altLang="en-US" sz="1400" b="1" dirty="0" smtClean="0">
                    <a:solidFill>
                      <a:srgbClr val="FF0000"/>
                    </a:solidFill>
                    <a:latin typeface="楷体" pitchFamily="49" charset="-122"/>
                    <a:ea typeface="楷体" pitchFamily="49" charset="-122"/>
                  </a:rPr>
                  <a:t>它</a:t>
                </a:r>
                <a:r>
                  <a:rPr lang="zh-CN" altLang="zh-CN" sz="1400" b="1" dirty="0" smtClean="0">
                    <a:solidFill>
                      <a:srgbClr val="FF0000"/>
                    </a:solidFill>
                    <a:latin typeface="楷体" pitchFamily="49" charset="-122"/>
                    <a:ea typeface="楷体" pitchFamily="49" charset="-122"/>
                  </a:rPr>
                  <a:t>们</a:t>
                </a:r>
                <a:r>
                  <a:rPr lang="zh-CN" altLang="zh-CN" sz="1400" b="1" dirty="0">
                    <a:solidFill>
                      <a:srgbClr val="FF0000"/>
                    </a:solidFill>
                    <a:latin typeface="楷体" pitchFamily="49" charset="-122"/>
                    <a:ea typeface="楷体" pitchFamily="49" charset="-122"/>
                  </a:rPr>
                  <a:t>差不多。</a:t>
                </a:r>
              </a:p>
            </p:txBody>
          </p:sp>
        </p:grpSp>
        <p:pic>
          <p:nvPicPr>
            <p:cNvPr id="33"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0" y="3286124"/>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199916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itchFamily="49" charset="-122"/>
                <a:ea typeface="楷体" pitchFamily="49" charset="-122"/>
              </a:rPr>
              <a:t>日积月累</a:t>
            </a: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807186" y="5516723"/>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7136514">
            <a:off x="1358251" y="2252568"/>
            <a:ext cx="875683" cy="875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rot="20986688" flipH="1">
            <a:off x="453479" y="1591043"/>
            <a:ext cx="1130236" cy="11866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矩形 11"/>
          <p:cNvSpPr>
            <a:spLocks noChangeArrowheads="1"/>
          </p:cNvSpPr>
          <p:nvPr/>
        </p:nvSpPr>
        <p:spPr bwMode="auto">
          <a:xfrm>
            <a:off x="2352299" y="1223440"/>
            <a:ext cx="4572000" cy="186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eaLnBrk="1" hangingPunct="1">
              <a:lnSpc>
                <a:spcPct val="150000"/>
              </a:lnSpc>
              <a:spcBef>
                <a:spcPct val="0"/>
              </a:spcBef>
              <a:buFontTx/>
              <a:buNone/>
            </a:pPr>
            <a:r>
              <a:rPr lang="zh-CN" altLang="en-US" sz="2000" b="1" dirty="0">
                <a:latin typeface="楷体" pitchFamily="49" charset="-122"/>
                <a:ea typeface="楷体" pitchFamily="49" charset="-122"/>
              </a:rPr>
              <a:t>冠必正，纽必结，袜与履，俱紧切。</a:t>
            </a:r>
          </a:p>
          <a:p>
            <a:pPr eaLnBrk="1" hangingPunct="1">
              <a:lnSpc>
                <a:spcPct val="150000"/>
              </a:lnSpc>
              <a:spcBef>
                <a:spcPct val="0"/>
              </a:spcBef>
              <a:buFontTx/>
              <a:buNone/>
            </a:pPr>
            <a:r>
              <a:rPr lang="zh-CN" altLang="en-US" sz="2000" b="1" dirty="0">
                <a:latin typeface="楷体" pitchFamily="49" charset="-122"/>
                <a:ea typeface="楷体" pitchFamily="49" charset="-122"/>
              </a:rPr>
              <a:t>置冠服，有定位，勿乱顿，致污秽。</a:t>
            </a:r>
          </a:p>
          <a:p>
            <a:pPr eaLnBrk="1" hangingPunct="1">
              <a:lnSpc>
                <a:spcPct val="150000"/>
              </a:lnSpc>
              <a:spcBef>
                <a:spcPct val="0"/>
              </a:spcBef>
              <a:buFontTx/>
              <a:buNone/>
            </a:pPr>
            <a:r>
              <a:rPr lang="zh-CN" altLang="en-US" sz="2000" b="1" dirty="0">
                <a:latin typeface="楷体" pitchFamily="49" charset="-122"/>
                <a:ea typeface="楷体" pitchFamily="49" charset="-122"/>
              </a:rPr>
              <a:t>惟德学，惟才艺，不如人，当自砺。</a:t>
            </a:r>
          </a:p>
          <a:p>
            <a:pPr eaLnBrk="1" hangingPunct="1">
              <a:lnSpc>
                <a:spcPct val="150000"/>
              </a:lnSpc>
              <a:spcBef>
                <a:spcPct val="0"/>
              </a:spcBef>
              <a:buFontTx/>
              <a:buNone/>
            </a:pPr>
            <a:r>
              <a:rPr lang="zh-CN" altLang="en-US" sz="2000" b="1" dirty="0">
                <a:latin typeface="楷体" pitchFamily="49" charset="-122"/>
                <a:ea typeface="楷体" pitchFamily="49" charset="-122"/>
              </a:rPr>
              <a:t>若衣服，若饮食，不如人，勿生戚。</a:t>
            </a:r>
          </a:p>
        </p:txBody>
      </p:sp>
      <p:sp>
        <p:nvSpPr>
          <p:cNvPr id="18" name="矩形 17"/>
          <p:cNvSpPr>
            <a:spLocks noChangeArrowheads="1"/>
          </p:cNvSpPr>
          <p:nvPr/>
        </p:nvSpPr>
        <p:spPr bwMode="auto">
          <a:xfrm>
            <a:off x="872297" y="3285451"/>
            <a:ext cx="7929562" cy="258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eaLnBrk="1" hangingPunct="1">
              <a:lnSpc>
                <a:spcPct val="150000"/>
              </a:lnSpc>
              <a:spcBef>
                <a:spcPct val="0"/>
              </a:spcBef>
              <a:buFontTx/>
              <a:buNone/>
            </a:pPr>
            <a:r>
              <a:rPr lang="zh-CN" altLang="en-US" sz="1800" b="1" dirty="0" smtClean="0">
                <a:solidFill>
                  <a:srgbClr val="0000FF"/>
                </a:solidFill>
                <a:latin typeface="楷体" pitchFamily="49" charset="-122"/>
                <a:ea typeface="楷体" pitchFamily="49" charset="-122"/>
              </a:rPr>
              <a:t>    这</a:t>
            </a:r>
            <a:r>
              <a:rPr lang="zh-CN" altLang="en-US" sz="1800" b="1" dirty="0">
                <a:solidFill>
                  <a:srgbClr val="0000FF"/>
                </a:solidFill>
                <a:latin typeface="楷体" pitchFamily="49" charset="-122"/>
                <a:ea typeface="楷体" pitchFamily="49" charset="-122"/>
              </a:rPr>
              <a:t>段文字选自</a:t>
            </a:r>
            <a:r>
              <a:rPr lang="en-US" altLang="zh-CN" sz="1800" b="1" dirty="0">
                <a:solidFill>
                  <a:srgbClr val="0000FF"/>
                </a:solidFill>
                <a:latin typeface="楷体" pitchFamily="49" charset="-122"/>
                <a:ea typeface="楷体" pitchFamily="49" charset="-122"/>
              </a:rPr>
              <a:t>《</a:t>
            </a:r>
            <a:r>
              <a:rPr lang="zh-CN" altLang="en-US" sz="1800" b="1" dirty="0">
                <a:solidFill>
                  <a:srgbClr val="0000FF"/>
                </a:solidFill>
                <a:latin typeface="楷体" pitchFamily="49" charset="-122"/>
                <a:ea typeface="楷体" pitchFamily="49" charset="-122"/>
              </a:rPr>
              <a:t>三字经</a:t>
            </a:r>
            <a:r>
              <a:rPr lang="en-US" altLang="zh-CN" sz="1800" b="1" dirty="0" smtClean="0">
                <a:solidFill>
                  <a:srgbClr val="0000FF"/>
                </a:solidFill>
                <a:latin typeface="楷体" pitchFamily="49" charset="-122"/>
                <a:ea typeface="楷体" pitchFamily="49" charset="-122"/>
              </a:rPr>
              <a:t>》</a:t>
            </a:r>
            <a:r>
              <a:rPr lang="zh-CN" altLang="en-US" sz="1800" b="1" dirty="0" smtClean="0">
                <a:solidFill>
                  <a:srgbClr val="0000FF"/>
                </a:solidFill>
                <a:latin typeface="楷体" pitchFamily="49" charset="-122"/>
                <a:ea typeface="楷体" pitchFamily="49" charset="-122"/>
              </a:rPr>
              <a:t>，意思</a:t>
            </a:r>
            <a:r>
              <a:rPr lang="zh-CN" altLang="en-US" sz="1800" b="1" dirty="0">
                <a:solidFill>
                  <a:srgbClr val="0000FF"/>
                </a:solidFill>
                <a:latin typeface="楷体" pitchFamily="49" charset="-122"/>
                <a:ea typeface="楷体" pitchFamily="49" charset="-122"/>
              </a:rPr>
              <a:t>是：要注重服装仪容的整齐清洁，戴帽子要戴端正，衣服扣子要扣好，袜子穿平整，鞋带应系紧，否则容易被绊倒，一切穿著以稳重端庄为宜。回家后衣、帽、鞋袜都要放置定位，避免造成脏乱，要用的时候又要找半天。每一个人都应当重视自己的品德、学问、和才能技艺的培养，如果感觉到有不如人的地方，应当自我惕励奋发图强。至于外表穿著，或者饮食不如他人，则不必放在心上，更没有必要忧虑自卑。</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14414" y="2071678"/>
            <a:ext cx="3906645" cy="20220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707982"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4857752" y="3714752"/>
            <a:ext cx="2476395" cy="1200329"/>
          </a:xfrm>
          <a:prstGeom prst="rect">
            <a:avLst/>
          </a:prstGeom>
          <a:noFill/>
        </p:spPr>
        <p:txBody>
          <a:bodyPr wrap="square" rtlCol="0">
            <a:spAutoFit/>
          </a:bodyPr>
          <a:lstStyle/>
          <a:p>
            <a:r>
              <a:rPr lang="zh-CN" altLang="en-US" sz="2400" b="1" dirty="0" smtClean="0">
                <a:latin typeface="楷体" pitchFamily="49" charset="-122"/>
                <a:ea typeface="楷体" pitchFamily="49" charset="-122"/>
              </a:rPr>
              <a:t>　</a:t>
            </a:r>
            <a:r>
              <a:rPr lang="zh-CN" altLang="en-US" sz="2400" dirty="0" smtClean="0">
                <a:latin typeface="楷体" pitchFamily="49" charset="-122"/>
                <a:ea typeface="楷体" pitchFamily="49" charset="-122"/>
              </a:rPr>
              <a:t>　小喇叭朗读开始了，点一点音箱，一起听。</a:t>
            </a:r>
            <a:endParaRPr lang="zh-CN" altLang="en-US" sz="2400" dirty="0">
              <a:latin typeface="楷体" pitchFamily="49" charset="-122"/>
              <a:ea typeface="楷体"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214546" y="1071546"/>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对角圆角矩形 14"/>
          <p:cNvSpPr/>
          <p:nvPr/>
        </p:nvSpPr>
        <p:spPr>
          <a:xfrm>
            <a:off x="1132672" y="205637"/>
            <a:ext cx="208200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429520" y="4500570"/>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928662" y="4572008"/>
            <a:ext cx="1614708" cy="16913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Rectangle 1"/>
          <p:cNvSpPr>
            <a:spLocks noChangeArrowheads="1"/>
          </p:cNvSpPr>
          <p:nvPr/>
        </p:nvSpPr>
        <p:spPr bwMode="auto">
          <a:xfrm>
            <a:off x="1381274" y="1034628"/>
            <a:ext cx="6215062"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spcBef>
                <a:spcPct val="20000"/>
              </a:spcBef>
              <a:buFont typeface="Arial" panose="020B0604020202020204" pitchFamily="34" charset="0"/>
              <a:buChar char="•"/>
              <a:defRPr sz="3200">
                <a:solidFill>
                  <a:schemeClr val="tx1"/>
                </a:solidFill>
                <a:latin typeface="Calibri"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宋体" panose="02010600030101010101" pitchFamily="2" charset="-122"/>
              </a:defRPr>
            </a:lvl9pPr>
          </a:lstStyle>
          <a:p>
            <a:pPr algn="ctr">
              <a:spcBef>
                <a:spcPct val="0"/>
              </a:spcBef>
              <a:buFontTx/>
              <a:buNone/>
            </a:pPr>
            <a:r>
              <a:rPr lang="zh-CN" altLang="en-US" sz="2400" b="1" dirty="0">
                <a:latin typeface="黑体" panose="02010600030101010101" pitchFamily="49" charset="-122"/>
                <a:ea typeface="黑体" panose="02010600030101010101" pitchFamily="49" charset="-122"/>
                <a:cs typeface="Calibri" pitchFamily="34" charset="0"/>
              </a:rPr>
              <a:t>好天气和坏天气</a:t>
            </a:r>
            <a:endParaRPr lang="en-US" altLang="zh-CN" sz="2400" b="1" dirty="0">
              <a:latin typeface="黑体" panose="02010600030101010101" pitchFamily="49" charset="-122"/>
              <a:ea typeface="黑体" panose="02010600030101010101" pitchFamily="49" charset="-122"/>
              <a:cs typeface="Calibri" pitchFamily="34" charset="0"/>
            </a:endParaRPr>
          </a:p>
          <a:p>
            <a:pPr algn="ctr">
              <a:spcBef>
                <a:spcPct val="0"/>
              </a:spcBef>
              <a:buFontTx/>
              <a:buNone/>
            </a:pPr>
            <a:r>
              <a:rPr lang="zh-CN" altLang="zh-CN" sz="1800" b="1" dirty="0">
                <a:latin typeface="楷体" pitchFamily="49" charset="-122"/>
                <a:ea typeface="楷体" pitchFamily="49" charset="-122"/>
                <a:cs typeface="Calibri" pitchFamily="34" charset="0"/>
              </a:rPr>
              <a:t>（原文见教材第</a:t>
            </a:r>
            <a:r>
              <a:rPr lang="en-US" altLang="zh-CN" sz="1800" b="1" dirty="0">
                <a:latin typeface="楷体" pitchFamily="49" charset="-122"/>
                <a:ea typeface="楷体" pitchFamily="49" charset="-122"/>
                <a:cs typeface="Calibri" pitchFamily="34" charset="0"/>
              </a:rPr>
              <a:t>69</a:t>
            </a:r>
            <a:r>
              <a:rPr lang="zh-CN" altLang="en-US" sz="1800" b="1" dirty="0">
                <a:latin typeface="楷体" pitchFamily="49" charset="-122"/>
                <a:ea typeface="楷体" pitchFamily="49" charset="-122"/>
                <a:cs typeface="Calibri" pitchFamily="34" charset="0"/>
              </a:rPr>
              <a:t>页）</a:t>
            </a:r>
            <a:endParaRPr lang="zh-CN" altLang="en-US" sz="1800" b="1"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1016</Words>
  <Application>Microsoft Office PowerPoint</Application>
  <PresentationFormat>全屏显示(4:3)</PresentationFormat>
  <Paragraphs>109</Paragraphs>
  <Slides>14</Slides>
  <Notes>1</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LRGM-</cp:lastModifiedBy>
  <cp:revision>524</cp:revision>
  <dcterms:created xsi:type="dcterms:W3CDTF">2017-05-17T10:13:00Z</dcterms:created>
  <dcterms:modified xsi:type="dcterms:W3CDTF">2018-01-26T09:05:25Z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