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19"/>
  </p:notesMasterIdLst>
  <p:sldIdLst>
    <p:sldId id="262" r:id="rId2"/>
    <p:sldId id="293" r:id="rId3"/>
    <p:sldId id="294" r:id="rId4"/>
    <p:sldId id="302" r:id="rId5"/>
    <p:sldId id="327" r:id="rId6"/>
    <p:sldId id="322" r:id="rId7"/>
    <p:sldId id="329" r:id="rId8"/>
    <p:sldId id="304" r:id="rId9"/>
    <p:sldId id="333" r:id="rId10"/>
    <p:sldId id="306" r:id="rId11"/>
    <p:sldId id="305" r:id="rId12"/>
    <p:sldId id="303" r:id="rId13"/>
    <p:sldId id="309" r:id="rId14"/>
    <p:sldId id="334" r:id="rId15"/>
    <p:sldId id="310" r:id="rId16"/>
    <p:sldId id="331" r:id="rId17"/>
    <p:sldId id="291" r:id="rId1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1597E0"/>
    <a:srgbClr val="1894DE"/>
    <a:srgbClr val="FCF7E3"/>
    <a:srgbClr val="FFFFFF"/>
    <a:srgbClr val="B7D545"/>
    <a:srgbClr val="CCECFF"/>
    <a:srgbClr val="F57F1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62" autoAdjust="0"/>
    <p:restoredTop sz="93765" autoAdjust="0"/>
  </p:normalViewPr>
  <p:slideViewPr>
    <p:cSldViewPr>
      <p:cViewPr>
        <p:scale>
          <a:sx n="90" d="100"/>
          <a:sy n="90" d="100"/>
        </p:scale>
        <p:origin x="-2490" y="-4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C8C9FB5-AF00-420F-8375-86425FED18B0}" type="datetimeFigureOut">
              <a:rPr lang="zh-CN" altLang="en-US"/>
              <a:pPr>
                <a:defRPr/>
              </a:pPr>
              <a:t>2018/1/26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DE1C597-045B-4484-9210-D34BC6B52F3A}" type="slidenum">
              <a:rPr lang="zh-CN" altLang="en-US"/>
              <a:pPr>
                <a:defRPr/>
              </a:pPr>
              <a:t>‹#›</a:t>
            </a:fld>
            <a:endParaRPr lang="zh-CN" altLang="en-US"/>
          </a:p>
        </p:txBody>
      </p:sp>
    </p:spTree>
    <p:extLst>
      <p:ext uri="{BB962C8B-B14F-4D97-AF65-F5344CB8AC3E}">
        <p14:creationId xmlns:p14="http://schemas.microsoft.com/office/powerpoint/2010/main" xmlns="" val="7285195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bwMode="auto">
          <a:noFill/>
          <a:ln>
            <a:solidFill>
              <a:srgbClr val="000000"/>
            </a:solidFill>
            <a:miter lim="800000"/>
            <a:headEnd/>
            <a:tailEnd/>
          </a:ln>
        </p:spPr>
      </p:sp>
      <p:sp>
        <p:nvSpPr>
          <p:cNvPr id="1536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536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934A45C-533B-49F9-B715-025EAC29F6C9}" type="slidenum">
              <a:rPr lang="zh-CN" altLang="en-US"/>
              <a:pPr fontAlgn="base">
                <a:spcBef>
                  <a:spcPct val="0"/>
                </a:spcBef>
                <a:spcAft>
                  <a:spcPct val="0"/>
                </a:spcAft>
                <a:defRPr/>
              </a:pPr>
              <a:t>1</a:t>
            </a:fld>
            <a:endParaRPr lang="en-US" altLang="zh-CN"/>
          </a:p>
        </p:txBody>
      </p:sp>
    </p:spTree>
    <p:extLst>
      <p:ext uri="{BB962C8B-B14F-4D97-AF65-F5344CB8AC3E}">
        <p14:creationId xmlns:p14="http://schemas.microsoft.com/office/powerpoint/2010/main" xmlns="" val="2117934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eaLnBrk="1" latinLnBrk="0" hangingPunct="1"/>
            <a:fld id="{11DF6C85-580E-49AA-8C0F-7282E851D184}" type="datetimeFigureOut">
              <a:rPr lang="en-US" smtClean="0"/>
              <a:pPr eaLnBrk="1" latinLnBrk="0" hangingPunct="1"/>
              <a:t>1/26/2018</a:t>
            </a:fld>
            <a:endParaRPr lang="en-US"/>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xmlns="" val="176899429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0747A54F-3FEC-4936-8736-4984B542CD43}" type="datetimeFigureOut">
              <a:rPr lang="zh-CN" altLang="en-US" smtClean="0"/>
              <a:pPr>
                <a:defRPr/>
              </a:pPr>
              <a:t>2018/1/26</a:t>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FF967827-1260-487A-A463-0B68ED403DB1}" type="slidenum">
              <a:rPr lang="zh-CN" altLang="en-US" smtClean="0"/>
              <a:pPr>
                <a:defRPr/>
              </a:pPr>
              <a:t>‹#›</a:t>
            </a:fld>
            <a:endParaRPr lang="zh-CN" altLang="en-US"/>
          </a:p>
        </p:txBody>
      </p:sp>
    </p:spTree>
    <p:extLst>
      <p:ext uri="{BB962C8B-B14F-4D97-AF65-F5344CB8AC3E}">
        <p14:creationId xmlns:p14="http://schemas.microsoft.com/office/powerpoint/2010/main" xmlns="" val="1049706237"/>
      </p:ext>
    </p:extLst>
  </p:cSld>
  <p:clrMapOvr>
    <a:masterClrMapping/>
  </p:clrMapOvr>
  <p:transition spd="med">
    <p:pull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4B40C29D-F8BC-4739-8571-43BF11840871}" type="datetimeFigureOut">
              <a:rPr lang="zh-CN" altLang="en-US" smtClean="0"/>
              <a:pPr>
                <a:defRPr/>
              </a:pPr>
              <a:t>2018/1/26</a:t>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8DF3B43B-6748-494E-8E9B-16197170E833}" type="slidenum">
              <a:rPr lang="zh-CN" altLang="en-US" smtClean="0"/>
              <a:pPr>
                <a:defRPr/>
              </a:pPr>
              <a:t>‹#›</a:t>
            </a:fld>
            <a:endParaRPr lang="zh-CN" altLang="en-US"/>
          </a:p>
        </p:txBody>
      </p:sp>
    </p:spTree>
    <p:extLst>
      <p:ext uri="{BB962C8B-B14F-4D97-AF65-F5344CB8AC3E}">
        <p14:creationId xmlns:p14="http://schemas.microsoft.com/office/powerpoint/2010/main" xmlns="" val="3000950411"/>
      </p:ext>
    </p:extLst>
  </p:cSld>
  <p:clrMapOvr>
    <a:masterClrMapping/>
  </p:clrMapOvr>
  <p:transition spd="med">
    <p:pull di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cxnSp>
        <p:nvCxnSpPr>
          <p:cNvPr id="2"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pPr>
                <a:defRPr/>
              </a:pPr>
              <a:t>2018/1/26</a:t>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pPr>
                <a:defRPr/>
              </a:pPr>
              <a:t>‹#›</a:t>
            </a:fld>
            <a:endParaRPr lang="zh-CN" altLang="en-US"/>
          </a:p>
        </p:txBody>
      </p:sp>
    </p:spTree>
  </p:cSld>
  <p:clrMapOvr>
    <a:masterClrMapping/>
  </p:clrMapOvr>
  <p:transition spd="med">
    <p:pull di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cxnSp>
        <p:nvCxnSpPr>
          <p:cNvPr id="2"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4" name="图片 11"/>
          <p:cNvPicPr>
            <a:picLocks noChangeAspect="1" noChangeArrowheads="1"/>
          </p:cNvPicPr>
          <p:nvPr userDrawn="1"/>
        </p:nvPicPr>
        <p:blipFill>
          <a:blip r:embed="rId2" cstate="print"/>
          <a:srcRect/>
          <a:stretch>
            <a:fillRect/>
          </a:stretch>
        </p:blipFill>
        <p:spPr bwMode="auto">
          <a:xfrm>
            <a:off x="454025" y="-12700"/>
            <a:ext cx="661988" cy="687388"/>
          </a:xfrm>
          <a:prstGeom prst="rect">
            <a:avLst/>
          </a:prstGeom>
          <a:noFill/>
          <a:ln w="9525">
            <a:noFill/>
            <a:miter lim="800000"/>
            <a:headEnd/>
            <a:tailEnd/>
          </a:ln>
        </p:spPr>
      </p:pic>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pPr>
                <a:defRPr/>
              </a:pPr>
              <a:t>2018/1/26</a:t>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pPr>
                <a:defRPr/>
              </a:pPr>
              <a:t>‹#›</a:t>
            </a:fld>
            <a:endParaRPr lang="zh-CN" altLang="en-US"/>
          </a:p>
        </p:txBody>
      </p:sp>
    </p:spTree>
  </p:cSld>
  <p:clrMapOvr>
    <a:masterClrMapping/>
  </p:clrMapOvr>
  <p:transition spd="med">
    <p:pull di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pPr>
                <a:defRPr/>
              </a:pPr>
              <a:t>2018/1/26</a:t>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pPr>
                <a:defRPr/>
              </a:pPr>
              <a:t>‹#›</a:t>
            </a:fld>
            <a:endParaRPr lang="zh-CN" altLang="en-US"/>
          </a:p>
        </p:txBody>
      </p:sp>
      <p:cxnSp>
        <p:nvCxnSpPr>
          <p:cNvPr id="8"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9" name="图片 11"/>
          <p:cNvPicPr>
            <a:picLocks noChangeAspect="1" noChangeArrowheads="1"/>
          </p:cNvPicPr>
          <p:nvPr userDrawn="1"/>
        </p:nvPicPr>
        <p:blipFill>
          <a:blip r:embed="rId2" cstate="print"/>
          <a:srcRect/>
          <a:stretch>
            <a:fillRect/>
          </a:stretch>
        </p:blipFill>
        <p:spPr bwMode="auto">
          <a:xfrm>
            <a:off x="454025" y="-12700"/>
            <a:ext cx="661988" cy="687388"/>
          </a:xfrm>
          <a:prstGeom prst="rect">
            <a:avLst/>
          </a:prstGeom>
          <a:noFill/>
          <a:ln w="9525">
            <a:noFill/>
            <a:miter lim="800000"/>
            <a:headEnd/>
            <a:tailEnd/>
          </a:ln>
        </p:spPr>
      </p:pic>
    </p:spTree>
  </p:cSld>
  <p:clrMapOvr>
    <a:masterClrMapping/>
  </p:clrMapOvr>
  <p:transition spd="med">
    <p:pull dir="d"/>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cxnSp>
        <p:nvCxnSpPr>
          <p:cNvPr id="2"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4" name="图片 11"/>
          <p:cNvPicPr>
            <a:picLocks noChangeAspect="1" noChangeArrowheads="1"/>
          </p:cNvPicPr>
          <p:nvPr userDrawn="1"/>
        </p:nvPicPr>
        <p:blipFill>
          <a:blip r:embed="rId2" cstate="print"/>
          <a:srcRect/>
          <a:stretch>
            <a:fillRect/>
          </a:stretch>
        </p:blipFill>
        <p:spPr bwMode="auto">
          <a:xfrm>
            <a:off x="454025" y="-12700"/>
            <a:ext cx="661988" cy="687388"/>
          </a:xfrm>
          <a:prstGeom prst="rect">
            <a:avLst/>
          </a:prstGeom>
          <a:noFill/>
          <a:ln w="9525">
            <a:noFill/>
            <a:miter lim="800000"/>
            <a:headEnd/>
            <a:tailEnd/>
          </a:ln>
        </p:spPr>
      </p:pic>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pPr>
                <a:defRPr/>
              </a:pPr>
              <a:t>2018/1/26</a:t>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pPr>
                <a:defRPr/>
              </a:pPr>
              <a:t>‹#›</a:t>
            </a:fld>
            <a:endParaRPr lang="zh-CN" altLang="en-US"/>
          </a:p>
        </p:txBody>
      </p:sp>
    </p:spTree>
  </p:cSld>
  <p:clrMapOvr>
    <a:masterClrMapping/>
  </p:clrMapOvr>
  <p:transition spd="med">
    <p:pull dir="d"/>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cxnSp>
        <p:nvCxnSpPr>
          <p:cNvPr id="2"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4" name="图片 11"/>
          <p:cNvPicPr>
            <a:picLocks noChangeAspect="1" noChangeArrowheads="1"/>
          </p:cNvPicPr>
          <p:nvPr userDrawn="1"/>
        </p:nvPicPr>
        <p:blipFill>
          <a:blip r:embed="rId2" cstate="print"/>
          <a:srcRect/>
          <a:stretch>
            <a:fillRect/>
          </a:stretch>
        </p:blipFill>
        <p:spPr bwMode="auto">
          <a:xfrm>
            <a:off x="454025" y="-12700"/>
            <a:ext cx="661988" cy="687388"/>
          </a:xfrm>
          <a:prstGeom prst="rect">
            <a:avLst/>
          </a:prstGeom>
          <a:noFill/>
          <a:ln w="9525">
            <a:noFill/>
            <a:miter lim="800000"/>
            <a:headEnd/>
            <a:tailEnd/>
          </a:ln>
        </p:spPr>
      </p:pic>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pPr>
                <a:defRPr/>
              </a:pPr>
              <a:t>2018/1/26</a:t>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pPr>
                <a:defRPr/>
              </a:pPr>
              <a:t>‹#›</a:t>
            </a:fld>
            <a:endParaRPr lang="zh-CN" altLang="en-US"/>
          </a:p>
        </p:txBody>
      </p:sp>
    </p:spTree>
  </p:cSld>
  <p:clrMapOvr>
    <a:masterClrMapping/>
  </p:clrMapOvr>
  <p:transition spd="med">
    <p:pull dir="d"/>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cxnSp>
        <p:nvCxnSpPr>
          <p:cNvPr id="2" name="直接连接符 6"/>
          <p:cNvCxnSpPr/>
          <p:nvPr userDrawn="1"/>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pic>
        <p:nvPicPr>
          <p:cNvPr id="4" name="图片 11"/>
          <p:cNvPicPr>
            <a:picLocks noChangeAspect="1" noChangeArrowheads="1"/>
          </p:cNvPicPr>
          <p:nvPr userDrawn="1"/>
        </p:nvPicPr>
        <p:blipFill>
          <a:blip r:embed="rId2" cstate="print"/>
          <a:srcRect/>
          <a:stretch>
            <a:fillRect/>
          </a:stretch>
        </p:blipFill>
        <p:spPr bwMode="auto">
          <a:xfrm>
            <a:off x="454025" y="-12700"/>
            <a:ext cx="661988" cy="687388"/>
          </a:xfrm>
          <a:prstGeom prst="rect">
            <a:avLst/>
          </a:prstGeom>
          <a:noFill/>
          <a:ln w="9525">
            <a:noFill/>
            <a:miter lim="800000"/>
            <a:headEnd/>
            <a:tailEnd/>
          </a:ln>
        </p:spPr>
      </p:pic>
      <p:sp>
        <p:nvSpPr>
          <p:cNvPr id="5" name="日期占位符 3"/>
          <p:cNvSpPr>
            <a:spLocks noGrp="1"/>
          </p:cNvSpPr>
          <p:nvPr>
            <p:ph type="dt" sz="half" idx="10"/>
          </p:nvPr>
        </p:nvSpPr>
        <p:spPr>
          <a:xfrm>
            <a:off x="428625"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2E2571EF-282A-47A1-AFBD-85FF57F4AD5F}" type="datetimeFigureOut">
              <a:rPr lang="zh-CN" altLang="en-US"/>
              <a:pPr>
                <a:defRPr/>
              </a:pPr>
              <a:t>2018/1/26</a:t>
            </a:fld>
            <a:endParaRPr lang="zh-CN" altLang="en-US"/>
          </a:p>
        </p:txBody>
      </p:sp>
      <p:sp>
        <p:nvSpPr>
          <p:cNvPr id="6" name="页脚占位符 4"/>
          <p:cNvSpPr>
            <a:spLocks noGrp="1"/>
          </p:cNvSpPr>
          <p:nvPr>
            <p:ph type="ftr" sz="quarter" idx="11"/>
          </p:nvPr>
        </p:nvSpPr>
        <p:spPr>
          <a:xfrm>
            <a:off x="3143250" y="6675438"/>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72250" y="6675438"/>
            <a:ext cx="2133600" cy="365125"/>
          </a:xfrm>
          <a:prstGeom prst="rect">
            <a:avLst/>
          </a:prstGeom>
        </p:spPr>
        <p:txBody>
          <a:bodyPr/>
          <a:lstStyle>
            <a:lvl1pPr fontAlgn="auto">
              <a:spcBef>
                <a:spcPts val="0"/>
              </a:spcBef>
              <a:spcAft>
                <a:spcPts val="0"/>
              </a:spcAft>
              <a:defRPr>
                <a:latin typeface="+mn-lt"/>
                <a:ea typeface="+mn-ea"/>
              </a:defRPr>
            </a:lvl1pPr>
          </a:lstStyle>
          <a:p>
            <a:pPr>
              <a:defRPr/>
            </a:pPr>
            <a:fld id="{993D1EFB-0EDD-4D06-9F51-78CC25D1BFCC}" type="slidenum">
              <a:rPr lang="zh-CN" altLang="en-US"/>
              <a:pPr>
                <a:defRPr/>
              </a:pPr>
              <a:t>‹#›</a:t>
            </a:fld>
            <a:endParaRPr lang="zh-CN" altLang="en-US"/>
          </a:p>
        </p:txBody>
      </p:sp>
    </p:spTree>
  </p:cSld>
  <p:clrMapOvr>
    <a:masterClrMapping/>
  </p:clrMapOvr>
  <p:transition spd="med">
    <p:pull dir="d"/>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F1E265B0-DCD4-4796-B75D-711F6AC2A922}" type="datetimeFigureOut">
              <a:rPr lang="zh-CN" altLang="en-US"/>
              <a:pPr>
                <a:defRPr/>
              </a:pPr>
              <a:t>2018/1/26</a:t>
            </a:fld>
            <a:endParaRPr lang="zh-CN" altLang="en-US"/>
          </a:p>
        </p:txBody>
      </p:sp>
      <p:sp>
        <p:nvSpPr>
          <p:cNvPr id="3"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4" name="灯片编号占位符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ea typeface="+mn-ea"/>
              </a:defRPr>
            </a:lvl1pPr>
          </a:lstStyle>
          <a:p>
            <a:pPr>
              <a:defRPr/>
            </a:pPr>
            <a:fld id="{0087019A-3CDA-445A-9687-17C2E4B5EC35}" type="slidenum">
              <a:rPr lang="zh-CN" altLang="en-US"/>
              <a:pPr>
                <a:defRPr/>
              </a:pPr>
              <a:t>‹#›</a:t>
            </a:fld>
            <a:endParaRPr lang="zh-CN" altLang="en-US"/>
          </a:p>
        </p:txBody>
      </p:sp>
    </p:spTree>
  </p:cSld>
  <p:clrMapOvr>
    <a:masterClrMapping/>
  </p:clrMapOvr>
  <p:transition spd="med">
    <p:pull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eaLnBrk="1" latinLnBrk="0" hangingPunct="1"/>
            <a:fld id="{11DF6C85-580E-49AA-8C0F-7282E851D184}" type="datetimeFigureOut">
              <a:rPr lang="en-US" smtClean="0"/>
              <a:pPr eaLnBrk="1" latinLnBrk="0" hangingPunct="1"/>
              <a:t>1/26/2018</a:t>
            </a:fld>
            <a:endParaRPr lang="en-US"/>
          </a:p>
        </p:txBody>
      </p:sp>
      <p:sp>
        <p:nvSpPr>
          <p:cNvPr id="5" name="页脚占位符 4"/>
          <p:cNvSpPr>
            <a:spLocks noGrp="1"/>
          </p:cNvSpPr>
          <p:nvPr>
            <p:ph type="ftr" sz="quarter" idx="11"/>
          </p:nvPr>
        </p:nvSpPr>
        <p:spPr/>
        <p:txBody>
          <a:bodyPr/>
          <a:lstStyle/>
          <a:p>
            <a:endParaRPr kumimoji="0" lang="zh-CN" altLang="en-US" dirty="0"/>
          </a:p>
        </p:txBody>
      </p:sp>
      <p:sp>
        <p:nvSpPr>
          <p:cNvPr id="6" name="灯片编号占位符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extLst>
      <p:ext uri="{BB962C8B-B14F-4D97-AF65-F5344CB8AC3E}">
        <p14:creationId xmlns:p14="http://schemas.microsoft.com/office/powerpoint/2010/main" xmlns="" val="32156332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fld id="{79687E9B-3C79-4CEC-83F4-2F4717F49314}" type="datetimeFigureOut">
              <a:rPr lang="zh-CN" altLang="en-US" smtClean="0"/>
              <a:pPr>
                <a:defRPr/>
              </a:pPr>
              <a:t>2018/1/26</a:t>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0E8A40AC-8327-41A7-B253-1606CB1C8497}" type="slidenum">
              <a:rPr lang="zh-CN" altLang="en-US" smtClean="0"/>
              <a:pPr>
                <a:defRPr/>
              </a:pPr>
              <a:t>‹#›</a:t>
            </a:fld>
            <a:endParaRPr lang="zh-CN" altLang="en-US"/>
          </a:p>
        </p:txBody>
      </p:sp>
    </p:spTree>
    <p:extLst>
      <p:ext uri="{BB962C8B-B14F-4D97-AF65-F5344CB8AC3E}">
        <p14:creationId xmlns:p14="http://schemas.microsoft.com/office/powerpoint/2010/main" xmlns="" val="2561909815"/>
      </p:ext>
    </p:extLst>
  </p:cSld>
  <p:clrMapOvr>
    <a:masterClrMapping/>
  </p:clrMapOvr>
  <p:transition spd="med">
    <p:pull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fld id="{2119AB8E-A24F-4C6B-B45B-F1413F517A43}" type="datetimeFigureOut">
              <a:rPr lang="zh-CN" altLang="en-US" smtClean="0"/>
              <a:pPr>
                <a:defRPr/>
              </a:pPr>
              <a:t>2018/1/26</a:t>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BA42BF55-4000-4174-BB51-D53C39041841}" type="slidenum">
              <a:rPr lang="zh-CN" altLang="en-US" smtClean="0"/>
              <a:pPr>
                <a:defRPr/>
              </a:pPr>
              <a:t>‹#›</a:t>
            </a:fld>
            <a:endParaRPr lang="zh-CN" altLang="en-US"/>
          </a:p>
        </p:txBody>
      </p:sp>
    </p:spTree>
    <p:extLst>
      <p:ext uri="{BB962C8B-B14F-4D97-AF65-F5344CB8AC3E}">
        <p14:creationId xmlns:p14="http://schemas.microsoft.com/office/powerpoint/2010/main" xmlns="" val="667962689"/>
      </p:ext>
    </p:extLst>
  </p:cSld>
  <p:clrMapOvr>
    <a:masterClrMapping/>
  </p:clrMapOvr>
  <p:transition spd="med">
    <p:pull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fld id="{50BDA5B8-0CBB-43B2-8450-2937FFC0BB48}" type="datetimeFigureOut">
              <a:rPr lang="zh-CN" altLang="en-US" smtClean="0"/>
              <a:pPr>
                <a:defRPr/>
              </a:pPr>
              <a:t>2018/1/26</a:t>
            </a:fld>
            <a:endParaRPr lang="zh-CN" altLang="en-US"/>
          </a:p>
        </p:txBody>
      </p:sp>
      <p:sp>
        <p:nvSpPr>
          <p:cNvPr id="8" name="页脚占位符 7"/>
          <p:cNvSpPr>
            <a:spLocks noGrp="1"/>
          </p:cNvSpPr>
          <p:nvPr>
            <p:ph type="ftr" sz="quarter" idx="11"/>
          </p:nvPr>
        </p:nvSpPr>
        <p:spPr/>
        <p:txBody>
          <a:bodyPr/>
          <a:lstStyle/>
          <a:p>
            <a:pPr>
              <a:defRPr/>
            </a:pPr>
            <a:endParaRPr lang="zh-CN" altLang="en-US"/>
          </a:p>
        </p:txBody>
      </p:sp>
      <p:sp>
        <p:nvSpPr>
          <p:cNvPr id="9" name="灯片编号占位符 8"/>
          <p:cNvSpPr>
            <a:spLocks noGrp="1"/>
          </p:cNvSpPr>
          <p:nvPr>
            <p:ph type="sldNum" sz="quarter" idx="12"/>
          </p:nvPr>
        </p:nvSpPr>
        <p:spPr/>
        <p:txBody>
          <a:bodyPr/>
          <a:lstStyle/>
          <a:p>
            <a:pPr>
              <a:defRPr/>
            </a:pPr>
            <a:fld id="{3E8E8FD3-CF33-4D7C-9F2E-EF83FB8D2E6B}" type="slidenum">
              <a:rPr lang="zh-CN" altLang="en-US" smtClean="0"/>
              <a:pPr>
                <a:defRPr/>
              </a:pPr>
              <a:t>‹#›</a:t>
            </a:fld>
            <a:endParaRPr lang="zh-CN" altLang="en-US"/>
          </a:p>
        </p:txBody>
      </p:sp>
    </p:spTree>
    <p:extLst>
      <p:ext uri="{BB962C8B-B14F-4D97-AF65-F5344CB8AC3E}">
        <p14:creationId xmlns:p14="http://schemas.microsoft.com/office/powerpoint/2010/main" xmlns="" val="2688860141"/>
      </p:ext>
    </p:extLst>
  </p:cSld>
  <p:clrMapOvr>
    <a:masterClrMapping/>
  </p:clrMapOvr>
  <p:transition spd="med">
    <p:pull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C7439827-C08C-407D-8FCE-26EC36613D72}" type="datetimeFigureOut">
              <a:rPr lang="zh-CN" altLang="en-US" smtClean="0"/>
              <a:pPr>
                <a:defRPr/>
              </a:pPr>
              <a:t>2018/1/26</a:t>
            </a:fld>
            <a:endParaRPr lang="zh-CN" altLang="en-US"/>
          </a:p>
        </p:txBody>
      </p:sp>
      <p:sp>
        <p:nvSpPr>
          <p:cNvPr id="4" name="页脚占位符 3"/>
          <p:cNvSpPr>
            <a:spLocks noGrp="1"/>
          </p:cNvSpPr>
          <p:nvPr>
            <p:ph type="ftr" sz="quarter" idx="11"/>
          </p:nvPr>
        </p:nvSpPr>
        <p:spPr/>
        <p:txBody>
          <a:bodyPr/>
          <a:lstStyle/>
          <a:p>
            <a:pPr>
              <a:defRPr/>
            </a:pPr>
            <a:endParaRPr lang="zh-CN" altLang="en-US"/>
          </a:p>
        </p:txBody>
      </p:sp>
      <p:sp>
        <p:nvSpPr>
          <p:cNvPr id="5" name="灯片编号占位符 4"/>
          <p:cNvSpPr>
            <a:spLocks noGrp="1"/>
          </p:cNvSpPr>
          <p:nvPr>
            <p:ph type="sldNum" sz="quarter" idx="12"/>
          </p:nvPr>
        </p:nvSpPr>
        <p:spPr/>
        <p:txBody>
          <a:bodyPr/>
          <a:lstStyle/>
          <a:p>
            <a:pPr>
              <a:defRPr/>
            </a:pPr>
            <a:fld id="{F5229B43-16FD-4E5A-8C99-936808A001A2}" type="slidenum">
              <a:rPr lang="zh-CN" altLang="en-US" smtClean="0"/>
              <a:pPr>
                <a:defRPr/>
              </a:pPr>
              <a:t>‹#›</a:t>
            </a:fld>
            <a:endParaRPr lang="zh-CN" altLang="en-US"/>
          </a:p>
        </p:txBody>
      </p:sp>
    </p:spTree>
    <p:extLst>
      <p:ext uri="{BB962C8B-B14F-4D97-AF65-F5344CB8AC3E}">
        <p14:creationId xmlns:p14="http://schemas.microsoft.com/office/powerpoint/2010/main" xmlns="" val="2044290462"/>
      </p:ext>
    </p:extLst>
  </p:cSld>
  <p:clrMapOvr>
    <a:masterClrMapping/>
  </p:clrMapOvr>
  <p:transition spd="med">
    <p:pull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782C6953-BA12-468F-B445-92D732FF2055}" type="datetimeFigureOut">
              <a:rPr lang="zh-CN" altLang="en-US" smtClean="0"/>
              <a:pPr>
                <a:defRPr/>
              </a:pPr>
              <a:t>2018/1/26</a:t>
            </a:fld>
            <a:endParaRPr lang="zh-CN" altLang="en-US"/>
          </a:p>
        </p:txBody>
      </p:sp>
      <p:sp>
        <p:nvSpPr>
          <p:cNvPr id="3" name="页脚占位符 2"/>
          <p:cNvSpPr>
            <a:spLocks noGrp="1"/>
          </p:cNvSpPr>
          <p:nvPr>
            <p:ph type="ftr" sz="quarter" idx="11"/>
          </p:nvPr>
        </p:nvSpPr>
        <p:spPr/>
        <p:txBody>
          <a:bodyPr/>
          <a:lstStyle/>
          <a:p>
            <a:pPr>
              <a:defRPr/>
            </a:pPr>
            <a:endParaRPr lang="zh-CN" altLang="en-US"/>
          </a:p>
        </p:txBody>
      </p:sp>
      <p:sp>
        <p:nvSpPr>
          <p:cNvPr id="4" name="灯片编号占位符 3"/>
          <p:cNvSpPr>
            <a:spLocks noGrp="1"/>
          </p:cNvSpPr>
          <p:nvPr>
            <p:ph type="sldNum" sz="quarter" idx="12"/>
          </p:nvPr>
        </p:nvSpPr>
        <p:spPr/>
        <p:txBody>
          <a:bodyPr/>
          <a:lstStyle/>
          <a:p>
            <a:pPr>
              <a:defRPr/>
            </a:pPr>
            <a:fld id="{708FF690-C14C-40AC-A546-12A9EC55E334}" type="slidenum">
              <a:rPr lang="zh-CN" altLang="en-US" smtClean="0"/>
              <a:pPr>
                <a:defRPr/>
              </a:pPr>
              <a:t>‹#›</a:t>
            </a:fld>
            <a:endParaRPr lang="zh-CN" altLang="en-US"/>
          </a:p>
        </p:txBody>
      </p:sp>
    </p:spTree>
    <p:extLst>
      <p:ext uri="{BB962C8B-B14F-4D97-AF65-F5344CB8AC3E}">
        <p14:creationId xmlns:p14="http://schemas.microsoft.com/office/powerpoint/2010/main" xmlns="" val="1044846845"/>
      </p:ext>
    </p:extLst>
  </p:cSld>
  <p:clrMapOvr>
    <a:masterClrMapping/>
  </p:clrMapOvr>
  <p:transition spd="med">
    <p:pull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53299DDF-21D2-45DA-BB95-95C31C05B895}" type="datetimeFigureOut">
              <a:rPr lang="zh-CN" altLang="en-US" smtClean="0"/>
              <a:pPr>
                <a:defRPr/>
              </a:pPr>
              <a:t>2018/1/26</a:t>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56E7717C-74FC-4CDC-9D8D-92AB9B3EE357}" type="slidenum">
              <a:rPr lang="zh-CN" altLang="en-US" smtClean="0"/>
              <a:pPr>
                <a:defRPr/>
              </a:pPr>
              <a:t>‹#›</a:t>
            </a:fld>
            <a:endParaRPr lang="zh-CN" altLang="en-US"/>
          </a:p>
        </p:txBody>
      </p:sp>
    </p:spTree>
    <p:extLst>
      <p:ext uri="{BB962C8B-B14F-4D97-AF65-F5344CB8AC3E}">
        <p14:creationId xmlns:p14="http://schemas.microsoft.com/office/powerpoint/2010/main" xmlns="" val="3600345204"/>
      </p:ext>
    </p:extLst>
  </p:cSld>
  <p:clrMapOvr>
    <a:masterClrMapping/>
  </p:clrMapOvr>
  <p:transition spd="med">
    <p:pull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0FCECB8F-BCA3-423E-A202-4CD36E0D101F}" type="datetimeFigureOut">
              <a:rPr lang="zh-CN" altLang="en-US" smtClean="0"/>
              <a:pPr>
                <a:defRPr/>
              </a:pPr>
              <a:t>2018/1/26</a:t>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DA39AFFB-A8C5-45FA-896B-632C528212C8}" type="slidenum">
              <a:rPr lang="zh-CN" altLang="en-US" smtClean="0"/>
              <a:pPr>
                <a:defRPr/>
              </a:pPr>
              <a:t>‹#›</a:t>
            </a:fld>
            <a:endParaRPr lang="zh-CN" altLang="en-US"/>
          </a:p>
        </p:txBody>
      </p:sp>
    </p:spTree>
    <p:extLst>
      <p:ext uri="{BB962C8B-B14F-4D97-AF65-F5344CB8AC3E}">
        <p14:creationId xmlns:p14="http://schemas.microsoft.com/office/powerpoint/2010/main" xmlns="" val="563490749"/>
      </p:ext>
    </p:extLst>
  </p:cSld>
  <p:clrMapOvr>
    <a:masterClrMapping/>
  </p:clrMapOvr>
  <p:transition spd="med">
    <p:pull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latinLnBrk="0" hangingPunct="1"/>
            <a:fld id="{11DF6C85-580E-49AA-8C0F-7282E851D184}" type="datetimeFigureOut">
              <a:rPr lang="en-US" smtClean="0"/>
              <a:pPr eaLnBrk="1" latinLnBrk="0" hangingPunct="1"/>
              <a:t>1/26/2018</a:t>
            </a:fld>
            <a:endParaRPr lang="en-US" sz="1100" dirty="0">
              <a:solidFill>
                <a:schemeClr val="tx2">
                  <a:lumMod val="75000"/>
                  <a:lumOff val="25000"/>
                </a:scheme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eaLnBrk="1" latinLnBrk="0" hangingPunct="1"/>
            <a:endParaRPr kumimoji="0" lang="zh-CN" altLang="en-US" sz="1100" dirty="0">
              <a:solidFill>
                <a:schemeClr val="tx2">
                  <a:lumMod val="75000"/>
                  <a:lumOff val="25000"/>
                </a:scheme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ctr" eaLnBrk="1" latinLnBrk="0" hangingPunct="1"/>
            <a:fld id="{6D95434A-1094-4C26-ADA4-1AB6210859AE}" type="slidenum">
              <a:rPr kumimoji="0" lang="en-US" smtClean="0"/>
              <a:pPr algn="ctr" eaLnBrk="1" latinLnBrk="0" hangingPunct="1"/>
              <a:t>‹#›</a:t>
            </a:fld>
            <a:endParaRPr kumimoji="0" lang="zh-CN" altLang="en-US" b="0" dirty="0"/>
          </a:p>
        </p:txBody>
      </p:sp>
    </p:spTree>
    <p:extLst>
      <p:ext uri="{BB962C8B-B14F-4D97-AF65-F5344CB8AC3E}">
        <p14:creationId xmlns:p14="http://schemas.microsoft.com/office/powerpoint/2010/main" xmlns="" val="2237757172"/>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Lst>
  <p:transition spd="med">
    <p:pull dir="d"/>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png"/><Relationship Id="rId7" Type="http://schemas.openxmlformats.org/officeDocument/2006/relationships/image" Target="../media/image6.emf"/><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emf"/></Relationships>
</file>

<file path=ppt/slides/_rels/slide10.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15.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4.png"/><Relationship Id="rId11" Type="http://schemas.openxmlformats.org/officeDocument/2006/relationships/image" Target="../media/image33.png"/><Relationship Id="rId5" Type="http://schemas.openxmlformats.org/officeDocument/2006/relationships/image" Target="../media/image16.emf"/><Relationship Id="rId10" Type="http://schemas.openxmlformats.org/officeDocument/2006/relationships/image" Target="../media/image32.png"/><Relationship Id="rId4" Type="http://schemas.openxmlformats.org/officeDocument/2006/relationships/image" Target="../media/image7.emf"/><Relationship Id="rId9"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4.png"/><Relationship Id="rId1" Type="http://schemas.openxmlformats.org/officeDocument/2006/relationships/slideLayout" Target="../slideLayouts/slideLayout12.xml"/><Relationship Id="rId5" Type="http://schemas.openxmlformats.org/officeDocument/2006/relationships/image" Target="../media/image37.pn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6.emf"/><Relationship Id="rId4" Type="http://schemas.openxmlformats.org/officeDocument/2006/relationships/image" Target="../media/image7.emf"/></Relationships>
</file>

<file path=ppt/slides/_rels/slide1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5.png"/><Relationship Id="rId7" Type="http://schemas.openxmlformats.org/officeDocument/2006/relationships/image" Target="../media/image8.emf"/><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6.emf"/><Relationship Id="rId10" Type="http://schemas.openxmlformats.org/officeDocument/2006/relationships/image" Target="../media/image39.png"/><Relationship Id="rId4" Type="http://schemas.openxmlformats.org/officeDocument/2006/relationships/image" Target="../media/image7.emf"/><Relationship Id="rId9"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6.emf"/><Relationship Id="rId4" Type="http://schemas.openxmlformats.org/officeDocument/2006/relationships/image" Target="../media/image7.emf"/></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5.png"/><Relationship Id="rId7" Type="http://schemas.openxmlformats.org/officeDocument/2006/relationships/image" Target="../media/image8.emf"/><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4.png"/><Relationship Id="rId5" Type="http://schemas.openxmlformats.org/officeDocument/2006/relationships/image" Target="../media/image16.emf"/><Relationship Id="rId4" Type="http://schemas.openxmlformats.org/officeDocument/2006/relationships/image" Target="../media/image7.emf"/><Relationship Id="rId9"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5.png"/><Relationship Id="rId7"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8.emf"/><Relationship Id="rId5" Type="http://schemas.openxmlformats.org/officeDocument/2006/relationships/image" Target="../media/image16.emf"/><Relationship Id="rId4" Type="http://schemas.openxmlformats.org/officeDocument/2006/relationships/image" Target="../media/image7.emf"/><Relationship Id="rId9" Type="http://schemas.openxmlformats.org/officeDocument/2006/relationships/image" Target="../media/image17.jpe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6.emf"/><Relationship Id="rId4" Type="http://schemas.openxmlformats.org/officeDocument/2006/relationships/image" Target="../media/image7.emf"/></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6.emf"/><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19.png"/><Relationship Id="rId12" Type="http://schemas.openxmlformats.org/officeDocument/2006/relationships/image" Target="../media/image8.emf"/><Relationship Id="rId2" Type="http://schemas.openxmlformats.org/officeDocument/2006/relationships/image" Target="../media/image18.png"/><Relationship Id="rId1" Type="http://schemas.openxmlformats.org/officeDocument/2006/relationships/slideLayout" Target="../slideLayouts/slideLayout12.xml"/><Relationship Id="rId6" Type="http://schemas.openxmlformats.org/officeDocument/2006/relationships/image" Target="../media/image16.emf"/><Relationship Id="rId11" Type="http://schemas.openxmlformats.org/officeDocument/2006/relationships/image" Target="../media/image14.png"/><Relationship Id="rId5" Type="http://schemas.openxmlformats.org/officeDocument/2006/relationships/image" Target="../media/image7.emf"/><Relationship Id="rId10" Type="http://schemas.openxmlformats.org/officeDocument/2006/relationships/image" Target="../media/image22.png"/><Relationship Id="rId4" Type="http://schemas.openxmlformats.org/officeDocument/2006/relationships/image" Target="../media/image15.png"/><Relationship Id="rId9" Type="http://schemas.openxmlformats.org/officeDocument/2006/relationships/image" Target="../media/image21.png"/><Relationship Id="rId14" Type="http://schemas.openxmlformats.org/officeDocument/2006/relationships/image" Target="../media/image10.pn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10.png"/><Relationship Id="rId3" Type="http://schemas.openxmlformats.org/officeDocument/2006/relationships/image" Target="../media/image15.png"/><Relationship Id="rId7" Type="http://schemas.openxmlformats.org/officeDocument/2006/relationships/image" Target="../media/image20.png"/><Relationship Id="rId12"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9.png"/><Relationship Id="rId11" Type="http://schemas.openxmlformats.org/officeDocument/2006/relationships/image" Target="../media/image8.emf"/><Relationship Id="rId5" Type="http://schemas.openxmlformats.org/officeDocument/2006/relationships/image" Target="../media/image16.emf"/><Relationship Id="rId10" Type="http://schemas.openxmlformats.org/officeDocument/2006/relationships/image" Target="../media/image14.png"/><Relationship Id="rId4" Type="http://schemas.openxmlformats.org/officeDocument/2006/relationships/image" Target="../media/image7.emf"/><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5.png"/><Relationship Id="rId7"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5.png"/><Relationship Id="rId7" Type="http://schemas.openxmlformats.org/officeDocument/2006/relationships/image" Target="../media/image27.png"/><Relationship Id="rId2"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5732463"/>
            <a:ext cx="9144000" cy="1125537"/>
          </a:xfrm>
          <a:prstGeom prst="rect">
            <a:avLst/>
          </a:prstGeom>
          <a:solidFill>
            <a:srgbClr val="FCF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7" name="图片 6"/>
          <p:cNvPicPr>
            <a:picLocks noChangeAspect="1"/>
          </p:cNvPicPr>
          <p:nvPr/>
        </p:nvPicPr>
        <p:blipFill>
          <a:blip r:embed="rId3" cstate="print"/>
          <a:srcRect r="72971"/>
          <a:stretch>
            <a:fillRect/>
          </a:stretch>
        </p:blipFill>
        <p:spPr bwMode="auto">
          <a:xfrm>
            <a:off x="3690938" y="5662613"/>
            <a:ext cx="2519362" cy="2390775"/>
          </a:xfrm>
          <a:prstGeom prst="rect">
            <a:avLst/>
          </a:prstGeom>
          <a:noFill/>
          <a:ln w="9525">
            <a:noFill/>
            <a:miter lim="800000"/>
            <a:headEnd/>
            <a:tailEnd/>
          </a:ln>
        </p:spPr>
      </p:pic>
      <p:sp>
        <p:nvSpPr>
          <p:cNvPr id="8" name="矩形 7"/>
          <p:cNvSpPr/>
          <p:nvPr/>
        </p:nvSpPr>
        <p:spPr>
          <a:xfrm>
            <a:off x="2267744" y="1988840"/>
            <a:ext cx="5328592" cy="769441"/>
          </a:xfrm>
          <a:prstGeom prst="rect">
            <a:avLst/>
          </a:prstGeom>
          <a:noFill/>
        </p:spPr>
        <p:txBody>
          <a:bodyPr wrap="square">
            <a:spAutoFit/>
          </a:bodyPr>
          <a:lstStyle/>
          <a:p>
            <a:pPr algn="ctr" fontAlgn="auto">
              <a:spcBef>
                <a:spcPts val="0"/>
              </a:spcBef>
              <a:spcAft>
                <a:spcPts val="0"/>
              </a:spcAft>
              <a:defRPr/>
            </a:pPr>
            <a:r>
              <a:rPr lang="zh-CN" altLang="en-US"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语文园地一</a:t>
            </a:r>
            <a:endPar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4341" name="图片 9"/>
          <p:cNvPicPr>
            <a:picLocks noChangeAspect="1"/>
          </p:cNvPicPr>
          <p:nvPr/>
        </p:nvPicPr>
        <p:blipFill>
          <a:blip r:embed="rId4" cstate="print"/>
          <a:srcRect r="33527" b="78349"/>
          <a:stretch>
            <a:fillRect/>
          </a:stretch>
        </p:blipFill>
        <p:spPr bwMode="auto">
          <a:xfrm>
            <a:off x="5011738" y="5199063"/>
            <a:ext cx="4132262" cy="1658937"/>
          </a:xfrm>
          <a:prstGeom prst="rect">
            <a:avLst/>
          </a:prstGeom>
          <a:noFill/>
          <a:ln w="9525">
            <a:noFill/>
            <a:miter lim="800000"/>
            <a:headEnd/>
            <a:tailEnd/>
          </a:ln>
        </p:spPr>
      </p:pic>
      <p:pic>
        <p:nvPicPr>
          <p:cNvPr id="11" name="图片 10"/>
          <p:cNvPicPr>
            <a:picLocks noChangeAspect="1"/>
          </p:cNvPicPr>
          <p:nvPr/>
        </p:nvPicPr>
        <p:blipFill>
          <a:blip r:embed="rId5" cstate="print"/>
          <a:srcRect/>
          <a:stretch>
            <a:fillRect/>
          </a:stretch>
        </p:blipFill>
        <p:spPr bwMode="auto">
          <a:xfrm>
            <a:off x="2913856" y="2881841"/>
            <a:ext cx="4195763" cy="623887"/>
          </a:xfrm>
          <a:prstGeom prst="rect">
            <a:avLst/>
          </a:prstGeom>
          <a:noFill/>
          <a:ln w="9525">
            <a:noFill/>
            <a:miter lim="800000"/>
            <a:headEnd/>
            <a:tailEnd/>
          </a:ln>
        </p:spPr>
      </p:pic>
      <p:pic>
        <p:nvPicPr>
          <p:cNvPr id="14344" name="图片 14"/>
          <p:cNvPicPr>
            <a:picLocks noChangeAspect="1"/>
          </p:cNvPicPr>
          <p:nvPr/>
        </p:nvPicPr>
        <p:blipFill>
          <a:blip r:embed="rId6" cstate="print"/>
          <a:srcRect l="33527" b="78349"/>
          <a:stretch>
            <a:fillRect/>
          </a:stretch>
        </p:blipFill>
        <p:spPr bwMode="auto">
          <a:xfrm>
            <a:off x="0" y="5337175"/>
            <a:ext cx="3851275" cy="1546225"/>
          </a:xfrm>
          <a:prstGeom prst="rect">
            <a:avLst/>
          </a:prstGeom>
          <a:noFill/>
          <a:ln w="9525">
            <a:noFill/>
            <a:miter lim="800000"/>
            <a:headEnd/>
            <a:tailEnd/>
          </a:ln>
        </p:spPr>
      </p:pic>
      <p:pic>
        <p:nvPicPr>
          <p:cNvPr id="19" name="图片 5"/>
          <p:cNvPicPr>
            <a:picLocks noChangeAspect="1"/>
          </p:cNvPicPr>
          <p:nvPr/>
        </p:nvPicPr>
        <p:blipFill>
          <a:blip r:embed="rId7" cstate="print"/>
          <a:srcRect/>
          <a:stretch>
            <a:fillRect/>
          </a:stretch>
        </p:blipFill>
        <p:spPr bwMode="auto">
          <a:xfrm>
            <a:off x="2727325" y="6459538"/>
            <a:ext cx="596900" cy="436562"/>
          </a:xfrm>
          <a:prstGeom prst="rect">
            <a:avLst/>
          </a:prstGeom>
          <a:noFill/>
          <a:ln w="9525">
            <a:noFill/>
            <a:miter lim="800000"/>
            <a:headEnd/>
            <a:tailEnd/>
          </a:ln>
        </p:spPr>
      </p:pic>
      <p:pic>
        <p:nvPicPr>
          <p:cNvPr id="21" name="图片 7"/>
          <p:cNvPicPr>
            <a:picLocks noChangeAspect="1"/>
          </p:cNvPicPr>
          <p:nvPr/>
        </p:nvPicPr>
        <p:blipFill>
          <a:blip r:embed="rId8" cstate="print"/>
          <a:srcRect/>
          <a:stretch>
            <a:fillRect/>
          </a:stretch>
        </p:blipFill>
        <p:spPr bwMode="auto">
          <a:xfrm>
            <a:off x="1655763" y="5662613"/>
            <a:ext cx="539750" cy="460375"/>
          </a:xfrm>
          <a:prstGeom prst="rect">
            <a:avLst/>
          </a:prstGeom>
          <a:noFill/>
          <a:ln w="9525">
            <a:noFill/>
            <a:miter lim="800000"/>
            <a:headEnd/>
            <a:tailEnd/>
          </a:ln>
        </p:spPr>
      </p:pic>
      <p:sp>
        <p:nvSpPr>
          <p:cNvPr id="2" name="TextBox 1"/>
          <p:cNvSpPr txBox="1"/>
          <p:nvPr/>
        </p:nvSpPr>
        <p:spPr>
          <a:xfrm>
            <a:off x="3071918" y="3356992"/>
            <a:ext cx="3879637" cy="830997"/>
          </a:xfrm>
          <a:prstGeom prst="rect">
            <a:avLst/>
          </a:prstGeom>
          <a:noFill/>
        </p:spPr>
        <p:txBody>
          <a:bodyPr wrap="square" rtlCol="0">
            <a:spAutoFit/>
          </a:bodyPr>
          <a:lstStyle/>
          <a:p>
            <a:pPr>
              <a:lnSpc>
                <a:spcPct val="150000"/>
              </a:lnSpc>
            </a:pPr>
            <a:r>
              <a:rPr lang="zh-CN" altLang="en-US" sz="3200" dirty="0" smtClean="0">
                <a:latin typeface="楷体" pitchFamily="49" charset="-122"/>
                <a:ea typeface="楷体" pitchFamily="49" charset="-122"/>
              </a:rPr>
              <a:t>人教版二年级下册</a:t>
            </a:r>
            <a:endParaRPr lang="en-US" altLang="zh-CN" sz="3200" dirty="0" smtClean="0">
              <a:latin typeface="楷体" pitchFamily="49" charset="-122"/>
              <a:ea typeface="楷体" pitchFamily="49" charset="-122"/>
            </a:endParaRPr>
          </a:p>
        </p:txBody>
      </p:sp>
      <p:grpSp>
        <p:nvGrpSpPr>
          <p:cNvPr id="3" name="组合 2"/>
          <p:cNvGrpSpPr/>
          <p:nvPr/>
        </p:nvGrpSpPr>
        <p:grpSpPr>
          <a:xfrm>
            <a:off x="5836357" y="4560894"/>
            <a:ext cx="1327930" cy="2056092"/>
            <a:chOff x="5836357" y="4560894"/>
            <a:chExt cx="1327930" cy="2056092"/>
          </a:xfrm>
        </p:grpSpPr>
        <p:pic>
          <p:nvPicPr>
            <p:cNvPr id="25" name="图片 5"/>
            <p:cNvPicPr>
              <a:picLocks noChangeAspect="1"/>
            </p:cNvPicPr>
            <p:nvPr/>
          </p:nvPicPr>
          <p:blipFill rotWithShape="1">
            <a:blip r:embed="rId9" cstate="print"/>
            <a:srcRect l="35500" r="32250" b="80044"/>
            <a:stretch/>
          </p:blipFill>
          <p:spPr bwMode="auto">
            <a:xfrm>
              <a:off x="5836357" y="4560894"/>
              <a:ext cx="429028" cy="383639"/>
            </a:xfrm>
            <a:prstGeom prst="rect">
              <a:avLst/>
            </a:prstGeom>
            <a:noFill/>
            <a:ln w="9525">
              <a:noFill/>
              <a:miter lim="800000"/>
              <a:headEnd/>
              <a:tailEnd/>
            </a:ln>
          </p:spPr>
        </p:pic>
        <p:pic>
          <p:nvPicPr>
            <p:cNvPr id="1026" name="Picture 2"/>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027" name="Picture 3"/>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flipH="1">
            <a:off x="2195513" y="4723901"/>
            <a:ext cx="1549697" cy="17344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by="(-#ppt_w*2)" calcmode="lin" valueType="num">
                                      <p:cBhvr rctx="PPT">
                                        <p:cTn id="11" dur="500" autoRev="1" fill="hold">
                                          <p:stCondLst>
                                            <p:cond delay="0"/>
                                          </p:stCondLst>
                                        </p:cTn>
                                        <p:tgtEl>
                                          <p:spTgt spid="8"/>
                                        </p:tgtEl>
                                        <p:attrNameLst>
                                          <p:attrName>ppt_w</p:attrName>
                                        </p:attrNameLst>
                                      </p:cBhvr>
                                    </p:anim>
                                    <p:anim by="(#ppt_w*0.50)" calcmode="lin" valueType="num">
                                      <p:cBhvr>
                                        <p:cTn id="12" dur="500" decel="50000" autoRev="1" fill="hold">
                                          <p:stCondLst>
                                            <p:cond delay="0"/>
                                          </p:stCondLst>
                                        </p:cTn>
                                        <p:tgtEl>
                                          <p:spTgt spid="8"/>
                                        </p:tgtEl>
                                        <p:attrNameLst>
                                          <p:attrName>ppt_x</p:attrName>
                                        </p:attrNameLst>
                                      </p:cBhvr>
                                    </p:anim>
                                    <p:anim from="(-#ppt_h/2)" to="(#ppt_y)" calcmode="lin" valueType="num">
                                      <p:cBhvr>
                                        <p:cTn id="13" dur="1000" fill="hold">
                                          <p:stCondLst>
                                            <p:cond delay="0"/>
                                          </p:stCondLst>
                                        </p:cTn>
                                        <p:tgtEl>
                                          <p:spTgt spid="8"/>
                                        </p:tgtEl>
                                        <p:attrNameLst>
                                          <p:attrName>ppt_y</p:attrName>
                                        </p:attrNameLst>
                                      </p:cBhvr>
                                    </p:anim>
                                    <p:animRot by="21600000">
                                      <p:cBhvr>
                                        <p:cTn id="14" dur="1000" fill="hold">
                                          <p:stCondLst>
                                            <p:cond delay="0"/>
                                          </p:stCondLst>
                                        </p:cTn>
                                        <p:tgtEl>
                                          <p:spTgt spid="8"/>
                                        </p:tgtEl>
                                        <p:attrNameLst>
                                          <p:attrName>r</p:attrName>
                                        </p:attrNameLst>
                                      </p:cBhvr>
                                    </p:animRot>
                                  </p:childTnLst>
                                </p:cTn>
                              </p:par>
                            </p:childTnLst>
                          </p:cTn>
                        </p:par>
                        <p:par>
                          <p:cTn id="15" fill="hold">
                            <p:stCondLst>
                              <p:cond delay="19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29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3900"/>
                            </p:stCondLst>
                            <p:childTnLst>
                              <p:par>
                                <p:cTn id="33" presetID="1"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r="72971"/>
          <a:stretch>
            <a:fillRect/>
          </a:stretch>
        </p:blipFill>
        <p:spPr bwMode="auto">
          <a:xfrm>
            <a:off x="5305565" y="6044008"/>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636170" y="5997582"/>
            <a:ext cx="1513116" cy="1200150"/>
          </a:xfrm>
          <a:prstGeom prst="rect">
            <a:avLst/>
          </a:prstGeom>
          <a:noFill/>
          <a:ln w="9525">
            <a:noFill/>
            <a:miter lim="800000"/>
            <a:headEnd/>
            <a:tailEnd/>
          </a:ln>
        </p:spPr>
      </p:pic>
      <p:pic>
        <p:nvPicPr>
          <p:cNvPr id="6" name="图片 7"/>
          <p:cNvPicPr>
            <a:picLocks noChangeAspect="1"/>
          </p:cNvPicPr>
          <p:nvPr/>
        </p:nvPicPr>
        <p:blipFill>
          <a:blip r:embed="rId4" cstate="print"/>
          <a:srcRect/>
          <a:stretch>
            <a:fillRect/>
          </a:stretch>
        </p:blipFill>
        <p:spPr bwMode="auto">
          <a:xfrm>
            <a:off x="332547" y="6044008"/>
            <a:ext cx="539750" cy="460375"/>
          </a:xfrm>
          <a:prstGeom prst="rect">
            <a:avLst/>
          </a:prstGeom>
          <a:noFill/>
          <a:ln w="9525">
            <a:noFill/>
            <a:miter lim="800000"/>
            <a:headEnd/>
            <a:tailEnd/>
          </a:ln>
        </p:spPr>
      </p:pic>
      <p:pic>
        <p:nvPicPr>
          <p:cNvPr id="8" name="图片 8"/>
          <p:cNvPicPr>
            <a:picLocks noChangeAspect="1"/>
          </p:cNvPicPr>
          <p:nvPr/>
        </p:nvPicPr>
        <p:blipFill>
          <a:blip r:embed="rId5" cstate="print"/>
          <a:srcRect/>
          <a:stretch>
            <a:fillRect/>
          </a:stretch>
        </p:blipFill>
        <p:spPr bwMode="auto">
          <a:xfrm>
            <a:off x="7086461" y="6257925"/>
            <a:ext cx="720725" cy="477838"/>
          </a:xfrm>
          <a:prstGeom prst="rect">
            <a:avLst/>
          </a:prstGeom>
          <a:noFill/>
          <a:ln w="9525">
            <a:noFill/>
            <a:miter lim="800000"/>
            <a:headEnd/>
            <a:tailEnd/>
          </a:ln>
        </p:spPr>
      </p:pic>
      <p:sp>
        <p:nvSpPr>
          <p:cNvPr id="13" name="对角圆角矩形 12"/>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书写提示</a:t>
            </a:r>
            <a:endParaRPr lang="en-US" altLang="zh-CN" sz="3200" b="1" dirty="0">
              <a:solidFill>
                <a:schemeClr val="accent6">
                  <a:lumMod val="75000"/>
                </a:schemeClr>
              </a:solidFill>
              <a:latin typeface="楷体" pitchFamily="49" charset="-122"/>
              <a:ea typeface="楷体" pitchFamily="49" charset="-122"/>
            </a:endParaRPr>
          </a:p>
        </p:txBody>
      </p:sp>
      <p:pic>
        <p:nvPicPr>
          <p:cNvPr id="14" name="图片 1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3074"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740351" y="5348177"/>
            <a:ext cx="1148383" cy="12988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 name="Picture 2"/>
          <p:cNvPicPr>
            <a:picLocks noChangeAspect="1" noChangeArrowheads="1"/>
          </p:cNvPicPr>
          <p:nvPr/>
        </p:nvPicPr>
        <p:blipFill>
          <a:blip r:embed="rId8" cstate="print"/>
          <a:srcRect/>
          <a:stretch>
            <a:fillRect/>
          </a:stretch>
        </p:blipFill>
        <p:spPr bwMode="auto">
          <a:xfrm>
            <a:off x="1259632" y="764704"/>
            <a:ext cx="6361113" cy="31813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图片 11"/>
          <p:cNvPicPr>
            <a:picLocks noChangeAspect="1"/>
          </p:cNvPicPr>
          <p:nvPr/>
        </p:nvPicPr>
        <p:blipFill>
          <a:blip r:embed="rId9" cstate="print"/>
          <a:stretch>
            <a:fillRect/>
          </a:stretch>
        </p:blipFill>
        <p:spPr>
          <a:xfrm>
            <a:off x="1403647" y="4149079"/>
            <a:ext cx="720000" cy="720000"/>
          </a:xfrm>
          <a:prstGeom prst="rect">
            <a:avLst/>
          </a:prstGeom>
          <a:noFill/>
          <a:ln w="9525">
            <a:noFill/>
          </a:ln>
        </p:spPr>
      </p:pic>
      <p:pic>
        <p:nvPicPr>
          <p:cNvPr id="15" name="图片 14"/>
          <p:cNvPicPr>
            <a:picLocks noChangeAspect="1"/>
          </p:cNvPicPr>
          <p:nvPr/>
        </p:nvPicPr>
        <p:blipFill>
          <a:blip r:embed="rId9" cstate="print"/>
          <a:stretch>
            <a:fillRect/>
          </a:stretch>
        </p:blipFill>
        <p:spPr>
          <a:xfrm>
            <a:off x="2195736" y="4149080"/>
            <a:ext cx="720000" cy="720000"/>
          </a:xfrm>
          <a:prstGeom prst="rect">
            <a:avLst/>
          </a:prstGeom>
          <a:noFill/>
          <a:ln w="9525">
            <a:noFill/>
          </a:ln>
        </p:spPr>
      </p:pic>
      <p:pic>
        <p:nvPicPr>
          <p:cNvPr id="16" name="图片 15"/>
          <p:cNvPicPr>
            <a:picLocks noChangeAspect="1"/>
          </p:cNvPicPr>
          <p:nvPr/>
        </p:nvPicPr>
        <p:blipFill>
          <a:blip r:embed="rId9" cstate="print"/>
          <a:stretch>
            <a:fillRect/>
          </a:stretch>
        </p:blipFill>
        <p:spPr>
          <a:xfrm>
            <a:off x="2987824" y="4149080"/>
            <a:ext cx="720000" cy="720000"/>
          </a:xfrm>
          <a:prstGeom prst="rect">
            <a:avLst/>
          </a:prstGeom>
          <a:noFill/>
          <a:ln w="9525">
            <a:noFill/>
          </a:ln>
        </p:spPr>
      </p:pic>
      <p:pic>
        <p:nvPicPr>
          <p:cNvPr id="17" name="图片 16"/>
          <p:cNvPicPr>
            <a:picLocks noChangeAspect="1"/>
          </p:cNvPicPr>
          <p:nvPr/>
        </p:nvPicPr>
        <p:blipFill>
          <a:blip r:embed="rId10" cstate="print"/>
          <a:stretch>
            <a:fillRect/>
          </a:stretch>
        </p:blipFill>
        <p:spPr>
          <a:xfrm>
            <a:off x="1331640" y="5157192"/>
            <a:ext cx="756000" cy="719214"/>
          </a:xfrm>
          <a:prstGeom prst="rect">
            <a:avLst/>
          </a:prstGeom>
          <a:noFill/>
          <a:ln w="9525">
            <a:noFill/>
          </a:ln>
        </p:spPr>
      </p:pic>
      <p:pic>
        <p:nvPicPr>
          <p:cNvPr id="18" name="图片 17"/>
          <p:cNvPicPr>
            <a:picLocks noChangeAspect="1"/>
          </p:cNvPicPr>
          <p:nvPr/>
        </p:nvPicPr>
        <p:blipFill>
          <a:blip r:embed="rId10" cstate="print"/>
          <a:stretch>
            <a:fillRect/>
          </a:stretch>
        </p:blipFill>
        <p:spPr>
          <a:xfrm>
            <a:off x="2123728" y="5157192"/>
            <a:ext cx="756000" cy="719214"/>
          </a:xfrm>
          <a:prstGeom prst="rect">
            <a:avLst/>
          </a:prstGeom>
          <a:noFill/>
          <a:ln w="9525">
            <a:noFill/>
          </a:ln>
        </p:spPr>
      </p:pic>
      <p:pic>
        <p:nvPicPr>
          <p:cNvPr id="19" name="图片 18"/>
          <p:cNvPicPr>
            <a:picLocks noChangeAspect="1"/>
          </p:cNvPicPr>
          <p:nvPr/>
        </p:nvPicPr>
        <p:blipFill>
          <a:blip r:embed="rId10" cstate="print"/>
          <a:stretch>
            <a:fillRect/>
          </a:stretch>
        </p:blipFill>
        <p:spPr>
          <a:xfrm>
            <a:off x="2987824" y="5157192"/>
            <a:ext cx="756000" cy="719214"/>
          </a:xfrm>
          <a:prstGeom prst="rect">
            <a:avLst/>
          </a:prstGeom>
          <a:noFill/>
          <a:ln w="9525">
            <a:noFill/>
          </a:ln>
        </p:spPr>
      </p:pic>
      <p:pic>
        <p:nvPicPr>
          <p:cNvPr id="20" name="图片 19"/>
          <p:cNvPicPr>
            <a:picLocks noChangeAspect="1"/>
          </p:cNvPicPr>
          <p:nvPr/>
        </p:nvPicPr>
        <p:blipFill>
          <a:blip r:embed="rId11" cstate="print"/>
          <a:stretch>
            <a:fillRect/>
          </a:stretch>
        </p:blipFill>
        <p:spPr>
          <a:xfrm>
            <a:off x="4788023" y="4149080"/>
            <a:ext cx="720000" cy="720000"/>
          </a:xfrm>
          <a:prstGeom prst="rect">
            <a:avLst/>
          </a:prstGeom>
          <a:noFill/>
          <a:ln w="9525">
            <a:noFill/>
          </a:ln>
        </p:spPr>
      </p:pic>
      <p:pic>
        <p:nvPicPr>
          <p:cNvPr id="21" name="图片 20"/>
          <p:cNvPicPr>
            <a:picLocks noChangeAspect="1"/>
          </p:cNvPicPr>
          <p:nvPr/>
        </p:nvPicPr>
        <p:blipFill>
          <a:blip r:embed="rId11" cstate="print"/>
          <a:stretch>
            <a:fillRect/>
          </a:stretch>
        </p:blipFill>
        <p:spPr>
          <a:xfrm>
            <a:off x="5580112" y="4149080"/>
            <a:ext cx="720000" cy="720000"/>
          </a:xfrm>
          <a:prstGeom prst="rect">
            <a:avLst/>
          </a:prstGeom>
          <a:noFill/>
          <a:ln w="9525">
            <a:noFill/>
          </a:ln>
        </p:spPr>
      </p:pic>
      <p:pic>
        <p:nvPicPr>
          <p:cNvPr id="22" name="图片 21"/>
          <p:cNvPicPr>
            <a:picLocks noChangeAspect="1"/>
          </p:cNvPicPr>
          <p:nvPr/>
        </p:nvPicPr>
        <p:blipFill>
          <a:blip r:embed="rId11" cstate="print"/>
          <a:stretch>
            <a:fillRect/>
          </a:stretch>
        </p:blipFill>
        <p:spPr>
          <a:xfrm>
            <a:off x="6372200" y="4149080"/>
            <a:ext cx="720000" cy="720000"/>
          </a:xfrm>
          <a:prstGeom prst="rect">
            <a:avLst/>
          </a:prstGeom>
          <a:noFill/>
          <a:ln w="9525">
            <a:noFill/>
          </a:ln>
        </p:spPr>
      </p:pic>
      <p:pic>
        <p:nvPicPr>
          <p:cNvPr id="23" name="图片 22"/>
          <p:cNvPicPr>
            <a:picLocks noChangeAspect="1"/>
          </p:cNvPicPr>
          <p:nvPr/>
        </p:nvPicPr>
        <p:blipFill>
          <a:blip r:embed="rId12" cstate="print"/>
          <a:stretch>
            <a:fillRect/>
          </a:stretch>
        </p:blipFill>
        <p:spPr>
          <a:xfrm>
            <a:off x="4788024" y="5085184"/>
            <a:ext cx="756000" cy="729000"/>
          </a:xfrm>
          <a:prstGeom prst="rect">
            <a:avLst/>
          </a:prstGeom>
          <a:noFill/>
          <a:ln w="9525">
            <a:noFill/>
          </a:ln>
        </p:spPr>
      </p:pic>
      <p:pic>
        <p:nvPicPr>
          <p:cNvPr id="24" name="图片 23"/>
          <p:cNvPicPr>
            <a:picLocks noChangeAspect="1"/>
          </p:cNvPicPr>
          <p:nvPr/>
        </p:nvPicPr>
        <p:blipFill>
          <a:blip r:embed="rId12" cstate="print"/>
          <a:stretch>
            <a:fillRect/>
          </a:stretch>
        </p:blipFill>
        <p:spPr>
          <a:xfrm>
            <a:off x="5580112" y="5085184"/>
            <a:ext cx="756000" cy="729000"/>
          </a:xfrm>
          <a:prstGeom prst="rect">
            <a:avLst/>
          </a:prstGeom>
          <a:noFill/>
          <a:ln w="9525">
            <a:noFill/>
          </a:ln>
        </p:spPr>
      </p:pic>
      <p:pic>
        <p:nvPicPr>
          <p:cNvPr id="25" name="图片 24"/>
          <p:cNvPicPr>
            <a:picLocks noChangeAspect="1"/>
          </p:cNvPicPr>
          <p:nvPr/>
        </p:nvPicPr>
        <p:blipFill>
          <a:blip r:embed="rId12" cstate="print"/>
          <a:stretch>
            <a:fillRect/>
          </a:stretch>
        </p:blipFill>
        <p:spPr>
          <a:xfrm>
            <a:off x="6372200" y="5085184"/>
            <a:ext cx="756000" cy="729000"/>
          </a:xfrm>
          <a:prstGeom prst="rect">
            <a:avLst/>
          </a:prstGeom>
          <a:noFill/>
          <a:ln w="9525">
            <a:noFill/>
          </a:ln>
        </p:spPr>
      </p:pic>
    </p:spTree>
    <p:extLst>
      <p:ext uri="{BB962C8B-B14F-4D97-AF65-F5344CB8AC3E}">
        <p14:creationId xmlns:p14="http://schemas.microsoft.com/office/powerpoint/2010/main" xmlns="" val="3159729182"/>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ppt_x"/>
                                          </p:val>
                                        </p:tav>
                                        <p:tav tm="100000">
                                          <p:val>
                                            <p:strVal val="#ppt_x"/>
                                          </p:val>
                                        </p:tav>
                                      </p:tavLst>
                                    </p:anim>
                                    <p:anim calcmode="lin" valueType="num">
                                      <p:cBhvr additive="base">
                                        <p:cTn id="1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ppt_x"/>
                                          </p:val>
                                        </p:tav>
                                        <p:tav tm="100000">
                                          <p:val>
                                            <p:strVal val="#ppt_x"/>
                                          </p:val>
                                        </p:tav>
                                      </p:tavLst>
                                    </p:anim>
                                    <p:anim calcmode="lin" valueType="num">
                                      <p:cBhvr additive="base">
                                        <p:cTn id="4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fill="hold"/>
                                        <p:tgtEl>
                                          <p:spTgt spid="20"/>
                                        </p:tgtEl>
                                        <p:attrNameLst>
                                          <p:attrName>ppt_x</p:attrName>
                                        </p:attrNameLst>
                                      </p:cBhvr>
                                      <p:tavLst>
                                        <p:tav tm="0">
                                          <p:val>
                                            <p:strVal val="#ppt_x"/>
                                          </p:val>
                                        </p:tav>
                                        <p:tav tm="100000">
                                          <p:val>
                                            <p:strVal val="#ppt_x"/>
                                          </p:val>
                                        </p:tav>
                                      </p:tavLst>
                                    </p:anim>
                                    <p:anim calcmode="lin" valueType="num">
                                      <p:cBhvr additive="base">
                                        <p:cTn id="4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500" fill="hold"/>
                                        <p:tgtEl>
                                          <p:spTgt spid="21"/>
                                        </p:tgtEl>
                                        <p:attrNameLst>
                                          <p:attrName>ppt_x</p:attrName>
                                        </p:attrNameLst>
                                      </p:cBhvr>
                                      <p:tavLst>
                                        <p:tav tm="0">
                                          <p:val>
                                            <p:strVal val="#ppt_x"/>
                                          </p:val>
                                        </p:tav>
                                        <p:tav tm="100000">
                                          <p:val>
                                            <p:strVal val="#ppt_x"/>
                                          </p:val>
                                        </p:tav>
                                      </p:tavLst>
                                    </p:anim>
                                    <p:anim calcmode="lin" valueType="num">
                                      <p:cBhvr additive="base">
                                        <p:cTn id="55"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22"/>
                                        </p:tgtEl>
                                        <p:attrNameLst>
                                          <p:attrName>style.visibility</p:attrName>
                                        </p:attrNameLst>
                                      </p:cBhvr>
                                      <p:to>
                                        <p:strVal val="visible"/>
                                      </p:to>
                                    </p:set>
                                    <p:anim calcmode="lin" valueType="num">
                                      <p:cBhvr additive="base">
                                        <p:cTn id="60" dur="500" fill="hold"/>
                                        <p:tgtEl>
                                          <p:spTgt spid="22"/>
                                        </p:tgtEl>
                                        <p:attrNameLst>
                                          <p:attrName>ppt_x</p:attrName>
                                        </p:attrNameLst>
                                      </p:cBhvr>
                                      <p:tavLst>
                                        <p:tav tm="0">
                                          <p:val>
                                            <p:strVal val="#ppt_x"/>
                                          </p:val>
                                        </p:tav>
                                        <p:tav tm="100000">
                                          <p:val>
                                            <p:strVal val="#ppt_x"/>
                                          </p:val>
                                        </p:tav>
                                      </p:tavLst>
                                    </p:anim>
                                    <p:anim calcmode="lin" valueType="num">
                                      <p:cBhvr additive="base">
                                        <p:cTn id="6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nodeType="click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500" fill="hold"/>
                                        <p:tgtEl>
                                          <p:spTgt spid="23"/>
                                        </p:tgtEl>
                                        <p:attrNameLst>
                                          <p:attrName>ppt_x</p:attrName>
                                        </p:attrNameLst>
                                      </p:cBhvr>
                                      <p:tavLst>
                                        <p:tav tm="0">
                                          <p:val>
                                            <p:strVal val="#ppt_x"/>
                                          </p:val>
                                        </p:tav>
                                        <p:tav tm="100000">
                                          <p:val>
                                            <p:strVal val="#ppt_x"/>
                                          </p:val>
                                        </p:tav>
                                      </p:tavLst>
                                    </p:anim>
                                    <p:anim calcmode="lin" valueType="num">
                                      <p:cBhvr additive="base">
                                        <p:cTn id="67"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additive="base">
                                        <p:cTn id="72" dur="500" fill="hold"/>
                                        <p:tgtEl>
                                          <p:spTgt spid="24"/>
                                        </p:tgtEl>
                                        <p:attrNameLst>
                                          <p:attrName>ppt_x</p:attrName>
                                        </p:attrNameLst>
                                      </p:cBhvr>
                                      <p:tavLst>
                                        <p:tav tm="0">
                                          <p:val>
                                            <p:strVal val="#ppt_x"/>
                                          </p:val>
                                        </p:tav>
                                        <p:tav tm="100000">
                                          <p:val>
                                            <p:strVal val="#ppt_x"/>
                                          </p:val>
                                        </p:tav>
                                      </p:tavLst>
                                    </p:anim>
                                    <p:anim calcmode="lin" valueType="num">
                                      <p:cBhvr additive="base">
                                        <p:cTn id="7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nodeType="click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additive="base">
                                        <p:cTn id="78" dur="500" fill="hold"/>
                                        <p:tgtEl>
                                          <p:spTgt spid="25"/>
                                        </p:tgtEl>
                                        <p:attrNameLst>
                                          <p:attrName>ppt_x</p:attrName>
                                        </p:attrNameLst>
                                      </p:cBhvr>
                                      <p:tavLst>
                                        <p:tav tm="0">
                                          <p:val>
                                            <p:strVal val="#ppt_x"/>
                                          </p:val>
                                        </p:tav>
                                        <p:tav tm="100000">
                                          <p:val>
                                            <p:strVal val="#ppt_x"/>
                                          </p:val>
                                        </p:tav>
                                      </p:tavLst>
                                    </p:anim>
                                    <p:anim calcmode="lin" valueType="num">
                                      <p:cBhvr additive="base">
                                        <p:cTn id="79"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39752" y="1196752"/>
            <a:ext cx="3416320" cy="3416320"/>
          </a:xfrm>
          <a:prstGeom prst="rect">
            <a:avLst/>
          </a:prstGeom>
          <a:noFill/>
        </p:spPr>
        <p:txBody>
          <a:bodyPr wrap="none" rtlCol="0">
            <a:spAutoFit/>
          </a:bodyPr>
          <a:lstStyle/>
          <a:p>
            <a:r>
              <a:rPr lang="zh-CN" altLang="en-US" sz="3600" dirty="0" smtClean="0">
                <a:solidFill>
                  <a:srgbClr val="0000FF"/>
                </a:solidFill>
                <a:latin typeface="楷体" pitchFamily="49" charset="-122"/>
                <a:ea typeface="楷体" pitchFamily="49" charset="-122"/>
              </a:rPr>
              <a:t>赋得古草原送别</a:t>
            </a:r>
            <a:endParaRPr lang="en-US" altLang="zh-CN" sz="3600" dirty="0" smtClean="0">
              <a:solidFill>
                <a:srgbClr val="0000FF"/>
              </a:solidFill>
              <a:latin typeface="楷体" pitchFamily="49" charset="-122"/>
              <a:ea typeface="楷体" pitchFamily="49" charset="-122"/>
            </a:endParaRPr>
          </a:p>
          <a:p>
            <a:r>
              <a:rPr lang="en-US" altLang="zh-CN" sz="3600" dirty="0" smtClean="0">
                <a:solidFill>
                  <a:srgbClr val="0000FF"/>
                </a:solidFill>
                <a:latin typeface="楷体" pitchFamily="49" charset="-122"/>
                <a:ea typeface="楷体" pitchFamily="49" charset="-122"/>
              </a:rPr>
              <a:t>[</a:t>
            </a:r>
            <a:r>
              <a:rPr lang="zh-CN" altLang="en-US" sz="3600" dirty="0" smtClean="0">
                <a:solidFill>
                  <a:srgbClr val="0000FF"/>
                </a:solidFill>
                <a:latin typeface="楷体" pitchFamily="49" charset="-122"/>
                <a:ea typeface="楷体" pitchFamily="49" charset="-122"/>
              </a:rPr>
              <a:t>唐</a:t>
            </a:r>
            <a:r>
              <a:rPr lang="en-US" altLang="zh-CN" sz="3600" dirty="0" smtClean="0">
                <a:solidFill>
                  <a:srgbClr val="0000FF"/>
                </a:solidFill>
                <a:latin typeface="楷体" pitchFamily="49" charset="-122"/>
                <a:ea typeface="楷体" pitchFamily="49" charset="-122"/>
              </a:rPr>
              <a:t>]</a:t>
            </a:r>
            <a:r>
              <a:rPr lang="zh-CN" altLang="en-US" sz="3600" dirty="0" smtClean="0">
                <a:solidFill>
                  <a:srgbClr val="0000FF"/>
                </a:solidFill>
                <a:latin typeface="楷体" pitchFamily="49" charset="-122"/>
                <a:ea typeface="楷体" pitchFamily="49" charset="-122"/>
              </a:rPr>
              <a:t>白居易</a:t>
            </a:r>
            <a:endParaRPr lang="en-US" altLang="zh-CN" sz="3600" dirty="0" smtClean="0">
              <a:solidFill>
                <a:srgbClr val="0000FF"/>
              </a:solidFill>
              <a:latin typeface="楷体" pitchFamily="49" charset="-122"/>
              <a:ea typeface="楷体" pitchFamily="49" charset="-122"/>
            </a:endParaRPr>
          </a:p>
          <a:p>
            <a:r>
              <a:rPr lang="zh-CN" altLang="en-US" sz="3600" dirty="0" smtClean="0">
                <a:solidFill>
                  <a:srgbClr val="0000FF"/>
                </a:solidFill>
                <a:latin typeface="楷体" pitchFamily="49" charset="-122"/>
                <a:ea typeface="楷体" pitchFamily="49" charset="-122"/>
              </a:rPr>
              <a:t>离离原上草，</a:t>
            </a:r>
            <a:endParaRPr lang="en-US" altLang="zh-CN" sz="3600" dirty="0" smtClean="0">
              <a:solidFill>
                <a:srgbClr val="0000FF"/>
              </a:solidFill>
              <a:latin typeface="楷体" pitchFamily="49" charset="-122"/>
              <a:ea typeface="楷体" pitchFamily="49" charset="-122"/>
            </a:endParaRPr>
          </a:p>
          <a:p>
            <a:r>
              <a:rPr lang="zh-CN" altLang="en-US" sz="3600" dirty="0" smtClean="0">
                <a:solidFill>
                  <a:srgbClr val="0000FF"/>
                </a:solidFill>
                <a:latin typeface="楷体" pitchFamily="49" charset="-122"/>
                <a:ea typeface="楷体" pitchFamily="49" charset="-122"/>
              </a:rPr>
              <a:t>一岁一枯荣。</a:t>
            </a:r>
            <a:endParaRPr lang="en-US" altLang="zh-CN" sz="3600" dirty="0" smtClean="0">
              <a:solidFill>
                <a:srgbClr val="0000FF"/>
              </a:solidFill>
              <a:latin typeface="楷体" pitchFamily="49" charset="-122"/>
              <a:ea typeface="楷体" pitchFamily="49" charset="-122"/>
            </a:endParaRPr>
          </a:p>
          <a:p>
            <a:r>
              <a:rPr lang="zh-CN" altLang="en-US" sz="3600" dirty="0" smtClean="0">
                <a:solidFill>
                  <a:srgbClr val="0000FF"/>
                </a:solidFill>
                <a:latin typeface="楷体" pitchFamily="49" charset="-122"/>
                <a:ea typeface="楷体" pitchFamily="49" charset="-122"/>
              </a:rPr>
              <a:t>野火烧不尽，</a:t>
            </a:r>
            <a:endParaRPr lang="en-US" altLang="zh-CN" sz="3600" dirty="0" smtClean="0">
              <a:solidFill>
                <a:srgbClr val="0000FF"/>
              </a:solidFill>
              <a:latin typeface="楷体" pitchFamily="49" charset="-122"/>
              <a:ea typeface="楷体" pitchFamily="49" charset="-122"/>
            </a:endParaRPr>
          </a:p>
          <a:p>
            <a:r>
              <a:rPr lang="zh-CN" altLang="en-US" sz="3600" dirty="0" smtClean="0">
                <a:solidFill>
                  <a:srgbClr val="0000FF"/>
                </a:solidFill>
                <a:latin typeface="楷体" pitchFamily="49" charset="-122"/>
                <a:ea typeface="楷体" pitchFamily="49" charset="-122"/>
              </a:rPr>
              <a:t>春风吹又生。</a:t>
            </a:r>
            <a:endParaRPr lang="zh-CN" altLang="en-US" sz="3600" dirty="0">
              <a:solidFill>
                <a:srgbClr val="0000FF"/>
              </a:solidFill>
              <a:latin typeface="楷体" pitchFamily="49" charset="-122"/>
              <a:ea typeface="楷体" pitchFamily="49" charset="-122"/>
            </a:endParaRPr>
          </a:p>
        </p:txBody>
      </p:sp>
      <p:sp>
        <p:nvSpPr>
          <p:cNvPr id="23" name="对角圆角矩形 22"/>
          <p:cNvSpPr/>
          <p:nvPr/>
        </p:nvSpPr>
        <p:spPr>
          <a:xfrm>
            <a:off x="1132672" y="205637"/>
            <a:ext cx="1982682"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日积月累</a:t>
            </a:r>
            <a:endParaRPr lang="en-US" altLang="zh-CN" sz="3200" b="1" dirty="0">
              <a:solidFill>
                <a:schemeClr val="accent6">
                  <a:lumMod val="75000"/>
                </a:schemeClr>
              </a:solidFill>
              <a:latin typeface="楷体" pitchFamily="49" charset="-122"/>
              <a:ea typeface="楷体" pitchFamily="49" charset="-122"/>
            </a:endParaRPr>
          </a:p>
        </p:txBody>
      </p:sp>
      <p:pic>
        <p:nvPicPr>
          <p:cNvPr id="25" name="图片 2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178341" y="4941168"/>
            <a:ext cx="1965659" cy="10994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4" name="TextBox 13"/>
          <p:cNvSpPr txBox="1"/>
          <p:nvPr/>
        </p:nvSpPr>
        <p:spPr>
          <a:xfrm>
            <a:off x="2915816" y="4826675"/>
            <a:ext cx="4248472" cy="2031325"/>
          </a:xfrm>
          <a:prstGeom prst="rect">
            <a:avLst/>
          </a:prstGeom>
          <a:noFill/>
        </p:spPr>
        <p:txBody>
          <a:bodyPr wrap="square" rtlCol="0">
            <a:spAutoFit/>
          </a:bodyPr>
          <a:lstStyle/>
          <a:p>
            <a:r>
              <a:rPr lang="zh-CN" altLang="en-US" dirty="0" smtClean="0"/>
              <a:t>        白居易（</a:t>
            </a:r>
            <a:r>
              <a:rPr lang="en-US" altLang="zh-CN" dirty="0" smtClean="0"/>
              <a:t>772</a:t>
            </a:r>
            <a:r>
              <a:rPr lang="zh-CN" altLang="en-US" dirty="0" smtClean="0"/>
              <a:t>－</a:t>
            </a:r>
            <a:r>
              <a:rPr lang="en-US" altLang="zh-CN" dirty="0" smtClean="0"/>
              <a:t>846</a:t>
            </a:r>
            <a:r>
              <a:rPr lang="zh-CN" altLang="en-US" dirty="0" smtClean="0"/>
              <a:t>），字乐天，号香山居士，又号醉吟先生。祖籍太原，到其曾祖父时迁居下邽，生于河南新郑。是唐代伟大的现实主义诗人，唐代三大诗人之一。白居易与元稹共同倡导新乐府运动，世称“元白”，与刘禹锡并称“刘白”。</a:t>
            </a:r>
            <a:endParaRPr lang="zh-CN" altLang="en-US" dirty="0"/>
          </a:p>
        </p:txBody>
      </p:sp>
      <p:pic>
        <p:nvPicPr>
          <p:cNvPr id="1026" name="Picture 2"/>
          <p:cNvPicPr>
            <a:picLocks noChangeAspect="1" noChangeArrowheads="1"/>
          </p:cNvPicPr>
          <p:nvPr/>
        </p:nvPicPr>
        <p:blipFill>
          <a:blip r:embed="rId4" cstate="print"/>
          <a:srcRect/>
          <a:stretch>
            <a:fillRect/>
          </a:stretch>
        </p:blipFill>
        <p:spPr bwMode="auto">
          <a:xfrm>
            <a:off x="5940152" y="1556792"/>
            <a:ext cx="2552700" cy="2000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7" name="Picture 3"/>
          <p:cNvPicPr>
            <a:picLocks noChangeAspect="1" noChangeArrowheads="1"/>
          </p:cNvPicPr>
          <p:nvPr/>
        </p:nvPicPr>
        <p:blipFill>
          <a:blip r:embed="rId5" cstate="print"/>
          <a:srcRect/>
          <a:stretch>
            <a:fillRect/>
          </a:stretch>
        </p:blipFill>
        <p:spPr bwMode="auto">
          <a:xfrm>
            <a:off x="611560" y="4797152"/>
            <a:ext cx="2160000" cy="160237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xmlns="" val="838422542"/>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027"/>
                                        </p:tgtEl>
                                        <p:attrNameLst>
                                          <p:attrName>style.visibility</p:attrName>
                                        </p:attrNameLst>
                                      </p:cBhvr>
                                      <p:to>
                                        <p:strVal val="visible"/>
                                      </p:to>
                                    </p:set>
                                    <p:anim calcmode="lin" valueType="num">
                                      <p:cBhvr additive="base">
                                        <p:cTn id="18" dur="500" fill="hold"/>
                                        <p:tgtEl>
                                          <p:spTgt spid="1027"/>
                                        </p:tgtEl>
                                        <p:attrNameLst>
                                          <p:attrName>ppt_x</p:attrName>
                                        </p:attrNameLst>
                                      </p:cBhvr>
                                      <p:tavLst>
                                        <p:tav tm="0">
                                          <p:val>
                                            <p:strVal val="#ppt_x"/>
                                          </p:val>
                                        </p:tav>
                                        <p:tav tm="100000">
                                          <p:val>
                                            <p:strVal val="#ppt_x"/>
                                          </p:val>
                                        </p:tav>
                                      </p:tavLst>
                                    </p:anim>
                                    <p:anim calcmode="lin" valueType="num">
                                      <p:cBhvr additive="base">
                                        <p:cTn id="19"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up)">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2" name="TextBox 1"/>
          <p:cNvSpPr txBox="1"/>
          <p:nvPr/>
        </p:nvSpPr>
        <p:spPr>
          <a:xfrm>
            <a:off x="899592" y="764704"/>
            <a:ext cx="7488832" cy="2308324"/>
          </a:xfrm>
          <a:prstGeom prst="rect">
            <a:avLst/>
          </a:prstGeom>
          <a:noFill/>
        </p:spPr>
        <p:txBody>
          <a:bodyPr wrap="square" rtlCol="0">
            <a:spAutoFit/>
          </a:bodyPr>
          <a:lstStyle/>
          <a:p>
            <a:r>
              <a:rPr lang="zh-CN" altLang="en-US" sz="3600" b="1" dirty="0" smtClean="0">
                <a:solidFill>
                  <a:srgbClr val="1597E0"/>
                </a:solidFill>
                <a:latin typeface="楷体" pitchFamily="49" charset="-122"/>
                <a:ea typeface="楷体" pitchFamily="49" charset="-122"/>
              </a:rPr>
              <a:t>离离</a:t>
            </a:r>
            <a:r>
              <a:rPr lang="zh-CN" altLang="en-US" sz="3600" b="1" dirty="0">
                <a:solidFill>
                  <a:srgbClr val="1597E0"/>
                </a:solidFill>
                <a:latin typeface="楷体" pitchFamily="49" charset="-122"/>
                <a:ea typeface="楷体" pitchFamily="49" charset="-122"/>
              </a:rPr>
              <a:t>：</a:t>
            </a:r>
            <a:r>
              <a:rPr lang="zh-CN" altLang="en-US" sz="2800" dirty="0" smtClean="0">
                <a:latin typeface="楷体" pitchFamily="49" charset="-122"/>
                <a:ea typeface="楷体" pitchFamily="49" charset="-122"/>
              </a:rPr>
              <a:t>形容草长得茂盛。</a:t>
            </a:r>
            <a:endParaRPr lang="en-US" altLang="zh-CN" sz="2800" dirty="0" smtClean="0">
              <a:latin typeface="楷体" pitchFamily="49" charset="-122"/>
              <a:ea typeface="楷体" pitchFamily="49" charset="-122"/>
            </a:endParaRPr>
          </a:p>
          <a:p>
            <a:r>
              <a:rPr lang="zh-CN" altLang="en-US" sz="3600" b="1" dirty="0" smtClean="0">
                <a:solidFill>
                  <a:srgbClr val="1597E0"/>
                </a:solidFill>
                <a:latin typeface="楷体" pitchFamily="49" charset="-122"/>
                <a:ea typeface="楷体" pitchFamily="49" charset="-122"/>
              </a:rPr>
              <a:t>荣：</a:t>
            </a:r>
            <a:r>
              <a:rPr lang="zh-CN" altLang="en-US" sz="2800" dirty="0" smtClean="0">
                <a:latin typeface="楷体" pitchFamily="49" charset="-122"/>
                <a:ea typeface="楷体" pitchFamily="49" charset="-122"/>
              </a:rPr>
              <a:t>重返生机，和“枯”相对。</a:t>
            </a:r>
            <a:endParaRPr lang="en-US" altLang="zh-CN" sz="2800" dirty="0" smtClean="0">
              <a:latin typeface="楷体" pitchFamily="49" charset="-122"/>
              <a:ea typeface="楷体" pitchFamily="49" charset="-122"/>
            </a:endParaRPr>
          </a:p>
          <a:p>
            <a:r>
              <a:rPr lang="zh-CN" altLang="en-US" sz="3600" b="1" dirty="0" smtClean="0">
                <a:solidFill>
                  <a:srgbClr val="1597E0"/>
                </a:solidFill>
                <a:latin typeface="楷体" pitchFamily="49" charset="-122"/>
                <a:ea typeface="楷体" pitchFamily="49" charset="-122"/>
              </a:rPr>
              <a:t>尽：</a:t>
            </a:r>
            <a:r>
              <a:rPr lang="zh-CN" altLang="en-US" sz="2800" dirty="0" smtClean="0">
                <a:latin typeface="楷体" pitchFamily="49" charset="-122"/>
                <a:ea typeface="楷体" pitchFamily="49" charset="-122"/>
              </a:rPr>
              <a:t>完，没有了。</a:t>
            </a:r>
            <a:endParaRPr lang="en-US" altLang="zh-CN" sz="2800" dirty="0" smtClean="0">
              <a:latin typeface="楷体" pitchFamily="49" charset="-122"/>
              <a:ea typeface="楷体" pitchFamily="49" charset="-122"/>
            </a:endParaRPr>
          </a:p>
          <a:p>
            <a:r>
              <a:rPr lang="zh-CN" altLang="en-US" sz="3600" b="1" dirty="0" smtClean="0">
                <a:solidFill>
                  <a:srgbClr val="1597E0"/>
                </a:solidFill>
                <a:latin typeface="楷体" pitchFamily="49" charset="-122"/>
                <a:ea typeface="楷体" pitchFamily="49" charset="-122"/>
              </a:rPr>
              <a:t>生：</a:t>
            </a:r>
            <a:r>
              <a:rPr lang="zh-CN" altLang="en-US" sz="2800" dirty="0" smtClean="0">
                <a:latin typeface="楷体" pitchFamily="49" charset="-122"/>
                <a:ea typeface="楷体" pitchFamily="49" charset="-122"/>
              </a:rPr>
              <a:t>生长，发芽。</a:t>
            </a:r>
            <a:endParaRPr lang="zh-CN" altLang="en-US" sz="2800" dirty="0">
              <a:latin typeface="楷体" pitchFamily="49" charset="-122"/>
              <a:ea typeface="楷体" pitchFamily="49" charset="-122"/>
            </a:endParaRPr>
          </a:p>
        </p:txBody>
      </p:sp>
      <p:sp>
        <p:nvSpPr>
          <p:cNvPr id="10" name="对角圆角矩形 9"/>
          <p:cNvSpPr/>
          <p:nvPr/>
        </p:nvSpPr>
        <p:spPr>
          <a:xfrm>
            <a:off x="1132671" y="205637"/>
            <a:ext cx="1927161"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词语解释</a:t>
            </a:r>
            <a:endParaRPr lang="en-US" altLang="zh-CN" sz="3200" b="1" dirty="0">
              <a:solidFill>
                <a:schemeClr val="accent6">
                  <a:lumMod val="75000"/>
                </a:schemeClr>
              </a:solidFill>
              <a:latin typeface="楷体" pitchFamily="49" charset="-122"/>
              <a:ea typeface="楷体" pitchFamily="49"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9" name="TextBox 8"/>
          <p:cNvSpPr txBox="1"/>
          <p:nvPr/>
        </p:nvSpPr>
        <p:spPr>
          <a:xfrm>
            <a:off x="611560" y="2924944"/>
            <a:ext cx="7488832" cy="1938992"/>
          </a:xfrm>
          <a:prstGeom prst="rect">
            <a:avLst/>
          </a:prstGeom>
          <a:noFill/>
        </p:spPr>
        <p:txBody>
          <a:bodyPr wrap="square" rtlCol="0">
            <a:spAutoFit/>
          </a:bodyPr>
          <a:lstStyle/>
          <a:p>
            <a:r>
              <a:rPr lang="zh-CN" altLang="en-US" sz="3600" b="1" dirty="0" smtClean="0">
                <a:solidFill>
                  <a:srgbClr val="1597E0"/>
                </a:solidFill>
                <a:latin typeface="楷体" pitchFamily="49" charset="-122"/>
                <a:ea typeface="楷体" pitchFamily="49" charset="-122"/>
              </a:rPr>
              <a:t>诗歌意思</a:t>
            </a:r>
            <a:r>
              <a:rPr lang="zh-CN" altLang="en-US" sz="3600" b="1" dirty="0">
                <a:solidFill>
                  <a:srgbClr val="1597E0"/>
                </a:solidFill>
                <a:latin typeface="楷体" pitchFamily="49" charset="-122"/>
                <a:ea typeface="楷体" pitchFamily="49" charset="-122"/>
              </a:rPr>
              <a:t>：</a:t>
            </a:r>
            <a:endParaRPr lang="en-US" altLang="zh-CN" sz="3600" b="1" dirty="0">
              <a:solidFill>
                <a:srgbClr val="1597E0"/>
              </a:solidFill>
              <a:latin typeface="楷体" pitchFamily="49" charset="-122"/>
              <a:ea typeface="楷体" pitchFamily="49" charset="-122"/>
            </a:endParaRPr>
          </a:p>
          <a:p>
            <a:r>
              <a:rPr lang="zh-CN" altLang="en-US" sz="2800" dirty="0" smtClean="0">
                <a:latin typeface="楷体" pitchFamily="49" charset="-122"/>
                <a:ea typeface="楷体" pitchFamily="49" charset="-122"/>
              </a:rPr>
              <a:t>茂密的野草布满了原野，它们每年都秋天枯萎春天繁荣。纵然是燎原的烈火也不会把它烧尽，等到春风吹拂时它又重新萌生。</a:t>
            </a:r>
            <a:endParaRPr lang="zh-CN" altLang="en-US" sz="2800" dirty="0">
              <a:latin typeface="楷体" pitchFamily="49" charset="-122"/>
              <a:ea typeface="楷体" pitchFamily="49" charset="-122"/>
            </a:endParaRPr>
          </a:p>
        </p:txBody>
      </p:sp>
      <p:sp>
        <p:nvSpPr>
          <p:cNvPr id="12" name="TextBox 11"/>
          <p:cNvSpPr txBox="1"/>
          <p:nvPr/>
        </p:nvSpPr>
        <p:spPr>
          <a:xfrm>
            <a:off x="611560" y="4725144"/>
            <a:ext cx="7488832" cy="1938992"/>
          </a:xfrm>
          <a:prstGeom prst="rect">
            <a:avLst/>
          </a:prstGeom>
          <a:noFill/>
        </p:spPr>
        <p:txBody>
          <a:bodyPr wrap="square" rtlCol="0">
            <a:spAutoFit/>
          </a:bodyPr>
          <a:lstStyle/>
          <a:p>
            <a:r>
              <a:rPr lang="zh-CN" altLang="en-US" sz="3600" b="1" dirty="0" smtClean="0">
                <a:solidFill>
                  <a:srgbClr val="1597E0"/>
                </a:solidFill>
                <a:latin typeface="楷体" pitchFamily="49" charset="-122"/>
                <a:ea typeface="楷体" pitchFamily="49" charset="-122"/>
              </a:rPr>
              <a:t>赏析</a:t>
            </a:r>
            <a:r>
              <a:rPr lang="zh-CN" altLang="en-US" sz="3600" b="1" dirty="0">
                <a:solidFill>
                  <a:srgbClr val="1597E0"/>
                </a:solidFill>
                <a:latin typeface="楷体" pitchFamily="49" charset="-122"/>
                <a:ea typeface="楷体" pitchFamily="49" charset="-122"/>
              </a:rPr>
              <a:t>：</a:t>
            </a:r>
            <a:r>
              <a:rPr lang="zh-CN" altLang="en-US" sz="2800" dirty="0" smtClean="0">
                <a:latin typeface="楷体" pitchFamily="49" charset="-122"/>
                <a:ea typeface="楷体" pitchFamily="49" charset="-122"/>
              </a:rPr>
              <a:t>这首诗从草秋天干枯而死到第二年春天再次重新萌发生机长成生机勃勃的草地这一自然现象入手，极为形象生动地表现了原上草顽强的生命力。</a:t>
            </a:r>
            <a:endParaRPr lang="zh-CN" altLang="en-US" sz="2800" dirty="0">
              <a:latin typeface="楷体" pitchFamily="49" charset="-122"/>
              <a:ea typeface="楷体" pitchFamily="49" charset="-122"/>
            </a:endParaRPr>
          </a:p>
        </p:txBody>
      </p:sp>
    </p:spTree>
    <p:extLst>
      <p:ext uri="{BB962C8B-B14F-4D97-AF65-F5344CB8AC3E}">
        <p14:creationId xmlns:p14="http://schemas.microsoft.com/office/powerpoint/2010/main" xmlns="" val="2256385307"/>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355976" y="1556792"/>
            <a:ext cx="4072528" cy="4524315"/>
          </a:xfrm>
          <a:prstGeom prst="rect">
            <a:avLst/>
          </a:prstGeom>
          <a:noFill/>
        </p:spPr>
        <p:txBody>
          <a:bodyPr wrap="square" rtlCol="0">
            <a:spAutoFit/>
          </a:bodyPr>
          <a:lstStyle/>
          <a:p>
            <a:r>
              <a:rPr lang="zh-CN" altLang="en-US" sz="3600" dirty="0" smtClean="0">
                <a:solidFill>
                  <a:srgbClr val="0000FF"/>
                </a:solidFill>
                <a:latin typeface="楷体" pitchFamily="49" charset="-122"/>
                <a:ea typeface="楷体" pitchFamily="49" charset="-122"/>
              </a:rPr>
              <a:t>    笋芽儿是竹子初从土里长出的嫩芽儿</a:t>
            </a:r>
            <a:r>
              <a:rPr lang="en-US" altLang="zh-CN" sz="3600" dirty="0" smtClean="0">
                <a:solidFill>
                  <a:srgbClr val="0000FF"/>
                </a:solidFill>
                <a:latin typeface="楷体" pitchFamily="49" charset="-122"/>
                <a:ea typeface="楷体" pitchFamily="49" charset="-122"/>
              </a:rPr>
              <a:t>,</a:t>
            </a:r>
            <a:r>
              <a:rPr lang="zh-CN" altLang="en-US" sz="3600" dirty="0" smtClean="0">
                <a:solidFill>
                  <a:srgbClr val="0000FF"/>
                </a:solidFill>
                <a:latin typeface="楷体" pitchFamily="49" charset="-122"/>
                <a:ea typeface="楷体" pitchFamily="49" charset="-122"/>
              </a:rPr>
              <a:t>味鲜美</a:t>
            </a:r>
            <a:r>
              <a:rPr lang="en-US" altLang="zh-CN" sz="3600" dirty="0" smtClean="0">
                <a:solidFill>
                  <a:srgbClr val="0000FF"/>
                </a:solidFill>
                <a:latin typeface="楷体" pitchFamily="49" charset="-122"/>
                <a:ea typeface="楷体" pitchFamily="49" charset="-122"/>
              </a:rPr>
              <a:t>,</a:t>
            </a:r>
            <a:r>
              <a:rPr lang="zh-CN" altLang="en-US" sz="3600" dirty="0" smtClean="0">
                <a:solidFill>
                  <a:srgbClr val="0000FF"/>
                </a:solidFill>
                <a:latin typeface="楷体" pitchFamily="49" charset="-122"/>
                <a:ea typeface="楷体" pitchFamily="49" charset="-122"/>
              </a:rPr>
              <a:t>可以做菜</a:t>
            </a:r>
            <a:r>
              <a:rPr lang="en-US" altLang="zh-CN" sz="3600" dirty="0" smtClean="0">
                <a:solidFill>
                  <a:srgbClr val="0000FF"/>
                </a:solidFill>
                <a:latin typeface="楷体" pitchFamily="49" charset="-122"/>
                <a:ea typeface="楷体" pitchFamily="49" charset="-122"/>
              </a:rPr>
              <a:t>,</a:t>
            </a:r>
            <a:r>
              <a:rPr lang="zh-CN" altLang="en-US" sz="3600" dirty="0" smtClean="0">
                <a:solidFill>
                  <a:srgbClr val="0000FF"/>
                </a:solidFill>
                <a:latin typeface="楷体" pitchFamily="49" charset="-122"/>
                <a:ea typeface="楷体" pitchFamily="49" charset="-122"/>
              </a:rPr>
              <a:t>也叫“竹笋”。竹为禾本科多年生木质化植物</a:t>
            </a:r>
            <a:r>
              <a:rPr lang="en-US" altLang="zh-CN" sz="3600" dirty="0" smtClean="0">
                <a:solidFill>
                  <a:srgbClr val="0000FF"/>
                </a:solidFill>
                <a:latin typeface="楷体" pitchFamily="49" charset="-122"/>
                <a:ea typeface="楷体" pitchFamily="49" charset="-122"/>
              </a:rPr>
              <a:t>,</a:t>
            </a:r>
            <a:r>
              <a:rPr lang="zh-CN" altLang="en-US" sz="3600" dirty="0" smtClean="0">
                <a:solidFill>
                  <a:srgbClr val="0000FF"/>
                </a:solidFill>
                <a:latin typeface="楷体" pitchFamily="49" charset="-122"/>
                <a:ea typeface="楷体" pitchFamily="49" charset="-122"/>
              </a:rPr>
              <a:t>食用部分为初生、嫩肥、短壮的芽或鞭。</a:t>
            </a:r>
            <a:endParaRPr lang="zh-CN" altLang="en-US" sz="3600" dirty="0">
              <a:solidFill>
                <a:srgbClr val="0000FF"/>
              </a:solidFill>
              <a:latin typeface="楷体" pitchFamily="49" charset="-122"/>
              <a:ea typeface="楷体"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3" y="6067425"/>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124004" y="6086123"/>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597953" y="6210301"/>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865241" y="6293115"/>
            <a:ext cx="720725" cy="477838"/>
          </a:xfrm>
          <a:prstGeom prst="rect">
            <a:avLst/>
          </a:prstGeom>
          <a:noFill/>
          <a:ln w="9525">
            <a:noFill/>
            <a:miter lim="800000"/>
            <a:headEnd/>
            <a:tailEnd/>
          </a:ln>
        </p:spPr>
      </p:pic>
      <p:sp>
        <p:nvSpPr>
          <p:cNvPr id="15" name="对角圆角矩形 14"/>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我爱阅读</a:t>
            </a:r>
            <a:endParaRPr lang="en-US" altLang="zh-CN" sz="3200" b="1" dirty="0">
              <a:solidFill>
                <a:schemeClr val="accent6">
                  <a:lumMod val="75000"/>
                </a:schemeClr>
              </a:solidFill>
              <a:latin typeface="楷体" pitchFamily="49" charset="-122"/>
              <a:ea typeface="楷体" pitchFamily="49" charset="-122"/>
            </a:endParaRPr>
          </a:p>
        </p:txBody>
      </p:sp>
      <p:pic>
        <p:nvPicPr>
          <p:cNvPr id="16" name="图片 1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17" name="组合 16"/>
          <p:cNvGrpSpPr/>
          <p:nvPr/>
        </p:nvGrpSpPr>
        <p:grpSpPr>
          <a:xfrm>
            <a:off x="7619077" y="5032848"/>
            <a:ext cx="1113416" cy="1819834"/>
            <a:chOff x="5836357" y="4560894"/>
            <a:chExt cx="1327930" cy="2056092"/>
          </a:xfrm>
        </p:grpSpPr>
        <p:pic>
          <p:nvPicPr>
            <p:cNvPr id="18"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p:blipFill>
          <p:spPr bwMode="auto">
            <a:xfrm>
              <a:off x="5836357" y="4560894"/>
              <a:ext cx="429028" cy="383639"/>
            </a:xfrm>
            <a:prstGeom prst="rect">
              <a:avLst/>
            </a:prstGeom>
            <a:noFill/>
            <a:ln w="9525">
              <a:noFill/>
              <a:miter lim="800000"/>
              <a:headEnd/>
              <a:tailEnd/>
            </a:ln>
          </p:spPr>
        </p:pic>
        <p:pic>
          <p:nvPicPr>
            <p:cNvPr id="19"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20"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395536" y="980728"/>
            <a:ext cx="668466" cy="748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1" name="矩形 20"/>
          <p:cNvSpPr/>
          <p:nvPr/>
        </p:nvSpPr>
        <p:spPr>
          <a:xfrm>
            <a:off x="1187624" y="908720"/>
            <a:ext cx="2664296"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itchFamily="2" charset="-122"/>
                <a:ea typeface="华文新魏" pitchFamily="2" charset="-122"/>
              </a:rPr>
              <a:t>笋芽儿</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itchFamily="2" charset="-122"/>
              <a:ea typeface="华文新魏" pitchFamily="2" charset="-122"/>
            </a:endParaRPr>
          </a:p>
        </p:txBody>
      </p:sp>
      <p:pic>
        <p:nvPicPr>
          <p:cNvPr id="2050" name="Picture 2"/>
          <p:cNvPicPr>
            <a:picLocks noChangeAspect="1" noChangeArrowheads="1"/>
          </p:cNvPicPr>
          <p:nvPr/>
        </p:nvPicPr>
        <p:blipFill>
          <a:blip r:embed="rId10" cstate="print"/>
          <a:srcRect/>
          <a:stretch>
            <a:fillRect/>
          </a:stretch>
        </p:blipFill>
        <p:spPr bwMode="auto">
          <a:xfrm>
            <a:off x="539552" y="1988840"/>
            <a:ext cx="2880000" cy="23155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1119903628"/>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2" name="TextBox 1"/>
          <p:cNvSpPr txBox="1"/>
          <p:nvPr/>
        </p:nvSpPr>
        <p:spPr>
          <a:xfrm>
            <a:off x="899592" y="1124744"/>
            <a:ext cx="7488832" cy="1754326"/>
          </a:xfrm>
          <a:prstGeom prst="rect">
            <a:avLst/>
          </a:prstGeom>
          <a:noFill/>
        </p:spPr>
        <p:txBody>
          <a:bodyPr wrap="square" rtlCol="0">
            <a:spAutoFit/>
          </a:bodyPr>
          <a:lstStyle/>
          <a:p>
            <a:r>
              <a:rPr lang="zh-CN" altLang="en-US" sz="3600" b="1" dirty="0" smtClean="0">
                <a:solidFill>
                  <a:srgbClr val="1597E0"/>
                </a:solidFill>
                <a:latin typeface="楷体" pitchFamily="49" charset="-122"/>
                <a:ea typeface="楷体" pitchFamily="49" charset="-122"/>
              </a:rPr>
              <a:t>弹奏</a:t>
            </a:r>
            <a:r>
              <a:rPr lang="zh-CN" altLang="en-US" sz="3600" b="1" dirty="0">
                <a:solidFill>
                  <a:srgbClr val="1597E0"/>
                </a:solidFill>
                <a:latin typeface="楷体" pitchFamily="49" charset="-122"/>
                <a:ea typeface="楷体" pitchFamily="49" charset="-122"/>
              </a:rPr>
              <a:t>：</a:t>
            </a:r>
            <a:r>
              <a:rPr lang="zh-CN" altLang="en-US" sz="2800" dirty="0" smtClean="0">
                <a:latin typeface="楷体" pitchFamily="49" charset="-122"/>
                <a:ea typeface="楷体" pitchFamily="49" charset="-122"/>
              </a:rPr>
              <a:t>用手指或器具演奏（某种乐器）。</a:t>
            </a:r>
            <a:endParaRPr lang="en-US" altLang="zh-CN" sz="2800" dirty="0" smtClean="0">
              <a:latin typeface="楷体" pitchFamily="49" charset="-122"/>
              <a:ea typeface="楷体" pitchFamily="49" charset="-122"/>
            </a:endParaRPr>
          </a:p>
          <a:p>
            <a:r>
              <a:rPr lang="zh-CN" altLang="en-US" sz="3600" b="1" dirty="0" smtClean="0">
                <a:solidFill>
                  <a:srgbClr val="1597E0"/>
                </a:solidFill>
                <a:latin typeface="楷体" pitchFamily="49" charset="-122"/>
                <a:ea typeface="楷体" pitchFamily="49" charset="-122"/>
              </a:rPr>
              <a:t>滋润：</a:t>
            </a:r>
            <a:r>
              <a:rPr lang="zh-CN" altLang="en-US" sz="2800" dirty="0">
                <a:latin typeface="楷体" pitchFamily="49" charset="-122"/>
                <a:ea typeface="楷体" pitchFamily="49" charset="-122"/>
              </a:rPr>
              <a:t>增添水分，使不干枯。</a:t>
            </a:r>
            <a:endParaRPr lang="en-US" altLang="zh-CN" sz="2800" dirty="0" smtClean="0">
              <a:latin typeface="楷体" pitchFamily="49" charset="-122"/>
              <a:ea typeface="楷体" pitchFamily="49" charset="-122"/>
            </a:endParaRPr>
          </a:p>
          <a:p>
            <a:r>
              <a:rPr lang="zh-CN" altLang="en-US" sz="3600" b="1" dirty="0" smtClean="0">
                <a:solidFill>
                  <a:srgbClr val="1597E0"/>
                </a:solidFill>
                <a:latin typeface="楷体" pitchFamily="49" charset="-122"/>
                <a:ea typeface="楷体" pitchFamily="49" charset="-122"/>
              </a:rPr>
              <a:t>爱抚：</a:t>
            </a:r>
            <a:r>
              <a:rPr lang="zh-CN" altLang="en-US" sz="2800" dirty="0" smtClean="0">
                <a:latin typeface="楷体" pitchFamily="49" charset="-122"/>
                <a:ea typeface="楷体" pitchFamily="49" charset="-122"/>
              </a:rPr>
              <a:t>疼爱</a:t>
            </a:r>
            <a:r>
              <a:rPr lang="zh-CN" altLang="en-US" sz="2800" dirty="0">
                <a:latin typeface="楷体" pitchFamily="49" charset="-122"/>
                <a:ea typeface="楷体" pitchFamily="49" charset="-122"/>
              </a:rPr>
              <a:t>抚慰。</a:t>
            </a:r>
            <a:endParaRPr lang="en-US" altLang="zh-CN" sz="2800" dirty="0" smtClean="0">
              <a:latin typeface="楷体" pitchFamily="49" charset="-122"/>
              <a:ea typeface="楷体" pitchFamily="49" charset="-122"/>
            </a:endParaRPr>
          </a:p>
        </p:txBody>
      </p:sp>
      <p:sp>
        <p:nvSpPr>
          <p:cNvPr id="10" name="对角圆角矩形 9"/>
          <p:cNvSpPr/>
          <p:nvPr/>
        </p:nvSpPr>
        <p:spPr>
          <a:xfrm>
            <a:off x="1132671" y="205637"/>
            <a:ext cx="1927161"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词语解释</a:t>
            </a:r>
            <a:endParaRPr lang="en-US" altLang="zh-CN" sz="3200" b="1" dirty="0">
              <a:solidFill>
                <a:schemeClr val="accent6">
                  <a:lumMod val="75000"/>
                </a:schemeClr>
              </a:solidFill>
              <a:latin typeface="楷体" pitchFamily="49" charset="-122"/>
              <a:ea typeface="楷体" pitchFamily="49"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9" name="TextBox 8"/>
          <p:cNvSpPr txBox="1"/>
          <p:nvPr/>
        </p:nvSpPr>
        <p:spPr>
          <a:xfrm>
            <a:off x="683568" y="3429000"/>
            <a:ext cx="7488832" cy="2369880"/>
          </a:xfrm>
          <a:prstGeom prst="rect">
            <a:avLst/>
          </a:prstGeom>
          <a:noFill/>
        </p:spPr>
        <p:txBody>
          <a:bodyPr wrap="square" rtlCol="0">
            <a:spAutoFit/>
          </a:bodyPr>
          <a:lstStyle/>
          <a:p>
            <a:r>
              <a:rPr lang="zh-CN" altLang="en-US" sz="3600" b="1" dirty="0" smtClean="0">
                <a:solidFill>
                  <a:srgbClr val="1597E0"/>
                </a:solidFill>
                <a:latin typeface="楷体" pitchFamily="49" charset="-122"/>
                <a:ea typeface="楷体" pitchFamily="49" charset="-122"/>
              </a:rPr>
              <a:t>主要内容</a:t>
            </a:r>
            <a:r>
              <a:rPr lang="zh-CN" altLang="en-US" sz="2400" dirty="0" smtClean="0">
                <a:latin typeface="楷体" pitchFamily="49" charset="-122"/>
                <a:ea typeface="楷体" pitchFamily="49" charset="-122"/>
              </a:rPr>
              <a:t>：</a:t>
            </a:r>
            <a:endParaRPr lang="en-US" altLang="zh-CN" sz="2400" dirty="0" smtClean="0">
              <a:latin typeface="楷体" pitchFamily="49" charset="-122"/>
              <a:ea typeface="楷体" pitchFamily="49" charset="-122"/>
            </a:endParaRPr>
          </a:p>
          <a:p>
            <a:r>
              <a:rPr lang="zh-CN" altLang="en-US" sz="2800" dirty="0" smtClean="0">
                <a:latin typeface="楷体" pitchFamily="49" charset="-122"/>
                <a:ea typeface="楷体" pitchFamily="49" charset="-122"/>
              </a:rPr>
              <a:t>    本文是一篇拟人体的童话散文，以拟人的手法绘声绘色地叙述了笋芽儿在春天里的成长过程。让人感受到笋芽儿成长之快及春天的蓬勃生机。</a:t>
            </a:r>
            <a:endParaRPr lang="zh-CN" altLang="en-US" sz="2800" dirty="0">
              <a:latin typeface="楷体" pitchFamily="49" charset="-122"/>
              <a:ea typeface="楷体" pitchFamily="49" charset="-122"/>
            </a:endParaRPr>
          </a:p>
        </p:txBody>
      </p:sp>
    </p:spTree>
    <p:extLst>
      <p:ext uri="{BB962C8B-B14F-4D97-AF65-F5344CB8AC3E}">
        <p14:creationId xmlns:p14="http://schemas.microsoft.com/office/powerpoint/2010/main" xmlns="" val="2256385307"/>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对角圆角矩形 11"/>
          <p:cNvSpPr/>
          <p:nvPr/>
        </p:nvSpPr>
        <p:spPr>
          <a:xfrm>
            <a:off x="1132672" y="205637"/>
            <a:ext cx="243121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快乐读书吧</a:t>
            </a:r>
            <a:endParaRPr lang="en-US" altLang="zh-CN" sz="3200" b="1" dirty="0">
              <a:solidFill>
                <a:schemeClr val="accent6">
                  <a:lumMod val="75000"/>
                </a:schemeClr>
              </a:solidFill>
              <a:latin typeface="楷体" pitchFamily="49" charset="-122"/>
              <a:ea typeface="楷体" pitchFamily="49"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1" name="矩形 10"/>
          <p:cNvSpPr/>
          <p:nvPr/>
        </p:nvSpPr>
        <p:spPr>
          <a:xfrm>
            <a:off x="539552" y="766445"/>
            <a:ext cx="2232248"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itchFamily="2" charset="-122"/>
                <a:ea typeface="华文新魏" pitchFamily="2" charset="-122"/>
              </a:rPr>
              <a:t>图书简介</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itchFamily="2" charset="-122"/>
              <a:ea typeface="华文新魏" pitchFamily="2" charset="-122"/>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1938" y="1885950"/>
            <a:ext cx="8618537" cy="30861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444361414"/>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对角圆角矩形 11"/>
          <p:cNvSpPr/>
          <p:nvPr/>
        </p:nvSpPr>
        <p:spPr>
          <a:xfrm>
            <a:off x="1132672" y="205637"/>
            <a:ext cx="243121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快乐读书吧</a:t>
            </a:r>
            <a:endParaRPr lang="en-US" altLang="zh-CN" sz="3200" b="1" dirty="0">
              <a:solidFill>
                <a:schemeClr val="accent6">
                  <a:lumMod val="75000"/>
                </a:schemeClr>
              </a:solidFill>
              <a:latin typeface="楷体" pitchFamily="49" charset="-122"/>
              <a:ea typeface="楷体" pitchFamily="49"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1" name="矩形 10"/>
          <p:cNvSpPr/>
          <p:nvPr/>
        </p:nvSpPr>
        <p:spPr>
          <a:xfrm>
            <a:off x="539552" y="739994"/>
            <a:ext cx="2232248"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itchFamily="2" charset="-122"/>
                <a:ea typeface="华文新魏" pitchFamily="2" charset="-122"/>
              </a:rPr>
              <a:t>图书推荐</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itchFamily="2" charset="-122"/>
              <a:ea typeface="华文新魏" pitchFamily="2" charset="-122"/>
            </a:endParaRP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1938" y="1881188"/>
            <a:ext cx="8618537" cy="30956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444361414"/>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2531" name="图片 12"/>
          <p:cNvPicPr>
            <a:picLocks noChangeAspect="1"/>
          </p:cNvPicPr>
          <p:nvPr/>
        </p:nvPicPr>
        <p:blipFill>
          <a:blip r:embed="rId3" cstate="print"/>
          <a:srcRect r="72971"/>
          <a:stretch>
            <a:fillRect/>
          </a:stretch>
        </p:blipFill>
        <p:spPr bwMode="auto">
          <a:xfrm>
            <a:off x="896376" y="6096000"/>
            <a:ext cx="1265237" cy="1200150"/>
          </a:xfrm>
          <a:prstGeom prst="rect">
            <a:avLst/>
          </a:prstGeom>
          <a:noFill/>
          <a:ln w="9525">
            <a:noFill/>
            <a:miter lim="800000"/>
            <a:headEnd/>
            <a:tailEnd/>
          </a:ln>
        </p:spPr>
      </p:pic>
      <p:pic>
        <p:nvPicPr>
          <p:cNvPr id="22533" name="图片 7"/>
          <p:cNvPicPr>
            <a:picLocks noChangeAspect="1"/>
          </p:cNvPicPr>
          <p:nvPr/>
        </p:nvPicPr>
        <p:blipFill>
          <a:blip r:embed="rId4" cstate="print"/>
          <a:srcRect/>
          <a:stretch>
            <a:fillRect/>
          </a:stretch>
        </p:blipFill>
        <p:spPr bwMode="auto">
          <a:xfrm>
            <a:off x="563563" y="6096000"/>
            <a:ext cx="539750" cy="460375"/>
          </a:xfrm>
          <a:prstGeom prst="rect">
            <a:avLst/>
          </a:prstGeom>
          <a:noFill/>
          <a:ln w="9525">
            <a:noFill/>
            <a:miter lim="800000"/>
            <a:headEnd/>
            <a:tailEnd/>
          </a:ln>
        </p:spPr>
      </p:pic>
      <p:pic>
        <p:nvPicPr>
          <p:cNvPr id="22535"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356" name="矩形 355"/>
          <p:cNvSpPr/>
          <p:nvPr/>
        </p:nvSpPr>
        <p:spPr>
          <a:xfrm>
            <a:off x="1528995" y="2005279"/>
            <a:ext cx="5388479" cy="769441"/>
          </a:xfrm>
          <a:prstGeom prst="rect">
            <a:avLst/>
          </a:prstGeom>
          <a:noFill/>
        </p:spPr>
        <p:txBody>
          <a:bodyPr>
            <a:spAutoFit/>
          </a:bodyPr>
          <a:lstStyle/>
          <a:p>
            <a:pPr algn="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谢谢您的观看和支持</a:t>
            </a:r>
            <a:endPar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57" name="图片 356"/>
          <p:cNvPicPr>
            <a:picLocks noChangeAspect="1"/>
          </p:cNvPicPr>
          <p:nvPr/>
        </p:nvPicPr>
        <p:blipFill>
          <a:blip r:embed="rId6" cstate="print"/>
          <a:srcRect/>
          <a:stretch>
            <a:fillRect/>
          </a:stretch>
        </p:blipFill>
        <p:spPr bwMode="auto">
          <a:xfrm>
            <a:off x="2447925" y="2909888"/>
            <a:ext cx="4195763" cy="623887"/>
          </a:xfrm>
          <a:prstGeom prst="rect">
            <a:avLst/>
          </a:prstGeom>
          <a:noFill/>
          <a:ln w="9525">
            <a:noFill/>
            <a:miter lim="800000"/>
            <a:headEnd/>
            <a:tailEnd/>
          </a:ln>
        </p:spPr>
      </p:pic>
      <p:grpSp>
        <p:nvGrpSpPr>
          <p:cNvPr id="11" name="组合 10"/>
          <p:cNvGrpSpPr/>
          <p:nvPr/>
        </p:nvGrpSpPr>
        <p:grpSpPr>
          <a:xfrm>
            <a:off x="7601039" y="5023879"/>
            <a:ext cx="1113416" cy="1819834"/>
            <a:chOff x="5836357" y="4560894"/>
            <a:chExt cx="1327930" cy="2056092"/>
          </a:xfrm>
        </p:grpSpPr>
        <p:pic>
          <p:nvPicPr>
            <p:cNvPr id="12"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p:blipFill>
          <p:spPr bwMode="auto">
            <a:xfrm>
              <a:off x="5836357" y="4560894"/>
              <a:ext cx="429028" cy="383639"/>
            </a:xfrm>
            <a:prstGeom prst="rect">
              <a:avLst/>
            </a:prstGeom>
            <a:noFill/>
            <a:ln w="9525">
              <a:noFill/>
              <a:miter lim="800000"/>
              <a:headEnd/>
              <a:tailEnd/>
            </a:ln>
          </p:spPr>
        </p:pic>
        <p:pic>
          <p:nvPicPr>
            <p:cNvPr id="13"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4"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1765289" y="5277941"/>
            <a:ext cx="1365272" cy="15280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7"/>
                                        </p:tgtEl>
                                        <p:attrNameLst>
                                          <p:attrName>style.visibility</p:attrName>
                                        </p:attrNameLst>
                                      </p:cBhvr>
                                      <p:to>
                                        <p:strVal val="visible"/>
                                      </p:to>
                                    </p:set>
                                    <p:animEffect transition="in" filter="wipe(left)">
                                      <p:cBhvr>
                                        <p:cTn id="7" dur="500"/>
                                        <p:tgtEl>
                                          <p:spTgt spid="357"/>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356"/>
                                        </p:tgtEl>
                                        <p:attrNameLst>
                                          <p:attrName>style.visibility</p:attrName>
                                        </p:attrNameLst>
                                      </p:cBhvr>
                                      <p:to>
                                        <p:strVal val="visible"/>
                                      </p:to>
                                    </p:set>
                                    <p:anim by="(-#ppt_w*2)" calcmode="lin" valueType="num">
                                      <p:cBhvr rctx="PPT">
                                        <p:cTn id="11" dur="500" autoRev="1" fill="hold">
                                          <p:stCondLst>
                                            <p:cond delay="0"/>
                                          </p:stCondLst>
                                        </p:cTn>
                                        <p:tgtEl>
                                          <p:spTgt spid="356"/>
                                        </p:tgtEl>
                                        <p:attrNameLst>
                                          <p:attrName>ppt_w</p:attrName>
                                        </p:attrNameLst>
                                      </p:cBhvr>
                                    </p:anim>
                                    <p:anim by="(#ppt_w*0.50)" calcmode="lin" valueType="num">
                                      <p:cBhvr>
                                        <p:cTn id="12" dur="500" decel="50000" autoRev="1" fill="hold">
                                          <p:stCondLst>
                                            <p:cond delay="0"/>
                                          </p:stCondLst>
                                        </p:cTn>
                                        <p:tgtEl>
                                          <p:spTgt spid="356"/>
                                        </p:tgtEl>
                                        <p:attrNameLst>
                                          <p:attrName>ppt_x</p:attrName>
                                        </p:attrNameLst>
                                      </p:cBhvr>
                                    </p:anim>
                                    <p:anim from="(-#ppt_h/2)" to="(#ppt_y)" calcmode="lin" valueType="num">
                                      <p:cBhvr>
                                        <p:cTn id="13" dur="1000" fill="hold">
                                          <p:stCondLst>
                                            <p:cond delay="0"/>
                                          </p:stCondLst>
                                        </p:cTn>
                                        <p:tgtEl>
                                          <p:spTgt spid="356"/>
                                        </p:tgtEl>
                                        <p:attrNameLst>
                                          <p:attrName>ppt_y</p:attrName>
                                        </p:attrNameLst>
                                      </p:cBhvr>
                                    </p:anim>
                                    <p:animRot by="21600000">
                                      <p:cBhvr>
                                        <p:cTn id="14" dur="1000" fill="hold">
                                          <p:stCondLst>
                                            <p:cond delay="0"/>
                                          </p:stCondLst>
                                        </p:cTn>
                                        <p:tgtEl>
                                          <p:spTgt spid="356"/>
                                        </p:tgtEl>
                                        <p:attrNameLst>
                                          <p:attrName>r</p:attrName>
                                        </p:attrNameLst>
                                      </p:cBhvr>
                                    </p:animRot>
                                  </p:childTnLst>
                                </p:cTn>
                              </p:par>
                              <p:par>
                                <p:cTn id="15" presetID="26"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80">
                                          <p:stCondLst>
                                            <p:cond delay="0"/>
                                          </p:stCondLst>
                                        </p:cTn>
                                        <p:tgtEl>
                                          <p:spTgt spid="14"/>
                                        </p:tgtEl>
                                      </p:cBhvr>
                                    </p:animEffect>
                                    <p:anim calcmode="lin" valueType="num">
                                      <p:cBhvr>
                                        <p:cTn id="1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3" dur="26">
                                          <p:stCondLst>
                                            <p:cond delay="650"/>
                                          </p:stCondLst>
                                        </p:cTn>
                                        <p:tgtEl>
                                          <p:spTgt spid="14"/>
                                        </p:tgtEl>
                                      </p:cBhvr>
                                      <p:to x="100000" y="60000"/>
                                    </p:animScale>
                                    <p:animScale>
                                      <p:cBhvr>
                                        <p:cTn id="24" dur="166" decel="50000">
                                          <p:stCondLst>
                                            <p:cond delay="676"/>
                                          </p:stCondLst>
                                        </p:cTn>
                                        <p:tgtEl>
                                          <p:spTgt spid="14"/>
                                        </p:tgtEl>
                                      </p:cBhvr>
                                      <p:to x="100000" y="100000"/>
                                    </p:animScale>
                                    <p:animScale>
                                      <p:cBhvr>
                                        <p:cTn id="25" dur="26">
                                          <p:stCondLst>
                                            <p:cond delay="1312"/>
                                          </p:stCondLst>
                                        </p:cTn>
                                        <p:tgtEl>
                                          <p:spTgt spid="14"/>
                                        </p:tgtEl>
                                      </p:cBhvr>
                                      <p:to x="100000" y="80000"/>
                                    </p:animScale>
                                    <p:animScale>
                                      <p:cBhvr>
                                        <p:cTn id="26" dur="166" decel="50000">
                                          <p:stCondLst>
                                            <p:cond delay="1338"/>
                                          </p:stCondLst>
                                        </p:cTn>
                                        <p:tgtEl>
                                          <p:spTgt spid="14"/>
                                        </p:tgtEl>
                                      </p:cBhvr>
                                      <p:to x="100000" y="100000"/>
                                    </p:animScale>
                                    <p:animScale>
                                      <p:cBhvr>
                                        <p:cTn id="27" dur="26">
                                          <p:stCondLst>
                                            <p:cond delay="1642"/>
                                          </p:stCondLst>
                                        </p:cTn>
                                        <p:tgtEl>
                                          <p:spTgt spid="14"/>
                                        </p:tgtEl>
                                      </p:cBhvr>
                                      <p:to x="100000" y="90000"/>
                                    </p:animScale>
                                    <p:animScale>
                                      <p:cBhvr>
                                        <p:cTn id="28" dur="166" decel="50000">
                                          <p:stCondLst>
                                            <p:cond delay="1668"/>
                                          </p:stCondLst>
                                        </p:cTn>
                                        <p:tgtEl>
                                          <p:spTgt spid="14"/>
                                        </p:tgtEl>
                                      </p:cBhvr>
                                      <p:to x="100000" y="100000"/>
                                    </p:animScale>
                                    <p:animScale>
                                      <p:cBhvr>
                                        <p:cTn id="29" dur="26">
                                          <p:stCondLst>
                                            <p:cond delay="1808"/>
                                          </p:stCondLst>
                                        </p:cTn>
                                        <p:tgtEl>
                                          <p:spTgt spid="14"/>
                                        </p:tgtEl>
                                      </p:cBhvr>
                                      <p:to x="100000" y="95000"/>
                                    </p:animScale>
                                    <p:animScale>
                                      <p:cBhvr>
                                        <p:cTn id="30" dur="166" decel="50000">
                                          <p:stCondLst>
                                            <p:cond delay="1834"/>
                                          </p:stCondLst>
                                        </p:cTn>
                                        <p:tgtEl>
                                          <p:spTgt spid="14"/>
                                        </p:tgtEl>
                                      </p:cBhvr>
                                      <p:to x="100000" y="100000"/>
                                    </p:animScale>
                                  </p:childTnLst>
                                </p:cTn>
                              </p:par>
                              <p:par>
                                <p:cTn id="31" presetID="26"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80">
                                          <p:stCondLst>
                                            <p:cond delay="0"/>
                                          </p:stCondLst>
                                        </p:cTn>
                                        <p:tgtEl>
                                          <p:spTgt spid="11"/>
                                        </p:tgtEl>
                                      </p:cBhvr>
                                    </p:animEffect>
                                    <p:anim calcmode="lin" valueType="num">
                                      <p:cBhvr>
                                        <p:cTn id="3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9" dur="26">
                                          <p:stCondLst>
                                            <p:cond delay="650"/>
                                          </p:stCondLst>
                                        </p:cTn>
                                        <p:tgtEl>
                                          <p:spTgt spid="11"/>
                                        </p:tgtEl>
                                      </p:cBhvr>
                                      <p:to x="100000" y="60000"/>
                                    </p:animScale>
                                    <p:animScale>
                                      <p:cBhvr>
                                        <p:cTn id="40" dur="166" decel="50000">
                                          <p:stCondLst>
                                            <p:cond delay="676"/>
                                          </p:stCondLst>
                                        </p:cTn>
                                        <p:tgtEl>
                                          <p:spTgt spid="11"/>
                                        </p:tgtEl>
                                      </p:cBhvr>
                                      <p:to x="100000" y="100000"/>
                                    </p:animScale>
                                    <p:animScale>
                                      <p:cBhvr>
                                        <p:cTn id="41" dur="26">
                                          <p:stCondLst>
                                            <p:cond delay="1312"/>
                                          </p:stCondLst>
                                        </p:cTn>
                                        <p:tgtEl>
                                          <p:spTgt spid="11"/>
                                        </p:tgtEl>
                                      </p:cBhvr>
                                      <p:to x="100000" y="80000"/>
                                    </p:animScale>
                                    <p:animScale>
                                      <p:cBhvr>
                                        <p:cTn id="42" dur="166" decel="50000">
                                          <p:stCondLst>
                                            <p:cond delay="1338"/>
                                          </p:stCondLst>
                                        </p:cTn>
                                        <p:tgtEl>
                                          <p:spTgt spid="11"/>
                                        </p:tgtEl>
                                      </p:cBhvr>
                                      <p:to x="100000" y="100000"/>
                                    </p:animScale>
                                    <p:animScale>
                                      <p:cBhvr>
                                        <p:cTn id="43" dur="26">
                                          <p:stCondLst>
                                            <p:cond delay="1642"/>
                                          </p:stCondLst>
                                        </p:cTn>
                                        <p:tgtEl>
                                          <p:spTgt spid="11"/>
                                        </p:tgtEl>
                                      </p:cBhvr>
                                      <p:to x="100000" y="90000"/>
                                    </p:animScale>
                                    <p:animScale>
                                      <p:cBhvr>
                                        <p:cTn id="44" dur="166" decel="50000">
                                          <p:stCondLst>
                                            <p:cond delay="1668"/>
                                          </p:stCondLst>
                                        </p:cTn>
                                        <p:tgtEl>
                                          <p:spTgt spid="11"/>
                                        </p:tgtEl>
                                      </p:cBhvr>
                                      <p:to x="100000" y="100000"/>
                                    </p:animScale>
                                    <p:animScale>
                                      <p:cBhvr>
                                        <p:cTn id="45" dur="26">
                                          <p:stCondLst>
                                            <p:cond delay="1808"/>
                                          </p:stCondLst>
                                        </p:cTn>
                                        <p:tgtEl>
                                          <p:spTgt spid="11"/>
                                        </p:tgtEl>
                                      </p:cBhvr>
                                      <p:to x="100000" y="95000"/>
                                    </p:animScale>
                                    <p:animScale>
                                      <p:cBhvr>
                                        <p:cTn id="46"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云形标注 6"/>
          <p:cNvSpPr/>
          <p:nvPr/>
        </p:nvSpPr>
        <p:spPr>
          <a:xfrm>
            <a:off x="4753349" y="2311911"/>
            <a:ext cx="3866085" cy="2295824"/>
          </a:xfrm>
          <a:prstGeom prst="cloudCallout">
            <a:avLst>
              <a:gd name="adj1" fmla="val -28717"/>
              <a:gd name="adj2" fmla="val 72334"/>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pic>
        <p:nvPicPr>
          <p:cNvPr id="1028"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13549" y="1391429"/>
            <a:ext cx="78105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TextBox 2"/>
          <p:cNvSpPr txBox="1"/>
          <p:nvPr/>
        </p:nvSpPr>
        <p:spPr>
          <a:xfrm>
            <a:off x="4644008" y="2490327"/>
            <a:ext cx="3925134" cy="2308324"/>
          </a:xfrm>
          <a:prstGeom prst="rect">
            <a:avLst/>
          </a:prstGeom>
          <a:noFill/>
        </p:spPr>
        <p:txBody>
          <a:bodyPr wrap="square" rtlCol="0">
            <a:spAutoFit/>
          </a:bodyPr>
          <a:lstStyle/>
          <a:p>
            <a:r>
              <a:rPr lang="zh-CN" altLang="en-US" sz="2400" dirty="0" smtClean="0">
                <a:latin typeface="楷体" pitchFamily="49" charset="-122"/>
                <a:ea typeface="楷体" pitchFamily="49" charset="-122"/>
              </a:rPr>
              <a:t>　　“小鸟在前面带路，风儿吹向我们</a:t>
            </a:r>
            <a:r>
              <a:rPr lang="en-US" altLang="zh-CN" sz="2400" dirty="0" smtClean="0">
                <a:latin typeface="楷体" pitchFamily="49" charset="-122"/>
                <a:ea typeface="楷体" pitchFamily="49" charset="-122"/>
              </a:rPr>
              <a:t>……</a:t>
            </a:r>
            <a:r>
              <a:rPr lang="zh-CN" altLang="en-US" sz="2400" dirty="0" smtClean="0">
                <a:latin typeface="楷体" pitchFamily="49" charset="-122"/>
                <a:ea typeface="楷体" pitchFamily="49" charset="-122"/>
              </a:rPr>
              <a:t>”</a:t>
            </a:r>
            <a:endParaRPr lang="en-US" altLang="zh-CN" sz="2400" dirty="0" smtClean="0">
              <a:latin typeface="楷体" pitchFamily="49" charset="-122"/>
              <a:ea typeface="楷体" pitchFamily="49" charset="-122"/>
            </a:endParaRPr>
          </a:p>
          <a:p>
            <a:r>
              <a:rPr lang="zh-CN" altLang="en-US" sz="2400" dirty="0" smtClean="0">
                <a:latin typeface="楷体" pitchFamily="49" charset="-122"/>
                <a:ea typeface="楷体" pitchFamily="49" charset="-122"/>
              </a:rPr>
              <a:t>　　伴随着愉快的歌声，让我们来到儿童乐园里，看一看这里面有多少字是我们认识的好吗？</a:t>
            </a:r>
            <a:endParaRPr lang="zh-CN" altLang="en-US" sz="2400" dirty="0">
              <a:latin typeface="楷体" pitchFamily="49" charset="-122"/>
              <a:ea typeface="楷体" pitchFamily="49" charset="-122"/>
            </a:endParaRPr>
          </a:p>
        </p:txBody>
      </p:sp>
      <p:pic>
        <p:nvPicPr>
          <p:cNvPr id="1031" name="Picture 7"/>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897436" y="1511123"/>
            <a:ext cx="404813"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52482" y="2123350"/>
            <a:ext cx="2371725" cy="292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8" name="组合 7"/>
          <p:cNvGrpSpPr/>
          <p:nvPr/>
        </p:nvGrpSpPr>
        <p:grpSpPr>
          <a:xfrm>
            <a:off x="467544" y="110421"/>
            <a:ext cx="2525818" cy="549852"/>
            <a:chOff x="467544" y="110421"/>
            <a:chExt cx="2525818" cy="549852"/>
          </a:xfrm>
        </p:grpSpPr>
        <p:sp>
          <p:nvSpPr>
            <p:cNvPr id="12" name="对角圆角矩形 11"/>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a:solidFill>
                    <a:schemeClr val="accent6">
                      <a:lumMod val="75000"/>
                    </a:schemeClr>
                  </a:solidFill>
                  <a:latin typeface="楷体" pitchFamily="49" charset="-122"/>
                  <a:ea typeface="楷体" pitchFamily="49" charset="-122"/>
                </a:rPr>
                <a:t>新课</a:t>
              </a:r>
              <a:r>
                <a:rPr lang="zh-CN" altLang="en-US" sz="3200" b="1" dirty="0" smtClean="0">
                  <a:solidFill>
                    <a:schemeClr val="accent6">
                      <a:lumMod val="75000"/>
                    </a:schemeClr>
                  </a:solidFill>
                  <a:latin typeface="楷体" pitchFamily="49" charset="-122"/>
                  <a:ea typeface="楷体" pitchFamily="49" charset="-122"/>
                </a:rPr>
                <a:t>导入</a:t>
              </a:r>
              <a:endParaRPr lang="en-US" altLang="zh-CN" sz="3200" b="1" dirty="0">
                <a:solidFill>
                  <a:schemeClr val="accent6">
                    <a:lumMod val="75000"/>
                  </a:schemeClr>
                </a:solidFill>
                <a:latin typeface="楷体" pitchFamily="49" charset="-122"/>
                <a:ea typeface="楷体" pitchFamily="49" charset="-122"/>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67544" y="110421"/>
              <a:ext cx="576064" cy="549852"/>
            </a:xfrm>
            <a:prstGeom prst="rect">
              <a:avLst/>
            </a:prstGeom>
          </p:spPr>
        </p:pic>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17412" name="图片 12"/>
          <p:cNvPicPr>
            <a:picLocks noChangeAspect="1"/>
          </p:cNvPicPr>
          <p:nvPr/>
        </p:nvPicPr>
        <p:blipFill>
          <a:blip r:embed="rId3" cstate="print"/>
          <a:srcRect r="72971"/>
          <a:stretch>
            <a:fillRect/>
          </a:stretch>
        </p:blipFill>
        <p:spPr bwMode="auto">
          <a:xfrm>
            <a:off x="1382713" y="6253163"/>
            <a:ext cx="1265237" cy="1200150"/>
          </a:xfrm>
          <a:prstGeom prst="rect">
            <a:avLst/>
          </a:prstGeom>
          <a:noFill/>
          <a:ln w="9525">
            <a:noFill/>
            <a:miter lim="800000"/>
            <a:headEnd/>
            <a:tailEnd/>
          </a:ln>
        </p:spPr>
      </p:pic>
      <p:pic>
        <p:nvPicPr>
          <p:cNvPr id="17414"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17416"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2" name="矩形 1"/>
          <p:cNvSpPr/>
          <p:nvPr/>
        </p:nvSpPr>
        <p:spPr>
          <a:xfrm>
            <a:off x="251520" y="764704"/>
            <a:ext cx="2664296" cy="646331"/>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itchFamily="2" charset="-122"/>
                <a:ea typeface="华文新魏" pitchFamily="2" charset="-122"/>
              </a:rPr>
              <a:t>识字加油站</a:t>
            </a:r>
            <a:endParaRPr lang="zh-CN" alt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itchFamily="2" charset="-122"/>
              <a:ea typeface="华文新魏" pitchFamily="2" charset="-122"/>
            </a:endParaRPr>
          </a:p>
        </p:txBody>
      </p:sp>
      <p:sp>
        <p:nvSpPr>
          <p:cNvPr id="25" name="云形标注 24"/>
          <p:cNvSpPr/>
          <p:nvPr/>
        </p:nvSpPr>
        <p:spPr>
          <a:xfrm>
            <a:off x="899592" y="4293096"/>
            <a:ext cx="3528392" cy="1584176"/>
          </a:xfrm>
          <a:prstGeom prst="cloudCallout">
            <a:avLst>
              <a:gd name="adj1" fmla="val 60520"/>
              <a:gd name="adj2" fmla="val 54020"/>
            </a:avLst>
          </a:prstGeom>
          <a:solidFill>
            <a:schemeClr val="accent5">
              <a:lumMod val="40000"/>
              <a:lumOff val="60000"/>
            </a:schemeClr>
          </a:solidFill>
          <a:ln>
            <a:solidFill>
              <a:schemeClr val="accent5">
                <a:lumMod val="60000"/>
                <a:lumOff val="4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dirty="0">
              <a:solidFill>
                <a:schemeClr val="tx1"/>
              </a:solidFill>
              <a:latin typeface="楷体" pitchFamily="49" charset="-122"/>
              <a:ea typeface="楷体" pitchFamily="49" charset="-122"/>
            </a:endParaRPr>
          </a:p>
        </p:txBody>
      </p:sp>
      <p:sp>
        <p:nvSpPr>
          <p:cNvPr id="12" name="TextBox 11"/>
          <p:cNvSpPr txBox="1"/>
          <p:nvPr/>
        </p:nvSpPr>
        <p:spPr>
          <a:xfrm>
            <a:off x="1115616" y="4365104"/>
            <a:ext cx="3024336" cy="1477328"/>
          </a:xfrm>
          <a:prstGeom prst="rect">
            <a:avLst/>
          </a:prstGeom>
          <a:noFill/>
        </p:spPr>
        <p:txBody>
          <a:bodyPr wrap="square" rtlCol="0">
            <a:spAutoFit/>
          </a:bodyPr>
          <a:lstStyle/>
          <a:p>
            <a:r>
              <a:rPr lang="zh-CN" altLang="en-US" dirty="0" smtClean="0">
                <a:latin typeface="楷体" pitchFamily="49" charset="-122"/>
                <a:ea typeface="楷体" pitchFamily="49" charset="-122"/>
              </a:rPr>
              <a:t>　　同学们，在公园里有那么多的汉字，你认识多少，还有哪些不认识？这节课就让我们一起来和这些生字交朋友吧。</a:t>
            </a:r>
            <a:endParaRPr lang="zh-CN" altLang="en-US" dirty="0">
              <a:latin typeface="楷体" pitchFamily="49" charset="-122"/>
              <a:ea typeface="楷体" pitchFamily="49" charset="-122"/>
            </a:endParaRPr>
          </a:p>
        </p:txBody>
      </p:sp>
      <p:grpSp>
        <p:nvGrpSpPr>
          <p:cNvPr id="20" name="组合 19"/>
          <p:cNvGrpSpPr/>
          <p:nvPr/>
        </p:nvGrpSpPr>
        <p:grpSpPr>
          <a:xfrm>
            <a:off x="3923928" y="4638539"/>
            <a:ext cx="1243864" cy="2219461"/>
            <a:chOff x="5836357" y="4560894"/>
            <a:chExt cx="1327930" cy="2056092"/>
          </a:xfrm>
        </p:grpSpPr>
        <p:pic>
          <p:nvPicPr>
            <p:cNvPr id="21" name="图片 5"/>
            <p:cNvPicPr>
              <a:picLocks noChangeAspect="1"/>
            </p:cNvPicPr>
            <p:nvPr/>
          </p:nvPicPr>
          <p:blipFill rotWithShape="1">
            <a:blip r:embed="rId6" cstate="print"/>
            <a:srcRect l="35500" r="32250" b="80044"/>
            <a:stretch/>
          </p:blipFill>
          <p:spPr bwMode="auto">
            <a:xfrm>
              <a:off x="5836357" y="4560894"/>
              <a:ext cx="429028" cy="383639"/>
            </a:xfrm>
            <a:prstGeom prst="rect">
              <a:avLst/>
            </a:prstGeom>
            <a:noFill/>
            <a:ln w="9525">
              <a:noFill/>
              <a:miter lim="800000"/>
              <a:headEnd/>
              <a:tailEnd/>
            </a:ln>
          </p:spPr>
        </p:pic>
        <p:pic>
          <p:nvPicPr>
            <p:cNvPr id="22"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27" name="图片 26"/>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76064" cy="549852"/>
          </a:xfrm>
          <a:prstGeom prst="rect">
            <a:avLst/>
          </a:prstGeom>
        </p:spPr>
      </p:pic>
      <p:sp>
        <p:nvSpPr>
          <p:cNvPr id="37894" name="AutoShape 6" descr="https://timgsa.baidu.com/timg?image&amp;quality=80&amp;size=b9999_10000&amp;sec=1508148032464&amp;di=981edf6cd35d3303f036b37f724b9f39&amp;imgtype=0&amp;src=http%3A%2F%2Fi0.sinaimg.cn%2Ffashion%2F2015%2F1029%2FU3978P1503DT2015102916504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3" name="Picture 3"/>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3979029" y="1087869"/>
            <a:ext cx="4940722" cy="327723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Box 67"/>
          <p:cNvSpPr txBox="1"/>
          <p:nvPr/>
        </p:nvSpPr>
        <p:spPr>
          <a:xfrm>
            <a:off x="5012991" y="701640"/>
            <a:ext cx="700833" cy="707886"/>
          </a:xfrm>
          <a:prstGeom prst="rect">
            <a:avLst/>
          </a:prstGeom>
          <a:noFill/>
        </p:spPr>
        <p:txBody>
          <a:bodyPr wrap="none" rtlCol="0">
            <a:spAutoFit/>
          </a:bodyPr>
          <a:lstStyle/>
          <a:p>
            <a:r>
              <a:rPr lang="en-US" altLang="zh-CN" sz="4000" b="1" dirty="0" err="1" smtClean="0">
                <a:latin typeface="+mn-ea"/>
                <a:ea typeface="+mn-ea"/>
              </a:rPr>
              <a:t>jù</a:t>
            </a:r>
            <a:endParaRPr lang="zh-CN" altLang="en-US" sz="4000" b="1" dirty="0">
              <a:latin typeface="+mn-ea"/>
              <a:ea typeface="+mn-ea"/>
            </a:endParaRPr>
          </a:p>
        </p:txBody>
      </p:sp>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4" name="TextBox 3"/>
          <p:cNvSpPr txBox="1"/>
          <p:nvPr/>
        </p:nvSpPr>
        <p:spPr>
          <a:xfrm>
            <a:off x="753348" y="671795"/>
            <a:ext cx="1210588" cy="707886"/>
          </a:xfrm>
          <a:prstGeom prst="rect">
            <a:avLst/>
          </a:prstGeom>
          <a:noFill/>
        </p:spPr>
        <p:txBody>
          <a:bodyPr wrap="none" rtlCol="0">
            <a:spAutoFit/>
          </a:bodyPr>
          <a:lstStyle/>
          <a:p>
            <a:r>
              <a:rPr lang="en-US" altLang="zh-CN" sz="4000" dirty="0" err="1" smtClean="0">
                <a:latin typeface="+mn-ea"/>
                <a:ea typeface="+mn-ea"/>
              </a:rPr>
              <a:t>tíng</a:t>
            </a:r>
            <a:endParaRPr lang="zh-CN" altLang="en-US" sz="4000" dirty="0">
              <a:latin typeface="+mn-ea"/>
              <a:ea typeface="+mn-ea"/>
            </a:endParaRPr>
          </a:p>
        </p:txBody>
      </p:sp>
      <p:sp>
        <p:nvSpPr>
          <p:cNvPr id="6" name="TextBox 5"/>
          <p:cNvSpPr txBox="1"/>
          <p:nvPr/>
        </p:nvSpPr>
        <p:spPr>
          <a:xfrm>
            <a:off x="1911399" y="1972508"/>
            <a:ext cx="2867327"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itchFamily="2" charset="2"/>
              </a:rPr>
              <a:t>：湖心亭  亭子</a:t>
            </a:r>
            <a:endParaRPr lang="zh-CN" altLang="en-US" sz="2000" dirty="0">
              <a:latin typeface="楷体" pitchFamily="49" charset="-122"/>
              <a:ea typeface="楷体" pitchFamily="49" charset="-122"/>
            </a:endParaRPr>
          </a:p>
        </p:txBody>
      </p:sp>
      <p:sp>
        <p:nvSpPr>
          <p:cNvPr id="15" name="TextBox 14"/>
          <p:cNvSpPr txBox="1"/>
          <p:nvPr/>
        </p:nvSpPr>
        <p:spPr>
          <a:xfrm>
            <a:off x="1882350" y="1196404"/>
            <a:ext cx="3145199" cy="707886"/>
          </a:xfrm>
          <a:prstGeom prst="rect">
            <a:avLst/>
          </a:prstGeom>
          <a:noFill/>
        </p:spPr>
        <p:txBody>
          <a:bodyPr wrap="square" rtlCol="0">
            <a:spAutoFit/>
          </a:bodyPr>
          <a:lstStyle/>
          <a:p>
            <a:r>
              <a:rPr lang="zh-CN" altLang="en-US" sz="2000" b="1" dirty="0" smtClean="0">
                <a:latin typeface="楷体" pitchFamily="49" charset="-122"/>
                <a:ea typeface="楷体" pitchFamily="49" charset="-122"/>
                <a:sym typeface="Wingdings" pitchFamily="2" charset="2"/>
              </a:rPr>
              <a:t>易错提示：</a:t>
            </a:r>
            <a:endParaRPr lang="en-US" altLang="zh-CN" sz="2000" b="1" dirty="0" smtClean="0">
              <a:latin typeface="楷体" pitchFamily="49" charset="-122"/>
              <a:ea typeface="楷体" pitchFamily="49" charset="-122"/>
              <a:sym typeface="Wingdings" pitchFamily="2" charset="2"/>
            </a:endParaRPr>
          </a:p>
          <a:p>
            <a:r>
              <a:rPr lang="zh-CN" altLang="en-US" sz="1600" b="1" dirty="0" smtClean="0">
                <a:latin typeface="楷体" pitchFamily="49" charset="-122"/>
                <a:ea typeface="楷体" pitchFamily="49" charset="-122"/>
                <a:sym typeface="Wingdings" pitchFamily="2" charset="2"/>
              </a:rPr>
              <a:t>　</a:t>
            </a:r>
            <a:r>
              <a:rPr lang="zh-CN" altLang="en-US" sz="2000" b="1" dirty="0" smtClean="0">
                <a:latin typeface="楷体" pitchFamily="49" charset="-122"/>
                <a:ea typeface="楷体" pitchFamily="49" charset="-122"/>
                <a:sym typeface="Wingdings" pitchFamily="2" charset="2"/>
              </a:rPr>
              <a:t>后鼻音，二声。</a:t>
            </a:r>
            <a:endParaRPr lang="zh-CN" altLang="en-US" sz="2000" dirty="0">
              <a:latin typeface="楷体" pitchFamily="49" charset="-122"/>
              <a:ea typeface="楷体" pitchFamily="49" charset="-122"/>
            </a:endParaRPr>
          </a:p>
        </p:txBody>
      </p:sp>
      <p:grpSp>
        <p:nvGrpSpPr>
          <p:cNvPr id="36"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774923" y="1310788"/>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亭</a:t>
            </a:r>
            <a:endParaRPr lang="zh-CN" altLang="en-US" sz="7200" b="1" dirty="0">
              <a:latin typeface="楷体" pitchFamily="49" charset="-122"/>
              <a:ea typeface="楷体" pitchFamily="49" charset="-122"/>
            </a:endParaRPr>
          </a:p>
        </p:txBody>
      </p:sp>
      <p:sp>
        <p:nvSpPr>
          <p:cNvPr id="42" name="TextBox 41"/>
          <p:cNvSpPr txBox="1"/>
          <p:nvPr/>
        </p:nvSpPr>
        <p:spPr>
          <a:xfrm>
            <a:off x="6058248" y="1889786"/>
            <a:ext cx="2867327"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itchFamily="2" charset="2"/>
              </a:rPr>
              <a:t>：剧烈  剧情</a:t>
            </a:r>
            <a:endParaRPr lang="zh-CN" altLang="en-US" sz="2000" dirty="0">
              <a:latin typeface="楷体" pitchFamily="49" charset="-122"/>
              <a:ea typeface="楷体" pitchFamily="49" charset="-122"/>
            </a:endParaRPr>
          </a:p>
        </p:txBody>
      </p:sp>
      <p:sp>
        <p:nvSpPr>
          <p:cNvPr id="43" name="TextBox 42"/>
          <p:cNvSpPr txBox="1"/>
          <p:nvPr/>
        </p:nvSpPr>
        <p:spPr>
          <a:xfrm>
            <a:off x="5988898" y="1310788"/>
            <a:ext cx="3477334"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sym typeface="Wingdings" pitchFamily="2" charset="2"/>
              </a:rPr>
              <a:t>易错提示：四声。</a:t>
            </a:r>
            <a:endParaRPr lang="zh-CN" altLang="en-US" sz="2000" dirty="0">
              <a:latin typeface="楷体" pitchFamily="49" charset="-122"/>
              <a:ea typeface="楷体" pitchFamily="49" charset="-122"/>
            </a:endParaRPr>
          </a:p>
        </p:txBody>
      </p:sp>
      <p:grpSp>
        <p:nvGrpSpPr>
          <p:cNvPr id="51" name="组合 50"/>
          <p:cNvGrpSpPr/>
          <p:nvPr/>
        </p:nvGrpSpPr>
        <p:grpSpPr>
          <a:xfrm>
            <a:off x="4655076" y="1422399"/>
            <a:ext cx="1333822" cy="1286884"/>
            <a:chOff x="4655076" y="1422399"/>
            <a:chExt cx="1333822" cy="1286884"/>
          </a:xfrm>
        </p:grpSpPr>
        <p:grpSp>
          <p:nvGrpSpPr>
            <p:cNvPr id="45"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47" name="矩形 46"/>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7" idx="1"/>
                <a:endCxn id="47"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0"/>
                <a:endCxn id="47"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TextBox 23"/>
            <p:cNvSpPr txBox="1">
              <a:spLocks noChangeArrowheads="1"/>
            </p:cNvSpPr>
            <p:nvPr/>
          </p:nvSpPr>
          <p:spPr bwMode="auto">
            <a:xfrm>
              <a:off x="4760956" y="1422399"/>
              <a:ext cx="1227942" cy="1200329"/>
            </a:xfrm>
            <a:prstGeom prst="rect">
              <a:avLst/>
            </a:prstGeom>
            <a:noFill/>
            <a:ln w="9525">
              <a:noFill/>
              <a:miter lim="800000"/>
              <a:headEnd/>
              <a:tailEnd/>
            </a:ln>
          </p:spPr>
          <p:txBody>
            <a:bodyPr wrap="square">
              <a:spAutoFit/>
            </a:bodyPr>
            <a:lstStyle/>
            <a:p>
              <a:r>
                <a:rPr lang="zh-CN" altLang="en-US" sz="7200" b="1" dirty="0">
                  <a:latin typeface="楷体" pitchFamily="49" charset="-122"/>
                  <a:ea typeface="楷体" pitchFamily="49" charset="-122"/>
                </a:rPr>
                <a:t>剧</a:t>
              </a:r>
            </a:p>
          </p:txBody>
        </p:sp>
      </p:grpSp>
      <p:sp>
        <p:nvSpPr>
          <p:cNvPr id="56" name="TextBox 55"/>
          <p:cNvSpPr txBox="1"/>
          <p:nvPr/>
        </p:nvSpPr>
        <p:spPr>
          <a:xfrm>
            <a:off x="806594" y="2507066"/>
            <a:ext cx="1210588" cy="707886"/>
          </a:xfrm>
          <a:prstGeom prst="rect">
            <a:avLst/>
          </a:prstGeom>
          <a:noFill/>
        </p:spPr>
        <p:txBody>
          <a:bodyPr wrap="none" rtlCol="0">
            <a:spAutoFit/>
          </a:bodyPr>
          <a:lstStyle/>
          <a:p>
            <a:r>
              <a:rPr lang="en-US" altLang="zh-CN" sz="4000" dirty="0" err="1" smtClean="0">
                <a:latin typeface="+mn-ea"/>
                <a:ea typeface="+mn-ea"/>
              </a:rPr>
              <a:t>guǎn</a:t>
            </a:r>
            <a:endParaRPr lang="zh-CN" altLang="en-US" sz="4000" dirty="0">
              <a:latin typeface="+mn-ea"/>
              <a:ea typeface="+mn-ea"/>
            </a:endParaRPr>
          </a:p>
        </p:txBody>
      </p:sp>
      <p:sp>
        <p:nvSpPr>
          <p:cNvPr id="57" name="TextBox 56"/>
          <p:cNvSpPr txBox="1"/>
          <p:nvPr/>
        </p:nvSpPr>
        <p:spPr>
          <a:xfrm>
            <a:off x="2086917" y="3868881"/>
            <a:ext cx="2867327"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itchFamily="2" charset="2"/>
              </a:rPr>
              <a:t>：管理处  管理</a:t>
            </a:r>
            <a:endParaRPr lang="zh-CN" altLang="en-US" sz="2000" dirty="0">
              <a:latin typeface="楷体" pitchFamily="49" charset="-122"/>
              <a:ea typeface="楷体" pitchFamily="49" charset="-122"/>
            </a:endParaRPr>
          </a:p>
        </p:txBody>
      </p:sp>
      <p:sp>
        <p:nvSpPr>
          <p:cNvPr id="58" name="TextBox 57"/>
          <p:cNvSpPr txBox="1"/>
          <p:nvPr/>
        </p:nvSpPr>
        <p:spPr>
          <a:xfrm>
            <a:off x="2039417" y="3038337"/>
            <a:ext cx="2793631" cy="1015663"/>
          </a:xfrm>
          <a:prstGeom prst="rect">
            <a:avLst/>
          </a:prstGeom>
          <a:noFill/>
        </p:spPr>
        <p:txBody>
          <a:bodyPr wrap="square" rtlCol="0">
            <a:spAutoFit/>
          </a:bodyPr>
          <a:lstStyle/>
          <a:p>
            <a:r>
              <a:rPr lang="zh-CN" altLang="en-US" sz="2000" b="1" dirty="0" smtClean="0">
                <a:latin typeface="楷体" pitchFamily="49" charset="-122"/>
                <a:ea typeface="楷体" pitchFamily="49" charset="-122"/>
                <a:sym typeface="Wingdings" pitchFamily="2" charset="2"/>
              </a:rPr>
              <a:t>易错提示：</a:t>
            </a:r>
            <a:endParaRPr lang="en-US" altLang="zh-CN" sz="2000" b="1" dirty="0" smtClean="0">
              <a:latin typeface="楷体" pitchFamily="49" charset="-122"/>
              <a:ea typeface="楷体" pitchFamily="49" charset="-122"/>
              <a:sym typeface="Wingdings" pitchFamily="2" charset="2"/>
            </a:endParaRPr>
          </a:p>
          <a:p>
            <a:r>
              <a:rPr lang="zh-CN" altLang="en-US" sz="2000" b="1" dirty="0" smtClean="0">
                <a:latin typeface="楷体" pitchFamily="49" charset="-122"/>
                <a:ea typeface="楷体" pitchFamily="49" charset="-122"/>
                <a:sym typeface="Wingdings" pitchFamily="2" charset="2"/>
              </a:rPr>
              <a:t>三拼音节，前鼻音，三声。</a:t>
            </a:r>
            <a:endParaRPr lang="zh-CN" altLang="en-US" sz="2000" dirty="0">
              <a:latin typeface="楷体" pitchFamily="49" charset="-122"/>
              <a:ea typeface="楷体" pitchFamily="49" charset="-122"/>
            </a:endParaRPr>
          </a:p>
        </p:txBody>
      </p:sp>
      <p:sp>
        <p:nvSpPr>
          <p:cNvPr id="65" name="TextBox 64"/>
          <p:cNvSpPr txBox="1"/>
          <p:nvPr/>
        </p:nvSpPr>
        <p:spPr>
          <a:xfrm>
            <a:off x="5034791" y="2635244"/>
            <a:ext cx="697627" cy="707886"/>
          </a:xfrm>
          <a:prstGeom prst="rect">
            <a:avLst/>
          </a:prstGeom>
          <a:noFill/>
        </p:spPr>
        <p:txBody>
          <a:bodyPr wrap="none" rtlCol="0">
            <a:spAutoFit/>
          </a:bodyPr>
          <a:lstStyle/>
          <a:p>
            <a:r>
              <a:rPr lang="en-US" altLang="zh-CN" sz="4000" dirty="0" err="1" smtClean="0">
                <a:latin typeface="+mn-ea"/>
                <a:ea typeface="+mn-ea"/>
              </a:rPr>
              <a:t>lǐ</a:t>
            </a:r>
            <a:endParaRPr lang="zh-CN" altLang="en-US" sz="4000" dirty="0">
              <a:latin typeface="+mn-ea"/>
              <a:ea typeface="+mn-ea"/>
            </a:endParaRPr>
          </a:p>
        </p:txBody>
      </p:sp>
      <p:sp>
        <p:nvSpPr>
          <p:cNvPr id="72" name="TextBox 71"/>
          <p:cNvSpPr txBox="1"/>
          <p:nvPr/>
        </p:nvSpPr>
        <p:spPr>
          <a:xfrm>
            <a:off x="6135391" y="3958021"/>
            <a:ext cx="2867327"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itchFamily="2" charset="2"/>
              </a:rPr>
              <a:t>：管理处  道理</a:t>
            </a:r>
            <a:endParaRPr lang="zh-CN" altLang="en-US" sz="2000" dirty="0">
              <a:latin typeface="楷体" pitchFamily="49" charset="-122"/>
              <a:ea typeface="楷体" pitchFamily="49" charset="-122"/>
            </a:endParaRPr>
          </a:p>
        </p:txBody>
      </p:sp>
      <p:sp>
        <p:nvSpPr>
          <p:cNvPr id="73" name="TextBox 72"/>
          <p:cNvSpPr txBox="1"/>
          <p:nvPr/>
        </p:nvSpPr>
        <p:spPr>
          <a:xfrm>
            <a:off x="6065060" y="3220460"/>
            <a:ext cx="2995734" cy="707886"/>
          </a:xfrm>
          <a:prstGeom prst="rect">
            <a:avLst/>
          </a:prstGeom>
          <a:noFill/>
        </p:spPr>
        <p:txBody>
          <a:bodyPr wrap="square" rtlCol="0">
            <a:spAutoFit/>
          </a:bodyPr>
          <a:lstStyle/>
          <a:p>
            <a:r>
              <a:rPr lang="zh-CN" altLang="en-US" sz="2000" b="1" dirty="0" smtClean="0">
                <a:latin typeface="楷体" pitchFamily="49" charset="-122"/>
                <a:ea typeface="楷体" pitchFamily="49" charset="-122"/>
                <a:sym typeface="Wingdings" pitchFamily="2" charset="2"/>
              </a:rPr>
              <a:t>易错提示：</a:t>
            </a:r>
            <a:endParaRPr lang="en-US" altLang="zh-CN" sz="2000" b="1" dirty="0" smtClean="0">
              <a:latin typeface="楷体" pitchFamily="49" charset="-122"/>
              <a:ea typeface="楷体" pitchFamily="49" charset="-122"/>
              <a:sym typeface="Wingdings" pitchFamily="2" charset="2"/>
            </a:endParaRPr>
          </a:p>
          <a:p>
            <a:r>
              <a:rPr lang="zh-CN" altLang="en-US" sz="2000" b="1" dirty="0" smtClean="0">
                <a:latin typeface="楷体" pitchFamily="49" charset="-122"/>
                <a:ea typeface="楷体" pitchFamily="49" charset="-122"/>
                <a:sym typeface="Wingdings" pitchFamily="2" charset="2"/>
              </a:rPr>
              <a:t>　　三声。</a:t>
            </a:r>
            <a:endParaRPr lang="zh-CN" altLang="en-US" sz="2000" dirty="0">
              <a:latin typeface="楷体" pitchFamily="49" charset="-122"/>
              <a:ea typeface="楷体" pitchFamily="49" charset="-122"/>
            </a:endParaRPr>
          </a:p>
        </p:txBody>
      </p:sp>
      <p:sp>
        <p:nvSpPr>
          <p:cNvPr id="74" name="TextBox 73"/>
          <p:cNvSpPr txBox="1"/>
          <p:nvPr/>
        </p:nvSpPr>
        <p:spPr>
          <a:xfrm>
            <a:off x="984925" y="4319188"/>
            <a:ext cx="697627" cy="707886"/>
          </a:xfrm>
          <a:prstGeom prst="rect">
            <a:avLst/>
          </a:prstGeom>
          <a:noFill/>
        </p:spPr>
        <p:txBody>
          <a:bodyPr wrap="none" rtlCol="0">
            <a:spAutoFit/>
          </a:bodyPr>
          <a:lstStyle/>
          <a:p>
            <a:r>
              <a:rPr lang="en-US" altLang="zh-CN" sz="4000" dirty="0" err="1" smtClean="0">
                <a:latin typeface="+mn-ea"/>
                <a:ea typeface="+mn-ea"/>
              </a:rPr>
              <a:t>zī</a:t>
            </a:r>
            <a:endParaRPr lang="zh-CN" altLang="en-US" sz="4000" dirty="0">
              <a:latin typeface="+mn-ea"/>
              <a:ea typeface="+mn-ea"/>
            </a:endParaRPr>
          </a:p>
        </p:txBody>
      </p:sp>
      <p:sp>
        <p:nvSpPr>
          <p:cNvPr id="75" name="TextBox 74"/>
          <p:cNvSpPr txBox="1"/>
          <p:nvPr/>
        </p:nvSpPr>
        <p:spPr>
          <a:xfrm>
            <a:off x="2033682" y="5754165"/>
            <a:ext cx="2321441" cy="707886"/>
          </a:xfrm>
          <a:prstGeom prst="rect">
            <a:avLst/>
          </a:prstGeom>
          <a:noFill/>
        </p:spPr>
        <p:txBody>
          <a:bodyPr wrap="square" rtlCol="0">
            <a:spAutoFit/>
          </a:bodyPr>
          <a:lstStyle/>
          <a:p>
            <a:r>
              <a:rPr lang="zh-CN" altLang="en-US" sz="2000" b="1" dirty="0" smtClean="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itchFamily="2" charset="2"/>
              </a:rPr>
              <a:t>：咨询处  咨询</a:t>
            </a:r>
            <a:endParaRPr lang="zh-CN" altLang="en-US" sz="2000" dirty="0">
              <a:latin typeface="楷体" pitchFamily="49" charset="-122"/>
              <a:ea typeface="楷体" pitchFamily="49" charset="-122"/>
            </a:endParaRPr>
          </a:p>
        </p:txBody>
      </p:sp>
      <p:sp>
        <p:nvSpPr>
          <p:cNvPr id="76" name="TextBox 75"/>
          <p:cNvSpPr txBox="1"/>
          <p:nvPr/>
        </p:nvSpPr>
        <p:spPr>
          <a:xfrm>
            <a:off x="2060992" y="4831867"/>
            <a:ext cx="2793631" cy="1015663"/>
          </a:xfrm>
          <a:prstGeom prst="rect">
            <a:avLst/>
          </a:prstGeom>
          <a:noFill/>
        </p:spPr>
        <p:txBody>
          <a:bodyPr wrap="square" rtlCol="0">
            <a:spAutoFit/>
          </a:bodyPr>
          <a:lstStyle/>
          <a:p>
            <a:r>
              <a:rPr lang="zh-CN" altLang="en-US" sz="2000" b="1" dirty="0" smtClean="0">
                <a:latin typeface="楷体" pitchFamily="49" charset="-122"/>
                <a:ea typeface="楷体" pitchFamily="49" charset="-122"/>
                <a:sym typeface="Wingdings" pitchFamily="2" charset="2"/>
              </a:rPr>
              <a:t>易错提示：</a:t>
            </a:r>
            <a:endParaRPr lang="en-US" altLang="zh-CN" sz="2000" b="1" dirty="0" smtClean="0">
              <a:latin typeface="楷体" pitchFamily="49" charset="-122"/>
              <a:ea typeface="楷体" pitchFamily="49" charset="-122"/>
              <a:sym typeface="Wingdings" pitchFamily="2" charset="2"/>
            </a:endParaRPr>
          </a:p>
          <a:p>
            <a:r>
              <a:rPr lang="zh-CN" altLang="en-US" sz="2000" b="1" dirty="0" smtClean="0">
                <a:latin typeface="楷体" pitchFamily="49" charset="-122"/>
                <a:ea typeface="楷体" pitchFamily="49" charset="-122"/>
                <a:sym typeface="Wingdings" pitchFamily="2" charset="2"/>
              </a:rPr>
              <a:t>　　整体认读音节，平舌音。</a:t>
            </a:r>
            <a:endParaRPr lang="zh-CN" altLang="en-US" sz="2000" dirty="0">
              <a:latin typeface="楷体" pitchFamily="49" charset="-122"/>
              <a:ea typeface="楷体" pitchFamily="49" charset="-122"/>
            </a:endParaRPr>
          </a:p>
        </p:txBody>
      </p:sp>
      <p:sp>
        <p:nvSpPr>
          <p:cNvPr id="83" name="TextBox 82"/>
          <p:cNvSpPr txBox="1"/>
          <p:nvPr/>
        </p:nvSpPr>
        <p:spPr>
          <a:xfrm>
            <a:off x="4698608" y="4403721"/>
            <a:ext cx="954107" cy="707886"/>
          </a:xfrm>
          <a:prstGeom prst="rect">
            <a:avLst/>
          </a:prstGeom>
          <a:noFill/>
        </p:spPr>
        <p:txBody>
          <a:bodyPr wrap="none" rtlCol="0">
            <a:spAutoFit/>
          </a:bodyPr>
          <a:lstStyle/>
          <a:p>
            <a:r>
              <a:rPr lang="en-US" altLang="zh-CN" sz="4000" dirty="0" err="1" smtClean="0">
                <a:latin typeface="+mn-ea"/>
                <a:ea typeface="+mn-ea"/>
              </a:rPr>
              <a:t>xún</a:t>
            </a:r>
            <a:endParaRPr lang="zh-CN" altLang="en-US" sz="4000" dirty="0">
              <a:latin typeface="+mn-ea"/>
              <a:ea typeface="+mn-ea"/>
            </a:endParaRPr>
          </a:p>
        </p:txBody>
      </p:sp>
      <p:sp>
        <p:nvSpPr>
          <p:cNvPr id="90" name="TextBox 89"/>
          <p:cNvSpPr txBox="1"/>
          <p:nvPr/>
        </p:nvSpPr>
        <p:spPr>
          <a:xfrm>
            <a:off x="6193467" y="5797489"/>
            <a:ext cx="2867327"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itchFamily="2" charset="2"/>
              </a:rPr>
              <a:t>：咨询处  询问</a:t>
            </a:r>
            <a:endParaRPr lang="zh-CN" altLang="en-US" sz="2000" dirty="0">
              <a:latin typeface="楷体" pitchFamily="49" charset="-122"/>
              <a:ea typeface="楷体" pitchFamily="49" charset="-122"/>
            </a:endParaRPr>
          </a:p>
        </p:txBody>
      </p:sp>
      <p:sp>
        <p:nvSpPr>
          <p:cNvPr id="91" name="TextBox 90"/>
          <p:cNvSpPr txBox="1"/>
          <p:nvPr/>
        </p:nvSpPr>
        <p:spPr>
          <a:xfrm>
            <a:off x="6065104" y="4832150"/>
            <a:ext cx="3446884" cy="707886"/>
          </a:xfrm>
          <a:prstGeom prst="rect">
            <a:avLst/>
          </a:prstGeom>
          <a:noFill/>
        </p:spPr>
        <p:txBody>
          <a:bodyPr wrap="square" rtlCol="0">
            <a:spAutoFit/>
          </a:bodyPr>
          <a:lstStyle/>
          <a:p>
            <a:r>
              <a:rPr lang="zh-CN" altLang="en-US" sz="2000" b="1" dirty="0" smtClean="0">
                <a:latin typeface="楷体" pitchFamily="49" charset="-122"/>
                <a:ea typeface="楷体" pitchFamily="49" charset="-122"/>
                <a:sym typeface="Wingdings" pitchFamily="2" charset="2"/>
              </a:rPr>
              <a:t>易错提示：</a:t>
            </a:r>
            <a:endParaRPr lang="en-US" altLang="zh-CN" sz="2000" b="1" dirty="0" smtClean="0">
              <a:latin typeface="楷体" pitchFamily="49" charset="-122"/>
              <a:ea typeface="楷体" pitchFamily="49" charset="-122"/>
              <a:sym typeface="Wingdings" pitchFamily="2" charset="2"/>
            </a:endParaRPr>
          </a:p>
          <a:p>
            <a:r>
              <a:rPr lang="zh-CN" altLang="en-US" sz="2000" b="1" dirty="0" smtClean="0">
                <a:latin typeface="楷体" pitchFamily="49" charset="-122"/>
                <a:ea typeface="楷体" pitchFamily="49" charset="-122"/>
                <a:sym typeface="Wingdings" pitchFamily="2" charset="2"/>
              </a:rPr>
              <a:t>　前鼻音，二声</a:t>
            </a:r>
            <a:r>
              <a:rPr lang="zh-CN" altLang="en-US" sz="1600" b="1" dirty="0" smtClean="0">
                <a:latin typeface="楷体" pitchFamily="49" charset="-122"/>
                <a:ea typeface="楷体" pitchFamily="49" charset="-122"/>
                <a:sym typeface="Wingdings" pitchFamily="2" charset="2"/>
              </a:rPr>
              <a:t>。</a:t>
            </a:r>
            <a:endParaRPr lang="zh-CN" altLang="en-US" sz="1600" dirty="0">
              <a:latin typeface="楷体" pitchFamily="49" charset="-122"/>
              <a:ea typeface="楷体" pitchFamily="49" charset="-122"/>
            </a:endParaRPr>
          </a:p>
        </p:txBody>
      </p:sp>
      <p:grpSp>
        <p:nvGrpSpPr>
          <p:cNvPr id="93" name="组合 92"/>
          <p:cNvGrpSpPr/>
          <p:nvPr/>
        </p:nvGrpSpPr>
        <p:grpSpPr>
          <a:xfrm>
            <a:off x="4799178" y="3220460"/>
            <a:ext cx="1353739" cy="1332417"/>
            <a:chOff x="3418472" y="1067242"/>
            <a:chExt cx="1353739" cy="1332417"/>
          </a:xfrm>
        </p:grpSpPr>
        <p:grpSp>
          <p:nvGrpSpPr>
            <p:cNvPr id="94" name="组合 93"/>
            <p:cNvGrpSpPr/>
            <p:nvPr/>
          </p:nvGrpSpPr>
          <p:grpSpPr>
            <a:xfrm>
              <a:off x="3418472" y="1209946"/>
              <a:ext cx="1265926" cy="1189713"/>
              <a:chOff x="-4250556" y="-72324"/>
              <a:chExt cx="1785950" cy="1643074"/>
            </a:xfrm>
            <a:solidFill>
              <a:schemeClr val="accent3">
                <a:lumMod val="60000"/>
                <a:lumOff val="40000"/>
              </a:schemeClr>
            </a:solidFill>
          </p:grpSpPr>
          <p:sp>
            <p:nvSpPr>
              <p:cNvPr id="96" name="矩形 95"/>
              <p:cNvSpPr/>
              <p:nvPr/>
            </p:nvSpPr>
            <p:spPr>
              <a:xfrm>
                <a:off x="-4250556" y="-72324"/>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a:stCxn id="96" idx="1"/>
                <a:endCxn id="96" idx="3"/>
              </p:cNvCxnSpPr>
              <p:nvPr/>
            </p:nvCxnSpPr>
            <p:spPr>
              <a:xfrm>
                <a:off x="-4250556" y="749214"/>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0"/>
                <a:endCxn id="96" idx="2"/>
              </p:cNvCxnSpPr>
              <p:nvPr/>
            </p:nvCxnSpPr>
            <p:spPr>
              <a:xfrm>
                <a:off x="-3357581" y="-72324"/>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3"/>
            <p:cNvSpPr txBox="1">
              <a:spLocks noChangeArrowheads="1"/>
            </p:cNvSpPr>
            <p:nvPr/>
          </p:nvSpPr>
          <p:spPr bwMode="auto">
            <a:xfrm>
              <a:off x="3544269" y="1067242"/>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理</a:t>
              </a:r>
              <a:endParaRPr lang="zh-CN" altLang="en-US" sz="7200" b="1" dirty="0">
                <a:latin typeface="楷体" pitchFamily="49" charset="-122"/>
                <a:ea typeface="楷体" pitchFamily="49" charset="-122"/>
              </a:endParaRPr>
            </a:p>
          </p:txBody>
        </p:sp>
      </p:grpSp>
      <p:grpSp>
        <p:nvGrpSpPr>
          <p:cNvPr id="101" name="组合 100"/>
          <p:cNvGrpSpPr/>
          <p:nvPr/>
        </p:nvGrpSpPr>
        <p:grpSpPr>
          <a:xfrm>
            <a:off x="716783" y="3214008"/>
            <a:ext cx="1265926" cy="1189713"/>
            <a:chOff x="-2771523" y="594818"/>
            <a:chExt cx="1785950" cy="1643074"/>
          </a:xfrm>
          <a:solidFill>
            <a:schemeClr val="accent3">
              <a:lumMod val="60000"/>
              <a:lumOff val="40000"/>
            </a:schemeClr>
          </a:solidFill>
        </p:grpSpPr>
        <p:sp>
          <p:nvSpPr>
            <p:cNvPr id="102" name="矩形 10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a:stCxn id="102" idx="1"/>
              <a:endCxn id="10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5" name="TextBox 23"/>
          <p:cNvSpPr txBox="1">
            <a:spLocks noChangeArrowheads="1"/>
          </p:cNvSpPr>
          <p:nvPr/>
        </p:nvSpPr>
        <p:spPr bwMode="auto">
          <a:xfrm>
            <a:off x="806594" y="3119938"/>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管</a:t>
            </a:r>
            <a:endParaRPr lang="zh-CN" altLang="en-US" sz="7200" b="1" dirty="0">
              <a:latin typeface="楷体" pitchFamily="49" charset="-122"/>
              <a:ea typeface="楷体" pitchFamily="49" charset="-122"/>
            </a:endParaRPr>
          </a:p>
        </p:txBody>
      </p:sp>
      <p:grpSp>
        <p:nvGrpSpPr>
          <p:cNvPr id="106" name="组合 105"/>
          <p:cNvGrpSpPr/>
          <p:nvPr/>
        </p:nvGrpSpPr>
        <p:grpSpPr>
          <a:xfrm>
            <a:off x="653608" y="5084042"/>
            <a:ext cx="1265926" cy="1189713"/>
            <a:chOff x="-2771523" y="594818"/>
            <a:chExt cx="1785950" cy="1643074"/>
          </a:xfrm>
          <a:solidFill>
            <a:schemeClr val="accent3">
              <a:lumMod val="60000"/>
              <a:lumOff val="40000"/>
            </a:schemeClr>
          </a:solidFill>
        </p:grpSpPr>
        <p:sp>
          <p:nvSpPr>
            <p:cNvPr id="107" name="矩形 10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p:cNvCxnSpPr>
              <a:stCxn id="107" idx="1"/>
              <a:endCxn id="10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stCxn id="107" idx="0"/>
              <a:endCxn id="10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0" name="TextBox 23"/>
          <p:cNvSpPr txBox="1">
            <a:spLocks noChangeArrowheads="1"/>
          </p:cNvSpPr>
          <p:nvPr/>
        </p:nvSpPr>
        <p:spPr bwMode="auto">
          <a:xfrm>
            <a:off x="738416" y="4989972"/>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咨</a:t>
            </a:r>
            <a:endParaRPr lang="zh-CN" altLang="en-US" sz="7200" b="1" dirty="0">
              <a:latin typeface="楷体" pitchFamily="49" charset="-122"/>
              <a:ea typeface="楷体" pitchFamily="49" charset="-122"/>
            </a:endParaRPr>
          </a:p>
        </p:txBody>
      </p:sp>
      <p:grpSp>
        <p:nvGrpSpPr>
          <p:cNvPr id="111" name="组合 110"/>
          <p:cNvGrpSpPr/>
          <p:nvPr/>
        </p:nvGrpSpPr>
        <p:grpSpPr>
          <a:xfrm>
            <a:off x="4844408" y="5237391"/>
            <a:ext cx="1265926" cy="1189713"/>
            <a:chOff x="-2771523" y="594818"/>
            <a:chExt cx="1785950" cy="1643074"/>
          </a:xfrm>
          <a:solidFill>
            <a:schemeClr val="accent3">
              <a:lumMod val="60000"/>
              <a:lumOff val="40000"/>
            </a:schemeClr>
          </a:solidFill>
        </p:grpSpPr>
        <p:sp>
          <p:nvSpPr>
            <p:cNvPr id="112" name="矩形 11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3" name="直接连接符 112"/>
            <p:cNvCxnSpPr>
              <a:stCxn id="112" idx="1"/>
              <a:endCxn id="11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12" idx="0"/>
              <a:endCxn id="11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5" name="TextBox 23"/>
          <p:cNvSpPr txBox="1">
            <a:spLocks noChangeArrowheads="1"/>
          </p:cNvSpPr>
          <p:nvPr/>
        </p:nvSpPr>
        <p:spPr bwMode="auto">
          <a:xfrm>
            <a:off x="4920780" y="5150198"/>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询</a:t>
            </a:r>
            <a:endParaRPr lang="zh-CN" altLang="en-US" sz="7200" b="1" dirty="0">
              <a:latin typeface="楷体" pitchFamily="49" charset="-122"/>
              <a:ea typeface="楷体" pitchFamily="49" charset="-122"/>
            </a:endParaRPr>
          </a:p>
        </p:txBody>
      </p:sp>
      <p:sp>
        <p:nvSpPr>
          <p:cNvPr id="59" name="TextBox 58"/>
          <p:cNvSpPr txBox="1"/>
          <p:nvPr/>
        </p:nvSpPr>
        <p:spPr>
          <a:xfrm>
            <a:off x="739810" y="701640"/>
            <a:ext cx="1217000" cy="707886"/>
          </a:xfrm>
          <a:prstGeom prst="rect">
            <a:avLst/>
          </a:prstGeom>
          <a:noFill/>
        </p:spPr>
        <p:txBody>
          <a:bodyPr wrap="none" rtlCol="0">
            <a:spAutoFit/>
          </a:bodyPr>
          <a:lstStyle/>
          <a:p>
            <a:r>
              <a:rPr lang="en-US" altLang="zh-CN" sz="4000" b="1" dirty="0" err="1" smtClean="0">
                <a:solidFill>
                  <a:srgbClr val="FF0000"/>
                </a:solidFill>
                <a:latin typeface="+mn-ea"/>
                <a:ea typeface="+mn-ea"/>
              </a:rPr>
              <a:t>tíng</a:t>
            </a:r>
            <a:endParaRPr lang="zh-CN" altLang="en-US" sz="4000" b="1" dirty="0">
              <a:solidFill>
                <a:srgbClr val="FF0000"/>
              </a:solidFill>
              <a:latin typeface="+mn-ea"/>
              <a:ea typeface="+mn-ea"/>
            </a:endParaRPr>
          </a:p>
        </p:txBody>
      </p:sp>
      <p:sp>
        <p:nvSpPr>
          <p:cNvPr id="60" name="TextBox 59"/>
          <p:cNvSpPr txBox="1"/>
          <p:nvPr/>
        </p:nvSpPr>
        <p:spPr>
          <a:xfrm>
            <a:off x="5034791" y="714513"/>
            <a:ext cx="700833" cy="707886"/>
          </a:xfrm>
          <a:prstGeom prst="rect">
            <a:avLst/>
          </a:prstGeom>
          <a:noFill/>
        </p:spPr>
        <p:txBody>
          <a:bodyPr wrap="none" rtlCol="0">
            <a:spAutoFit/>
          </a:bodyPr>
          <a:lstStyle/>
          <a:p>
            <a:r>
              <a:rPr lang="en-US" altLang="zh-CN" sz="4000" b="1" dirty="0" err="1" smtClean="0">
                <a:solidFill>
                  <a:srgbClr val="FF0000"/>
                </a:solidFill>
                <a:latin typeface="+mn-ea"/>
                <a:ea typeface="+mn-ea"/>
              </a:rPr>
              <a:t>jù</a:t>
            </a:r>
            <a:endParaRPr lang="zh-CN" altLang="en-US" sz="4000" b="1" dirty="0">
              <a:solidFill>
                <a:srgbClr val="FF0000"/>
              </a:solidFill>
              <a:latin typeface="+mn-ea"/>
              <a:ea typeface="+mn-ea"/>
            </a:endParaRPr>
          </a:p>
        </p:txBody>
      </p:sp>
      <p:sp>
        <p:nvSpPr>
          <p:cNvPr id="61" name="TextBox 60"/>
          <p:cNvSpPr txBox="1"/>
          <p:nvPr/>
        </p:nvSpPr>
        <p:spPr>
          <a:xfrm>
            <a:off x="780286" y="2501840"/>
            <a:ext cx="1217000" cy="707886"/>
          </a:xfrm>
          <a:prstGeom prst="rect">
            <a:avLst/>
          </a:prstGeom>
          <a:noFill/>
        </p:spPr>
        <p:txBody>
          <a:bodyPr wrap="none" rtlCol="0">
            <a:spAutoFit/>
          </a:bodyPr>
          <a:lstStyle/>
          <a:p>
            <a:r>
              <a:rPr lang="en-US" altLang="zh-CN" sz="4000" b="1" dirty="0" err="1" smtClean="0">
                <a:solidFill>
                  <a:srgbClr val="FF0000"/>
                </a:solidFill>
                <a:latin typeface="+mn-ea"/>
                <a:ea typeface="+mn-ea"/>
              </a:rPr>
              <a:t>guǎn</a:t>
            </a:r>
            <a:endParaRPr lang="zh-CN" altLang="en-US" sz="4000" b="1" dirty="0">
              <a:solidFill>
                <a:srgbClr val="FF0000"/>
              </a:solidFill>
              <a:latin typeface="+mn-ea"/>
              <a:ea typeface="+mn-ea"/>
            </a:endParaRPr>
          </a:p>
        </p:txBody>
      </p:sp>
      <p:sp>
        <p:nvSpPr>
          <p:cNvPr id="62" name="TextBox 61"/>
          <p:cNvSpPr txBox="1"/>
          <p:nvPr/>
        </p:nvSpPr>
        <p:spPr>
          <a:xfrm>
            <a:off x="5012992" y="2630090"/>
            <a:ext cx="700833" cy="707886"/>
          </a:xfrm>
          <a:prstGeom prst="rect">
            <a:avLst/>
          </a:prstGeom>
          <a:noFill/>
        </p:spPr>
        <p:txBody>
          <a:bodyPr wrap="none" rtlCol="0">
            <a:spAutoFit/>
          </a:bodyPr>
          <a:lstStyle/>
          <a:p>
            <a:r>
              <a:rPr lang="en-US" altLang="zh-CN" sz="4000" b="1" dirty="0" err="1" smtClean="0">
                <a:solidFill>
                  <a:srgbClr val="FF0000"/>
                </a:solidFill>
                <a:latin typeface="+mn-ea"/>
                <a:ea typeface="+mn-ea"/>
              </a:rPr>
              <a:t>lǐ</a:t>
            </a:r>
            <a:endParaRPr lang="zh-CN" altLang="en-US" sz="4000" b="1" dirty="0">
              <a:solidFill>
                <a:srgbClr val="FF0000"/>
              </a:solidFill>
              <a:latin typeface="+mn-ea"/>
              <a:ea typeface="+mn-ea"/>
            </a:endParaRPr>
          </a:p>
        </p:txBody>
      </p:sp>
      <p:sp>
        <p:nvSpPr>
          <p:cNvPr id="63" name="TextBox 62"/>
          <p:cNvSpPr txBox="1"/>
          <p:nvPr/>
        </p:nvSpPr>
        <p:spPr>
          <a:xfrm>
            <a:off x="971600" y="4317806"/>
            <a:ext cx="700833" cy="707886"/>
          </a:xfrm>
          <a:prstGeom prst="rect">
            <a:avLst/>
          </a:prstGeom>
          <a:noFill/>
        </p:spPr>
        <p:txBody>
          <a:bodyPr wrap="none" rtlCol="0">
            <a:spAutoFit/>
          </a:bodyPr>
          <a:lstStyle/>
          <a:p>
            <a:r>
              <a:rPr lang="en-US" altLang="zh-CN" sz="4000" b="1" dirty="0" err="1" smtClean="0">
                <a:solidFill>
                  <a:srgbClr val="FF0000"/>
                </a:solidFill>
                <a:latin typeface="+mn-ea"/>
                <a:ea typeface="+mn-ea"/>
              </a:rPr>
              <a:t>zī</a:t>
            </a:r>
            <a:endParaRPr lang="zh-CN" altLang="en-US" sz="4000" b="1" dirty="0">
              <a:solidFill>
                <a:srgbClr val="FF0000"/>
              </a:solidFill>
              <a:latin typeface="+mn-ea"/>
              <a:ea typeface="+mn-ea"/>
            </a:endParaRPr>
          </a:p>
        </p:txBody>
      </p:sp>
      <p:sp>
        <p:nvSpPr>
          <p:cNvPr id="64" name="TextBox 63"/>
          <p:cNvSpPr txBox="1"/>
          <p:nvPr/>
        </p:nvSpPr>
        <p:spPr>
          <a:xfrm>
            <a:off x="4668718" y="4405580"/>
            <a:ext cx="958917" cy="707886"/>
          </a:xfrm>
          <a:prstGeom prst="rect">
            <a:avLst/>
          </a:prstGeom>
          <a:noFill/>
        </p:spPr>
        <p:txBody>
          <a:bodyPr wrap="none" rtlCol="0">
            <a:spAutoFit/>
          </a:bodyPr>
          <a:lstStyle/>
          <a:p>
            <a:r>
              <a:rPr lang="en-US" altLang="zh-CN" sz="4000" b="1" dirty="0" err="1" smtClean="0">
                <a:solidFill>
                  <a:srgbClr val="FF0000"/>
                </a:solidFill>
                <a:latin typeface="+mn-ea"/>
                <a:ea typeface="+mn-ea"/>
              </a:rPr>
              <a:t>xún</a:t>
            </a:r>
            <a:endParaRPr lang="zh-CN" altLang="en-US" sz="4000" b="1" dirty="0">
              <a:solidFill>
                <a:srgbClr val="FF0000"/>
              </a:solidFill>
              <a:latin typeface="+mn-ea"/>
              <a:ea typeface="+mn-ea"/>
            </a:endParaRPr>
          </a:p>
        </p:txBody>
      </p:sp>
      <p:sp>
        <p:nvSpPr>
          <p:cNvPr id="66" name="对角圆角矩形 65"/>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字词乐园</a:t>
            </a:r>
            <a:r>
              <a:rPr lang="en-US" altLang="zh-CN" sz="3200" b="1" dirty="0" smtClean="0">
                <a:solidFill>
                  <a:schemeClr val="accent6">
                    <a:lumMod val="75000"/>
                  </a:schemeClr>
                </a:solidFill>
                <a:latin typeface="楷体" pitchFamily="49" charset="-122"/>
                <a:ea typeface="楷体" pitchFamily="49" charset="-122"/>
              </a:rPr>
              <a:t>—</a:t>
            </a:r>
            <a:r>
              <a:rPr lang="zh-CN" altLang="en-US" sz="3200" b="1" dirty="0" smtClean="0">
                <a:solidFill>
                  <a:schemeClr val="accent6">
                    <a:lumMod val="75000"/>
                  </a:schemeClr>
                </a:solidFill>
                <a:latin typeface="楷体" pitchFamily="49" charset="-122"/>
                <a:ea typeface="楷体" pitchFamily="49" charset="-122"/>
              </a:rPr>
              <a:t>会认字</a:t>
            </a:r>
            <a:endParaRPr lang="en-US" altLang="zh-CN" sz="3200" b="1" dirty="0">
              <a:solidFill>
                <a:schemeClr val="accent6">
                  <a:lumMod val="75000"/>
                </a:schemeClr>
              </a:solidFill>
              <a:latin typeface="楷体" pitchFamily="49" charset="-122"/>
              <a:ea typeface="楷体" pitchFamily="49" charset="-122"/>
            </a:endParaRPr>
          </a:p>
        </p:txBody>
      </p:sp>
      <p:pic>
        <p:nvPicPr>
          <p:cNvPr id="67" name="图片 6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Tree>
    <p:extLst>
      <p:ext uri="{BB962C8B-B14F-4D97-AF65-F5344CB8AC3E}">
        <p14:creationId xmlns:p14="http://schemas.microsoft.com/office/powerpoint/2010/main" xmlns="" val="1979377071"/>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8">
                                            <p:txEl>
                                              <p:pRg st="0" end="0"/>
                                            </p:txEl>
                                          </p:spTgt>
                                        </p:tgtEl>
                                        <p:attrNameLst>
                                          <p:attrName>style.visibility</p:attrName>
                                        </p:attrNameLst>
                                      </p:cBhvr>
                                      <p:to>
                                        <p:strVal val="visible"/>
                                      </p:to>
                                    </p:set>
                                    <p:anim calcmode="lin" valueType="num">
                                      <p:cBhvr additive="base">
                                        <p:cTn id="13" dur="500" fill="hold"/>
                                        <p:tgtEl>
                                          <p:spTgt spid="6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0">
                                            <p:txEl>
                                              <p:pRg st="0" end="0"/>
                                            </p:txEl>
                                          </p:spTgt>
                                        </p:tgtEl>
                                        <p:attrNameLst>
                                          <p:attrName>style.visibility</p:attrName>
                                        </p:attrNameLst>
                                      </p:cBhvr>
                                      <p:to>
                                        <p:strVal val="visible"/>
                                      </p:to>
                                    </p:set>
                                    <p:anim calcmode="lin" valueType="num">
                                      <p:cBhvr additive="base">
                                        <p:cTn id="19"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1">
                                            <p:txEl>
                                              <p:pRg st="0" end="0"/>
                                            </p:txEl>
                                          </p:spTgt>
                                        </p:tgtEl>
                                        <p:attrNameLst>
                                          <p:attrName>style.visibility</p:attrName>
                                        </p:attrNameLst>
                                      </p:cBhvr>
                                      <p:to>
                                        <p:strVal val="visible"/>
                                      </p:to>
                                    </p:set>
                                    <p:anim calcmode="lin" valueType="num">
                                      <p:cBhvr additive="base">
                                        <p:cTn id="25"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2">
                                            <p:txEl>
                                              <p:pRg st="0" end="0"/>
                                            </p:txEl>
                                          </p:spTgt>
                                        </p:tgtEl>
                                        <p:attrNameLst>
                                          <p:attrName>style.visibility</p:attrName>
                                        </p:attrNameLst>
                                      </p:cBhvr>
                                      <p:to>
                                        <p:strVal val="visible"/>
                                      </p:to>
                                    </p:set>
                                    <p:anim calcmode="lin" valueType="num">
                                      <p:cBhvr additive="base">
                                        <p:cTn id="31" dur="50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3">
                                            <p:txEl>
                                              <p:pRg st="0" end="0"/>
                                            </p:txEl>
                                          </p:spTgt>
                                        </p:tgtEl>
                                        <p:attrNameLst>
                                          <p:attrName>style.visibility</p:attrName>
                                        </p:attrNameLst>
                                      </p:cBhvr>
                                      <p:to>
                                        <p:strVal val="visible"/>
                                      </p:to>
                                    </p:set>
                                    <p:anim calcmode="lin" valueType="num">
                                      <p:cBhvr additive="base">
                                        <p:cTn id="37"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ppt_x"/>
                                          </p:val>
                                        </p:tav>
                                        <p:tav tm="100000">
                                          <p:val>
                                            <p:strVal val="#ppt_x"/>
                                          </p:val>
                                        </p:tav>
                                      </p:tavLst>
                                    </p:anim>
                                    <p:anim calcmode="lin" valueType="num">
                                      <p:cBhvr additive="base">
                                        <p:cTn id="44"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4" name="TextBox 3"/>
          <p:cNvSpPr txBox="1"/>
          <p:nvPr/>
        </p:nvSpPr>
        <p:spPr>
          <a:xfrm>
            <a:off x="753348" y="671795"/>
            <a:ext cx="954107" cy="707886"/>
          </a:xfrm>
          <a:prstGeom prst="rect">
            <a:avLst/>
          </a:prstGeom>
          <a:noFill/>
        </p:spPr>
        <p:txBody>
          <a:bodyPr wrap="none" rtlCol="0">
            <a:spAutoFit/>
          </a:bodyPr>
          <a:lstStyle/>
          <a:p>
            <a:r>
              <a:rPr lang="en-US" altLang="zh-CN" sz="4000" dirty="0" err="1" smtClean="0">
                <a:latin typeface="+mn-ea"/>
                <a:ea typeface="+mn-ea"/>
              </a:rPr>
              <a:t>bǎo</a:t>
            </a:r>
            <a:endParaRPr lang="zh-CN" altLang="en-US" sz="4000" dirty="0">
              <a:latin typeface="+mn-ea"/>
              <a:ea typeface="+mn-ea"/>
            </a:endParaRPr>
          </a:p>
        </p:txBody>
      </p:sp>
      <p:sp>
        <p:nvSpPr>
          <p:cNvPr id="6" name="TextBox 5"/>
          <p:cNvSpPr txBox="1"/>
          <p:nvPr/>
        </p:nvSpPr>
        <p:spPr>
          <a:xfrm>
            <a:off x="1911399" y="1972508"/>
            <a:ext cx="2867327"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itchFamily="2" charset="2"/>
              </a:rPr>
              <a:t>：宝塔  宝贝</a:t>
            </a:r>
            <a:endParaRPr lang="zh-CN" altLang="en-US" sz="2000" dirty="0">
              <a:latin typeface="楷体" pitchFamily="49" charset="-122"/>
              <a:ea typeface="楷体" pitchFamily="49" charset="-122"/>
            </a:endParaRPr>
          </a:p>
        </p:txBody>
      </p:sp>
      <p:sp>
        <p:nvSpPr>
          <p:cNvPr id="15" name="TextBox 14"/>
          <p:cNvSpPr txBox="1"/>
          <p:nvPr/>
        </p:nvSpPr>
        <p:spPr>
          <a:xfrm>
            <a:off x="1882350" y="1196404"/>
            <a:ext cx="3145199" cy="646331"/>
          </a:xfrm>
          <a:prstGeom prst="rect">
            <a:avLst/>
          </a:prstGeom>
          <a:noFill/>
        </p:spPr>
        <p:txBody>
          <a:bodyPr wrap="square" rtlCol="0">
            <a:spAutoFit/>
          </a:bodyPr>
          <a:lstStyle/>
          <a:p>
            <a:r>
              <a:rPr lang="zh-CN" altLang="en-US" sz="2000" b="1" dirty="0" smtClean="0">
                <a:latin typeface="楷体" pitchFamily="49" charset="-122"/>
                <a:ea typeface="楷体" pitchFamily="49" charset="-122"/>
                <a:sym typeface="Wingdings" pitchFamily="2" charset="2"/>
              </a:rPr>
              <a:t>易错提示：</a:t>
            </a:r>
            <a:endParaRPr lang="en-US" altLang="zh-CN" sz="2000" b="1" dirty="0" smtClean="0">
              <a:latin typeface="楷体" pitchFamily="49" charset="-122"/>
              <a:ea typeface="楷体" pitchFamily="49" charset="-122"/>
              <a:sym typeface="Wingdings" pitchFamily="2" charset="2"/>
            </a:endParaRPr>
          </a:p>
          <a:p>
            <a:r>
              <a:rPr lang="zh-CN" altLang="en-US" sz="1600" b="1" dirty="0" smtClean="0">
                <a:latin typeface="楷体" pitchFamily="49" charset="-122"/>
                <a:ea typeface="楷体" pitchFamily="49" charset="-122"/>
                <a:sym typeface="Wingdings" pitchFamily="2" charset="2"/>
              </a:rPr>
              <a:t>　三声。</a:t>
            </a:r>
            <a:endParaRPr lang="zh-CN" altLang="en-US" sz="1600" dirty="0">
              <a:latin typeface="楷体" pitchFamily="49" charset="-122"/>
              <a:ea typeface="楷体" pitchFamily="49" charset="-122"/>
            </a:endParaRPr>
          </a:p>
        </p:txBody>
      </p:sp>
      <p:grpSp>
        <p:nvGrpSpPr>
          <p:cNvPr id="2" name="组合 35"/>
          <p:cNvGrpSpPr/>
          <p:nvPr/>
        </p:nvGrpSpPr>
        <p:grpSpPr>
          <a:xfrm>
            <a:off x="669043" y="1407959"/>
            <a:ext cx="1265926" cy="1189713"/>
            <a:chOff x="-2771523" y="594818"/>
            <a:chExt cx="1785950" cy="1643074"/>
          </a:xfrm>
          <a:solidFill>
            <a:schemeClr val="accent3">
              <a:lumMod val="60000"/>
              <a:lumOff val="40000"/>
            </a:schemeClr>
          </a:solidFill>
        </p:grpSpPr>
        <p:sp>
          <p:nvSpPr>
            <p:cNvPr id="37" name="矩形 36"/>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a:stCxn id="37" idx="1"/>
              <a:endCxn id="37"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37" idx="0"/>
              <a:endCxn id="37"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0" name="TextBox 23"/>
          <p:cNvSpPr txBox="1">
            <a:spLocks noChangeArrowheads="1"/>
          </p:cNvSpPr>
          <p:nvPr/>
        </p:nvSpPr>
        <p:spPr bwMode="auto">
          <a:xfrm>
            <a:off x="774923" y="1310788"/>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宝</a:t>
            </a:r>
            <a:endParaRPr lang="zh-CN" altLang="en-US" sz="7200" b="1" dirty="0">
              <a:latin typeface="楷体" pitchFamily="49" charset="-122"/>
              <a:ea typeface="楷体" pitchFamily="49" charset="-122"/>
            </a:endParaRPr>
          </a:p>
        </p:txBody>
      </p:sp>
      <p:sp>
        <p:nvSpPr>
          <p:cNvPr id="41" name="TextBox 40"/>
          <p:cNvSpPr txBox="1"/>
          <p:nvPr/>
        </p:nvSpPr>
        <p:spPr>
          <a:xfrm>
            <a:off x="4623787" y="774920"/>
            <a:ext cx="697627" cy="707886"/>
          </a:xfrm>
          <a:prstGeom prst="rect">
            <a:avLst/>
          </a:prstGeom>
          <a:noFill/>
        </p:spPr>
        <p:txBody>
          <a:bodyPr wrap="none" rtlCol="0">
            <a:spAutoFit/>
          </a:bodyPr>
          <a:lstStyle/>
          <a:p>
            <a:r>
              <a:rPr lang="en-US" altLang="zh-CN" sz="4000" dirty="0" err="1" smtClean="0">
                <a:latin typeface="+mn-ea"/>
                <a:ea typeface="+mn-ea"/>
              </a:rPr>
              <a:t>tǎ</a:t>
            </a:r>
            <a:endParaRPr lang="zh-CN" altLang="en-US" sz="4000" dirty="0">
              <a:latin typeface="+mn-ea"/>
              <a:ea typeface="+mn-ea"/>
            </a:endParaRPr>
          </a:p>
        </p:txBody>
      </p:sp>
      <p:sp>
        <p:nvSpPr>
          <p:cNvPr id="42" name="TextBox 41"/>
          <p:cNvSpPr txBox="1"/>
          <p:nvPr/>
        </p:nvSpPr>
        <p:spPr>
          <a:xfrm>
            <a:off x="6058248" y="1889786"/>
            <a:ext cx="2867327"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itchFamily="2" charset="2"/>
              </a:rPr>
              <a:t>：宝塔  塔吊</a:t>
            </a:r>
            <a:endParaRPr lang="zh-CN" altLang="en-US" sz="2000" dirty="0">
              <a:latin typeface="楷体" pitchFamily="49" charset="-122"/>
              <a:ea typeface="楷体" pitchFamily="49" charset="-122"/>
            </a:endParaRPr>
          </a:p>
        </p:txBody>
      </p:sp>
      <p:sp>
        <p:nvSpPr>
          <p:cNvPr id="43" name="TextBox 42"/>
          <p:cNvSpPr txBox="1"/>
          <p:nvPr/>
        </p:nvSpPr>
        <p:spPr>
          <a:xfrm>
            <a:off x="5988898" y="1310788"/>
            <a:ext cx="3477334"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sym typeface="Wingdings" pitchFamily="2" charset="2"/>
              </a:rPr>
              <a:t>易错提示：三声。</a:t>
            </a:r>
            <a:endParaRPr lang="zh-CN" altLang="en-US" sz="2000" dirty="0">
              <a:latin typeface="楷体" pitchFamily="49" charset="-122"/>
              <a:ea typeface="楷体" pitchFamily="49" charset="-122"/>
            </a:endParaRPr>
          </a:p>
        </p:txBody>
      </p:sp>
      <p:grpSp>
        <p:nvGrpSpPr>
          <p:cNvPr id="3" name="组合 50"/>
          <p:cNvGrpSpPr/>
          <p:nvPr/>
        </p:nvGrpSpPr>
        <p:grpSpPr>
          <a:xfrm>
            <a:off x="4655076" y="1422399"/>
            <a:ext cx="1333822" cy="1286884"/>
            <a:chOff x="4655076" y="1422399"/>
            <a:chExt cx="1333822" cy="1286884"/>
          </a:xfrm>
        </p:grpSpPr>
        <p:grpSp>
          <p:nvGrpSpPr>
            <p:cNvPr id="5" name="组合 44"/>
            <p:cNvGrpSpPr/>
            <p:nvPr/>
          </p:nvGrpSpPr>
          <p:grpSpPr>
            <a:xfrm>
              <a:off x="4655076" y="1519570"/>
              <a:ext cx="1265926" cy="1189713"/>
              <a:chOff x="-2505974" y="355288"/>
              <a:chExt cx="1785950" cy="1643074"/>
            </a:xfrm>
            <a:solidFill>
              <a:schemeClr val="accent3">
                <a:lumMod val="60000"/>
                <a:lumOff val="40000"/>
              </a:schemeClr>
            </a:solidFill>
          </p:grpSpPr>
          <p:sp>
            <p:nvSpPr>
              <p:cNvPr id="47" name="矩形 46"/>
              <p:cNvSpPr/>
              <p:nvPr/>
            </p:nvSpPr>
            <p:spPr>
              <a:xfrm>
                <a:off x="-2505974" y="35528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7" idx="1"/>
                <a:endCxn id="47" idx="3"/>
              </p:cNvCxnSpPr>
              <p:nvPr/>
            </p:nvCxnSpPr>
            <p:spPr>
              <a:xfrm>
                <a:off x="-2505974" y="1176826"/>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0"/>
                <a:endCxn id="47" idx="2"/>
              </p:cNvCxnSpPr>
              <p:nvPr/>
            </p:nvCxnSpPr>
            <p:spPr>
              <a:xfrm>
                <a:off x="-1612999" y="35528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6" name="TextBox 23"/>
            <p:cNvSpPr txBox="1">
              <a:spLocks noChangeArrowheads="1"/>
            </p:cNvSpPr>
            <p:nvPr/>
          </p:nvSpPr>
          <p:spPr bwMode="auto">
            <a:xfrm>
              <a:off x="4760956" y="1422399"/>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塔</a:t>
              </a:r>
              <a:endParaRPr lang="zh-CN" altLang="en-US" sz="7200" b="1" dirty="0">
                <a:latin typeface="楷体" pitchFamily="49" charset="-122"/>
                <a:ea typeface="楷体" pitchFamily="49" charset="-122"/>
              </a:endParaRPr>
            </a:p>
          </p:txBody>
        </p:sp>
      </p:grpSp>
      <p:sp>
        <p:nvSpPr>
          <p:cNvPr id="56" name="TextBox 55"/>
          <p:cNvSpPr txBox="1"/>
          <p:nvPr/>
        </p:nvSpPr>
        <p:spPr>
          <a:xfrm>
            <a:off x="806594" y="2507066"/>
            <a:ext cx="954107" cy="707886"/>
          </a:xfrm>
          <a:prstGeom prst="rect">
            <a:avLst/>
          </a:prstGeom>
          <a:noFill/>
        </p:spPr>
        <p:txBody>
          <a:bodyPr wrap="none" rtlCol="0">
            <a:spAutoFit/>
          </a:bodyPr>
          <a:lstStyle/>
          <a:p>
            <a:r>
              <a:rPr lang="en-US" altLang="zh-CN" sz="4000" dirty="0" err="1" smtClean="0">
                <a:latin typeface="+mn-ea"/>
                <a:ea typeface="+mn-ea"/>
              </a:rPr>
              <a:t>cān</a:t>
            </a:r>
            <a:endParaRPr lang="zh-CN" altLang="en-US" sz="4000" dirty="0">
              <a:latin typeface="+mn-ea"/>
              <a:ea typeface="+mn-ea"/>
            </a:endParaRPr>
          </a:p>
        </p:txBody>
      </p:sp>
      <p:sp>
        <p:nvSpPr>
          <p:cNvPr id="57" name="TextBox 56"/>
          <p:cNvSpPr txBox="1"/>
          <p:nvPr/>
        </p:nvSpPr>
        <p:spPr>
          <a:xfrm>
            <a:off x="2086917" y="3868881"/>
            <a:ext cx="2867327"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itchFamily="2" charset="2"/>
              </a:rPr>
              <a:t>：餐厅  午餐</a:t>
            </a:r>
            <a:endParaRPr lang="zh-CN" altLang="en-US" sz="2000" dirty="0">
              <a:latin typeface="楷体" pitchFamily="49" charset="-122"/>
              <a:ea typeface="楷体" pitchFamily="49" charset="-122"/>
            </a:endParaRPr>
          </a:p>
        </p:txBody>
      </p:sp>
      <p:sp>
        <p:nvSpPr>
          <p:cNvPr id="58" name="TextBox 57"/>
          <p:cNvSpPr txBox="1"/>
          <p:nvPr/>
        </p:nvSpPr>
        <p:spPr>
          <a:xfrm>
            <a:off x="2039417" y="3038337"/>
            <a:ext cx="2793631" cy="707886"/>
          </a:xfrm>
          <a:prstGeom prst="rect">
            <a:avLst/>
          </a:prstGeom>
          <a:noFill/>
        </p:spPr>
        <p:txBody>
          <a:bodyPr wrap="square" rtlCol="0">
            <a:spAutoFit/>
          </a:bodyPr>
          <a:lstStyle/>
          <a:p>
            <a:r>
              <a:rPr lang="zh-CN" altLang="en-US" sz="2000" b="1" dirty="0" smtClean="0">
                <a:latin typeface="楷体" pitchFamily="49" charset="-122"/>
                <a:ea typeface="楷体" pitchFamily="49" charset="-122"/>
                <a:sym typeface="Wingdings" pitchFamily="2" charset="2"/>
              </a:rPr>
              <a:t>易错提示：</a:t>
            </a:r>
            <a:endParaRPr lang="en-US" altLang="zh-CN" sz="2000" b="1" dirty="0" smtClean="0">
              <a:latin typeface="楷体" pitchFamily="49" charset="-122"/>
              <a:ea typeface="楷体" pitchFamily="49" charset="-122"/>
              <a:sym typeface="Wingdings" pitchFamily="2" charset="2"/>
            </a:endParaRPr>
          </a:p>
          <a:p>
            <a:r>
              <a:rPr lang="zh-CN" altLang="en-US" sz="2000" b="1" dirty="0" smtClean="0">
                <a:latin typeface="楷体" pitchFamily="49" charset="-122"/>
                <a:ea typeface="楷体" pitchFamily="49" charset="-122"/>
                <a:sym typeface="Wingdings" pitchFamily="2" charset="2"/>
              </a:rPr>
              <a:t>　平舌音，前鼻韵母。</a:t>
            </a:r>
            <a:endParaRPr lang="zh-CN" altLang="en-US" sz="2000" dirty="0">
              <a:latin typeface="楷体" pitchFamily="49" charset="-122"/>
              <a:ea typeface="楷体" pitchFamily="49" charset="-122"/>
            </a:endParaRPr>
          </a:p>
        </p:txBody>
      </p:sp>
      <p:grpSp>
        <p:nvGrpSpPr>
          <p:cNvPr id="9" name="组合 100"/>
          <p:cNvGrpSpPr/>
          <p:nvPr/>
        </p:nvGrpSpPr>
        <p:grpSpPr>
          <a:xfrm>
            <a:off x="716783" y="3214008"/>
            <a:ext cx="1265926" cy="1189713"/>
            <a:chOff x="-2771523" y="594818"/>
            <a:chExt cx="1785950" cy="1643074"/>
          </a:xfrm>
          <a:solidFill>
            <a:schemeClr val="accent3">
              <a:lumMod val="60000"/>
              <a:lumOff val="40000"/>
            </a:schemeClr>
          </a:solidFill>
        </p:grpSpPr>
        <p:sp>
          <p:nvSpPr>
            <p:cNvPr id="102" name="矩形 101"/>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a:stCxn id="102" idx="1"/>
              <a:endCxn id="102"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102" idx="0"/>
              <a:endCxn id="102"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5" name="TextBox 23"/>
          <p:cNvSpPr txBox="1">
            <a:spLocks noChangeArrowheads="1"/>
          </p:cNvSpPr>
          <p:nvPr/>
        </p:nvSpPr>
        <p:spPr bwMode="auto">
          <a:xfrm>
            <a:off x="806594" y="3119938"/>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餐</a:t>
            </a:r>
            <a:endParaRPr lang="zh-CN" altLang="en-US" sz="7200" b="1" dirty="0">
              <a:latin typeface="楷体" pitchFamily="49" charset="-122"/>
              <a:ea typeface="楷体" pitchFamily="49" charset="-122"/>
            </a:endParaRPr>
          </a:p>
        </p:txBody>
      </p:sp>
      <p:sp>
        <p:nvSpPr>
          <p:cNvPr id="59" name="TextBox 58"/>
          <p:cNvSpPr txBox="1"/>
          <p:nvPr/>
        </p:nvSpPr>
        <p:spPr>
          <a:xfrm>
            <a:off x="739810" y="676930"/>
            <a:ext cx="958917" cy="707886"/>
          </a:xfrm>
          <a:prstGeom prst="rect">
            <a:avLst/>
          </a:prstGeom>
          <a:noFill/>
        </p:spPr>
        <p:txBody>
          <a:bodyPr wrap="none" rtlCol="0">
            <a:spAutoFit/>
          </a:bodyPr>
          <a:lstStyle/>
          <a:p>
            <a:r>
              <a:rPr lang="en-US" altLang="zh-CN" sz="4000" b="1" dirty="0" err="1" smtClean="0">
                <a:solidFill>
                  <a:srgbClr val="FF0000"/>
                </a:solidFill>
                <a:latin typeface="+mn-ea"/>
                <a:ea typeface="+mn-ea"/>
              </a:rPr>
              <a:t>bǎo</a:t>
            </a:r>
            <a:endParaRPr lang="zh-CN" altLang="en-US" sz="4000" b="1" dirty="0">
              <a:solidFill>
                <a:srgbClr val="FF0000"/>
              </a:solidFill>
              <a:latin typeface="+mn-ea"/>
              <a:ea typeface="+mn-ea"/>
            </a:endParaRPr>
          </a:p>
        </p:txBody>
      </p:sp>
      <p:sp>
        <p:nvSpPr>
          <p:cNvPr id="60" name="TextBox 59"/>
          <p:cNvSpPr txBox="1"/>
          <p:nvPr/>
        </p:nvSpPr>
        <p:spPr>
          <a:xfrm>
            <a:off x="4612476" y="780470"/>
            <a:ext cx="700833" cy="707886"/>
          </a:xfrm>
          <a:prstGeom prst="rect">
            <a:avLst/>
          </a:prstGeom>
          <a:noFill/>
        </p:spPr>
        <p:txBody>
          <a:bodyPr wrap="none" rtlCol="0">
            <a:spAutoFit/>
          </a:bodyPr>
          <a:lstStyle/>
          <a:p>
            <a:r>
              <a:rPr lang="en-US" altLang="zh-CN" sz="4000" b="1" dirty="0" err="1" smtClean="0">
                <a:solidFill>
                  <a:srgbClr val="FF0000"/>
                </a:solidFill>
                <a:latin typeface="+mn-ea"/>
                <a:ea typeface="+mn-ea"/>
              </a:rPr>
              <a:t>tǎ</a:t>
            </a:r>
            <a:endParaRPr lang="zh-CN" altLang="en-US" sz="4000" b="1" dirty="0">
              <a:solidFill>
                <a:srgbClr val="FF0000"/>
              </a:solidFill>
              <a:latin typeface="+mn-ea"/>
              <a:ea typeface="+mn-ea"/>
            </a:endParaRPr>
          </a:p>
        </p:txBody>
      </p:sp>
      <p:sp>
        <p:nvSpPr>
          <p:cNvPr id="61" name="TextBox 60"/>
          <p:cNvSpPr txBox="1"/>
          <p:nvPr/>
        </p:nvSpPr>
        <p:spPr>
          <a:xfrm>
            <a:off x="771342" y="2508662"/>
            <a:ext cx="958917" cy="707886"/>
          </a:xfrm>
          <a:prstGeom prst="rect">
            <a:avLst/>
          </a:prstGeom>
          <a:noFill/>
        </p:spPr>
        <p:txBody>
          <a:bodyPr wrap="none" rtlCol="0">
            <a:spAutoFit/>
          </a:bodyPr>
          <a:lstStyle/>
          <a:p>
            <a:r>
              <a:rPr lang="en-US" altLang="zh-CN" sz="4000" b="1" dirty="0" err="1" smtClean="0">
                <a:solidFill>
                  <a:srgbClr val="FF0000"/>
                </a:solidFill>
                <a:latin typeface="+mn-ea"/>
                <a:ea typeface="+mn-ea"/>
              </a:rPr>
              <a:t>cān</a:t>
            </a:r>
            <a:endParaRPr lang="zh-CN" altLang="en-US" sz="4000" b="1" dirty="0">
              <a:solidFill>
                <a:srgbClr val="FF0000"/>
              </a:solidFill>
              <a:latin typeface="+mn-ea"/>
              <a:ea typeface="+mn-ea"/>
            </a:endParaRPr>
          </a:p>
        </p:txBody>
      </p:sp>
      <p:sp>
        <p:nvSpPr>
          <p:cNvPr id="66" name="对角圆角矩形 65"/>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字词乐园</a:t>
            </a:r>
            <a:r>
              <a:rPr lang="en-US" altLang="zh-CN" sz="3200" b="1" dirty="0" smtClean="0">
                <a:solidFill>
                  <a:schemeClr val="accent6">
                    <a:lumMod val="75000"/>
                  </a:schemeClr>
                </a:solidFill>
                <a:latin typeface="楷体" pitchFamily="49" charset="-122"/>
                <a:ea typeface="楷体" pitchFamily="49" charset="-122"/>
              </a:rPr>
              <a:t>—</a:t>
            </a:r>
            <a:r>
              <a:rPr lang="zh-CN" altLang="en-US" sz="3200" b="1" dirty="0" smtClean="0">
                <a:solidFill>
                  <a:schemeClr val="accent6">
                    <a:lumMod val="75000"/>
                  </a:schemeClr>
                </a:solidFill>
                <a:latin typeface="楷体" pitchFamily="49" charset="-122"/>
                <a:ea typeface="楷体" pitchFamily="49" charset="-122"/>
              </a:rPr>
              <a:t>会认字</a:t>
            </a:r>
            <a:endParaRPr lang="en-US" altLang="zh-CN" sz="3200" b="1" dirty="0">
              <a:solidFill>
                <a:schemeClr val="accent6">
                  <a:lumMod val="75000"/>
                </a:schemeClr>
              </a:solidFill>
              <a:latin typeface="楷体" pitchFamily="49" charset="-122"/>
              <a:ea typeface="楷体" pitchFamily="49" charset="-122"/>
            </a:endParaRPr>
          </a:p>
        </p:txBody>
      </p:sp>
      <p:pic>
        <p:nvPicPr>
          <p:cNvPr id="67" name="图片 6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36" name="组合 100"/>
          <p:cNvGrpSpPr/>
          <p:nvPr/>
        </p:nvGrpSpPr>
        <p:grpSpPr>
          <a:xfrm>
            <a:off x="4623787" y="3366407"/>
            <a:ext cx="1265926" cy="1189713"/>
            <a:chOff x="-2771523" y="594818"/>
            <a:chExt cx="1785950" cy="1643074"/>
          </a:xfrm>
          <a:solidFill>
            <a:schemeClr val="accent3">
              <a:lumMod val="60000"/>
              <a:lumOff val="40000"/>
            </a:schemeClr>
          </a:solidFill>
        </p:grpSpPr>
        <p:sp>
          <p:nvSpPr>
            <p:cNvPr id="44" name="矩形 43"/>
            <p:cNvSpPr/>
            <p:nvPr/>
          </p:nvSpPr>
          <p:spPr>
            <a:xfrm>
              <a:off x="-2771523" y="594818"/>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stCxn id="44" idx="1"/>
              <a:endCxn id="44" idx="3"/>
            </p:cNvCxnSpPr>
            <p:nvPr/>
          </p:nvCxnSpPr>
          <p:spPr>
            <a:xfrm>
              <a:off x="-2771523" y="1416355"/>
              <a:ext cx="1785950" cy="0"/>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4" idx="0"/>
              <a:endCxn id="44" idx="2"/>
            </p:cNvCxnSpPr>
            <p:nvPr/>
          </p:nvCxnSpPr>
          <p:spPr>
            <a:xfrm>
              <a:off x="-1878548" y="594818"/>
              <a:ext cx="0" cy="1643074"/>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1" name="TextBox 23"/>
          <p:cNvSpPr txBox="1">
            <a:spLocks noChangeArrowheads="1"/>
          </p:cNvSpPr>
          <p:nvPr/>
        </p:nvSpPr>
        <p:spPr bwMode="auto">
          <a:xfrm>
            <a:off x="4650744" y="3366407"/>
            <a:ext cx="1227942" cy="1200329"/>
          </a:xfrm>
          <a:prstGeom prst="rect">
            <a:avLst/>
          </a:prstGeom>
          <a:noFill/>
          <a:ln w="9525">
            <a:noFill/>
            <a:miter lim="800000"/>
            <a:headEnd/>
            <a:tailEnd/>
          </a:ln>
        </p:spPr>
        <p:txBody>
          <a:bodyPr wrap="square">
            <a:spAutoFit/>
          </a:bodyPr>
          <a:lstStyle/>
          <a:p>
            <a:r>
              <a:rPr lang="zh-CN" altLang="en-US" sz="7200" b="1" dirty="0">
                <a:latin typeface="楷体" pitchFamily="49" charset="-122"/>
                <a:ea typeface="楷体" pitchFamily="49" charset="-122"/>
              </a:rPr>
              <a:t>厅</a:t>
            </a:r>
          </a:p>
        </p:txBody>
      </p:sp>
      <p:sp>
        <p:nvSpPr>
          <p:cNvPr id="7" name="矩形 6"/>
          <p:cNvSpPr/>
          <p:nvPr/>
        </p:nvSpPr>
        <p:spPr>
          <a:xfrm>
            <a:off x="4712914" y="2709283"/>
            <a:ext cx="1217000" cy="707886"/>
          </a:xfrm>
          <a:prstGeom prst="rect">
            <a:avLst/>
          </a:prstGeom>
        </p:spPr>
        <p:txBody>
          <a:bodyPr wrap="none">
            <a:spAutoFit/>
          </a:bodyPr>
          <a:lstStyle/>
          <a:p>
            <a:r>
              <a:rPr lang="en-US" altLang="zh-CN" sz="4000" b="1" dirty="0" err="1">
                <a:latin typeface="+mn-ea"/>
              </a:rPr>
              <a:t>tīng</a:t>
            </a:r>
            <a:endParaRPr lang="zh-CN" altLang="en-US" sz="4000" dirty="0"/>
          </a:p>
        </p:txBody>
      </p:sp>
      <p:sp>
        <p:nvSpPr>
          <p:cNvPr id="52" name="TextBox 51"/>
          <p:cNvSpPr txBox="1"/>
          <p:nvPr/>
        </p:nvSpPr>
        <p:spPr>
          <a:xfrm>
            <a:off x="4712914" y="2709283"/>
            <a:ext cx="1217000" cy="707886"/>
          </a:xfrm>
          <a:prstGeom prst="rect">
            <a:avLst/>
          </a:prstGeom>
          <a:noFill/>
        </p:spPr>
        <p:txBody>
          <a:bodyPr wrap="none" rtlCol="0">
            <a:spAutoFit/>
          </a:bodyPr>
          <a:lstStyle/>
          <a:p>
            <a:r>
              <a:rPr lang="en-US" altLang="zh-CN" sz="4000" b="1" dirty="0" err="1" smtClean="0">
                <a:solidFill>
                  <a:srgbClr val="FF0000"/>
                </a:solidFill>
                <a:latin typeface="+mn-ea"/>
                <a:ea typeface="+mn-ea"/>
              </a:rPr>
              <a:t>tīng</a:t>
            </a:r>
            <a:endParaRPr lang="zh-CN" altLang="en-US" sz="4000" b="1" dirty="0">
              <a:solidFill>
                <a:srgbClr val="FF0000"/>
              </a:solidFill>
              <a:latin typeface="+mn-ea"/>
              <a:ea typeface="+mn-ea"/>
            </a:endParaRPr>
          </a:p>
        </p:txBody>
      </p:sp>
      <p:sp>
        <p:nvSpPr>
          <p:cNvPr id="8" name="矩形 7"/>
          <p:cNvSpPr/>
          <p:nvPr/>
        </p:nvSpPr>
        <p:spPr>
          <a:xfrm>
            <a:off x="6070187" y="3232503"/>
            <a:ext cx="2973891" cy="369332"/>
          </a:xfrm>
          <a:prstGeom prst="rect">
            <a:avLst/>
          </a:prstGeom>
        </p:spPr>
        <p:txBody>
          <a:bodyPr wrap="none">
            <a:spAutoFit/>
          </a:bodyPr>
          <a:lstStyle/>
          <a:p>
            <a:r>
              <a:rPr lang="zh-CN" altLang="en-US" b="1" dirty="0">
                <a:latin typeface="楷体" pitchFamily="49" charset="-122"/>
                <a:ea typeface="楷体" pitchFamily="49" charset="-122"/>
                <a:sym typeface="Wingdings" pitchFamily="2" charset="2"/>
              </a:rPr>
              <a:t>易错提示</a:t>
            </a:r>
            <a:r>
              <a:rPr lang="zh-CN" altLang="en-US" b="1" dirty="0" smtClean="0">
                <a:latin typeface="楷体" pitchFamily="49" charset="-122"/>
                <a:ea typeface="楷体" pitchFamily="49" charset="-122"/>
                <a:sym typeface="Wingdings" pitchFamily="2" charset="2"/>
              </a:rPr>
              <a:t>：</a:t>
            </a:r>
            <a:r>
              <a:rPr lang="zh-CN" altLang="en-US" b="1" dirty="0">
                <a:latin typeface="楷体" pitchFamily="49" charset="-122"/>
                <a:ea typeface="楷体" pitchFamily="49" charset="-122"/>
                <a:sym typeface="Wingdings" pitchFamily="2" charset="2"/>
              </a:rPr>
              <a:t>后</a:t>
            </a:r>
            <a:r>
              <a:rPr lang="zh-CN" altLang="en-US" b="1" dirty="0" smtClean="0">
                <a:latin typeface="楷体" pitchFamily="49" charset="-122"/>
                <a:ea typeface="楷体" pitchFamily="49" charset="-122"/>
                <a:sym typeface="Wingdings" pitchFamily="2" charset="2"/>
              </a:rPr>
              <a:t>鼻音，一声。</a:t>
            </a:r>
            <a:endParaRPr lang="zh-CN" altLang="en-US" dirty="0">
              <a:latin typeface="楷体" pitchFamily="49" charset="-122"/>
              <a:ea typeface="楷体" pitchFamily="49" charset="-122"/>
            </a:endParaRPr>
          </a:p>
        </p:txBody>
      </p:sp>
      <p:sp>
        <p:nvSpPr>
          <p:cNvPr id="53" name="TextBox 52"/>
          <p:cNvSpPr txBox="1"/>
          <p:nvPr/>
        </p:nvSpPr>
        <p:spPr>
          <a:xfrm>
            <a:off x="6070187" y="3868881"/>
            <a:ext cx="2867327" cy="400110"/>
          </a:xfrm>
          <a:prstGeom prst="rect">
            <a:avLst/>
          </a:prstGeom>
          <a:noFill/>
        </p:spPr>
        <p:txBody>
          <a:bodyPr wrap="square" rtlCol="0">
            <a:spAutoFit/>
          </a:bodyPr>
          <a:lstStyle/>
          <a:p>
            <a:r>
              <a:rPr lang="zh-CN" altLang="en-US" sz="2000" b="1" dirty="0" smtClean="0">
                <a:latin typeface="楷体" pitchFamily="49" charset="-122"/>
                <a:ea typeface="楷体" pitchFamily="49" charset="-122"/>
              </a:rPr>
              <a:t>组词</a:t>
            </a:r>
            <a:r>
              <a:rPr lang="zh-CN" altLang="en-US" sz="2000" b="1" dirty="0" smtClean="0">
                <a:latin typeface="楷体" pitchFamily="49" charset="-122"/>
                <a:ea typeface="楷体" pitchFamily="49" charset="-122"/>
                <a:sym typeface="Wingdings" pitchFamily="2" charset="2"/>
              </a:rPr>
              <a:t>：大厅  客厅  </a:t>
            </a:r>
            <a:endParaRPr lang="zh-CN" altLang="en-US" sz="2000" dirty="0">
              <a:latin typeface="楷体" pitchFamily="49" charset="-122"/>
              <a:ea typeface="楷体" pitchFamily="49" charset="-122"/>
            </a:endParaRPr>
          </a:p>
        </p:txBody>
      </p:sp>
    </p:spTree>
    <p:extLst>
      <p:ext uri="{BB962C8B-B14F-4D97-AF65-F5344CB8AC3E}">
        <p14:creationId xmlns:p14="http://schemas.microsoft.com/office/powerpoint/2010/main" xmlns="" val="1979377071"/>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ppt_x"/>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0">
                                            <p:txEl>
                                              <p:pRg st="0" end="0"/>
                                            </p:txEl>
                                          </p:spTgt>
                                        </p:tgtEl>
                                        <p:attrNameLst>
                                          <p:attrName>style.visibility</p:attrName>
                                        </p:attrNameLst>
                                      </p:cBhvr>
                                      <p:to>
                                        <p:strVal val="visible"/>
                                      </p:to>
                                    </p:set>
                                    <p:anim calcmode="lin" valueType="num">
                                      <p:cBhvr additive="base">
                                        <p:cTn id="13" dur="500" fill="hold"/>
                                        <p:tgtEl>
                                          <p:spTgt spid="6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
                                            <p:txEl>
                                              <p:pRg st="0" end="0"/>
                                            </p:txEl>
                                          </p:spTgt>
                                        </p:tgtEl>
                                        <p:attrNameLst>
                                          <p:attrName>style.visibility</p:attrName>
                                        </p:attrNameLst>
                                      </p:cBhvr>
                                      <p:to>
                                        <p:strVal val="visible"/>
                                      </p:to>
                                    </p:set>
                                    <p:anim calcmode="lin" valueType="num">
                                      <p:cBhvr additive="base">
                                        <p:cTn id="19"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5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5952799" y="526154"/>
            <a:ext cx="1209598" cy="2818778"/>
            <a:chOff x="5066550" y="3023144"/>
            <a:chExt cx="1209598" cy="2818778"/>
          </a:xfrm>
        </p:grpSpPr>
        <p:pic>
          <p:nvPicPr>
            <p:cNvPr id="1035" name="Picture 1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95048" y="3222547"/>
              <a:ext cx="1181100" cy="2619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0" name="TextBox 23"/>
            <p:cNvSpPr txBox="1">
              <a:spLocks noChangeArrowheads="1"/>
            </p:cNvSpPr>
            <p:nvPr/>
          </p:nvSpPr>
          <p:spPr bwMode="auto">
            <a:xfrm>
              <a:off x="5066550" y="3023144"/>
              <a:ext cx="970193"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咨</a:t>
              </a:r>
              <a:endParaRPr lang="zh-CN" altLang="en-US" sz="7200" b="1" dirty="0">
                <a:latin typeface="楷体" pitchFamily="49" charset="-122"/>
                <a:ea typeface="楷体" pitchFamily="49" charset="-122"/>
              </a:endParaRPr>
            </a:p>
          </p:txBody>
        </p:sp>
      </p:grpSp>
      <p:pic>
        <p:nvPicPr>
          <p:cNvPr id="19458" name="图片 9"/>
          <p:cNvPicPr>
            <a:picLocks noChangeAspect="1"/>
          </p:cNvPicPr>
          <p:nvPr/>
        </p:nvPicPr>
        <p:blipFill>
          <a:blip r:embed="rId3"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4"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5"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6" cstate="print"/>
          <a:srcRect/>
          <a:stretch>
            <a:fillRect/>
          </a:stretch>
        </p:blipFill>
        <p:spPr bwMode="auto">
          <a:xfrm>
            <a:off x="8172400" y="6343650"/>
            <a:ext cx="720725" cy="477838"/>
          </a:xfrm>
          <a:prstGeom prst="rect">
            <a:avLst/>
          </a:prstGeom>
          <a:noFill/>
          <a:ln w="9525">
            <a:noFill/>
            <a:miter lim="800000"/>
            <a:headEnd/>
            <a:tailEnd/>
          </a:ln>
        </p:spPr>
      </p:pic>
      <p:grpSp>
        <p:nvGrpSpPr>
          <p:cNvPr id="11" name="组合 10"/>
          <p:cNvGrpSpPr/>
          <p:nvPr/>
        </p:nvGrpSpPr>
        <p:grpSpPr>
          <a:xfrm rot="317213">
            <a:off x="4247410" y="684534"/>
            <a:ext cx="1363110" cy="2287942"/>
            <a:chOff x="6372200" y="934605"/>
            <a:chExt cx="1363110" cy="2287942"/>
          </a:xfrm>
        </p:grpSpPr>
        <p:pic>
          <p:nvPicPr>
            <p:cNvPr id="1034" name="Picture 10"/>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372200" y="986654"/>
              <a:ext cx="1363110" cy="22358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23"/>
            <p:cNvSpPr txBox="1">
              <a:spLocks noChangeArrowheads="1"/>
            </p:cNvSpPr>
            <p:nvPr/>
          </p:nvSpPr>
          <p:spPr bwMode="auto">
            <a:xfrm rot="399044">
              <a:off x="6451239" y="934605"/>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理</a:t>
              </a:r>
              <a:endParaRPr lang="zh-CN" altLang="en-US" sz="7200" b="1" dirty="0">
                <a:latin typeface="楷体" pitchFamily="49" charset="-122"/>
                <a:ea typeface="楷体" pitchFamily="49" charset="-122"/>
              </a:endParaRPr>
            </a:p>
          </p:txBody>
        </p:sp>
      </p:grpSp>
      <p:grpSp>
        <p:nvGrpSpPr>
          <p:cNvPr id="7" name="组合 6"/>
          <p:cNvGrpSpPr/>
          <p:nvPr/>
        </p:nvGrpSpPr>
        <p:grpSpPr>
          <a:xfrm rot="21266584">
            <a:off x="2899844" y="686277"/>
            <a:ext cx="1125802" cy="2517702"/>
            <a:chOff x="4881262" y="887076"/>
            <a:chExt cx="1125802" cy="2517702"/>
          </a:xfrm>
        </p:grpSpPr>
        <p:pic>
          <p:nvPicPr>
            <p:cNvPr id="1030" name="Picture 6"/>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5" name="TextBox 23"/>
            <p:cNvSpPr txBox="1">
              <a:spLocks noChangeArrowheads="1"/>
            </p:cNvSpPr>
            <p:nvPr/>
          </p:nvSpPr>
          <p:spPr bwMode="auto">
            <a:xfrm>
              <a:off x="4941642" y="887076"/>
              <a:ext cx="976793"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管</a:t>
              </a:r>
              <a:endParaRPr lang="zh-CN" altLang="en-US" sz="7200" b="1" dirty="0">
                <a:latin typeface="楷体" pitchFamily="49" charset="-122"/>
                <a:ea typeface="楷体" pitchFamily="49" charset="-122"/>
              </a:endParaRPr>
            </a:p>
          </p:txBody>
        </p:sp>
      </p:grpSp>
      <p:grpSp>
        <p:nvGrpSpPr>
          <p:cNvPr id="9" name="组合 8"/>
          <p:cNvGrpSpPr/>
          <p:nvPr/>
        </p:nvGrpSpPr>
        <p:grpSpPr>
          <a:xfrm rot="466839">
            <a:off x="1267401" y="902369"/>
            <a:ext cx="1227942" cy="2688703"/>
            <a:chOff x="2455889" y="934606"/>
            <a:chExt cx="1227942" cy="2688703"/>
          </a:xfrm>
        </p:grpSpPr>
        <p:pic>
          <p:nvPicPr>
            <p:cNvPr id="1031" name="Picture 7"/>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36748" y="934606"/>
              <a:ext cx="1147083" cy="26887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0" name="TextBox 23"/>
            <p:cNvSpPr txBox="1">
              <a:spLocks noChangeArrowheads="1"/>
            </p:cNvSpPr>
            <p:nvPr/>
          </p:nvSpPr>
          <p:spPr bwMode="auto">
            <a:xfrm>
              <a:off x="2455889" y="934606"/>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亭</a:t>
              </a:r>
              <a:endParaRPr lang="zh-CN" altLang="en-US" sz="7200" b="1" dirty="0">
                <a:latin typeface="楷体" pitchFamily="49" charset="-122"/>
                <a:ea typeface="楷体" pitchFamily="49" charset="-122"/>
              </a:endParaRPr>
            </a:p>
          </p:txBody>
        </p:sp>
      </p:grpSp>
      <p:grpSp>
        <p:nvGrpSpPr>
          <p:cNvPr id="10" name="组合 9"/>
          <p:cNvGrpSpPr/>
          <p:nvPr/>
        </p:nvGrpSpPr>
        <p:grpSpPr>
          <a:xfrm rot="349235">
            <a:off x="7510600" y="802737"/>
            <a:ext cx="1227942" cy="2221227"/>
            <a:chOff x="3947300" y="986654"/>
            <a:chExt cx="1227942" cy="2221227"/>
          </a:xfrm>
        </p:grpSpPr>
        <p:pic>
          <p:nvPicPr>
            <p:cNvPr id="1033" name="Picture 9" descr="E:\王景然\崭新每一天\一头耕牛，每天更新\18春季项目\调研意见\吃水不忘挖井人\图片1_副本.png"/>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xmlns="">
                  <a:solidFill>
                    <a:srgbClr val="FFFFFF"/>
                  </a:solidFill>
                </a14:hiddenFill>
              </a:ext>
            </a:extLst>
          </p:spPr>
        </p:pic>
        <p:sp>
          <p:nvSpPr>
            <p:cNvPr id="115" name="TextBox 23"/>
            <p:cNvSpPr txBox="1">
              <a:spLocks noChangeArrowheads="1"/>
            </p:cNvSpPr>
            <p:nvPr/>
          </p:nvSpPr>
          <p:spPr bwMode="auto">
            <a:xfrm>
              <a:off x="3947300" y="986654"/>
              <a:ext cx="1227942" cy="1200329"/>
            </a:xfrm>
            <a:prstGeom prst="rect">
              <a:avLst/>
            </a:prstGeom>
            <a:noFill/>
            <a:ln w="9525">
              <a:noFill/>
              <a:miter lim="800000"/>
              <a:headEnd/>
              <a:tailEnd/>
            </a:ln>
          </p:spPr>
          <p:txBody>
            <a:bodyPr wrap="square">
              <a:spAutoFit/>
            </a:bodyPr>
            <a:lstStyle/>
            <a:p>
              <a:r>
                <a:rPr lang="zh-CN" altLang="en-US" sz="7200" b="1" dirty="0">
                  <a:latin typeface="楷体" pitchFamily="49" charset="-122"/>
                  <a:ea typeface="楷体" pitchFamily="49" charset="-122"/>
                </a:rPr>
                <a:t>询</a:t>
              </a:r>
            </a:p>
          </p:txBody>
        </p:sp>
      </p:grpSp>
      <p:sp>
        <p:nvSpPr>
          <p:cNvPr id="77" name="云形标注 76"/>
          <p:cNvSpPr/>
          <p:nvPr/>
        </p:nvSpPr>
        <p:spPr>
          <a:xfrm>
            <a:off x="991148" y="3530427"/>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itchFamily="49" charset="-122"/>
                <a:ea typeface="楷体" pitchFamily="49" charset="-122"/>
              </a:rPr>
              <a:t>　　这些字你认识吗？快来读一读。</a:t>
            </a:r>
            <a:endParaRPr lang="zh-CN" altLang="en-US" sz="2000" dirty="0">
              <a:latin typeface="楷体" pitchFamily="49" charset="-122"/>
              <a:ea typeface="楷体" pitchFamily="49" charset="-122"/>
            </a:endParaRPr>
          </a:p>
        </p:txBody>
      </p:sp>
      <p:sp>
        <p:nvSpPr>
          <p:cNvPr id="86" name="云形标注 85"/>
          <p:cNvSpPr/>
          <p:nvPr/>
        </p:nvSpPr>
        <p:spPr>
          <a:xfrm>
            <a:off x="4867138" y="3861048"/>
            <a:ext cx="2406837" cy="792088"/>
          </a:xfrm>
          <a:prstGeom prst="cloudCallout">
            <a:avLst>
              <a:gd name="adj1" fmla="val 52714"/>
              <a:gd name="adj2" fmla="val 126936"/>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itchFamily="49" charset="-122"/>
                <a:ea typeface="楷体" pitchFamily="49" charset="-122"/>
              </a:rPr>
              <a:t>　追气球啦！</a:t>
            </a:r>
            <a:endParaRPr lang="zh-CN" altLang="en-US" sz="2000" dirty="0">
              <a:latin typeface="楷体" pitchFamily="49" charset="-122"/>
              <a:ea typeface="楷体" pitchFamily="49" charset="-122"/>
            </a:endParaRPr>
          </a:p>
        </p:txBody>
      </p:sp>
      <p:sp>
        <p:nvSpPr>
          <p:cNvPr id="27" name="对角圆角矩形 26"/>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字词乐园</a:t>
            </a:r>
            <a:r>
              <a:rPr lang="en-US" altLang="zh-CN" sz="3200" b="1" dirty="0" smtClean="0">
                <a:solidFill>
                  <a:schemeClr val="accent6">
                    <a:lumMod val="75000"/>
                  </a:schemeClr>
                </a:solidFill>
                <a:latin typeface="楷体" pitchFamily="49" charset="-122"/>
                <a:ea typeface="楷体" pitchFamily="49" charset="-122"/>
              </a:rPr>
              <a:t>—</a:t>
            </a:r>
            <a:r>
              <a:rPr lang="zh-CN" altLang="en-US" sz="3200" b="1" dirty="0" smtClean="0">
                <a:solidFill>
                  <a:schemeClr val="accent6">
                    <a:lumMod val="75000"/>
                  </a:schemeClr>
                </a:solidFill>
                <a:latin typeface="楷体" pitchFamily="49" charset="-122"/>
                <a:ea typeface="楷体" pitchFamily="49" charset="-122"/>
              </a:rPr>
              <a:t>会认字</a:t>
            </a:r>
            <a:endParaRPr lang="en-US" altLang="zh-CN" sz="3200" b="1" dirty="0">
              <a:solidFill>
                <a:schemeClr val="accent6">
                  <a:lumMod val="75000"/>
                </a:schemeClr>
              </a:solidFill>
              <a:latin typeface="楷体" pitchFamily="49" charset="-122"/>
              <a:ea typeface="楷体" pitchFamily="49" charset="-122"/>
            </a:endParaRPr>
          </a:p>
        </p:txBody>
      </p:sp>
      <p:pic>
        <p:nvPicPr>
          <p:cNvPr id="28" name="图片 27"/>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29" name="组合 28"/>
          <p:cNvGrpSpPr/>
          <p:nvPr/>
        </p:nvGrpSpPr>
        <p:grpSpPr>
          <a:xfrm>
            <a:off x="7358406" y="4773142"/>
            <a:ext cx="1113416" cy="1819834"/>
            <a:chOff x="5836357" y="4560894"/>
            <a:chExt cx="1327930" cy="2056092"/>
          </a:xfrm>
        </p:grpSpPr>
        <p:pic>
          <p:nvPicPr>
            <p:cNvPr id="31" name="图片 5"/>
            <p:cNvPicPr>
              <a:picLocks noChangeAspect="1"/>
            </p:cNvPicPr>
            <p:nvPr/>
          </p:nvPicPr>
          <p:blipFill rotWithShape="1">
            <a:blip r:embed="rId12" cstate="print">
              <a:clrChange>
                <a:clrFrom>
                  <a:srgbClr val="FDFDFD"/>
                </a:clrFrom>
                <a:clrTo>
                  <a:srgbClr val="FDFDFD">
                    <a:alpha val="0"/>
                  </a:srgbClr>
                </a:clrTo>
              </a:clrChange>
            </a:blip>
            <a:srcRect l="35500" r="32250" b="80044"/>
            <a:stretch/>
          </p:blipFill>
          <p:spPr bwMode="auto">
            <a:xfrm>
              <a:off x="5836357" y="4560894"/>
              <a:ext cx="429028" cy="383639"/>
            </a:xfrm>
            <a:prstGeom prst="rect">
              <a:avLst/>
            </a:prstGeom>
            <a:noFill/>
            <a:ln w="9525">
              <a:noFill/>
              <a:miter lim="800000"/>
              <a:headEnd/>
              <a:tailEnd/>
            </a:ln>
          </p:spPr>
        </p:pic>
        <p:pic>
          <p:nvPicPr>
            <p:cNvPr id="32" name="Picture 2"/>
            <p:cNvPicPr>
              <a:picLocks noChangeAspect="1" noChangeArrowheads="1"/>
            </p:cNvPicPr>
            <p:nvPr/>
          </p:nvPicPr>
          <p:blipFill>
            <a:blip r:embed="rId13"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33" name="Picture 3"/>
          <p:cNvPicPr>
            <a:picLocks noChangeAspect="1" noChangeArrowheads="1"/>
          </p:cNvPicPr>
          <p:nvPr/>
        </p:nvPicPr>
        <p:blipFill>
          <a:blip r:embed="rId14"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479398" y="5041270"/>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83557873"/>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0" fill="hold"/>
                                        <p:tgtEl>
                                          <p:spTgt spid="9"/>
                                        </p:tgtEl>
                                        <p:attrNameLst>
                                          <p:attrName>ppt_x</p:attrName>
                                        </p:attrNameLst>
                                      </p:cBhvr>
                                      <p:tavLst>
                                        <p:tav tm="0">
                                          <p:val>
                                            <p:strVal val="#ppt_x"/>
                                          </p:val>
                                        </p:tav>
                                        <p:tav tm="100000">
                                          <p:val>
                                            <p:strVal val="#ppt_x"/>
                                          </p:val>
                                        </p:tav>
                                      </p:tavLst>
                                    </p:anim>
                                    <p:anim calcmode="lin" valueType="num">
                                      <p:cBhvr additive="base">
                                        <p:cTn id="14" dur="50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down)">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heel(1)">
                                      <p:cBhvr>
                                        <p:cTn id="2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grpSp>
        <p:nvGrpSpPr>
          <p:cNvPr id="3" name="组合 10"/>
          <p:cNvGrpSpPr/>
          <p:nvPr/>
        </p:nvGrpSpPr>
        <p:grpSpPr>
          <a:xfrm rot="317213">
            <a:off x="5624415" y="889559"/>
            <a:ext cx="1363110" cy="2287942"/>
            <a:chOff x="6372200" y="934605"/>
            <a:chExt cx="1363110" cy="2287942"/>
          </a:xfrm>
        </p:grpSpPr>
        <p:pic>
          <p:nvPicPr>
            <p:cNvPr id="1034" name="Picture 10"/>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372200" y="986654"/>
              <a:ext cx="1363110" cy="22358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6" name="TextBox 23"/>
            <p:cNvSpPr txBox="1">
              <a:spLocks noChangeArrowheads="1"/>
            </p:cNvSpPr>
            <p:nvPr/>
          </p:nvSpPr>
          <p:spPr bwMode="auto">
            <a:xfrm rot="399044">
              <a:off x="6451239" y="934605"/>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餐</a:t>
              </a:r>
              <a:endParaRPr lang="zh-CN" altLang="en-US" sz="7200" b="1" dirty="0">
                <a:latin typeface="楷体" pitchFamily="49" charset="-122"/>
                <a:ea typeface="楷体" pitchFamily="49" charset="-122"/>
              </a:endParaRPr>
            </a:p>
          </p:txBody>
        </p:sp>
      </p:grpSp>
      <p:grpSp>
        <p:nvGrpSpPr>
          <p:cNvPr id="4" name="组合 6"/>
          <p:cNvGrpSpPr/>
          <p:nvPr/>
        </p:nvGrpSpPr>
        <p:grpSpPr>
          <a:xfrm rot="21266584">
            <a:off x="4304237" y="852776"/>
            <a:ext cx="1125802" cy="2517702"/>
            <a:chOff x="4881262" y="887076"/>
            <a:chExt cx="1125802" cy="2517702"/>
          </a:xfrm>
        </p:grpSpPr>
        <p:pic>
          <p:nvPicPr>
            <p:cNvPr id="1030" name="Picture 6"/>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881262" y="887076"/>
              <a:ext cx="1125802" cy="25177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5" name="TextBox 23"/>
            <p:cNvSpPr txBox="1">
              <a:spLocks noChangeArrowheads="1"/>
            </p:cNvSpPr>
            <p:nvPr/>
          </p:nvSpPr>
          <p:spPr bwMode="auto">
            <a:xfrm>
              <a:off x="4941642" y="887076"/>
              <a:ext cx="976793"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塔</a:t>
              </a:r>
              <a:endParaRPr lang="zh-CN" altLang="en-US" sz="7200" b="1" dirty="0">
                <a:latin typeface="楷体" pitchFamily="49" charset="-122"/>
                <a:ea typeface="楷体" pitchFamily="49" charset="-122"/>
              </a:endParaRPr>
            </a:p>
          </p:txBody>
        </p:sp>
      </p:grpSp>
      <p:grpSp>
        <p:nvGrpSpPr>
          <p:cNvPr id="5" name="组合 8"/>
          <p:cNvGrpSpPr/>
          <p:nvPr/>
        </p:nvGrpSpPr>
        <p:grpSpPr>
          <a:xfrm rot="466839">
            <a:off x="1267401" y="902369"/>
            <a:ext cx="1227942" cy="2688703"/>
            <a:chOff x="2455889" y="934606"/>
            <a:chExt cx="1227942" cy="2688703"/>
          </a:xfrm>
        </p:grpSpPr>
        <p:pic>
          <p:nvPicPr>
            <p:cNvPr id="1031" name="Picture 7"/>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36748" y="934606"/>
              <a:ext cx="1147083" cy="26887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0" name="TextBox 23"/>
            <p:cNvSpPr txBox="1">
              <a:spLocks noChangeArrowheads="1"/>
            </p:cNvSpPr>
            <p:nvPr/>
          </p:nvSpPr>
          <p:spPr bwMode="auto">
            <a:xfrm>
              <a:off x="2455889" y="934606"/>
              <a:ext cx="1227942" cy="1200329"/>
            </a:xfrm>
            <a:prstGeom prst="rect">
              <a:avLst/>
            </a:prstGeom>
            <a:noFill/>
            <a:ln w="9525">
              <a:noFill/>
              <a:miter lim="800000"/>
              <a:headEnd/>
              <a:tailEnd/>
            </a:ln>
          </p:spPr>
          <p:txBody>
            <a:bodyPr wrap="square">
              <a:spAutoFit/>
            </a:bodyPr>
            <a:lstStyle/>
            <a:p>
              <a:r>
                <a:rPr lang="zh-CN" altLang="en-US" sz="7200" b="1" dirty="0">
                  <a:latin typeface="楷体" pitchFamily="49" charset="-122"/>
                  <a:ea typeface="楷体" pitchFamily="49" charset="-122"/>
                </a:rPr>
                <a:t>剧</a:t>
              </a:r>
            </a:p>
          </p:txBody>
        </p:sp>
      </p:grpSp>
      <p:grpSp>
        <p:nvGrpSpPr>
          <p:cNvPr id="6" name="组合 9"/>
          <p:cNvGrpSpPr/>
          <p:nvPr/>
        </p:nvGrpSpPr>
        <p:grpSpPr>
          <a:xfrm rot="349235">
            <a:off x="2782817" y="777069"/>
            <a:ext cx="1227942" cy="2221227"/>
            <a:chOff x="3947300" y="986654"/>
            <a:chExt cx="1227942" cy="2221227"/>
          </a:xfrm>
        </p:grpSpPr>
        <p:pic>
          <p:nvPicPr>
            <p:cNvPr id="1033" name="Picture 9" descr="E:\王景然\崭新每一天\一头耕牛，每天更新\18春季项目\调研意见\吃水不忘挖井人\图片1_副本.png"/>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4102224" y="1061989"/>
              <a:ext cx="939552" cy="2145892"/>
            </a:xfrm>
            <a:prstGeom prst="rect">
              <a:avLst/>
            </a:prstGeom>
            <a:noFill/>
            <a:extLst>
              <a:ext uri="{909E8E84-426E-40DD-AFC4-6F175D3DCCD1}">
                <a14:hiddenFill xmlns:a14="http://schemas.microsoft.com/office/drawing/2010/main" xmlns="">
                  <a:solidFill>
                    <a:srgbClr val="FFFFFF"/>
                  </a:solidFill>
                </a14:hiddenFill>
              </a:ext>
            </a:extLst>
          </p:spPr>
        </p:pic>
        <p:sp>
          <p:nvSpPr>
            <p:cNvPr id="115" name="TextBox 23"/>
            <p:cNvSpPr txBox="1">
              <a:spLocks noChangeArrowheads="1"/>
            </p:cNvSpPr>
            <p:nvPr/>
          </p:nvSpPr>
          <p:spPr bwMode="auto">
            <a:xfrm>
              <a:off x="3947300" y="986654"/>
              <a:ext cx="1227942" cy="1200329"/>
            </a:xfrm>
            <a:prstGeom prst="rect">
              <a:avLst/>
            </a:prstGeom>
            <a:noFill/>
            <a:ln w="9525">
              <a:noFill/>
              <a:miter lim="800000"/>
              <a:headEnd/>
              <a:tailEnd/>
            </a:ln>
          </p:spPr>
          <p:txBody>
            <a:bodyPr wrap="square">
              <a:spAutoFit/>
            </a:bodyPr>
            <a:lstStyle/>
            <a:p>
              <a:r>
                <a:rPr lang="zh-CN" altLang="en-US" sz="7200" b="1" dirty="0" smtClean="0">
                  <a:latin typeface="楷体" pitchFamily="49" charset="-122"/>
                  <a:ea typeface="楷体" pitchFamily="49" charset="-122"/>
                </a:rPr>
                <a:t>宝</a:t>
              </a:r>
              <a:endParaRPr lang="zh-CN" altLang="en-US" sz="7200" b="1" dirty="0">
                <a:latin typeface="楷体" pitchFamily="49" charset="-122"/>
                <a:ea typeface="楷体" pitchFamily="49" charset="-122"/>
              </a:endParaRPr>
            </a:p>
          </p:txBody>
        </p:sp>
      </p:grpSp>
      <p:sp>
        <p:nvSpPr>
          <p:cNvPr id="77" name="云形标注 76"/>
          <p:cNvSpPr/>
          <p:nvPr/>
        </p:nvSpPr>
        <p:spPr>
          <a:xfrm>
            <a:off x="991148" y="3530427"/>
            <a:ext cx="2471597" cy="1021292"/>
          </a:xfrm>
          <a:prstGeom prst="cloudCallout">
            <a:avLst>
              <a:gd name="adj1" fmla="val -38784"/>
              <a:gd name="adj2" fmla="val 11221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itchFamily="49" charset="-122"/>
                <a:ea typeface="楷体" pitchFamily="49" charset="-122"/>
              </a:rPr>
              <a:t>　　这些字你认识吗？快来读一读。</a:t>
            </a:r>
            <a:endParaRPr lang="zh-CN" altLang="en-US" sz="2000" dirty="0">
              <a:latin typeface="楷体" pitchFamily="49" charset="-122"/>
              <a:ea typeface="楷体" pitchFamily="49" charset="-122"/>
            </a:endParaRPr>
          </a:p>
        </p:txBody>
      </p:sp>
      <p:sp>
        <p:nvSpPr>
          <p:cNvPr id="86" name="云形标注 85"/>
          <p:cNvSpPr/>
          <p:nvPr/>
        </p:nvSpPr>
        <p:spPr>
          <a:xfrm>
            <a:off x="4867138" y="3861048"/>
            <a:ext cx="2406837" cy="792088"/>
          </a:xfrm>
          <a:prstGeom prst="cloudCallout">
            <a:avLst>
              <a:gd name="adj1" fmla="val 52714"/>
              <a:gd name="adj2" fmla="val 126936"/>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latin typeface="楷体" pitchFamily="49" charset="-122"/>
                <a:ea typeface="楷体" pitchFamily="49" charset="-122"/>
              </a:rPr>
              <a:t>　追气球啦！</a:t>
            </a:r>
            <a:endParaRPr lang="zh-CN" altLang="en-US" sz="2000" dirty="0">
              <a:latin typeface="楷体" pitchFamily="49" charset="-122"/>
              <a:ea typeface="楷体" pitchFamily="49" charset="-122"/>
            </a:endParaRPr>
          </a:p>
        </p:txBody>
      </p:sp>
      <p:sp>
        <p:nvSpPr>
          <p:cNvPr id="27" name="对角圆角矩形 26"/>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字词乐园</a:t>
            </a:r>
            <a:r>
              <a:rPr lang="en-US" altLang="zh-CN" sz="3200" b="1" dirty="0" smtClean="0">
                <a:solidFill>
                  <a:schemeClr val="accent6">
                    <a:lumMod val="75000"/>
                  </a:schemeClr>
                </a:solidFill>
                <a:latin typeface="楷体" pitchFamily="49" charset="-122"/>
                <a:ea typeface="楷体" pitchFamily="49" charset="-122"/>
              </a:rPr>
              <a:t>—</a:t>
            </a:r>
            <a:r>
              <a:rPr lang="zh-CN" altLang="en-US" sz="3200" b="1" dirty="0" smtClean="0">
                <a:solidFill>
                  <a:schemeClr val="accent6">
                    <a:lumMod val="75000"/>
                  </a:schemeClr>
                </a:solidFill>
                <a:latin typeface="楷体" pitchFamily="49" charset="-122"/>
                <a:ea typeface="楷体" pitchFamily="49" charset="-122"/>
              </a:rPr>
              <a:t>会认字</a:t>
            </a:r>
            <a:endParaRPr lang="en-US" altLang="zh-CN" sz="3200" b="1" dirty="0">
              <a:solidFill>
                <a:schemeClr val="accent6">
                  <a:lumMod val="75000"/>
                </a:schemeClr>
              </a:solidFill>
              <a:latin typeface="楷体" pitchFamily="49" charset="-122"/>
              <a:ea typeface="楷体" pitchFamily="49" charset="-122"/>
            </a:endParaRPr>
          </a:p>
        </p:txBody>
      </p:sp>
      <p:pic>
        <p:nvPicPr>
          <p:cNvPr id="28" name="图片 27"/>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7" name="组合 28"/>
          <p:cNvGrpSpPr/>
          <p:nvPr/>
        </p:nvGrpSpPr>
        <p:grpSpPr>
          <a:xfrm>
            <a:off x="7358406" y="4773142"/>
            <a:ext cx="1113416" cy="1819834"/>
            <a:chOff x="5836357" y="4560894"/>
            <a:chExt cx="1327930" cy="2056092"/>
          </a:xfrm>
        </p:grpSpPr>
        <p:pic>
          <p:nvPicPr>
            <p:cNvPr id="31" name="图片 5"/>
            <p:cNvPicPr>
              <a:picLocks noChangeAspect="1"/>
            </p:cNvPicPr>
            <p:nvPr/>
          </p:nvPicPr>
          <p:blipFill rotWithShape="1">
            <a:blip r:embed="rId11" cstate="print">
              <a:clrChange>
                <a:clrFrom>
                  <a:srgbClr val="FDFDFD"/>
                </a:clrFrom>
                <a:clrTo>
                  <a:srgbClr val="FDFDFD">
                    <a:alpha val="0"/>
                  </a:srgbClr>
                </a:clrTo>
              </a:clrChange>
            </a:blip>
            <a:srcRect l="35500" r="32250" b="80044"/>
            <a:stretch/>
          </p:blipFill>
          <p:spPr bwMode="auto">
            <a:xfrm>
              <a:off x="5836357" y="4560894"/>
              <a:ext cx="429028" cy="383639"/>
            </a:xfrm>
            <a:prstGeom prst="rect">
              <a:avLst/>
            </a:prstGeom>
            <a:noFill/>
            <a:ln w="9525">
              <a:noFill/>
              <a:miter lim="800000"/>
              <a:headEnd/>
              <a:tailEnd/>
            </a:ln>
          </p:spPr>
        </p:pic>
        <p:pic>
          <p:nvPicPr>
            <p:cNvPr id="32" name="Picture 2"/>
            <p:cNvPicPr>
              <a:picLocks noChangeAspect="1" noChangeArrowheads="1"/>
            </p:cNvPicPr>
            <p:nvPr/>
          </p:nvPicPr>
          <p:blipFill>
            <a:blip r:embed="rId12"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33" name="Picture 3"/>
          <p:cNvPicPr>
            <a:picLocks noChangeAspect="1" noChangeArrowheads="1"/>
          </p:cNvPicPr>
          <p:nvPr/>
        </p:nvPicPr>
        <p:blipFill>
          <a:blip r:embed="rId13"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479398" y="5041270"/>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6" name="Picture 6"/>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rot="21266584">
            <a:off x="7544839" y="880217"/>
            <a:ext cx="1125802" cy="25177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矩形 1"/>
          <p:cNvSpPr/>
          <p:nvPr/>
        </p:nvSpPr>
        <p:spPr>
          <a:xfrm>
            <a:off x="7538267" y="864563"/>
            <a:ext cx="929276" cy="1200329"/>
          </a:xfrm>
          <a:prstGeom prst="rect">
            <a:avLst/>
          </a:prstGeom>
        </p:spPr>
        <p:txBody>
          <a:bodyPr wrap="square">
            <a:spAutoFit/>
          </a:bodyPr>
          <a:lstStyle/>
          <a:p>
            <a:r>
              <a:rPr lang="zh-CN" altLang="en-US" sz="7200" b="1" dirty="0" smtClean="0">
                <a:latin typeface="楷体" pitchFamily="49" charset="-122"/>
                <a:ea typeface="楷体" pitchFamily="49" charset="-122"/>
              </a:rPr>
              <a:t>厅</a:t>
            </a:r>
            <a:endParaRPr lang="zh-CN" altLang="en-US" sz="7200" b="1" dirty="0">
              <a:latin typeface="楷体" pitchFamily="49" charset="-122"/>
              <a:ea typeface="楷体" pitchFamily="49" charset="-122"/>
            </a:endParaRPr>
          </a:p>
        </p:txBody>
      </p:sp>
    </p:spTree>
    <p:extLst>
      <p:ext uri="{BB962C8B-B14F-4D97-AF65-F5344CB8AC3E}">
        <p14:creationId xmlns:p14="http://schemas.microsoft.com/office/powerpoint/2010/main" xmlns="" val="3683557873"/>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2" presetClass="entr" presetSubtype="4"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0" fill="hold"/>
                                        <p:tgtEl>
                                          <p:spTgt spid="5"/>
                                        </p:tgtEl>
                                        <p:attrNameLst>
                                          <p:attrName>ppt_x</p:attrName>
                                        </p:attrNameLst>
                                      </p:cBhvr>
                                      <p:tavLst>
                                        <p:tav tm="0">
                                          <p:val>
                                            <p:strVal val="#ppt_x"/>
                                          </p:val>
                                        </p:tav>
                                        <p:tav tm="100000">
                                          <p:val>
                                            <p:strVal val="#ppt_x"/>
                                          </p:val>
                                        </p:tav>
                                      </p:tavLst>
                                    </p:anim>
                                    <p:anim calcmode="lin" valueType="num">
                                      <p:cBhvr additive="base">
                                        <p:cTn id="13" dur="50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0"/>
                            </p:stCondLst>
                            <p:childTnLst>
                              <p:par>
                                <p:cTn id="15" presetID="2" presetClass="entr" presetSubtype="4"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0" fill="hold"/>
                                        <p:tgtEl>
                                          <p:spTgt spid="6"/>
                                        </p:tgtEl>
                                        <p:attrNameLst>
                                          <p:attrName>ppt_x</p:attrName>
                                        </p:attrNameLst>
                                      </p:cBhvr>
                                      <p:tavLst>
                                        <p:tav tm="0">
                                          <p:val>
                                            <p:strVal val="#ppt_x"/>
                                          </p:val>
                                        </p:tav>
                                        <p:tav tm="100000">
                                          <p:val>
                                            <p:strVal val="#ppt_x"/>
                                          </p:val>
                                        </p:tav>
                                      </p:tavLst>
                                    </p:anim>
                                    <p:anim calcmode="lin" valueType="num">
                                      <p:cBhvr additive="base">
                                        <p:cTn id="18" dur="50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0"/>
                            </p:stCondLst>
                            <p:childTnLst>
                              <p:par>
                                <p:cTn id="20" presetID="2" presetClass="entr" presetSubtype="4"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0" fill="hold"/>
                                        <p:tgtEl>
                                          <p:spTgt spid="3"/>
                                        </p:tgtEl>
                                        <p:attrNameLst>
                                          <p:attrName>ppt_x</p:attrName>
                                        </p:attrNameLst>
                                      </p:cBhvr>
                                      <p:tavLst>
                                        <p:tav tm="0">
                                          <p:val>
                                            <p:strVal val="#ppt_x"/>
                                          </p:val>
                                        </p:tav>
                                        <p:tav tm="100000">
                                          <p:val>
                                            <p:strVal val="#ppt_x"/>
                                          </p:val>
                                        </p:tav>
                                      </p:tavLst>
                                    </p:anim>
                                    <p:anim calcmode="lin" valueType="num">
                                      <p:cBhvr additive="base">
                                        <p:cTn id="23"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图片 9"/>
          <p:cNvPicPr>
            <a:picLocks noChangeAspect="1"/>
          </p:cNvPicPr>
          <p:nvPr/>
        </p:nvPicPr>
        <p:blipFill>
          <a:blip r:embed="rId2" cstate="print"/>
          <a:srcRect r="72971"/>
          <a:stretch>
            <a:fillRect/>
          </a:stretch>
        </p:blipFill>
        <p:spPr bwMode="auto">
          <a:xfrm flipH="1">
            <a:off x="7892575" y="6061273"/>
            <a:ext cx="1251425" cy="1189037"/>
          </a:xfrm>
          <a:prstGeom prst="rect">
            <a:avLst/>
          </a:prstGeom>
          <a:noFill/>
          <a:ln w="9525">
            <a:noFill/>
            <a:miter lim="800000"/>
            <a:headEnd/>
            <a:tailEnd/>
          </a:ln>
        </p:spPr>
      </p:pic>
      <p:pic>
        <p:nvPicPr>
          <p:cNvPr id="21508" name="图片 12"/>
          <p:cNvPicPr>
            <a:picLocks noChangeAspect="1"/>
          </p:cNvPicPr>
          <p:nvPr/>
        </p:nvPicPr>
        <p:blipFill>
          <a:blip r:embed="rId3" cstate="print"/>
          <a:srcRect r="72971"/>
          <a:stretch>
            <a:fillRect/>
          </a:stretch>
        </p:blipFill>
        <p:spPr bwMode="auto">
          <a:xfrm>
            <a:off x="-44757" y="6043965"/>
            <a:ext cx="1265237" cy="1200150"/>
          </a:xfrm>
          <a:prstGeom prst="rect">
            <a:avLst/>
          </a:prstGeom>
          <a:noFill/>
          <a:ln w="9525">
            <a:noFill/>
            <a:miter lim="800000"/>
            <a:headEnd/>
            <a:tailEnd/>
          </a:ln>
        </p:spPr>
      </p:pic>
      <p:sp>
        <p:nvSpPr>
          <p:cNvPr id="13" name="TextBox 12"/>
          <p:cNvSpPr txBox="1"/>
          <p:nvPr/>
        </p:nvSpPr>
        <p:spPr>
          <a:xfrm>
            <a:off x="1578770" y="764704"/>
            <a:ext cx="3013967" cy="769441"/>
          </a:xfrm>
          <a:prstGeom prst="rect">
            <a:avLst/>
          </a:prstGeom>
          <a:noFill/>
        </p:spPr>
        <p:txBody>
          <a:bodyPr wrap="none" rtlCol="0">
            <a:spAutoFit/>
          </a:bodyPr>
          <a:lstStyle/>
          <a:p>
            <a:r>
              <a:rPr lang="zh-CN" altLang="en-US" sz="4400" b="1" cap="all" dirty="0" smtClean="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itchFamily="49" charset="-122"/>
                <a:ea typeface="楷体" pitchFamily="49" charset="-122"/>
              </a:rPr>
              <a:t>字词句运用</a:t>
            </a:r>
            <a:endParaRPr lang="zh-CN" altLang="en-US" sz="4400" b="1" cap="all" dirty="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itchFamily="49" charset="-122"/>
              <a:ea typeface="楷体" pitchFamily="49" charset="-122"/>
            </a:endParaRPr>
          </a:p>
        </p:txBody>
      </p:sp>
      <p:pic>
        <p:nvPicPr>
          <p:cNvPr id="5125"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9006" y="988759"/>
            <a:ext cx="1002948" cy="592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962835" y="5943508"/>
            <a:ext cx="684789" cy="8676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5" name="对角圆角矩形 14"/>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字词句运用</a:t>
            </a:r>
            <a:endParaRPr lang="en-US" altLang="zh-CN" sz="3200" b="1" dirty="0">
              <a:solidFill>
                <a:schemeClr val="accent6">
                  <a:lumMod val="75000"/>
                </a:schemeClr>
              </a:solidFill>
              <a:latin typeface="楷体" pitchFamily="49" charset="-122"/>
              <a:ea typeface="楷体" pitchFamily="49" charset="-122"/>
            </a:endParaRPr>
          </a:p>
        </p:txBody>
      </p:sp>
      <p:pic>
        <p:nvPicPr>
          <p:cNvPr id="16" name="图片 1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3" name="Picture 2"/>
          <p:cNvPicPr>
            <a:picLocks noChangeAspect="1" noChangeArrowheads="1"/>
          </p:cNvPicPr>
          <p:nvPr/>
        </p:nvPicPr>
        <p:blipFill>
          <a:blip r:embed="rId7" cstate="print"/>
          <a:srcRect/>
          <a:stretch>
            <a:fillRect/>
          </a:stretch>
        </p:blipFill>
        <p:spPr bwMode="auto">
          <a:xfrm>
            <a:off x="1619672" y="1556792"/>
            <a:ext cx="5760000" cy="26301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0" name="云形标注 19"/>
          <p:cNvSpPr/>
          <p:nvPr/>
        </p:nvSpPr>
        <p:spPr>
          <a:xfrm>
            <a:off x="2411760" y="4449105"/>
            <a:ext cx="5688632" cy="1231048"/>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21" name="TextBox 20"/>
          <p:cNvSpPr txBox="1"/>
          <p:nvPr/>
        </p:nvSpPr>
        <p:spPr>
          <a:xfrm>
            <a:off x="2590638" y="4412406"/>
            <a:ext cx="5437746" cy="1200329"/>
          </a:xfrm>
          <a:prstGeom prst="rect">
            <a:avLst/>
          </a:prstGeom>
          <a:noFill/>
        </p:spPr>
        <p:txBody>
          <a:bodyPr wrap="square" rtlCol="0">
            <a:spAutoFit/>
          </a:bodyPr>
          <a:lstStyle/>
          <a:p>
            <a:r>
              <a:rPr lang="zh-CN" altLang="en-US" sz="2400" b="1" dirty="0" smtClean="0">
                <a:latin typeface="楷体" pitchFamily="49" charset="-122"/>
                <a:ea typeface="楷体" pitchFamily="49" charset="-122"/>
              </a:rPr>
              <a:t>　　</a:t>
            </a:r>
            <a:r>
              <a:rPr lang="zh-CN" altLang="en-US" sz="2400" dirty="0" smtClean="0">
                <a:latin typeface="楷体" pitchFamily="49" charset="-122"/>
                <a:ea typeface="楷体" pitchFamily="49" charset="-122"/>
              </a:rPr>
              <a:t>蓝蓝的天空  暖暖的阳光  碧绿的田野  柔柔的微风  细长的柳条  绿绿的草坪</a:t>
            </a:r>
            <a:endParaRPr lang="zh-CN" altLang="en-US" sz="2400" dirty="0">
              <a:latin typeface="楷体" pitchFamily="49" charset="-122"/>
              <a:ea typeface="楷体" pitchFamily="49" charset="-122"/>
            </a:endParaRPr>
          </a:p>
        </p:txBody>
      </p:sp>
      <p:pic>
        <p:nvPicPr>
          <p:cNvPr id="22" name="Picture 3"/>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9838" y="5012571"/>
            <a:ext cx="1241284" cy="13001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40264088"/>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云形标注 9"/>
          <p:cNvSpPr/>
          <p:nvPr/>
        </p:nvSpPr>
        <p:spPr>
          <a:xfrm>
            <a:off x="539552" y="4005064"/>
            <a:ext cx="7056784" cy="2160240"/>
          </a:xfrm>
          <a:prstGeom prst="cloudCallout">
            <a:avLst>
              <a:gd name="adj1" fmla="val 44568"/>
              <a:gd name="adj2" fmla="val 6054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pic>
        <p:nvPicPr>
          <p:cNvPr id="21507" name="图片 9"/>
          <p:cNvPicPr>
            <a:picLocks noChangeAspect="1"/>
          </p:cNvPicPr>
          <p:nvPr/>
        </p:nvPicPr>
        <p:blipFill>
          <a:blip r:embed="rId2" cstate="print"/>
          <a:srcRect r="72971"/>
          <a:stretch>
            <a:fillRect/>
          </a:stretch>
        </p:blipFill>
        <p:spPr bwMode="auto">
          <a:xfrm flipH="1">
            <a:off x="7892575" y="6061273"/>
            <a:ext cx="1251425" cy="1189037"/>
          </a:xfrm>
          <a:prstGeom prst="rect">
            <a:avLst/>
          </a:prstGeom>
          <a:noFill/>
          <a:ln w="9525">
            <a:noFill/>
            <a:miter lim="800000"/>
            <a:headEnd/>
            <a:tailEnd/>
          </a:ln>
        </p:spPr>
      </p:pic>
      <p:pic>
        <p:nvPicPr>
          <p:cNvPr id="21508" name="图片 12"/>
          <p:cNvPicPr>
            <a:picLocks noChangeAspect="1"/>
          </p:cNvPicPr>
          <p:nvPr/>
        </p:nvPicPr>
        <p:blipFill>
          <a:blip r:embed="rId3" cstate="print"/>
          <a:srcRect r="72971"/>
          <a:stretch>
            <a:fillRect/>
          </a:stretch>
        </p:blipFill>
        <p:spPr bwMode="auto">
          <a:xfrm>
            <a:off x="-44757" y="6043965"/>
            <a:ext cx="1265237" cy="1200150"/>
          </a:xfrm>
          <a:prstGeom prst="rect">
            <a:avLst/>
          </a:prstGeom>
          <a:noFill/>
          <a:ln w="9525">
            <a:noFill/>
            <a:miter lim="800000"/>
            <a:headEnd/>
            <a:tailEnd/>
          </a:ln>
        </p:spPr>
      </p:pic>
      <p:sp>
        <p:nvSpPr>
          <p:cNvPr id="2" name="TextBox 1"/>
          <p:cNvSpPr txBox="1"/>
          <p:nvPr/>
        </p:nvSpPr>
        <p:spPr>
          <a:xfrm>
            <a:off x="971600" y="4077072"/>
            <a:ext cx="6408712" cy="1938992"/>
          </a:xfrm>
          <a:prstGeom prst="rect">
            <a:avLst/>
          </a:prstGeom>
          <a:noFill/>
        </p:spPr>
        <p:txBody>
          <a:bodyPr wrap="square" rtlCol="0">
            <a:spAutoFit/>
          </a:bodyPr>
          <a:lstStyle/>
          <a:p>
            <a:r>
              <a:rPr lang="zh-CN" altLang="en-US" sz="2400" b="1" dirty="0" smtClean="0">
                <a:latin typeface="楷体" pitchFamily="49" charset="-122"/>
                <a:ea typeface="楷体" pitchFamily="49" charset="-122"/>
              </a:rPr>
              <a:t>　</a:t>
            </a:r>
            <a:r>
              <a:rPr lang="zh-CN" altLang="en-US" sz="2400" dirty="0" smtClean="0">
                <a:latin typeface="楷体" pitchFamily="49" charset="-122"/>
                <a:ea typeface="楷体" pitchFamily="49" charset="-122"/>
              </a:rPr>
              <a:t>　在朗读句子的时候，需要重读的地方是这句话的关键词。同一句话，不同的词语被重读，所表达的意思的侧重不同。如：①需要重读的是“种子”。②需要重读的是“泥土”。③需要重读的是“松软”。</a:t>
            </a:r>
            <a:endParaRPr lang="zh-CN" altLang="en-US" sz="2400" dirty="0">
              <a:latin typeface="楷体" pitchFamily="49" charset="-122"/>
              <a:ea typeface="楷体" pitchFamily="49" charset="-122"/>
            </a:endParaRPr>
          </a:p>
        </p:txBody>
      </p:sp>
      <p:sp>
        <p:nvSpPr>
          <p:cNvPr id="13" name="TextBox 12"/>
          <p:cNvSpPr txBox="1"/>
          <p:nvPr/>
        </p:nvSpPr>
        <p:spPr>
          <a:xfrm>
            <a:off x="1578769" y="896389"/>
            <a:ext cx="3013967" cy="769441"/>
          </a:xfrm>
          <a:prstGeom prst="rect">
            <a:avLst/>
          </a:prstGeom>
          <a:noFill/>
        </p:spPr>
        <p:txBody>
          <a:bodyPr wrap="none" rtlCol="0">
            <a:spAutoFit/>
          </a:bodyPr>
          <a:lstStyle/>
          <a:p>
            <a:r>
              <a:rPr lang="zh-CN" altLang="en-US" sz="4400" b="1" cap="all" dirty="0" smtClean="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itchFamily="49" charset="-122"/>
                <a:ea typeface="楷体" pitchFamily="49" charset="-122"/>
              </a:rPr>
              <a:t>字词句运用</a:t>
            </a:r>
            <a:endParaRPr lang="zh-CN" altLang="en-US" sz="4400" b="1" cap="all" dirty="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itchFamily="49" charset="-122"/>
              <a:ea typeface="楷体" pitchFamily="49" charset="-122"/>
            </a:endParaRPr>
          </a:p>
        </p:txBody>
      </p:sp>
      <p:pic>
        <p:nvPicPr>
          <p:cNvPr id="5125"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9006" y="1338957"/>
            <a:ext cx="1002948" cy="592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962835" y="5943508"/>
            <a:ext cx="684789" cy="8676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5" name="对角圆角矩形 14"/>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itchFamily="49" charset="-122"/>
                <a:ea typeface="楷体" pitchFamily="49" charset="-122"/>
              </a:rPr>
              <a:t>字词句运用</a:t>
            </a:r>
            <a:endParaRPr lang="en-US" altLang="zh-CN" sz="3200" b="1" dirty="0">
              <a:solidFill>
                <a:schemeClr val="accent6">
                  <a:lumMod val="75000"/>
                </a:schemeClr>
              </a:solidFill>
              <a:latin typeface="楷体" pitchFamily="49" charset="-122"/>
              <a:ea typeface="楷体" pitchFamily="49" charset="-122"/>
            </a:endParaRPr>
          </a:p>
        </p:txBody>
      </p:sp>
      <p:pic>
        <p:nvPicPr>
          <p:cNvPr id="16" name="图片 1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2050"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596336" y="4509120"/>
            <a:ext cx="1226146" cy="18661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7" name="Picture 3"/>
          <p:cNvPicPr>
            <a:picLocks noChangeAspect="1" noChangeArrowheads="1"/>
          </p:cNvPicPr>
          <p:nvPr/>
        </p:nvPicPr>
        <p:blipFill>
          <a:blip r:embed="rId8" cstate="print"/>
          <a:srcRect/>
          <a:stretch>
            <a:fillRect/>
          </a:stretch>
        </p:blipFill>
        <p:spPr bwMode="auto">
          <a:xfrm>
            <a:off x="1403648" y="1772816"/>
            <a:ext cx="5760000" cy="202986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xmlns="" val="1840264088"/>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2050"/>
                                        </p:tgtEl>
                                        <p:attrNameLst>
                                          <p:attrName>style.visibility</p:attrName>
                                        </p:attrNameLst>
                                      </p:cBhvr>
                                      <p:to>
                                        <p:strVal val="visible"/>
                                      </p:to>
                                    </p:set>
                                    <p:animEffect transition="in" filter="fade">
                                      <p:cBhvr>
                                        <p:cTn id="18"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3056</TotalTime>
  <Words>549</Words>
  <Application>Microsoft Office PowerPoint</Application>
  <PresentationFormat>全屏显示(4:3)</PresentationFormat>
  <Paragraphs>120</Paragraphs>
  <Slides>17</Slides>
  <Notes>1</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lcj</dc:creator>
  <cp:lastModifiedBy>LRGM-</cp:lastModifiedBy>
  <cp:revision>637</cp:revision>
  <dcterms:created xsi:type="dcterms:W3CDTF">2017-05-17T10:13:19Z</dcterms:created>
  <dcterms:modified xsi:type="dcterms:W3CDTF">2018-01-26T09:05:47Z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