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62" r:id="rId2"/>
    <p:sldId id="293" r:id="rId3"/>
    <p:sldId id="294" r:id="rId4"/>
    <p:sldId id="325" r:id="rId5"/>
    <p:sldId id="301" r:id="rId6"/>
    <p:sldId id="292" r:id="rId7"/>
    <p:sldId id="330" r:id="rId8"/>
    <p:sldId id="345" r:id="rId9"/>
    <p:sldId id="346" r:id="rId10"/>
    <p:sldId id="347" r:id="rId11"/>
    <p:sldId id="300" r:id="rId12"/>
    <p:sldId id="303" r:id="rId13"/>
    <p:sldId id="304" r:id="rId14"/>
    <p:sldId id="306" r:id="rId15"/>
    <p:sldId id="355" r:id="rId16"/>
    <p:sldId id="350" r:id="rId17"/>
    <p:sldId id="351" r:id="rId18"/>
    <p:sldId id="348" r:id="rId19"/>
    <p:sldId id="352" r:id="rId20"/>
    <p:sldId id="316" r:id="rId21"/>
    <p:sldId id="353" r:id="rId22"/>
    <p:sldId id="312" r:id="rId23"/>
    <p:sldId id="315" r:id="rId24"/>
    <p:sldId id="314" r:id="rId25"/>
    <p:sldId id="343" r:id="rId26"/>
    <p:sldId id="354" r:id="rId27"/>
    <p:sldId id="358" r:id="rId28"/>
    <p:sldId id="356" r:id="rId29"/>
    <p:sldId id="359" r:id="rId30"/>
    <p:sldId id="291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94DE"/>
    <a:srgbClr val="CCECFF"/>
    <a:srgbClr val="1597E0"/>
    <a:srgbClr val="FCF7E3"/>
    <a:srgbClr val="FFFFFF"/>
    <a:srgbClr val="B7D545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0" d="100"/>
          <a:sy n="80" d="100"/>
        </p:scale>
        <p:origin x="-12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4.png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hyperlink" Target="21%20&#38738;&#34521;&#21334;&#27877;&#22616;.mp4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4.pn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38.png"/><Relationship Id="rId7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Relationship Id="rId9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emf"/><Relationship Id="rId5" Type="http://schemas.openxmlformats.org/officeDocument/2006/relationships/image" Target="../media/image6.emf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10.png"/><Relationship Id="rId4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emf"/><Relationship Id="rId5" Type="http://schemas.openxmlformats.org/officeDocument/2006/relationships/image" Target="../media/image10.png"/><Relationship Id="rId4" Type="http://schemas.openxmlformats.org/officeDocument/2006/relationships/image" Target="../media/image6.emf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15242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21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青蛙卖泥塘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680489" y="91175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lèng</a:t>
            </a:r>
            <a:endParaRPr lang="en-US" altLang="zh-CN" sz="4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57752" y="7922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yǒng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58248" y="2078172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：游泳  蛙泳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仰泳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88898" y="1310788"/>
            <a:ext cx="3477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后鼻音，不要读成前鼻音。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0"/>
          <p:cNvGrpSpPr/>
          <p:nvPr/>
        </p:nvGrpSpPr>
        <p:grpSpPr>
          <a:xfrm>
            <a:off x="4784456" y="1514291"/>
            <a:ext cx="1287742" cy="1200329"/>
            <a:chOff x="4655076" y="1514291"/>
            <a:chExt cx="1287742" cy="1200329"/>
          </a:xfrm>
        </p:grpSpPr>
        <p:grpSp>
          <p:nvGrpSpPr>
            <p:cNvPr id="12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4" name="矩形 13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>
                <a:stCxn id="14" idx="1"/>
                <a:endCxn id="14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14" idx="0"/>
                <a:endCxn id="14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4714876" y="1514291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847549" y="2355340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呆愣  发愣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愣住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18500" y="1277276"/>
            <a:ext cx="285865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四声。后鼻音，不要读成前鼻音。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35"/>
          <p:cNvGrpSpPr/>
          <p:nvPr/>
        </p:nvGrpSpPr>
        <p:grpSpPr>
          <a:xfrm>
            <a:off x="625151" y="165919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1"/>
              <a:endCxn id="20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20" idx="0"/>
              <a:endCxn id="20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711073" y="1648583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对角圆角矩形 28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55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57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59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本框 59"/>
          <p:cNvSpPr txBox="1"/>
          <p:nvPr/>
        </p:nvSpPr>
        <p:spPr>
          <a:xfrm>
            <a:off x="2946952" y="1409512"/>
            <a:ext cx="5566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湿润～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留意～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哭泣～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抽泣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928926" y="2383689"/>
            <a:ext cx="5566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留意～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湿润～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大功告成 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前功尽弃</a:t>
            </a:r>
            <a:endParaRPr lang="zh-CN" altLang="en-US" sz="2400" b="1" dirty="0">
              <a:solidFill>
                <a:srgbClr val="1597E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857488" y="3587967"/>
            <a:ext cx="5766098" cy="922215"/>
            <a:chOff x="2910550" y="3573016"/>
            <a:chExt cx="5766098" cy="922215"/>
          </a:xfrm>
        </p:grpSpPr>
        <p:sp>
          <p:nvSpPr>
            <p:cNvPr id="64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应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563888" y="3631135"/>
              <a:ext cx="15612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yīng</a:t>
              </a:r>
              <a:r>
                <a:rPr lang="zh-CN" altLang="en-US" sz="1600" dirty="0" smtClean="0"/>
                <a:t>（</a:t>
              </a:r>
              <a:r>
                <a:rPr lang="en-US" sz="1600" dirty="0" err="1" smtClean="0"/>
                <a:t>应该</a:t>
              </a:r>
              <a:r>
                <a:rPr lang="en-US" sz="1600" dirty="0" smtClean="0"/>
                <a:t>）</a:t>
              </a:r>
              <a:r>
                <a:rPr lang="zh-CN" altLang="en-US" sz="1600" dirty="0" smtClean="0"/>
                <a:t> </a:t>
              </a:r>
              <a:endParaRPr lang="zh-CN" altLang="en-US" sz="16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yìng</a:t>
              </a:r>
              <a:r>
                <a:rPr lang="zh-CN" altLang="en-US" sz="1600" dirty="0" smtClean="0"/>
                <a:t>（</a:t>
              </a:r>
              <a:r>
                <a:rPr lang="en-US" sz="1600" dirty="0" err="1" smtClean="0"/>
                <a:t>答应</a:t>
              </a:r>
              <a:r>
                <a:rPr lang="zh-CN" altLang="en-US" sz="1600" dirty="0" smtClean="0"/>
                <a:t>）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5000628" y="3714752"/>
            <a:ext cx="3802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      老师应（ </a:t>
            </a:r>
            <a:r>
              <a:rPr lang="en-US" altLang="zh-CN" sz="1600" dirty="0" err="1" smtClean="0"/>
              <a:t>yīng</a:t>
            </a:r>
            <a:r>
              <a:rPr lang="zh-CN" altLang="en-US" sz="1600" dirty="0" smtClean="0"/>
              <a:t>）该会答应（</a:t>
            </a:r>
            <a:r>
              <a:rPr lang="en-US" altLang="zh-CN" sz="1600" dirty="0" err="1" smtClean="0"/>
              <a:t>yìng</a:t>
            </a:r>
            <a:r>
              <a:rPr lang="zh-CN" altLang="en-US" sz="1600" dirty="0" smtClean="0"/>
              <a:t>）我们去博物馆参观。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2893890" y="4588043"/>
            <a:ext cx="5729696" cy="922215"/>
            <a:chOff x="2946952" y="3573016"/>
            <a:chExt cx="5729696" cy="922215"/>
          </a:xfrm>
        </p:grpSpPr>
        <p:sp>
          <p:nvSpPr>
            <p:cNvPr id="73" name="文本框 72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952026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撒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563888" y="3631135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s</a:t>
              </a:r>
              <a:r>
                <a:rPr lang="en-US" altLang="zh-CN" sz="1600" dirty="0" err="1" smtClean="0"/>
                <a:t>ǎ</a:t>
              </a:r>
              <a:r>
                <a:rPr lang="zh-CN" altLang="en-US" sz="1600" dirty="0" smtClean="0"/>
                <a:t>（撒种</a:t>
              </a:r>
              <a:r>
                <a:rPr lang="en-US" sz="1600" dirty="0" smtClean="0"/>
                <a:t>）</a:t>
              </a:r>
              <a:endParaRPr lang="zh-CN" altLang="en-US" sz="1600" dirty="0" smtClean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s</a:t>
              </a:r>
              <a:r>
                <a:rPr lang="en-US" altLang="zh-CN" sz="1600" dirty="0" err="1" smtClean="0"/>
                <a:t>ā</a:t>
              </a:r>
              <a:r>
                <a:rPr lang="zh-CN" altLang="en-US" sz="1600" dirty="0" smtClean="0"/>
                <a:t>（撒欢</a:t>
              </a:r>
              <a:r>
                <a:rPr lang="en-US" sz="1600" dirty="0" smtClean="0"/>
                <a:t>）</a:t>
              </a:r>
              <a:endParaRPr lang="zh-CN" altLang="en-US" sz="1600" dirty="0"/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5072066" y="4643446"/>
            <a:ext cx="348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     我在田地里撒（</a:t>
            </a:r>
            <a:r>
              <a:rPr lang="en-US" sz="1600" dirty="0" smtClean="0"/>
              <a:t> </a:t>
            </a:r>
            <a:r>
              <a:rPr lang="en-US" sz="1600" dirty="0" err="1" smtClean="0"/>
              <a:t>s</a:t>
            </a:r>
            <a:r>
              <a:rPr lang="en-US" altLang="zh-CN" sz="1600" dirty="0" err="1" smtClean="0"/>
              <a:t>ǎ</a:t>
            </a:r>
            <a:r>
              <a:rPr lang="en-US" altLang="zh-CN" sz="1600" dirty="0" smtClean="0"/>
              <a:t> </a:t>
            </a:r>
            <a:r>
              <a:rPr lang="zh-CN" altLang="en-US" sz="1600" dirty="0" smtClean="0"/>
              <a:t>）种，小狗花花在一旁撒（</a:t>
            </a:r>
            <a:r>
              <a:rPr lang="en-US" sz="1600" dirty="0" err="1" smtClean="0"/>
              <a:t>s</a:t>
            </a:r>
            <a:r>
              <a:rPr lang="en-US" altLang="zh-CN" sz="1600" dirty="0" err="1" smtClean="0"/>
              <a:t>ā</a:t>
            </a:r>
            <a:r>
              <a:rPr lang="zh-CN" altLang="en-US" sz="1600" dirty="0" smtClean="0"/>
              <a:t>）欢跑。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1000100" y="1071546"/>
            <a:ext cx="764386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894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泥塘：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烂泥淤积的洼地。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造句：爸爸在泥塘里种满了荷花，泥塘变成了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荷塘。</a:t>
            </a:r>
          </a:p>
          <a:p>
            <a:r>
              <a:rPr lang="zh-CN" altLang="en-US" sz="2800" b="1" dirty="0" smtClean="0">
                <a:solidFill>
                  <a:srgbClr val="1894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吆喝：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大声喊叫或叫卖。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造句：街上卖煎饼的大爷吆喝的声音很好听。</a:t>
            </a:r>
          </a:p>
          <a:p>
            <a:r>
              <a:rPr lang="zh-CN" altLang="en-US" sz="2800" b="1" dirty="0" smtClean="0">
                <a:solidFill>
                  <a:srgbClr val="1894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身体或精神上感到轻松愉快。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造句：这种天气让人觉得很舒服。</a:t>
            </a:r>
          </a:p>
          <a:p>
            <a:r>
              <a:rPr lang="zh-CN" altLang="en-US" sz="2800" b="1" dirty="0" smtClean="0">
                <a:solidFill>
                  <a:srgbClr val="1894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播撒：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撒播，撒。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例句：老师播撒的是知识的种子。</a:t>
            </a:r>
          </a:p>
          <a:p>
            <a:r>
              <a:rPr lang="zh-CN" altLang="en-US" sz="2800" b="1" dirty="0" smtClean="0">
                <a:solidFill>
                  <a:srgbClr val="1894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尽情：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尽量由着自己的情感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不加拘束。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例句：小朋友们在音乐中尽情地跳着、唱着。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"/>
          <p:cNvSpPr txBox="1"/>
          <p:nvPr/>
        </p:nvSpPr>
        <p:spPr>
          <a:xfrm>
            <a:off x="4643438" y="1500174"/>
            <a:ext cx="3786214" cy="39703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本文讲述了一只不愿住在烂泥塘边的青蛙，很想卖掉烂泥塘，在卖的过程中，它听从小动物们的建议，逐步改善了泥塘的环境的故事。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3" name="Picture 1" descr="C:\Users\Administrator\AppData\Roaming\Tencent\Users\541737432\QQ\WinTemp\RichOle\E@P57XR~]2)BQBJU6)4~PAI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1571612"/>
            <a:ext cx="3429024" cy="3857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114298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</a:rPr>
              <a:t>       “</a:t>
            </a:r>
            <a:r>
              <a:rPr lang="zh-CN" altLang="en-US" sz="2800" dirty="0" smtClean="0">
                <a:solidFill>
                  <a:srgbClr val="0000FF"/>
                </a:solidFill>
              </a:rPr>
              <a:t>卖泥塘喽，卖泥塘！”青蛙站在牌子下大声吆喝起来。 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828310" y="2489563"/>
            <a:ext cx="2886698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8507" y="3315734"/>
            <a:ext cx="1035476" cy="105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6"/>
          <p:cNvGrpSpPr/>
          <p:nvPr/>
        </p:nvGrpSpPr>
        <p:grpSpPr>
          <a:xfrm>
            <a:off x="4693218" y="3315734"/>
            <a:ext cx="2968747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1947144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矩形 25"/>
          <p:cNvSpPr/>
          <p:nvPr/>
        </p:nvSpPr>
        <p:spPr>
          <a:xfrm>
            <a:off x="2928942" y="2648546"/>
            <a:ext cx="2857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朗读课文时，要像讲故事一样，把青蛙和各种小动物的不同语气读出来。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714348" y="514351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</a:rPr>
              <a:t>        一头老牛走过来，看了看泥塘，说：“这个水坑坑嘛，在里边打打滚倒挺舒服。不过，要是周围有些草就更好了。”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6858000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更多教学资源微信</a:t>
            </a:r>
            <a:r>
              <a:rPr lang="en-US" altLang="zh-CN" dirty="0" smtClean="0"/>
              <a:t>jxzy888666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000232" y="853812"/>
            <a:ext cx="6000792" cy="2143140"/>
          </a:xfrm>
          <a:prstGeom prst="cloudCallout">
            <a:avLst>
              <a:gd name="adj1" fmla="val -74065"/>
              <a:gd name="adj2" fmla="val 10133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03848" y="1124744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青蛙为什么卖泥塘？</a:t>
            </a:r>
            <a:endParaRPr lang="zh-CN" altLang="en-US" sz="32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3850" y="56864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00100" y="3324125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青蛙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住在烂泥塘里。他觉得这儿不怎么样，想把泥塘卖掉，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换一些钱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搬到城里住。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8645" y="1700808"/>
            <a:ext cx="4864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青蛙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觉得这儿不好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到城里去住。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564674" y="3861048"/>
            <a:ext cx="1151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00504" y="3861048"/>
            <a:ext cx="76073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42976" y="4365104"/>
            <a:ext cx="76073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584" y="5156645"/>
            <a:ext cx="1164942" cy="130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5072074"/>
            <a:ext cx="1046238" cy="156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图片 9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90603" y="61468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538" y="1071546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小动物们分别给青蛙提出了什么建议？</a:t>
            </a:r>
          </a:p>
        </p:txBody>
      </p:sp>
      <p:sp>
        <p:nvSpPr>
          <p:cNvPr id="5" name="矩形 4"/>
          <p:cNvSpPr/>
          <p:nvPr/>
        </p:nvSpPr>
        <p:spPr>
          <a:xfrm>
            <a:off x="3086389" y="2000240"/>
            <a:ext cx="264687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老牛建议种草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82717" y="2844225"/>
            <a:ext cx="264687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野鸭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建议引水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86389" y="3714752"/>
            <a:ext cx="264687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蝴蝶建议种花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43513" y="4572008"/>
            <a:ext cx="3057247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小兔子建议修路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57827" y="5429264"/>
            <a:ext cx="2646878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小猴建议盖房</a:t>
            </a:r>
            <a:endParaRPr lang="zh-CN" altLang="en-US" dirty="0"/>
          </a:p>
        </p:txBody>
      </p:sp>
      <p:pic>
        <p:nvPicPr>
          <p:cNvPr id="10" name="Picture 1" descr="C:\Users\Administrator\AppData\Roaming\Tencent\Users\541737432\QQ\WinTemp\RichOle\N75XI$N6Y}HE{[BR60@_@@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857364"/>
            <a:ext cx="2030654" cy="1147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Picture 3" descr="鸭子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928802"/>
            <a:ext cx="1022501" cy="1362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 descr="C:\Users\Administrator\AppData\Roaming\Tencent\Users\541737432\QQ\WinTemp\RichOle\8}EDWLIR{SBWH2CIG~_A$8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786190"/>
            <a:ext cx="157160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小兔头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500438"/>
            <a:ext cx="1071572" cy="10715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643578"/>
            <a:ext cx="845700" cy="107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18" y="621508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小猴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5214950"/>
            <a:ext cx="1677639" cy="12144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对角圆角矩形 16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1928794" y="785794"/>
            <a:ext cx="5357850" cy="1428760"/>
          </a:xfrm>
          <a:prstGeom prst="cloudCallout">
            <a:avLst>
              <a:gd name="adj1" fmla="val -73457"/>
              <a:gd name="adj2" fmla="val 946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714620"/>
            <a:ext cx="5072098" cy="363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Rot="1" noChangeArrowheads="1"/>
          </p:cNvSpPr>
          <p:nvPr/>
        </p:nvSpPr>
        <p:spPr>
          <a:xfrm>
            <a:off x="7143768" y="3000372"/>
            <a:ext cx="1457310" cy="852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栽了树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4"/>
          <p:cNvSpPr txBox="1">
            <a:spLocks noRot="1" noChangeArrowheads="1"/>
          </p:cNvSpPr>
          <p:nvPr/>
        </p:nvSpPr>
        <p:spPr>
          <a:xfrm>
            <a:off x="428596" y="3071810"/>
            <a:ext cx="1785950" cy="660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7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盖了房子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 txBox="1">
            <a:spLocks noRot="1" noChangeArrowheads="1"/>
          </p:cNvSpPr>
          <p:nvPr/>
        </p:nvSpPr>
        <p:spPr>
          <a:xfrm>
            <a:off x="714348" y="5214950"/>
            <a:ext cx="1571636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修了路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6"/>
          <p:cNvSpPr txBox="1">
            <a:spLocks noRot="1" noChangeArrowheads="1"/>
          </p:cNvSpPr>
          <p:nvPr/>
        </p:nvSpPr>
        <p:spPr>
          <a:xfrm>
            <a:off x="6858016" y="4929198"/>
            <a:ext cx="1836753" cy="8509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种了花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1000108"/>
            <a:ext cx="4500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青蛙先后对泥塘进行了怎样的改造？</a:t>
            </a:r>
            <a:endParaRPr lang="zh-CN" altLang="en-US" sz="2800" b="1" dirty="0"/>
          </a:p>
        </p:txBody>
      </p:sp>
      <p:sp>
        <p:nvSpPr>
          <p:cNvPr id="11" name="对角圆角矩形 10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763688" y="759392"/>
            <a:ext cx="5561422" cy="2021536"/>
          </a:xfrm>
          <a:prstGeom prst="cloudCallout">
            <a:avLst>
              <a:gd name="adj1" fmla="val -73457"/>
              <a:gd name="adj2" fmla="val 946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357422" y="1142984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青蛙最后为什么不卖泥塘了？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85786" y="3145224"/>
            <a:ext cx="7562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青蛙又站在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牌子旁吆喝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起来，“多好的地方！有树，有花，有草，有水塘。你可以看蝴蝶在花丛中飞舞，听小鸟在树上唱歌。你可以在水里尽情游泳，躺在草地上晒太阳。这儿还有道路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通到城里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53809" y="3577272"/>
            <a:ext cx="243430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78456" y="3945591"/>
            <a:ext cx="7322891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05704" y="4297352"/>
            <a:ext cx="7322891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8456" y="4647132"/>
            <a:ext cx="41894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394318" y="1700808"/>
            <a:ext cx="493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abic Typesetting" panose="03020402040406030203" pitchFamily="66" charset="-78"/>
              </a:rPr>
              <a:t>泥塘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abic Typesetting" panose="03020402040406030203" pitchFamily="66" charset="-78"/>
              </a:rPr>
              <a:t>很美丽，适合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abic Typesetting" panose="03020402040406030203" pitchFamily="66" charset="-78"/>
              </a:rPr>
              <a:t>居住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abic Typesetting" panose="03020402040406030203" pitchFamily="66" charset="-78"/>
              </a:rPr>
              <a:t>了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abic Typesetting" panose="03020402040406030203" pitchFamily="66" charset="-78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abic Typesetting" panose="03020402040406030203" pitchFamily="66" charset="-78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79912" y="4759890"/>
            <a:ext cx="3295094" cy="1431915"/>
            <a:chOff x="3779912" y="4759890"/>
            <a:chExt cx="3295094" cy="1431915"/>
          </a:xfrm>
        </p:grpSpPr>
        <p:sp>
          <p:nvSpPr>
            <p:cNvPr id="15" name="云形标注 14"/>
            <p:cNvSpPr/>
            <p:nvPr/>
          </p:nvSpPr>
          <p:spPr>
            <a:xfrm>
              <a:off x="3779912" y="4759890"/>
              <a:ext cx="3295094" cy="1431915"/>
            </a:xfrm>
            <a:prstGeom prst="cloudCallout">
              <a:avLst>
                <a:gd name="adj1" fmla="val 77026"/>
                <a:gd name="adj2" fmla="val 52751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3843283" y="4980957"/>
              <a:ext cx="31683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我从</a:t>
              </a:r>
              <a:r>
                <a:rPr lang="zh-CN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有树，有花，有草，有水塘、飞舞、唱歌、游泳、晒太阳”等</a:t>
              </a:r>
              <a:r>
                <a:rPr lang="zh-CN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词语</a:t>
              </a:r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体会出</a:t>
              </a:r>
              <a:r>
                <a:rPr lang="zh-CN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zh-CN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池塘现在的美好景象，确实是适合居住的好地方。</a:t>
              </a: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584" y="5156645"/>
            <a:ext cx="1164942" cy="130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5072074"/>
            <a:ext cx="1046238" cy="156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7" name="TextBox 2"/>
          <p:cNvSpPr txBox="1"/>
          <p:nvPr/>
        </p:nvSpPr>
        <p:spPr>
          <a:xfrm>
            <a:off x="4500562" y="1571612"/>
            <a:ext cx="4000528" cy="39703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           布  告 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    本人现有一泥塘出售，泥塘周围绿草如茵，塘中有清凉泉水，是休息养身的好地方，如有想买者，请速与本人联系。                          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青  蛙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</p:txBody>
      </p:sp>
      <p:pic>
        <p:nvPicPr>
          <p:cNvPr id="27651" name="Picture 3" descr="C:\Users\Administrator\AppData\Roaming\Tencent\Users\541737432\QQ\WinTemp\RichOle\}C@]{KG4(J6%)(7J@%LKO1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00240"/>
            <a:ext cx="3171825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5" name="TextBox 2"/>
          <p:cNvSpPr txBox="1"/>
          <p:nvPr/>
        </p:nvSpPr>
        <p:spPr>
          <a:xfrm>
            <a:off x="539552" y="2002608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3"/>
          <p:cNvSpPr txBox="1"/>
          <p:nvPr/>
        </p:nvSpPr>
        <p:spPr>
          <a:xfrm>
            <a:off x="1022250" y="1157263"/>
            <a:ext cx="797890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ABB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式词语：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打打滚　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1571572" y="4214818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踢踢球 跑跑步 做做操 洗洗手</a:t>
            </a:r>
          </a:p>
        </p:txBody>
      </p:sp>
      <p:sp>
        <p:nvSpPr>
          <p:cNvPr id="20" name="矩形 19"/>
          <p:cNvSpPr/>
          <p:nvPr/>
        </p:nvSpPr>
        <p:spPr>
          <a:xfrm>
            <a:off x="1071538" y="328612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979492"/>
            <a:ext cx="814393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青蛙  草籽  野鸭  泉水 竹子 应该  花丛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尽情  道路  卖泥塘  搬走  舒服  破开</a:t>
            </a:r>
          </a:p>
          <a:p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他想：这么好的地方，自己住挺好的，为什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么要卖掉呢？</a:t>
            </a:r>
          </a:p>
          <a:p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500034" y="1000108"/>
            <a:ext cx="79789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本文是童话故事，讲述了一只不愿住在烂泥塘边的青蛙，卖泥塘的过程中听从小动物们的建议，逐步改善了泥塘的环境。告诉我们美好的环境是用我们勤劳的双手创造的。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67665" y="4437111"/>
            <a:ext cx="4780687" cy="1453466"/>
            <a:chOff x="867665" y="4437111"/>
            <a:chExt cx="4780687" cy="1453466"/>
          </a:xfrm>
        </p:grpSpPr>
        <p:sp>
          <p:nvSpPr>
            <p:cNvPr id="18" name="云形标注 17"/>
            <p:cNvSpPr/>
            <p:nvPr/>
          </p:nvSpPr>
          <p:spPr>
            <a:xfrm>
              <a:off x="2555776" y="4437111"/>
              <a:ext cx="3092576" cy="945680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我还积累了很多词语。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65" y="4916670"/>
              <a:ext cx="878714" cy="973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5" name="左大括号 24"/>
          <p:cNvSpPr/>
          <p:nvPr/>
        </p:nvSpPr>
        <p:spPr>
          <a:xfrm>
            <a:off x="1500166" y="1575000"/>
            <a:ext cx="382270" cy="3139883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大括号 32"/>
          <p:cNvSpPr/>
          <p:nvPr/>
        </p:nvSpPr>
        <p:spPr>
          <a:xfrm>
            <a:off x="7286645" y="1714488"/>
            <a:ext cx="214313" cy="3071834"/>
          </a:xfrm>
          <a:prstGeom prst="rightBrace">
            <a:avLst>
              <a:gd name="adj1" fmla="val 110216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714348" y="2071678"/>
            <a:ext cx="677108" cy="2112117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青蛙卖泥塘</a:t>
            </a:r>
          </a:p>
        </p:txBody>
      </p:sp>
      <p:sp>
        <p:nvSpPr>
          <p:cNvPr id="36" name="矩形 7"/>
          <p:cNvSpPr>
            <a:spLocks noChangeArrowheads="1"/>
          </p:cNvSpPr>
          <p:nvPr/>
        </p:nvSpPr>
        <p:spPr bwMode="auto">
          <a:xfrm>
            <a:off x="1857356" y="2932323"/>
            <a:ext cx="2716183" cy="646331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卖泥塘  接受建议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071670" y="1285860"/>
            <a:ext cx="1782726" cy="646331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不满现状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000629" y="2185752"/>
            <a:ext cx="2143139" cy="2246769"/>
          </a:xfrm>
          <a:prstGeom prst="rect">
            <a:avLst/>
          </a:prstGeom>
          <a:noFill/>
          <a:ln w="9525">
            <a:solidFill>
              <a:srgbClr val="1894DE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老牛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种草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野鸭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引水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种树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种花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修路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盖房子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小狐狸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071670" y="4396095"/>
            <a:ext cx="1471574" cy="461665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不卖泥塘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858148" y="2500306"/>
            <a:ext cx="571504" cy="1569660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环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</a:p>
        </p:txBody>
      </p:sp>
      <p:sp>
        <p:nvSpPr>
          <p:cNvPr id="44" name="左大括号 43"/>
          <p:cNvSpPr/>
          <p:nvPr/>
        </p:nvSpPr>
        <p:spPr>
          <a:xfrm>
            <a:off x="4556444" y="2289381"/>
            <a:ext cx="301308" cy="2009788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Users\Administrator\AppData\Roaming\Tencent\Users\541737432\QQ\WinTemp\RichOle\O6OKS1$9LWQ@A6]80E{RTP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5214950"/>
            <a:ext cx="1500198" cy="1373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76" y="621508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67" y="5369115"/>
            <a:ext cx="124094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79512" y="785794"/>
            <a:ext cx="8964488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讨人喜欢的勤劳的小老鼠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j-ea"/>
                <a:ea typeface="+mj-ea"/>
              </a:rPr>
              <a:t>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小老鼠不爱劳动，大伙都叫他“让人讨厌的懒惰的小老鼠”。小老鼠当然不愿意别人这么叫他，可又有什么办法呢，他确实不爱劳动呀。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暖花开，小老鼠在门口玩，一只乌龟背着一袋东西，吃力地走来。到了跟前，乌龟放下袋子，说：“小老鼠，麻烦你了。亲戚送我一袋花生，我家离这里还好远，我实在背不动啦。我想先寄放在你家里，以后来取，行吗？”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“行！行！”小老鼠爽快地答应着，和乌龟一起把花生抬进了屋。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龟走了。小老鼠把鼻子凑到花生袋上嗅嗅。啊，真香啊！他的口水顿时嘀嗒嘀嗒落下来。“不能馋，这是别人的东西，不能吃！”小老鼠打着自己的嘴巴说。可是口水一点也不听话，反而流得更多更快了。“唉，真没办法！”小老鼠打开袋子，吃了几粒花生。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5047" y="609698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782" y="6027737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4125" y="5312134"/>
            <a:ext cx="1130212" cy="1545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500034" y="779579"/>
            <a:ext cx="82153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天，小老鼠看着花生，口水又流出来。他啪啪啪用力打自己的嘴巴：“昨天不是尝了吗，怎么还馋？不能馋！”可是不顶用，口水仍越流越多。“唉，真没办法！”小老鼠又打开袋子，吃了几粒花生。一天又一天，每天小老鼠都忍不往要吃花生。终于有一天，花生米只剩小半袋了，这时小老鼠慌了：明儿乌龟来取，怎么还他呀？小老鼠急得吃不香睡不着，想呀想，唯一的办法就是快点把剩下的花生种下，也许能在乌龟来取之前收到花生，还给他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于是，小老鼠在屋后开垦了一块地，播下了花生种子。在小老鼠的精心照料下，种子很快发芽、长苗、结果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成熟啦！小老鼠收回花生，剥出花生米，把乌龟的袋子装得满满的，还剩下好多。“真香啊！”小老鼠吃着自己种出的花生，好不开心，他想：“劳动真快乐，以后我还要种，种花生、种玉米、种土豆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就这样，不爱劳动的小老鼠变得爱劳动了。大家也不再叫他“让人讨厌的懒惰的小老鼠”，而是亲切地改叫“讨人喜欢的勤劳的小老鼠”。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1071546"/>
            <a:ext cx="797890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　　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有关青蛙的诗句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独坐池塘如虎踞，绿杨树下养精神。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春来我不先开口，哪个虫儿敢作声。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---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毛泽东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咏蛙诗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何处最添诗兴客，黄昏烟雨乱蛙声。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---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  张籍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过贾岛野居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3702" y="5277017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/>
              <a:t>照样</a:t>
            </a:r>
            <a:r>
              <a:rPr lang="zh-CN" altLang="en-US" sz="3600" dirty="0" smtClean="0"/>
              <a:t>子组词。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买卖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应（　　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）（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熟字组成新词的方法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83609" y="3025405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破旧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85244" y="382462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5787" y="4640057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舒心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5072066" y="5000636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1857364"/>
            <a:ext cx="797890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3200" dirty="0" smtClean="0"/>
              <a:t> 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85786" y="2643182"/>
            <a:ext cx="785818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当你有了烦恼，你可以自己放松心情来排解，你可以向朋友倾诉，你可以跟父母商量，所以烦恼并不可怕。</a:t>
            </a:r>
            <a:endParaRPr lang="zh-CN" altLang="en-US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68288" y="1363284"/>
            <a:ext cx="88931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</a:pPr>
            <a:r>
              <a:rPr lang="en-US" altLang="zh-CN" sz="2800" dirty="0" smtClean="0">
                <a:latin typeface="+mn-ea"/>
                <a:ea typeface="+mn-ea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+mn-ea"/>
                <a:ea typeface="+mn-ea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你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+mn-ea"/>
                <a:ea typeface="+mn-ea"/>
              </a:rPr>
              <a:t>用“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你可以</a:t>
            </a:r>
            <a:r>
              <a:rPr 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你可以</a:t>
            </a:r>
            <a:r>
              <a:rPr 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你可以</a:t>
            </a:r>
            <a:r>
              <a:rPr lang="en-US" sz="2800" b="1" dirty="0">
                <a:solidFill>
                  <a:srgbClr val="000000"/>
                </a:solidFill>
                <a:effectLst/>
                <a:latin typeface="+mn-ea"/>
                <a:ea typeface="+mn-ea"/>
              </a:rPr>
              <a:t>…… ”  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+mn-ea"/>
                <a:ea typeface="+mn-ea"/>
              </a:rPr>
              <a:t>造句。</a:t>
            </a:r>
            <a:endParaRPr lang="zh-CN" altLang="en-US" sz="2800" b="1" dirty="0">
              <a:solidFill>
                <a:srgbClr val="0000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071546"/>
            <a:ext cx="79789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　  ３</a:t>
            </a:r>
            <a:r>
              <a:rPr lang="en-US" altLang="zh-CN" sz="2400" dirty="0" smtClean="0">
                <a:latin typeface="+mn-ea"/>
                <a:ea typeface="+mn-ea"/>
              </a:rPr>
              <a:t>.</a:t>
            </a:r>
            <a:r>
              <a:rPr lang="zh-CN" altLang="en-US" sz="2400" dirty="0" smtClean="0">
                <a:latin typeface="+mn-ea"/>
                <a:ea typeface="+mn-ea"/>
              </a:rPr>
              <a:t>如果向同学推荐一样东西，如一本书、一种文具，你会说些什么？</a:t>
            </a: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8662" y="2500306"/>
            <a:ext cx="7530515" cy="240065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我的书包外形像一扇门，颜色是深蓝色，右边的袋子是天蓝色的，外表有一个可爱的咖啡猫图案。我的书包有两层，第一层用来装笔盒，里面有一些小袋子，我用来装试卷和钢笔。第二层用来装语文书，</a:t>
            </a:r>
            <a:r>
              <a:rPr lang="zh-CN" altLang="en-US" sz="20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数学书</a:t>
            </a:r>
            <a:r>
              <a:rPr lang="en-US" altLang="zh-CN" sz="20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第二层也有一些袋子，是用来装本子的，我背面有一个伸拉杆和四个轮子还有两个支撑柱。</a:t>
            </a:r>
          </a:p>
        </p:txBody>
      </p:sp>
      <p:grpSp>
        <p:nvGrpSpPr>
          <p:cNvPr id="2" name="组合 14"/>
          <p:cNvGrpSpPr/>
          <p:nvPr/>
        </p:nvGrpSpPr>
        <p:grpSpPr>
          <a:xfrm>
            <a:off x="4572000" y="5280172"/>
            <a:ext cx="4020911" cy="1292100"/>
            <a:chOff x="4630184" y="5199835"/>
            <a:chExt cx="402091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630184" y="5247803"/>
              <a:ext cx="3214710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5000628" y="5600735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介绍时要注意说清楚、说具体。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4" name="TextBox 11"/>
          <p:cNvSpPr txBox="1"/>
          <p:nvPr/>
        </p:nvSpPr>
        <p:spPr>
          <a:xfrm>
            <a:off x="1079287" y="3231155"/>
            <a:ext cx="7363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6512" y="1447035"/>
            <a:ext cx="4473376" cy="466281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作者介绍：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季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颖，历经农工、工人、出版社编辑等工作。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1997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年赴日本留学。日本圣和大学大学院教育研究科博士课程毕业。儿童文学专攻。现从事于儿童文学的研究、评论及翻译。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　个人作品：儿童文学创作方面，发表有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丑丑的故事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树的孩子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青蛙卖池塘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等幼儿文学及绘本作品多数，其中童话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青蛙卖池塘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获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1994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年度陈伯吹儿童文学奖。</a:t>
            </a:r>
          </a:p>
        </p:txBody>
      </p:sp>
      <p:pic>
        <p:nvPicPr>
          <p:cNvPr id="3" name="图片 1" descr="IMG_2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643050"/>
            <a:ext cx="2331225" cy="180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4643446"/>
            <a:ext cx="1471832" cy="154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2"/>
          <p:cNvSpPr txBox="1"/>
          <p:nvPr/>
        </p:nvSpPr>
        <p:spPr>
          <a:xfrm>
            <a:off x="1125598" y="146167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516919" y="67594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wā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75608" y="92867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27214" y="1957320"/>
            <a:ext cx="3802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：青蛙  牛蛙  田蛙  蛙泳</a:t>
            </a:r>
          </a:p>
        </p:txBody>
      </p:sp>
      <p:sp>
        <p:nvSpPr>
          <p:cNvPr id="55" name="TextBox 13"/>
          <p:cNvSpPr txBox="1"/>
          <p:nvPr/>
        </p:nvSpPr>
        <p:spPr>
          <a:xfrm>
            <a:off x="2941682" y="2314510"/>
            <a:ext cx="3630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巧记：两堆土旁边有个虫子。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2928926" y="131889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书写提示：左窄右宽，第五笔是提，“圭”的第二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四横长，竖在一条直线上。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1063169" y="385164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1357290" y="306594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5" name="TextBox 18"/>
          <p:cNvSpPr txBox="1"/>
          <p:nvPr/>
        </p:nvSpPr>
        <p:spPr>
          <a:xfrm>
            <a:off x="2850396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0"/>
          <p:cNvSpPr txBox="1"/>
          <p:nvPr/>
        </p:nvSpPr>
        <p:spPr>
          <a:xfrm>
            <a:off x="2850396" y="4413601"/>
            <a:ext cx="35429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：搬家  搬迁  搬弄是非</a:t>
            </a:r>
          </a:p>
          <a:p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1"/>
          <p:cNvSpPr txBox="1"/>
          <p:nvPr/>
        </p:nvSpPr>
        <p:spPr>
          <a:xfrm>
            <a:off x="2857488" y="4786322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巧记：扌＋般＝搬。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2825910" y="3794566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书写提示：“舟”窄长，撇画舒展，“又”的捺画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77238" y="379466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>
              <a:stCxn id="73" idx="1"/>
              <a:endCxn id="7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73" idx="0"/>
              <a:endCxn id="7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23"/>
          <p:cNvSpPr txBox="1">
            <a:spLocks noChangeArrowheads="1"/>
          </p:cNvSpPr>
          <p:nvPr/>
        </p:nvSpPr>
        <p:spPr bwMode="auto">
          <a:xfrm>
            <a:off x="1117843" y="368249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82897" y="1445405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>
              <a:stCxn id="78" idx="1"/>
              <a:endCxn id="7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78" idx="0"/>
              <a:endCxn id="7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23"/>
          <p:cNvSpPr txBox="1">
            <a:spLocks noChangeArrowheads="1"/>
          </p:cNvSpPr>
          <p:nvPr/>
        </p:nvSpPr>
        <p:spPr bwMode="auto">
          <a:xfrm>
            <a:off x="1071538" y="1335927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83" name="云形 82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42"/>
            <p:cNvSpPr txBox="1"/>
            <p:nvPr/>
          </p:nvSpPr>
          <p:spPr>
            <a:xfrm>
              <a:off x="3631756" y="5819268"/>
              <a:ext cx="35340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>
                  <a:latin typeface="+mn-ea"/>
                </a:rPr>
                <a:t>拆字识记：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</a:rPr>
                <a:t>“搬”字 </a:t>
              </a:r>
              <a:r>
                <a:rPr lang="en-US" altLang="zh-CN" b="1" dirty="0" smtClean="0">
                  <a:solidFill>
                    <a:srgbClr val="FF0000"/>
                  </a:solidFill>
                  <a:latin typeface="+mn-ea"/>
                </a:rPr>
                <a:t>= 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</a:rPr>
                <a:t>“扌”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sym typeface="Wingdings" panose="05000000000000000000" pitchFamily="2" charset="2"/>
                </a:rPr>
                <a:t>字旁 ＋“般”字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</a:rPr>
                <a:t>。</a:t>
              </a:r>
              <a:endPara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86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7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90" name="矩形 89"/>
          <p:cNvSpPr/>
          <p:nvPr/>
        </p:nvSpPr>
        <p:spPr>
          <a:xfrm>
            <a:off x="2857488" y="5143512"/>
            <a:ext cx="3610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sz="2000" dirty="0" smtClean="0"/>
              <a:t>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这个周末我要搬家了。</a:t>
            </a:r>
          </a:p>
        </p:txBody>
      </p:sp>
      <p:sp>
        <p:nvSpPr>
          <p:cNvPr id="91" name="矩形 90"/>
          <p:cNvSpPr/>
          <p:nvPr/>
        </p:nvSpPr>
        <p:spPr>
          <a:xfrm>
            <a:off x="2927214" y="2721114"/>
            <a:ext cx="35397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：青蛙是庄稼的好朋友。</a:t>
            </a: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图片 1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7" y="1033145"/>
            <a:ext cx="292895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12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3429000"/>
            <a:ext cx="2975377" cy="37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2"/>
          <p:cNvSpPr txBox="1"/>
          <p:nvPr/>
        </p:nvSpPr>
        <p:spPr>
          <a:xfrm>
            <a:off x="1148463" y="146045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571604" y="6747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9" name="TextBox 4"/>
          <p:cNvSpPr txBox="1"/>
          <p:nvPr/>
        </p:nvSpPr>
        <p:spPr>
          <a:xfrm>
            <a:off x="3000364" y="85723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5"/>
          <p:cNvSpPr txBox="1"/>
          <p:nvPr/>
        </p:nvSpPr>
        <p:spPr>
          <a:xfrm>
            <a:off x="3021517" y="1913540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：草籽  花籽  瓜籽  菜籽</a:t>
            </a:r>
          </a:p>
        </p:txBody>
      </p:sp>
      <p:sp>
        <p:nvSpPr>
          <p:cNvPr id="51" name="TextBox 13"/>
          <p:cNvSpPr txBox="1"/>
          <p:nvPr/>
        </p:nvSpPr>
        <p:spPr>
          <a:xfrm>
            <a:off x="3035748" y="2285992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巧记：大米的儿子。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2953054" y="128586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书写提示：左右同宽，“米”的捺变点，“子”的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6"/>
          <p:cNvSpPr txBox="1"/>
          <p:nvPr/>
        </p:nvSpPr>
        <p:spPr>
          <a:xfrm>
            <a:off x="1121123" y="393968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7"/>
          <p:cNvSpPr txBox="1"/>
          <p:nvPr/>
        </p:nvSpPr>
        <p:spPr>
          <a:xfrm>
            <a:off x="1285852" y="321468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quán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2908350" y="33959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0"/>
          <p:cNvSpPr txBox="1"/>
          <p:nvPr/>
        </p:nvSpPr>
        <p:spPr>
          <a:xfrm>
            <a:off x="2908350" y="4500570"/>
            <a:ext cx="4378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：泉水  泉眼  泉源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清泉</a:t>
            </a:r>
          </a:p>
        </p:txBody>
      </p:sp>
      <p:sp>
        <p:nvSpPr>
          <p:cNvPr id="57" name="TextBox 21"/>
          <p:cNvSpPr txBox="1"/>
          <p:nvPr/>
        </p:nvSpPr>
        <p:spPr>
          <a:xfrm>
            <a:off x="2922580" y="48577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巧记：白水泉。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2883864" y="3847474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书写提示：“白”稍宽，“水”的竖钩在竖中线上，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捺画舒展。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60" name="云形 59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>
                  <a:latin typeface="+mn-ea"/>
                  <a:ea typeface="+mn-ea"/>
                </a:rPr>
                <a:t>口诀记</a:t>
              </a:r>
              <a:r>
                <a:rPr lang="zh-CN" altLang="en-US" b="1" dirty="0" smtClean="0"/>
                <a:t>忆法：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“泉”根据字形编口诀进行记忆。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4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135192" y="3882700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66" name="矩形 6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66" idx="1"/>
              <a:endCxn id="6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6" idx="0"/>
              <a:endCxn id="6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23"/>
          <p:cNvSpPr txBox="1">
            <a:spLocks noChangeArrowheads="1"/>
          </p:cNvSpPr>
          <p:nvPr/>
        </p:nvSpPr>
        <p:spPr bwMode="auto">
          <a:xfrm>
            <a:off x="1236522" y="377053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泉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105762" y="1444179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1178809" y="1276255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022753" y="2643182"/>
            <a:ext cx="45496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：草籽种在地里就会长出小草来。</a:t>
            </a:r>
          </a:p>
        </p:txBody>
      </p:sp>
      <p:sp>
        <p:nvSpPr>
          <p:cNvPr id="78" name="矩形 77"/>
          <p:cNvSpPr/>
          <p:nvPr/>
        </p:nvSpPr>
        <p:spPr>
          <a:xfrm>
            <a:off x="2922580" y="5214950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：山涧的泉水很是清凉。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图片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928670"/>
            <a:ext cx="2635639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3500462"/>
            <a:ext cx="2750178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82820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1994214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：倒是  倒吊  倒挂  倒立</a:t>
            </a:r>
          </a:p>
        </p:txBody>
      </p:sp>
      <p:sp>
        <p:nvSpPr>
          <p:cNvPr id="55" name="TextBox 13"/>
          <p:cNvSpPr txBox="1"/>
          <p:nvPr/>
        </p:nvSpPr>
        <p:spPr>
          <a:xfrm>
            <a:off x="2968773" y="2357430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巧记：一人立在到左边。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308124"/>
            <a:ext cx="5856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书写提示：左窄右宽，“至”的竖在竖中线上，最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后一笔是提。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1096954" y="384092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516919" y="30552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pò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2918845" y="33245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20"/>
          <p:cNvSpPr txBox="1"/>
          <p:nvPr/>
        </p:nvSpPr>
        <p:spPr>
          <a:xfrm>
            <a:off x="2884181" y="4220312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：破开  破坏  破碎  破旧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2924149" y="4590465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巧记：坡上无土只有石。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859695" y="3814708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书写提示：左窄右宽，“皮”的撇画舒展。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8"/>
          <p:cNvGrpSpPr/>
          <p:nvPr/>
        </p:nvGrpSpPr>
        <p:grpSpPr>
          <a:xfrm>
            <a:off x="1835696" y="5616071"/>
            <a:ext cx="5361344" cy="1227642"/>
            <a:chOff x="1835696" y="5616071"/>
            <a:chExt cx="536134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663038" y="5783065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拆字记忆法：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“倒”“破”都可以利用拆字记忆法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69" name="组合 30"/>
          <p:cNvGrpSpPr/>
          <p:nvPr/>
        </p:nvGrpSpPr>
        <p:grpSpPr>
          <a:xfrm>
            <a:off x="1111023" y="3783939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1212353" y="3671769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44973" y="2714620"/>
            <a:ext cx="40559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：小明说的倒是有几分道理。</a:t>
            </a: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884686" y="5029154"/>
            <a:ext cx="5902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：爷爷破开竹子夹篱笆。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428728" y="64291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dào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3074" name="图片 13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928670"/>
            <a:ext cx="300532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2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4966" y="3429024"/>
            <a:ext cx="3114488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82820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2061323"/>
            <a:ext cx="3932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 买卖  卖菜  卖力  卖命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68773" y="2457386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巧记：十在买上头。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308124"/>
            <a:ext cx="5856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书写提示：“十”稍小，竖在竖中线上，横钩要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宽，“头”的撇画舒展。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1096954" y="384092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357290" y="30552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yīng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2988076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20"/>
          <p:cNvSpPr txBox="1"/>
          <p:nvPr/>
        </p:nvSpPr>
        <p:spPr>
          <a:xfrm>
            <a:off x="2953412" y="4247855"/>
            <a:ext cx="3932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 应该  应当  答应  应承</a:t>
            </a:r>
          </a:p>
        </p:txBody>
      </p:sp>
      <p:sp>
        <p:nvSpPr>
          <p:cNvPr id="61" name="TextBox 21"/>
          <p:cNvSpPr txBox="1"/>
          <p:nvPr/>
        </p:nvSpPr>
        <p:spPr>
          <a:xfrm>
            <a:off x="2993380" y="4618008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巧记：广字里面半个兴。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928926" y="381922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书写提示：第三笔撇画舒展，最后一笔横稍长。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256584" cy="1227642"/>
            <a:chOff x="1835696" y="5616071"/>
            <a:chExt cx="525658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714744" y="5857892"/>
              <a:ext cx="33575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　    </a:t>
              </a:r>
              <a:r>
                <a:rPr lang="zh-CN" altLang="en-US" sz="1600" b="1" dirty="0" smtClean="0"/>
                <a:t>熟字比较识记：</a:t>
              </a:r>
              <a:r>
                <a:rPr lang="zh-CN" altLang="en-US" sz="1600" b="1" dirty="0" smtClean="0">
                  <a:solidFill>
                    <a:srgbClr val="FF0000"/>
                  </a:solidFill>
                </a:rPr>
                <a:t>“卖</a:t>
              </a:r>
              <a:r>
                <a:rPr lang="en-US" altLang="zh-CN" sz="1600" b="1" dirty="0" smtClean="0">
                  <a:solidFill>
                    <a:srgbClr val="FF0000"/>
                  </a:solidFill>
                </a:rPr>
                <a:t>—</a:t>
              </a:r>
              <a:r>
                <a:rPr lang="zh-CN" altLang="en-US" sz="1600" b="1" dirty="0" smtClean="0">
                  <a:solidFill>
                    <a:srgbClr val="FF0000"/>
                  </a:solidFill>
                </a:rPr>
                <a:t>买”，“买”字上面加“十”就是“卖”</a:t>
              </a: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3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组合 30"/>
          <p:cNvGrpSpPr/>
          <p:nvPr/>
        </p:nvGrpSpPr>
        <p:grpSpPr>
          <a:xfrm>
            <a:off x="1111023" y="3783939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1212353" y="3671769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93994" y="2859661"/>
            <a:ext cx="3850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sz="2000" dirty="0" smtClean="0"/>
              <a:t> </a:t>
            </a:r>
            <a:r>
              <a:rPr lang="en-US" sz="20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国家禁止买卖个人信息</a:t>
            </a:r>
            <a:r>
              <a:rPr 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953917" y="4985259"/>
            <a:ext cx="5902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这个时间老师应该快来了。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428728" y="72085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mài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4098" name="图片 1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928670"/>
            <a:ext cx="2359460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3429000"/>
            <a:ext cx="2428860" cy="33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" name="矩形 35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1"/>
              <a:endCxn id="36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36" idx="0"/>
              <a:endCxn id="36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2036245" y="5786454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：挺直  挺好   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挺高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1" name="矩形 4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1"/>
              <a:endCxn id="4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41" idx="0"/>
              <a:endCxn id="4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5" name="矩形 44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>
              <a:stCxn id="45" idx="1"/>
              <a:endCxn id="45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45" idx="0"/>
              <a:endCxn id="45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>
              <a:stCxn id="49" idx="1"/>
              <a:endCxn id="49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9" idx="0"/>
              <a:endCxn id="49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903249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làn</a:t>
            </a:r>
            <a:endParaRPr lang="en-US" altLang="zh-CN" sz="4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：破烂  灿烂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2350" y="1196404"/>
            <a:ext cx="314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714348" y="137141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烂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75215" y="77492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pái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2078172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：门牌  路牌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招牌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50"/>
          <p:cNvGrpSpPr/>
          <p:nvPr/>
        </p:nvGrpSpPr>
        <p:grpSpPr>
          <a:xfrm>
            <a:off x="4784456" y="1514291"/>
            <a:ext cx="1287742" cy="1200329"/>
            <a:chOff x="4655076" y="1514291"/>
            <a:chExt cx="1287742" cy="1200329"/>
          </a:xfrm>
        </p:grpSpPr>
        <p:grpSp>
          <p:nvGrpSpPr>
            <p:cNvPr id="1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2" name="矩形 1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>
                <a:stCxn id="12" idx="1"/>
                <a:endCxn id="1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12" idx="0"/>
                <a:endCxn id="1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23"/>
            <p:cNvSpPr txBox="1">
              <a:spLocks noChangeArrowheads="1"/>
            </p:cNvSpPr>
            <p:nvPr/>
          </p:nvSpPr>
          <p:spPr bwMode="auto">
            <a:xfrm>
              <a:off x="4714876" y="1514291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牌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03249" y="250706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hè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8794" y="364331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：吆喝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84839" y="2857496"/>
            <a:ext cx="30003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声。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kēng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35391" y="3958021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：坑洼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火坑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泥坑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后鼻音，不要读成前鼻音。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8" y="43641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tǐng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60992" y="4831867"/>
            <a:ext cx="279363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四声。后鼻音，不要读成前鼻音。</a:t>
            </a:r>
            <a:endParaRPr lang="zh-CN" altLang="en-US" sz="1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628" y="450057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shū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33829" y="571501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：舒展  舒服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舒适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25776" y="4935692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一声。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92"/>
          <p:cNvGrpSpPr/>
          <p:nvPr/>
        </p:nvGrpSpPr>
        <p:grpSpPr>
          <a:xfrm>
            <a:off x="4799178" y="3363164"/>
            <a:ext cx="1415896" cy="1208844"/>
            <a:chOff x="3418472" y="1209946"/>
            <a:chExt cx="1415896" cy="1208844"/>
          </a:xfrm>
        </p:grpSpPr>
        <p:grpSp>
          <p:nvGrpSpPr>
            <p:cNvPr id="2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>
                <a:stCxn id="29" idx="1"/>
                <a:endCxn id="29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0"/>
                <a:endCxn id="29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3"/>
            <p:cNvSpPr txBox="1">
              <a:spLocks noChangeArrowheads="1"/>
            </p:cNvSpPr>
            <p:nvPr/>
          </p:nvSpPr>
          <p:spPr bwMode="auto">
            <a:xfrm>
              <a:off x="3548484" y="1218461"/>
              <a:ext cx="1285884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843728" y="315736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738416" y="5014753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4915694" y="5229067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4" name="对角圆角矩形 53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3" name="矩形 4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>
              <a:stCxn id="43" idx="1"/>
              <a:endCxn id="4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43" idx="0"/>
              <a:endCxn id="4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7" name="矩形 4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47" idx="0"/>
              <a:endCxn id="4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1" name="矩形 5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>
              <a:stCxn id="51" idx="1"/>
              <a:endCxn id="5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51" idx="0"/>
              <a:endCxn id="5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0100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jí</a:t>
            </a:r>
            <a:endParaRPr lang="en-US" altLang="zh-CN" sz="4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1399" y="1972508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聚集  集合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2350" y="1196404"/>
            <a:ext cx="314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774923" y="137141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7922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bō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58248" y="2078172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：播种  播撒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传播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23888" y="1285860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不要读成“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pō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50"/>
          <p:cNvGrpSpPr/>
          <p:nvPr/>
        </p:nvGrpSpPr>
        <p:grpSpPr>
          <a:xfrm>
            <a:off x="4784456" y="1514291"/>
            <a:ext cx="1287742" cy="1200329"/>
            <a:chOff x="4655076" y="1514291"/>
            <a:chExt cx="1287742" cy="1200329"/>
          </a:xfrm>
        </p:grpSpPr>
        <p:grpSp>
          <p:nvGrpSpPr>
            <p:cNvPr id="16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8" name="矩形 17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>
                <a:stCxn id="18" idx="1"/>
                <a:endCxn id="18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stCxn id="18" idx="0"/>
                <a:endCxn id="18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4714876" y="1514291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播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16853" y="2500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sǎ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28794" y="3643314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：播撒  撒落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撒种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28794" y="2935428"/>
            <a:ext cx="3000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三声。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0628" y="264967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yīn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3467" y="3944667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：绿茵  茵褥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茵席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65060" y="3220460"/>
            <a:ext cx="2995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前鼻音，不要读成后鼻音。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4348" y="43641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guàn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71670" y="5792948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：灌溉  灌水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灌浆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60992" y="483234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三拼音节，不要丢掉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00628" y="450057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quē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33829" y="571501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：缺少  缺乏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残缺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25776" y="4935692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一声。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92"/>
          <p:cNvGrpSpPr/>
          <p:nvPr/>
        </p:nvGrpSpPr>
        <p:grpSpPr>
          <a:xfrm>
            <a:off x="4799178" y="3300241"/>
            <a:ext cx="1344458" cy="1247827"/>
            <a:chOff x="3418472" y="1147023"/>
            <a:chExt cx="1344458" cy="1247827"/>
          </a:xfrm>
        </p:grpSpPr>
        <p:grpSp>
          <p:nvGrpSpPr>
            <p:cNvPr id="34" name="组合 93"/>
            <p:cNvGrpSpPr/>
            <p:nvPr/>
          </p:nvGrpSpPr>
          <p:grpSpPr>
            <a:xfrm>
              <a:off x="3418472" y="1204344"/>
              <a:ext cx="1265926" cy="1190506"/>
              <a:chOff x="-4250556" y="-80061"/>
              <a:chExt cx="1785950" cy="1644168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6" name="矩形 35"/>
              <p:cNvSpPr/>
              <p:nvPr/>
            </p:nvSpPr>
            <p:spPr>
              <a:xfrm>
                <a:off x="-4250556" y="-80061"/>
                <a:ext cx="1785950" cy="1643073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>
                <a:stCxn id="36" idx="1"/>
                <a:endCxn id="36" idx="3"/>
              </p:cNvCxnSpPr>
              <p:nvPr/>
            </p:nvCxnSpPr>
            <p:spPr>
              <a:xfrm rot="10800000" flipH="1">
                <a:off x="-4250556" y="741476"/>
                <a:ext cx="1785950" cy="2193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0"/>
                <a:endCxn id="36" idx="2"/>
              </p:cNvCxnSpPr>
              <p:nvPr/>
            </p:nvCxnSpPr>
            <p:spPr>
              <a:xfrm rot="16200000" flipH="1">
                <a:off x="-4179118" y="741451"/>
                <a:ext cx="1643073" cy="224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23"/>
            <p:cNvSpPr txBox="1">
              <a:spLocks noChangeArrowheads="1"/>
            </p:cNvSpPr>
            <p:nvPr/>
          </p:nvSpPr>
          <p:spPr bwMode="auto">
            <a:xfrm>
              <a:off x="3534988" y="1147023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茵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Box 23"/>
          <p:cNvSpPr txBox="1">
            <a:spLocks noChangeArrowheads="1"/>
          </p:cNvSpPr>
          <p:nvPr/>
        </p:nvSpPr>
        <p:spPr bwMode="auto">
          <a:xfrm>
            <a:off x="806594" y="315736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14348" y="5014753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灌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>
            <a:spLocks noChangeArrowheads="1"/>
          </p:cNvSpPr>
          <p:nvPr/>
        </p:nvSpPr>
        <p:spPr bwMode="auto">
          <a:xfrm>
            <a:off x="4920780" y="5229067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对角圆角矩形 53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1873</Words>
  <Application>Microsoft Office PowerPoint</Application>
  <PresentationFormat>全屏显示(4:3)</PresentationFormat>
  <Paragraphs>320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543</cp:revision>
  <dcterms:created xsi:type="dcterms:W3CDTF">2017-05-17T10:13:00Z</dcterms:created>
  <dcterms:modified xsi:type="dcterms:W3CDTF">2018-02-18T05:34:33Z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