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62" r:id="rId2"/>
    <p:sldId id="293" r:id="rId3"/>
    <p:sldId id="294" r:id="rId4"/>
    <p:sldId id="325" r:id="rId5"/>
    <p:sldId id="301" r:id="rId6"/>
    <p:sldId id="292" r:id="rId7"/>
    <p:sldId id="330" r:id="rId8"/>
    <p:sldId id="355" r:id="rId9"/>
    <p:sldId id="354" r:id="rId10"/>
    <p:sldId id="367" r:id="rId11"/>
    <p:sldId id="300" r:id="rId12"/>
    <p:sldId id="303" r:id="rId13"/>
    <p:sldId id="304" r:id="rId14"/>
    <p:sldId id="365" r:id="rId15"/>
    <p:sldId id="356" r:id="rId16"/>
    <p:sldId id="357" r:id="rId17"/>
    <p:sldId id="358" r:id="rId18"/>
    <p:sldId id="316" r:id="rId19"/>
    <p:sldId id="360" r:id="rId20"/>
    <p:sldId id="312" r:id="rId21"/>
    <p:sldId id="315" r:id="rId22"/>
    <p:sldId id="314" r:id="rId23"/>
    <p:sldId id="368" r:id="rId24"/>
    <p:sldId id="366" r:id="rId25"/>
    <p:sldId id="364" r:id="rId26"/>
    <p:sldId id="362" r:id="rId27"/>
    <p:sldId id="363" r:id="rId28"/>
    <p:sldId id="291" r:id="rId2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1597E0"/>
    <a:srgbClr val="1894DE"/>
    <a:srgbClr val="CCECFF"/>
    <a:srgbClr val="FCF7E3"/>
    <a:srgbClr val="FFFFFF"/>
    <a:srgbClr val="B7D545"/>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varScale="1">
        <p:scale>
          <a:sx n="80" d="100"/>
          <a:sy n="80" d="100"/>
        </p:scale>
        <p:origin x="-1278" y="2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emf"/><Relationship Id="rId1" Type="http://schemas.openxmlformats.org/officeDocument/2006/relationships/slideLayout" Target="../slideLayouts/slideLayout19.xml"/><Relationship Id="rId6" Type="http://schemas.openxmlformats.org/officeDocument/2006/relationships/image" Target="../media/image10.png"/><Relationship Id="rId5" Type="http://schemas.openxmlformats.org/officeDocument/2006/relationships/image" Target="../media/image6.emf"/><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20.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 Id="rId9"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hyperlink" Target="22%20&#23567;&#27611;&#34411;.mp4" TargetMode="External"/><Relationship Id="rId1" Type="http://schemas.openxmlformats.org/officeDocument/2006/relationships/slideLayout" Target="../slideLayouts/slideLayout22.xml"/><Relationship Id="rId6" Type="http://schemas.openxmlformats.org/officeDocument/2006/relationships/image" Target="../media/image23.png"/><Relationship Id="rId5" Type="http://schemas.openxmlformats.org/officeDocument/2006/relationships/image" Target="../media/image15.png"/><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0.png"/><Relationship Id="rId1" Type="http://schemas.openxmlformats.org/officeDocument/2006/relationships/slideLayout" Target="../slideLayouts/slideLayout23.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5.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5.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5.xml"/><Relationship Id="rId6" Type="http://schemas.openxmlformats.org/officeDocument/2006/relationships/image" Target="../media/image10.png"/><Relationship Id="rId11" Type="http://schemas.openxmlformats.org/officeDocument/2006/relationships/image" Target="../media/image30.png"/><Relationship Id="rId5" Type="http://schemas.openxmlformats.org/officeDocument/2006/relationships/image" Target="../media/image16.emf"/><Relationship Id="rId10" Type="http://schemas.openxmlformats.org/officeDocument/2006/relationships/image" Target="../media/image29.png"/><Relationship Id="rId4" Type="http://schemas.openxmlformats.org/officeDocument/2006/relationships/image" Target="../media/image6.emf"/><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6.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7.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8.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1.xml"/><Relationship Id="rId5" Type="http://schemas.openxmlformats.org/officeDocument/2006/relationships/image" Target="../media/image8.png"/><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29.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0.png"/><Relationship Id="rId1" Type="http://schemas.openxmlformats.org/officeDocument/2006/relationships/slideLayout" Target="../slideLayouts/slideLayout30.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31.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32.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33.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 Id="rId9" Type="http://schemas.openxmlformats.org/officeDocument/2006/relationships/image" Target="../media/image35.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34.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35.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36.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38.xml"/><Relationship Id="rId6" Type="http://schemas.openxmlformats.org/officeDocument/2006/relationships/image" Target="../media/image3.png"/><Relationship Id="rId5" Type="http://schemas.openxmlformats.org/officeDocument/2006/relationships/image" Target="../media/image16.emf"/><Relationship Id="rId4" Type="http://schemas.openxmlformats.org/officeDocument/2006/relationships/image" Target="../media/image6.emf"/><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4.xml"/><Relationship Id="rId6" Type="http://schemas.openxmlformats.org/officeDocument/2006/relationships/image" Target="../media/image16.emf"/><Relationship Id="rId5" Type="http://schemas.openxmlformats.org/officeDocument/2006/relationships/image" Target="../media/image10.png"/><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image" Target="../media/image16.e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emf"/><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6.emf"/><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100928"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22  </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小毛虫</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人教版二年级下册</a:t>
            </a:r>
            <a:endParaRPr lang="en-US" altLang="zh-CN" sz="3200" dirty="0" smtClean="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9"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8"/>
          <p:cNvPicPr>
            <a:picLocks noChangeAspect="1"/>
          </p:cNvPicPr>
          <p:nvPr/>
        </p:nvPicPr>
        <p:blipFill>
          <a:blip r:embed="rId2" cstate="print"/>
          <a:srcRect/>
          <a:stretch>
            <a:fillRect/>
          </a:stretch>
        </p:blipFill>
        <p:spPr bwMode="auto">
          <a:xfrm>
            <a:off x="8181925" y="6366510"/>
            <a:ext cx="720725" cy="477838"/>
          </a:xfrm>
          <a:prstGeom prst="rect">
            <a:avLst/>
          </a:prstGeom>
          <a:noFill/>
          <a:ln w="9525">
            <a:noFill/>
            <a:miter lim="800000"/>
            <a:headEnd/>
            <a:tailEnd/>
          </a:ln>
        </p:spPr>
      </p:pic>
      <p:grpSp>
        <p:nvGrpSpPr>
          <p:cNvPr id="10" name="组合 35"/>
          <p:cNvGrpSpPr/>
          <p:nvPr/>
        </p:nvGrpSpPr>
        <p:grpSpPr>
          <a:xfrm>
            <a:off x="678568" y="1430819"/>
            <a:ext cx="1265926" cy="1189713"/>
            <a:chOff x="-2771523" y="594818"/>
            <a:chExt cx="1785950" cy="1643074"/>
          </a:xfrm>
          <a:solidFill>
            <a:schemeClr val="accent3">
              <a:lumMod val="60000"/>
              <a:lumOff val="40000"/>
            </a:schemeClr>
          </a:solidFill>
        </p:grpSpPr>
        <p:sp>
          <p:nvSpPr>
            <p:cNvPr id="22" name="矩形 2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2" idx="1"/>
              <a:endCxn id="2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2" idx="0"/>
              <a:endCxn id="2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2" name="图片 9"/>
          <p:cNvPicPr>
            <a:picLocks noChangeAspect="1"/>
          </p:cNvPicPr>
          <p:nvPr/>
        </p:nvPicPr>
        <p:blipFill>
          <a:blip r:embed="rId3"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4"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5"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2"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8" name="TextBox 3"/>
          <p:cNvSpPr txBox="1"/>
          <p:nvPr/>
        </p:nvSpPr>
        <p:spPr>
          <a:xfrm>
            <a:off x="1000100" y="671795"/>
            <a:ext cx="697627" cy="707886"/>
          </a:xfrm>
          <a:prstGeom prst="rect">
            <a:avLst/>
          </a:prstGeom>
          <a:noFill/>
        </p:spPr>
        <p:txBody>
          <a:bodyPr wrap="none" rtlCol="0">
            <a:spAutoFit/>
          </a:bodyPr>
          <a:lstStyle/>
          <a:p>
            <a:r>
              <a:rPr lang="en-US" altLang="zh-CN" sz="4000" dirty="0" err="1" smtClean="0">
                <a:solidFill>
                  <a:srgbClr val="FF0000"/>
                </a:solidFill>
                <a:latin typeface="+mn-ea"/>
                <a:ea typeface="+mn-ea"/>
              </a:rPr>
              <a:t>yú</a:t>
            </a:r>
            <a:endParaRPr lang="en-US" altLang="zh-CN" sz="4000" dirty="0" smtClean="0">
              <a:solidFill>
                <a:srgbClr val="FF0000"/>
              </a:solidFill>
              <a:latin typeface="+mn-ea"/>
              <a:ea typeface="+mn-ea"/>
            </a:endParaRPr>
          </a:p>
        </p:txBody>
      </p:sp>
      <p:sp>
        <p:nvSpPr>
          <p:cNvPr id="9"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：愉快  愉悦 </a:t>
            </a:r>
            <a:endParaRPr lang="zh-CN" altLang="en-US" sz="2000" b="1"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易错提示：整体认读音</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节，二声。</a:t>
            </a:r>
            <a:endParaRPr lang="zh-CN" altLang="en-US" sz="2000" dirty="0">
              <a:latin typeface="楷体" panose="02010609060101010101" pitchFamily="49" charset="-122"/>
              <a:ea typeface="楷体" panose="02010609060101010101" pitchFamily="49" charset="-122"/>
            </a:endParaRPr>
          </a:p>
        </p:txBody>
      </p:sp>
      <p:sp>
        <p:nvSpPr>
          <p:cNvPr id="40" name="TextBox 23"/>
          <p:cNvSpPr txBox="1">
            <a:spLocks noChangeArrowheads="1"/>
          </p:cNvSpPr>
          <p:nvPr/>
        </p:nvSpPr>
        <p:spPr bwMode="auto">
          <a:xfrm>
            <a:off x="786103" y="13572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愉</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5088819" y="792288"/>
            <a:ext cx="1210588" cy="707886"/>
          </a:xfrm>
          <a:prstGeom prst="rect">
            <a:avLst/>
          </a:prstGeom>
          <a:noFill/>
        </p:spPr>
        <p:txBody>
          <a:bodyPr wrap="none" rtlCol="0">
            <a:spAutoFit/>
          </a:bodyPr>
          <a:lstStyle/>
          <a:p>
            <a:r>
              <a:rPr lang="en-US" altLang="zh-CN" sz="4000" dirty="0" err="1" smtClean="0">
                <a:solidFill>
                  <a:srgbClr val="FF0000"/>
                </a:solidFill>
                <a:latin typeface="+mn-ea"/>
                <a:ea typeface="+mn-ea"/>
              </a:rPr>
              <a:t>róng</a:t>
            </a:r>
            <a:endParaRPr lang="en-US" altLang="zh-CN" sz="4000" dirty="0" smtClean="0">
              <a:solidFill>
                <a:srgbClr val="FF0000"/>
              </a:solidFill>
              <a:latin typeface="+mn-ea"/>
              <a:ea typeface="+mn-ea"/>
            </a:endParaRPr>
          </a:p>
        </p:txBody>
      </p:sp>
      <p:sp>
        <p:nvSpPr>
          <p:cNvPr id="42" name="TextBox 41"/>
          <p:cNvSpPr txBox="1"/>
          <p:nvPr/>
        </p:nvSpPr>
        <p:spPr>
          <a:xfrm>
            <a:off x="6058248" y="2078172"/>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：绒毛  绒线</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6050382" y="1392204"/>
            <a:ext cx="34773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声母是</a:t>
            </a:r>
            <a:r>
              <a:rPr lang="en-US" altLang="zh-CN" sz="1600" b="1" dirty="0" smtClean="0">
                <a:latin typeface="楷体" panose="02010609060101010101" pitchFamily="49" charset="-122"/>
                <a:ea typeface="楷体" panose="02010609060101010101" pitchFamily="49" charset="-122"/>
                <a:sym typeface="Wingdings" panose="05000000000000000000" pitchFamily="2" charset="2"/>
              </a:rPr>
              <a:t>r</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，不要读成</a:t>
            </a:r>
            <a:r>
              <a:rPr lang="en-US" altLang="zh-CN" sz="1600" b="1" dirty="0" smtClean="0">
                <a:latin typeface="楷体" panose="02010609060101010101" pitchFamily="49" charset="-122"/>
                <a:ea typeface="楷体" panose="02010609060101010101" pitchFamily="49" charset="-122"/>
                <a:sym typeface="Wingdings" panose="05000000000000000000" pitchFamily="2" charset="2"/>
              </a:rPr>
              <a:t>y</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2000" dirty="0">
              <a:latin typeface="楷体" panose="02010609060101010101" pitchFamily="49" charset="-122"/>
              <a:ea typeface="楷体" panose="02010609060101010101" pitchFamily="49" charset="-122"/>
            </a:endParaRPr>
          </a:p>
        </p:txBody>
      </p:sp>
      <p:grpSp>
        <p:nvGrpSpPr>
          <p:cNvPr id="12" name="组合 50"/>
          <p:cNvGrpSpPr/>
          <p:nvPr/>
        </p:nvGrpSpPr>
        <p:grpSpPr>
          <a:xfrm>
            <a:off x="4784456" y="1428736"/>
            <a:ext cx="1373310" cy="1280547"/>
            <a:chOff x="4655076" y="1428736"/>
            <a:chExt cx="1373310" cy="1280547"/>
          </a:xfrm>
        </p:grpSpPr>
        <p:grpSp>
          <p:nvGrpSpPr>
            <p:cNvPr id="13"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800444" y="142873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绒</a:t>
              </a:r>
              <a:endParaRPr lang="zh-CN" altLang="en-US" sz="7200" b="1" dirty="0">
                <a:latin typeface="楷体" panose="02010609060101010101" pitchFamily="49" charset="-122"/>
                <a:ea typeface="楷体" panose="02010609060101010101" pitchFamily="49" charset="-122"/>
              </a:endParaRPr>
            </a:p>
          </p:txBody>
        </p:sp>
      </p:grpSp>
    </p:spTree>
  </p:cSld>
  <p:clrMapOvr>
    <a:masterClrMapping/>
  </p:clrMapOvr>
  <p:transition spd="med">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384" y="6287293"/>
            <a:ext cx="720725" cy="477838"/>
          </a:xfrm>
          <a:prstGeom prst="rect">
            <a:avLst/>
          </a:prstGeom>
          <a:noFill/>
          <a:ln w="9525">
            <a:noFill/>
            <a:miter lim="800000"/>
            <a:headEnd/>
            <a:tailEnd/>
          </a:ln>
        </p:spPr>
      </p:pic>
      <p:sp>
        <p:nvSpPr>
          <p:cNvPr id="20" name="对角圆角矩形 19"/>
          <p:cNvSpPr/>
          <p:nvPr/>
        </p:nvSpPr>
        <p:spPr>
          <a:xfrm>
            <a:off x="1058768" y="212988"/>
            <a:ext cx="620642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28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近义词、反义词、多音字</a:t>
            </a:r>
            <a:endParaRPr lang="en-US" altLang="zh-CN" sz="28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4"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55"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AutoShape 2"/>
          <p:cNvSpPr>
            <a:spLocks noChangeArrowheads="1"/>
          </p:cNvSpPr>
          <p:nvPr/>
        </p:nvSpPr>
        <p:spPr bwMode="auto">
          <a:xfrm>
            <a:off x="1429184" y="2535403"/>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反义词</a:t>
            </a:r>
            <a:endParaRPr lang="zh-CN" altLang="en-US" b="1" dirty="0"/>
          </a:p>
        </p:txBody>
      </p:sp>
      <p:pic>
        <p:nvPicPr>
          <p:cNvPr id="57" name="Picture 10" descr="91661ef7fc97310ebc98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02792" y="2310608"/>
            <a:ext cx="590432" cy="6009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59" name="Picture 10" descr="91661ef7fc97310ebc98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 name="文本框 59"/>
          <p:cNvSpPr txBox="1"/>
          <p:nvPr/>
        </p:nvSpPr>
        <p:spPr>
          <a:xfrm>
            <a:off x="2786050" y="1214422"/>
            <a:ext cx="6000792"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新奇～</a:t>
            </a:r>
            <a:r>
              <a:rPr lang="zh-CN" altLang="en-US" sz="2400" b="1" dirty="0" smtClean="0">
                <a:solidFill>
                  <a:srgbClr val="1597E0"/>
                </a:solidFill>
                <a:latin typeface="楷体" panose="02010609060101010101" pitchFamily="49" charset="-122"/>
                <a:ea typeface="楷体" panose="02010609060101010101" pitchFamily="49" charset="-122"/>
              </a:rPr>
              <a:t>好奇</a:t>
            </a:r>
            <a:r>
              <a:rPr lang="zh-CN" altLang="en-US" sz="2400" b="1" dirty="0" smtClean="0">
                <a:latin typeface="楷体" panose="02010609060101010101" pitchFamily="49" charset="-122"/>
                <a:ea typeface="楷体" panose="02010609060101010101" pitchFamily="49" charset="-122"/>
              </a:rPr>
              <a:t>   笨拙～</a:t>
            </a:r>
            <a:r>
              <a:rPr lang="zh-CN" altLang="en-US" sz="2400" b="1" dirty="0" smtClean="0">
                <a:solidFill>
                  <a:srgbClr val="1597E0"/>
                </a:solidFill>
                <a:latin typeface="楷体" panose="02010609060101010101" pitchFamily="49" charset="-122"/>
                <a:ea typeface="楷体" panose="02010609060101010101" pitchFamily="49" charset="-122"/>
              </a:rPr>
              <a:t>迟钝</a:t>
            </a:r>
            <a:r>
              <a:rPr lang="zh-CN" altLang="en-US" sz="2400" b="1" dirty="0" smtClean="0">
                <a:latin typeface="楷体" panose="02010609060101010101" pitchFamily="49" charset="-122"/>
                <a:ea typeface="楷体" panose="02010609060101010101" pitchFamily="49" charset="-122"/>
              </a:rPr>
              <a:t>   周游～</a:t>
            </a:r>
            <a:r>
              <a:rPr lang="zh-CN" altLang="en-US" sz="2400" b="1" dirty="0" smtClean="0">
                <a:solidFill>
                  <a:srgbClr val="1597E0"/>
                </a:solidFill>
                <a:latin typeface="楷体" panose="02010609060101010101" pitchFamily="49" charset="-122"/>
                <a:ea typeface="楷体" panose="02010609060101010101" pitchFamily="49" charset="-122"/>
              </a:rPr>
              <a:t>旅游 </a:t>
            </a:r>
            <a:r>
              <a:rPr lang="zh-CN" altLang="en-US" sz="2400" b="1" dirty="0" smtClean="0">
                <a:latin typeface="楷体" panose="02010609060101010101" pitchFamily="49" charset="-122"/>
                <a:ea typeface="楷体" panose="02010609060101010101" pitchFamily="49" charset="-122"/>
              </a:rPr>
              <a:t>  </a:t>
            </a:r>
            <a:endParaRPr lang="en-US" altLang="zh-CN" sz="2400" b="1" dirty="0" smtClean="0">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羡慕～</a:t>
            </a:r>
            <a:r>
              <a:rPr lang="zh-CN" altLang="en-US" sz="2400" b="1" dirty="0" smtClean="0">
                <a:solidFill>
                  <a:srgbClr val="1597E0"/>
                </a:solidFill>
                <a:latin typeface="楷体" panose="02010609060101010101" pitchFamily="49" charset="-122"/>
                <a:ea typeface="楷体" panose="02010609060101010101" pitchFamily="49" charset="-122"/>
              </a:rPr>
              <a:t>仰慕</a:t>
            </a:r>
            <a:r>
              <a:rPr lang="zh-CN" altLang="en-US" sz="2400" b="1" dirty="0" smtClean="0">
                <a:latin typeface="楷体" panose="02010609060101010101" pitchFamily="49" charset="-122"/>
                <a:ea typeface="楷体" panose="02010609060101010101" pitchFamily="49" charset="-122"/>
              </a:rPr>
              <a:t>   牢固～</a:t>
            </a:r>
            <a:r>
              <a:rPr lang="zh-CN" altLang="en-US" sz="2400" b="1" dirty="0" smtClean="0">
                <a:solidFill>
                  <a:srgbClr val="1597E0"/>
                </a:solidFill>
                <a:latin typeface="楷体" panose="02010609060101010101" pitchFamily="49" charset="-122"/>
                <a:ea typeface="楷体" panose="02010609060101010101" pitchFamily="49" charset="-122"/>
              </a:rPr>
              <a:t>结实   </a:t>
            </a:r>
            <a:r>
              <a:rPr lang="zh-CN" altLang="en-US" sz="2400" b="1" dirty="0" smtClean="0">
                <a:latin typeface="楷体" panose="02010609060101010101" pitchFamily="49" charset="-122"/>
                <a:ea typeface="楷体" panose="02010609060101010101" pitchFamily="49" charset="-122"/>
              </a:rPr>
              <a:t>迟疑～</a:t>
            </a:r>
            <a:r>
              <a:rPr lang="zh-CN" altLang="en-US" sz="2400" b="1" dirty="0" smtClean="0">
                <a:solidFill>
                  <a:srgbClr val="1597E0"/>
                </a:solidFill>
                <a:latin typeface="楷体" panose="02010609060101010101" pitchFamily="49" charset="-122"/>
                <a:ea typeface="楷体" panose="02010609060101010101" pitchFamily="49" charset="-122"/>
              </a:rPr>
              <a:t>犹豫</a:t>
            </a:r>
            <a:endParaRPr lang="en-US" altLang="zh-CN" sz="2400" b="1" dirty="0" smtClean="0">
              <a:solidFill>
                <a:srgbClr val="1597E0"/>
              </a:solidFill>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清醒～</a:t>
            </a:r>
            <a:r>
              <a:rPr lang="zh-CN" altLang="en-US" sz="2400" b="1" dirty="0" smtClean="0">
                <a:solidFill>
                  <a:srgbClr val="1597E0"/>
                </a:solidFill>
                <a:latin typeface="楷体" panose="02010609060101010101" pitchFamily="49" charset="-122"/>
                <a:ea typeface="楷体" panose="02010609060101010101" pitchFamily="49" charset="-122"/>
              </a:rPr>
              <a:t>明白</a:t>
            </a:r>
            <a:r>
              <a:rPr lang="zh-CN" altLang="en-US" sz="2400" b="1" dirty="0" smtClean="0">
                <a:latin typeface="楷体" panose="02010609060101010101" pitchFamily="49" charset="-122"/>
                <a:ea typeface="楷体" panose="02010609060101010101" pitchFamily="49" charset="-122"/>
              </a:rPr>
              <a:t>   灵巧～</a:t>
            </a:r>
            <a:r>
              <a:rPr lang="zh-CN" altLang="en-US" sz="2400" b="1" dirty="0" smtClean="0">
                <a:solidFill>
                  <a:srgbClr val="1597E0"/>
                </a:solidFill>
                <a:latin typeface="楷体" panose="02010609060101010101" pitchFamily="49" charset="-122"/>
                <a:ea typeface="楷体" panose="02010609060101010101" pitchFamily="49" charset="-122"/>
              </a:rPr>
              <a:t>灵活   </a:t>
            </a:r>
            <a:r>
              <a:rPr lang="zh-CN" altLang="en-US" sz="2400" b="1" dirty="0" smtClean="0">
                <a:latin typeface="楷体" panose="02010609060101010101" pitchFamily="49" charset="-122"/>
                <a:ea typeface="楷体" panose="02010609060101010101" pitchFamily="49" charset="-122"/>
              </a:rPr>
              <a:t>愉快～</a:t>
            </a:r>
            <a:r>
              <a:rPr lang="zh-CN" altLang="en-US" sz="2400" b="1" dirty="0" smtClean="0">
                <a:solidFill>
                  <a:srgbClr val="1597E0"/>
                </a:solidFill>
                <a:latin typeface="楷体" panose="02010609060101010101" pitchFamily="49" charset="-122"/>
                <a:ea typeface="楷体" panose="02010609060101010101" pitchFamily="49" charset="-122"/>
              </a:rPr>
              <a:t>高兴</a:t>
            </a:r>
          </a:p>
        </p:txBody>
      </p:sp>
      <p:sp>
        <p:nvSpPr>
          <p:cNvPr id="61" name="文本框 60"/>
          <p:cNvSpPr txBox="1"/>
          <p:nvPr/>
        </p:nvSpPr>
        <p:spPr>
          <a:xfrm>
            <a:off x="2792197" y="2357430"/>
            <a:ext cx="5566017" cy="830997"/>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悲观～</a:t>
            </a:r>
            <a:r>
              <a:rPr lang="zh-CN" altLang="en-US" sz="2400" b="1" dirty="0" smtClean="0">
                <a:solidFill>
                  <a:srgbClr val="1597E0"/>
                </a:solidFill>
                <a:latin typeface="楷体" panose="02010609060101010101" pitchFamily="49" charset="-122"/>
                <a:ea typeface="楷体" panose="02010609060101010101" pitchFamily="49" charset="-122"/>
              </a:rPr>
              <a:t>乐观</a:t>
            </a:r>
            <a:r>
              <a:rPr lang="zh-CN" altLang="en-US" sz="2400" b="1" dirty="0" smtClean="0">
                <a:latin typeface="楷体" panose="02010609060101010101" pitchFamily="49" charset="-122"/>
                <a:ea typeface="楷体" panose="02010609060101010101" pitchFamily="49" charset="-122"/>
              </a:rPr>
              <a:t>    生机勃勃～</a:t>
            </a:r>
            <a:r>
              <a:rPr lang="zh-CN" altLang="en-US" sz="2400" b="1" dirty="0" smtClean="0">
                <a:solidFill>
                  <a:srgbClr val="1597E0"/>
                </a:solidFill>
                <a:latin typeface="楷体" panose="02010609060101010101" pitchFamily="49" charset="-122"/>
                <a:ea typeface="楷体" panose="02010609060101010101" pitchFamily="49" charset="-122"/>
              </a:rPr>
              <a:t>死气沉沉</a:t>
            </a:r>
            <a:r>
              <a:rPr lang="zh-CN" altLang="en-US" sz="2400" b="1" dirty="0" smtClean="0">
                <a:latin typeface="楷体" panose="02010609060101010101" pitchFamily="49" charset="-122"/>
                <a:ea typeface="楷体" panose="02010609060101010101" pitchFamily="49" charset="-122"/>
              </a:rPr>
              <a:t>    笨拙～</a:t>
            </a:r>
            <a:r>
              <a:rPr lang="zh-CN" altLang="en-US" sz="2400" b="1" dirty="0" smtClean="0">
                <a:solidFill>
                  <a:srgbClr val="1597E0"/>
                </a:solidFill>
                <a:latin typeface="楷体" panose="02010609060101010101" pitchFamily="49" charset="-122"/>
                <a:ea typeface="楷体" panose="02010609060101010101" pitchFamily="49" charset="-122"/>
              </a:rPr>
              <a:t>灵巧</a:t>
            </a:r>
            <a:r>
              <a:rPr lang="zh-CN" altLang="en-US" sz="2400" b="1" dirty="0" smtClean="0">
                <a:latin typeface="楷体" panose="02010609060101010101" pitchFamily="49" charset="-122"/>
                <a:ea typeface="楷体" panose="02010609060101010101" pitchFamily="49" charset="-122"/>
              </a:rPr>
              <a:t>   失望～</a:t>
            </a:r>
            <a:r>
              <a:rPr lang="zh-CN" altLang="en-US" sz="2400" b="1" dirty="0" smtClean="0">
                <a:solidFill>
                  <a:srgbClr val="1597E0"/>
                </a:solidFill>
                <a:latin typeface="楷体" panose="02010609060101010101" pitchFamily="49" charset="-122"/>
                <a:ea typeface="楷体" panose="02010609060101010101" pitchFamily="49" charset="-122"/>
              </a:rPr>
              <a:t>希望</a:t>
            </a:r>
            <a:endParaRPr lang="zh-CN" altLang="en-US" sz="2400" b="1" dirty="0">
              <a:solidFill>
                <a:srgbClr val="1597E0"/>
              </a:solidFill>
              <a:latin typeface="楷体" panose="02010609060101010101" pitchFamily="49" charset="-122"/>
              <a:ea typeface="楷体" panose="02010609060101010101" pitchFamily="49" charset="-122"/>
            </a:endParaRPr>
          </a:p>
        </p:txBody>
      </p:sp>
      <p:grpSp>
        <p:nvGrpSpPr>
          <p:cNvPr id="63" name="组合 62"/>
          <p:cNvGrpSpPr/>
          <p:nvPr/>
        </p:nvGrpSpPr>
        <p:grpSpPr>
          <a:xfrm>
            <a:off x="2893890" y="3586813"/>
            <a:ext cx="5729696" cy="923369"/>
            <a:chOff x="2910550" y="3573016"/>
            <a:chExt cx="5766098" cy="922215"/>
          </a:xfrm>
        </p:grpSpPr>
        <p:sp>
          <p:nvSpPr>
            <p:cNvPr id="64" name="文本框 63"/>
            <p:cNvSpPr txBox="1"/>
            <p:nvPr/>
          </p:nvSpPr>
          <p:spPr>
            <a:xfrm>
              <a:off x="2946952" y="3573016"/>
              <a:ext cx="5729696" cy="864096"/>
            </a:xfrm>
            <a:prstGeom prst="rect">
              <a:avLst/>
            </a:prstGeom>
            <a:noFill/>
            <a:ln w="22225">
              <a:solidFill>
                <a:srgbClr val="FDCB53"/>
              </a:solidFill>
            </a:ln>
          </p:spPr>
          <p:txBody>
            <a:bodyPr wrap="square" rtlCol="0">
              <a:spAutoFit/>
            </a:bodyPr>
            <a:lstStyle/>
            <a:p>
              <a:endParaRPr lang="zh-CN" altLang="en-US" dirty="0"/>
            </a:p>
          </p:txBody>
        </p:sp>
        <p:sp>
          <p:nvSpPr>
            <p:cNvPr id="65" name="文本框 64"/>
            <p:cNvSpPr txBox="1"/>
            <p:nvPr/>
          </p:nvSpPr>
          <p:spPr>
            <a:xfrm>
              <a:off x="2910550" y="3662359"/>
              <a:ext cx="520193" cy="646331"/>
            </a:xfrm>
            <a:prstGeom prst="rect">
              <a:avLst/>
            </a:prstGeom>
            <a:noFill/>
          </p:spPr>
          <p:txBody>
            <a:bodyPr wrap="square" rtlCol="0">
              <a:spAutoFit/>
            </a:bodyPr>
            <a:lstStyle/>
            <a:p>
              <a:r>
                <a:rPr lang="zh-CN" altLang="en-US" sz="3600" dirty="0" smtClean="0">
                  <a:solidFill>
                    <a:srgbClr val="EF3E22"/>
                  </a:solidFill>
                  <a:latin typeface="楷体" panose="02010609060101010101" pitchFamily="49" charset="-122"/>
                  <a:ea typeface="楷体" panose="02010609060101010101" pitchFamily="49" charset="-122"/>
                </a:rPr>
                <a:t>难</a:t>
              </a:r>
              <a:endParaRPr lang="zh-CN" altLang="en-US" sz="3600" dirty="0">
                <a:solidFill>
                  <a:srgbClr val="EF3E22"/>
                </a:solidFill>
                <a:latin typeface="楷体" panose="02010609060101010101" pitchFamily="49" charset="-122"/>
                <a:ea typeface="楷体" panose="02010609060101010101" pitchFamily="49" charset="-122"/>
              </a:endParaRPr>
            </a:p>
          </p:txBody>
        </p:sp>
        <p:sp>
          <p:nvSpPr>
            <p:cNvPr id="66" name="文本框 65"/>
            <p:cNvSpPr txBox="1"/>
            <p:nvPr/>
          </p:nvSpPr>
          <p:spPr>
            <a:xfrm>
              <a:off x="3563888" y="3631135"/>
              <a:ext cx="1296144" cy="338554"/>
            </a:xfrm>
            <a:prstGeom prst="rect">
              <a:avLst/>
            </a:prstGeom>
            <a:noFill/>
          </p:spPr>
          <p:txBody>
            <a:bodyPr wrap="square" rtlCol="0">
              <a:spAutoFit/>
            </a:bodyPr>
            <a:lstStyle/>
            <a:p>
              <a:r>
                <a:rPr lang="en-US" sz="1600" dirty="0" err="1" smtClean="0"/>
                <a:t>jìn</a:t>
              </a:r>
              <a:r>
                <a:rPr lang="zh-CN" altLang="en-US" sz="1600" dirty="0" smtClean="0"/>
                <a:t>（尽力）  </a:t>
              </a:r>
              <a:endParaRPr lang="zh-CN" altLang="en-US" sz="1600" dirty="0"/>
            </a:p>
          </p:txBody>
        </p:sp>
        <p:sp>
          <p:nvSpPr>
            <p:cNvPr id="67" name="文本框 66"/>
            <p:cNvSpPr txBox="1"/>
            <p:nvPr/>
          </p:nvSpPr>
          <p:spPr>
            <a:xfrm>
              <a:off x="3565481" y="4000467"/>
              <a:ext cx="1585002" cy="338554"/>
            </a:xfrm>
            <a:prstGeom prst="rect">
              <a:avLst/>
            </a:prstGeom>
            <a:noFill/>
          </p:spPr>
          <p:txBody>
            <a:bodyPr wrap="square" rtlCol="0">
              <a:spAutoFit/>
            </a:bodyPr>
            <a:lstStyle/>
            <a:p>
              <a:r>
                <a:rPr lang="en-US" sz="1600" dirty="0" err="1" smtClean="0"/>
                <a:t>j</a:t>
              </a:r>
              <a:r>
                <a:rPr lang="en-US" altLang="zh-CN" sz="1600" dirty="0" err="1" smtClean="0"/>
                <a:t>ǐ</a:t>
              </a:r>
              <a:r>
                <a:rPr lang="en-US" sz="1600" dirty="0" err="1" smtClean="0"/>
                <a:t>n</a:t>
              </a:r>
              <a:r>
                <a:rPr lang="zh-CN" altLang="en-US" sz="1600" dirty="0" smtClean="0"/>
                <a:t>（尽管）</a:t>
              </a:r>
            </a:p>
          </p:txBody>
        </p:sp>
        <p:cxnSp>
          <p:nvCxnSpPr>
            <p:cNvPr id="68" name="直接连接符 67"/>
            <p:cNvCxnSpPr/>
            <p:nvPr/>
          </p:nvCxnSpPr>
          <p:spPr>
            <a:xfrm>
              <a:off x="3563888" y="3573016"/>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057110" y="3631135"/>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5000628" y="3714752"/>
            <a:ext cx="3571900" cy="830997"/>
          </a:xfrm>
          <a:prstGeom prst="rect">
            <a:avLst/>
          </a:prstGeom>
          <a:noFill/>
        </p:spPr>
        <p:txBody>
          <a:bodyPr wrap="square" rtlCol="0">
            <a:spAutoFit/>
          </a:bodyPr>
          <a:lstStyle/>
          <a:p>
            <a:r>
              <a:rPr lang="zh-CN" altLang="en-US" sz="1600" dirty="0" smtClean="0"/>
              <a:t>尽（</a:t>
            </a:r>
            <a:r>
              <a:rPr lang="en-US" altLang="zh-CN" sz="1600" dirty="0" err="1" smtClean="0"/>
              <a:t>jǐn</a:t>
            </a:r>
            <a:r>
              <a:rPr lang="zh-CN" altLang="en-US" sz="1600" dirty="0" smtClean="0"/>
              <a:t>）管我病了，可我还是会尽（</a:t>
            </a:r>
            <a:r>
              <a:rPr lang="en-US" altLang="zh-CN" sz="1600" dirty="0" err="1" smtClean="0"/>
              <a:t>jìn</a:t>
            </a:r>
            <a:r>
              <a:rPr lang="zh-CN" altLang="en-US" sz="1600" dirty="0" smtClean="0"/>
              <a:t>）力做好这件事。</a:t>
            </a:r>
          </a:p>
          <a:p>
            <a:endParaRPr lang="zh-CN" altLang="en-US" sz="1600" dirty="0"/>
          </a:p>
        </p:txBody>
      </p:sp>
      <p:grpSp>
        <p:nvGrpSpPr>
          <p:cNvPr id="72" name="组合 71"/>
          <p:cNvGrpSpPr/>
          <p:nvPr/>
        </p:nvGrpSpPr>
        <p:grpSpPr>
          <a:xfrm>
            <a:off x="2893890" y="4588043"/>
            <a:ext cx="5729696" cy="922215"/>
            <a:chOff x="2946952" y="3573016"/>
            <a:chExt cx="5729696" cy="922215"/>
          </a:xfrm>
        </p:grpSpPr>
        <p:sp>
          <p:nvSpPr>
            <p:cNvPr id="73" name="文本框 72"/>
            <p:cNvSpPr txBox="1"/>
            <p:nvPr/>
          </p:nvSpPr>
          <p:spPr>
            <a:xfrm>
              <a:off x="2946952" y="3573016"/>
              <a:ext cx="5729696" cy="864096"/>
            </a:xfrm>
            <a:prstGeom prst="rect">
              <a:avLst/>
            </a:prstGeom>
            <a:noFill/>
            <a:ln w="22225">
              <a:solidFill>
                <a:srgbClr val="FDCB53"/>
              </a:solidFill>
            </a:ln>
          </p:spPr>
          <p:txBody>
            <a:bodyPr wrap="square" rtlCol="0">
              <a:spAutoFit/>
            </a:bodyPr>
            <a:lstStyle/>
            <a:p>
              <a:endParaRPr lang="zh-CN" altLang="en-US" dirty="0"/>
            </a:p>
          </p:txBody>
        </p:sp>
        <p:sp>
          <p:nvSpPr>
            <p:cNvPr id="74" name="文本框 73"/>
            <p:cNvSpPr txBox="1"/>
            <p:nvPr/>
          </p:nvSpPr>
          <p:spPr>
            <a:xfrm>
              <a:off x="2952026" y="3662359"/>
              <a:ext cx="520193" cy="645160"/>
            </a:xfrm>
            <a:prstGeom prst="rect">
              <a:avLst/>
            </a:prstGeom>
            <a:noFill/>
          </p:spPr>
          <p:txBody>
            <a:bodyPr wrap="square" rtlCol="0">
              <a:spAutoFit/>
            </a:bodyPr>
            <a:lstStyle/>
            <a:p>
              <a:r>
                <a:rPr lang="zh-CN" altLang="en-US" sz="3600" dirty="0">
                  <a:solidFill>
                    <a:srgbClr val="EF3E22"/>
                  </a:solidFill>
                  <a:latin typeface="楷体" panose="02010609060101010101" pitchFamily="49" charset="-122"/>
                  <a:ea typeface="楷体" panose="02010609060101010101" pitchFamily="49" charset="-122"/>
                </a:rPr>
                <a:t>没</a:t>
              </a:r>
            </a:p>
          </p:txBody>
        </p:sp>
        <p:sp>
          <p:nvSpPr>
            <p:cNvPr id="75" name="文本框 74"/>
            <p:cNvSpPr txBox="1"/>
            <p:nvPr/>
          </p:nvSpPr>
          <p:spPr>
            <a:xfrm>
              <a:off x="3563888" y="3631135"/>
              <a:ext cx="1296144" cy="338554"/>
            </a:xfrm>
            <a:prstGeom prst="rect">
              <a:avLst/>
            </a:prstGeom>
            <a:noFill/>
          </p:spPr>
          <p:txBody>
            <a:bodyPr wrap="square" rtlCol="0">
              <a:spAutoFit/>
            </a:bodyPr>
            <a:lstStyle/>
            <a:p>
              <a:r>
                <a:rPr lang="en-US" sz="1600" dirty="0" err="1" smtClean="0">
                  <a:latin typeface="+mj-ea"/>
                  <a:ea typeface="+mj-ea"/>
                </a:rPr>
                <a:t>huì</a:t>
              </a:r>
              <a:r>
                <a:rPr lang="en-US" sz="1600" dirty="0" smtClean="0">
                  <a:latin typeface="+mj-ea"/>
                  <a:ea typeface="+mj-ea"/>
                </a:rPr>
                <a:t> ( </a:t>
              </a:r>
              <a:r>
                <a:rPr lang="zh-CN" altLang="en-US" sz="1600" dirty="0" smtClean="0">
                  <a:latin typeface="+mj-ea"/>
                  <a:ea typeface="+mj-ea"/>
                </a:rPr>
                <a:t>开会</a:t>
              </a:r>
              <a:r>
                <a:rPr lang="en-US" sz="1600" dirty="0" smtClean="0">
                  <a:latin typeface="+mj-ea"/>
                  <a:ea typeface="+mj-ea"/>
                </a:rPr>
                <a:t>)</a:t>
              </a:r>
              <a:endParaRPr lang="zh-CN" altLang="en-US" sz="1600" dirty="0" smtClean="0">
                <a:latin typeface="+mj-ea"/>
                <a:ea typeface="+mj-ea"/>
              </a:endParaRPr>
            </a:p>
          </p:txBody>
        </p:sp>
        <p:sp>
          <p:nvSpPr>
            <p:cNvPr id="76" name="文本框 75"/>
            <p:cNvSpPr txBox="1"/>
            <p:nvPr/>
          </p:nvSpPr>
          <p:spPr>
            <a:xfrm>
              <a:off x="3565481" y="4000467"/>
              <a:ext cx="1585002" cy="338554"/>
            </a:xfrm>
            <a:prstGeom prst="rect">
              <a:avLst/>
            </a:prstGeom>
            <a:noFill/>
          </p:spPr>
          <p:txBody>
            <a:bodyPr wrap="square" rtlCol="0">
              <a:spAutoFit/>
            </a:bodyPr>
            <a:lstStyle/>
            <a:p>
              <a:r>
                <a:rPr lang="en-US" sz="1600" dirty="0" err="1" smtClean="0"/>
                <a:t>kuài</a:t>
              </a:r>
              <a:r>
                <a:rPr lang="zh-CN" altLang="en-US" sz="1600" dirty="0" smtClean="0"/>
                <a:t>（会计）</a:t>
              </a:r>
            </a:p>
          </p:txBody>
        </p:sp>
        <p:cxnSp>
          <p:nvCxnSpPr>
            <p:cNvPr id="77" name="直接连接符 76"/>
            <p:cNvCxnSpPr/>
            <p:nvPr/>
          </p:nvCxnSpPr>
          <p:spPr>
            <a:xfrm>
              <a:off x="3563888" y="3573016"/>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057110" y="3631135"/>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grpSp>
      <p:sp>
        <p:nvSpPr>
          <p:cNvPr id="79" name="文本框 78"/>
          <p:cNvSpPr txBox="1"/>
          <p:nvPr/>
        </p:nvSpPr>
        <p:spPr>
          <a:xfrm>
            <a:off x="5000628" y="4714884"/>
            <a:ext cx="3758517" cy="338554"/>
          </a:xfrm>
          <a:prstGeom prst="rect">
            <a:avLst/>
          </a:prstGeom>
          <a:noFill/>
        </p:spPr>
        <p:txBody>
          <a:bodyPr wrap="square" rtlCol="0">
            <a:spAutoFit/>
          </a:bodyPr>
          <a:lstStyle/>
          <a:p>
            <a:r>
              <a:rPr lang="zh-CN" altLang="en-US" sz="1600" dirty="0" smtClean="0"/>
              <a:t>      会（</a:t>
            </a:r>
            <a:r>
              <a:rPr lang="en-US" altLang="zh-CN" sz="1600" dirty="0" err="1" smtClean="0"/>
              <a:t>kuài</a:t>
            </a:r>
            <a:r>
              <a:rPr lang="zh-CN" altLang="en-US" sz="1600" dirty="0" smtClean="0"/>
              <a:t>）计们正在开会（</a:t>
            </a:r>
            <a:r>
              <a:rPr lang="en-US" altLang="zh-CN" sz="1600" dirty="0" err="1" smtClean="0"/>
              <a:t>huì</a:t>
            </a:r>
            <a:r>
              <a:rPr lang="en-US" altLang="zh-CN" sz="1600" dirty="0" smtClean="0"/>
              <a:t> </a:t>
            </a:r>
            <a:r>
              <a:rPr lang="zh-CN" altLang="en-US" sz="1600" dirty="0" smtClean="0"/>
              <a:t>）。</a:t>
            </a:r>
            <a:endParaRPr lang="zh-CN" altLang="en-US" sz="1600"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词语解释</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9" name="TextBox 1"/>
          <p:cNvSpPr txBox="1"/>
          <p:nvPr/>
        </p:nvSpPr>
        <p:spPr>
          <a:xfrm>
            <a:off x="1000100" y="1000108"/>
            <a:ext cx="7500990" cy="4708981"/>
          </a:xfrm>
          <a:prstGeom prst="rect">
            <a:avLst/>
          </a:prstGeom>
          <a:noFill/>
        </p:spPr>
        <p:txBody>
          <a:bodyPr wrap="square" rtlCol="0">
            <a:spAutoFit/>
          </a:bodyPr>
          <a:lstStyle/>
          <a:p>
            <a:r>
              <a:rPr lang="zh-CN" altLang="en-US" sz="2000" b="1" dirty="0" smtClean="0">
                <a:solidFill>
                  <a:srgbClr val="1597E0"/>
                </a:solidFill>
                <a:latin typeface="楷体" panose="02010609060101010101" pitchFamily="49" charset="-122"/>
                <a:ea typeface="楷体" panose="02010609060101010101" pitchFamily="49" charset="-122"/>
              </a:rPr>
              <a:t>生机勃勃：</a:t>
            </a:r>
            <a:r>
              <a:rPr lang="zh-CN" altLang="en-US" sz="2000" dirty="0" smtClean="0">
                <a:latin typeface="楷体" panose="02010609060101010101" pitchFamily="49" charset="-122"/>
                <a:ea typeface="楷体" panose="02010609060101010101" pitchFamily="49" charset="-122"/>
              </a:rPr>
              <a:t>形容自然界充满生命力，或社会生活活跃。  </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造句：春天到了，田野里一派生机勃勃的景象。</a:t>
            </a:r>
          </a:p>
          <a:p>
            <a:r>
              <a:rPr lang="zh-CN" altLang="en-US" sz="2000" b="1" dirty="0" smtClean="0">
                <a:solidFill>
                  <a:srgbClr val="1597E0"/>
                </a:solidFill>
                <a:latin typeface="楷体" panose="02010609060101010101" pitchFamily="49" charset="-122"/>
                <a:ea typeface="楷体" panose="02010609060101010101" pitchFamily="49" charset="-122"/>
              </a:rPr>
              <a:t>挪动：</a:t>
            </a:r>
            <a:r>
              <a:rPr lang="zh-CN" altLang="en-US" sz="2000" dirty="0" smtClean="0">
                <a:latin typeface="楷体" panose="02010609060101010101" pitchFamily="49" charset="-122"/>
                <a:ea typeface="楷体" panose="02010609060101010101" pitchFamily="49" charset="-122"/>
              </a:rPr>
              <a:t>移动。 </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造句：排了好久了，队伍才勉强向前挪动了一点点。</a:t>
            </a:r>
          </a:p>
          <a:p>
            <a:r>
              <a:rPr lang="zh-CN" altLang="en-US" sz="2000" b="1" dirty="0" smtClean="0">
                <a:solidFill>
                  <a:srgbClr val="1597E0"/>
                </a:solidFill>
                <a:latin typeface="楷体" panose="02010609060101010101" pitchFamily="49" charset="-122"/>
                <a:ea typeface="楷体" panose="02010609060101010101" pitchFamily="49" charset="-122"/>
              </a:rPr>
              <a:t>笨拙：</a:t>
            </a:r>
            <a:r>
              <a:rPr lang="zh-CN" altLang="en-US" sz="2000" dirty="0" smtClean="0">
                <a:latin typeface="楷体" panose="02010609060101010101" pitchFamily="49" charset="-122"/>
                <a:ea typeface="楷体" panose="02010609060101010101" pitchFamily="49" charset="-122"/>
              </a:rPr>
              <a:t>不灵巧。 </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造句：看到笨拙的狗熊在翻跟斗</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小朋友们笑得乐不可支。</a:t>
            </a:r>
          </a:p>
          <a:p>
            <a:r>
              <a:rPr lang="zh-CN" altLang="en-US" sz="2000" b="1" dirty="0" smtClean="0">
                <a:solidFill>
                  <a:srgbClr val="1597E0"/>
                </a:solidFill>
                <a:latin typeface="楷体" panose="02010609060101010101" pitchFamily="49" charset="-122"/>
                <a:ea typeface="楷体" panose="02010609060101010101" pitchFamily="49" charset="-122"/>
              </a:rPr>
              <a:t>悲观：</a:t>
            </a:r>
            <a:r>
              <a:rPr lang="zh-CN" altLang="en-US" sz="2000" dirty="0" smtClean="0">
                <a:latin typeface="楷体" panose="02010609060101010101" pitchFamily="49" charset="-122"/>
                <a:ea typeface="楷体" panose="02010609060101010101" pitchFamily="49" charset="-122"/>
              </a:rPr>
              <a:t>精神颓丧，对事物的发展缺乏信心。  </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造句：你不要太悲观了。</a:t>
            </a:r>
          </a:p>
          <a:p>
            <a:r>
              <a:rPr lang="zh-CN" altLang="en-US" sz="2000" b="1" dirty="0" smtClean="0">
                <a:solidFill>
                  <a:srgbClr val="1597E0"/>
                </a:solidFill>
                <a:latin typeface="楷体" panose="02010609060101010101" pitchFamily="49" charset="-122"/>
                <a:ea typeface="楷体" panose="02010609060101010101" pitchFamily="49" charset="-122"/>
              </a:rPr>
              <a:t>尽心竭力：</a:t>
            </a:r>
            <a:r>
              <a:rPr lang="zh-CN" altLang="en-US" sz="2000" dirty="0" smtClean="0">
                <a:latin typeface="楷体" panose="02010609060101010101" pitchFamily="49" charset="-122"/>
                <a:ea typeface="楷体" panose="02010609060101010101" pitchFamily="49" charset="-122"/>
              </a:rPr>
              <a:t>用尽心思，使出全力。形容做事十分努力。</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造句：妈妈总是尽心竭力为我们付出。</a:t>
            </a:r>
          </a:p>
          <a:p>
            <a:r>
              <a:rPr lang="zh-CN" altLang="en-US" sz="2000" b="1" dirty="0" smtClean="0">
                <a:solidFill>
                  <a:srgbClr val="1597E0"/>
                </a:solidFill>
                <a:latin typeface="楷体" panose="02010609060101010101" pitchFamily="49" charset="-122"/>
                <a:ea typeface="楷体" panose="02010609060101010101" pitchFamily="49" charset="-122"/>
              </a:rPr>
              <a:t>与世隔绝：</a:t>
            </a:r>
            <a:r>
              <a:rPr lang="zh-CN" altLang="en-US" sz="2000" dirty="0" smtClean="0">
                <a:latin typeface="楷体" panose="02010609060101010101" pitchFamily="49" charset="-122"/>
                <a:ea typeface="楷体" panose="02010609060101010101" pitchFamily="49" charset="-122"/>
              </a:rPr>
              <a:t>与社会上的人们隔离，断绝来往。形容隐居或人迹不到的极偏僻地方。 </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造句：这个村子坐落在大山深处，几乎与世隔绝。</a:t>
            </a:r>
          </a:p>
          <a:p>
            <a:r>
              <a:rPr lang="zh-CN" altLang="en-US" sz="2000" b="1" dirty="0" smtClean="0">
                <a:solidFill>
                  <a:srgbClr val="1597E0"/>
                </a:solidFill>
                <a:latin typeface="楷体" panose="02010609060101010101" pitchFamily="49" charset="-122"/>
                <a:ea typeface="楷体" panose="02010609060101010101" pitchFamily="49" charset="-122"/>
              </a:rPr>
              <a:t>挣脱：</a:t>
            </a:r>
            <a:r>
              <a:rPr lang="zh-CN" altLang="en-US" sz="2000" dirty="0" smtClean="0">
                <a:latin typeface="楷体" panose="02010609060101010101" pitchFamily="49" charset="-122"/>
                <a:ea typeface="楷体" panose="02010609060101010101" pitchFamily="49" charset="-122"/>
              </a:rPr>
              <a:t>奋力摆脱。  </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造句：我挣脱妈妈的手，高兴地跑到奶奶跟前。</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云形标注 17"/>
          <p:cNvSpPr/>
          <p:nvPr/>
        </p:nvSpPr>
        <p:spPr>
          <a:xfrm>
            <a:off x="2411760" y="4449105"/>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590638" y="4412406"/>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边听边想：课文主要写了什么？</a:t>
            </a:r>
            <a:endParaRPr lang="zh-CN" altLang="en-US" sz="2400" dirty="0">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514548" y="4449105"/>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云形标注 4"/>
          <p:cNvSpPr/>
          <p:nvPr/>
        </p:nvSpPr>
        <p:spPr>
          <a:xfrm>
            <a:off x="2828310" y="2489563"/>
            <a:ext cx="3101012"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3071802" y="2714620"/>
            <a:ext cx="2786082" cy="707886"/>
          </a:xfrm>
          <a:prstGeom prst="rect">
            <a:avLst/>
          </a:prstGeom>
          <a:noFill/>
        </p:spPr>
        <p:txBody>
          <a:bodyPr wrap="square" rtlCol="0">
            <a:spAutoFit/>
          </a:bodyPr>
          <a:lstStyle/>
          <a:p>
            <a:r>
              <a:rPr lang="zh-CN" altLang="en-US" sz="2000" dirty="0" smtClean="0">
                <a:latin typeface="楷体" panose="02010609060101010101" pitchFamily="49" charset="-122"/>
                <a:ea typeface="楷体" panose="02010609060101010101" pitchFamily="49" charset="-122"/>
              </a:rPr>
              <a:t>用欢快、轻松的的语气来朗读昆虫的美好生活。</a:t>
            </a:r>
            <a:endParaRPr lang="zh-CN" altLang="en-US" sz="2000" dirty="0">
              <a:latin typeface="楷体" panose="02010609060101010101" pitchFamily="49" charset="-122"/>
              <a:ea typeface="楷体" panose="02010609060101010101"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朗读指导</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38507" y="3315734"/>
            <a:ext cx="1035476" cy="1050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组合 6"/>
          <p:cNvGrpSpPr/>
          <p:nvPr/>
        </p:nvGrpSpPr>
        <p:grpSpPr>
          <a:xfrm>
            <a:off x="4693218" y="4816583"/>
            <a:ext cx="2968747" cy="1204705"/>
            <a:chOff x="4568809" y="3748420"/>
            <a:chExt cx="2968747" cy="1204705"/>
          </a:xfrm>
        </p:grpSpPr>
        <p:sp>
          <p:nvSpPr>
            <p:cNvPr id="16" name="六角星 15"/>
            <p:cNvSpPr/>
            <p:nvPr/>
          </p:nvSpPr>
          <p:spPr>
            <a:xfrm>
              <a:off x="4568809" y="4051015"/>
              <a:ext cx="1947144" cy="902110"/>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试一试</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47004" y="3748420"/>
              <a:ext cx="890552" cy="10994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26" name="矩形 25"/>
          <p:cNvSpPr/>
          <p:nvPr/>
        </p:nvSpPr>
        <p:spPr>
          <a:xfrm>
            <a:off x="785786" y="1214422"/>
            <a:ext cx="7786742" cy="954107"/>
          </a:xfrm>
          <a:prstGeom prst="rect">
            <a:avLst/>
          </a:prstGeom>
        </p:spPr>
        <p:txBody>
          <a:bodyPr wrap="square">
            <a:spAutoFit/>
          </a:bodyPr>
          <a:lstStyle/>
          <a:p>
            <a:r>
              <a:rPr lang="zh-CN" altLang="en-US" sz="2800" b="1" dirty="0" smtClean="0">
                <a:solidFill>
                  <a:srgbClr val="0000FF"/>
                </a:solidFill>
                <a:latin typeface="+mn-ea"/>
                <a:ea typeface="+mn-ea"/>
              </a:rPr>
              <a:t>大大小小的昆虫又是唱，又是跳，跑的跑，飞的飞</a:t>
            </a:r>
            <a:r>
              <a:rPr lang="en-US" altLang="zh-CN" sz="2800" b="1" dirty="0" smtClean="0">
                <a:solidFill>
                  <a:srgbClr val="0000FF"/>
                </a:solidFill>
                <a:latin typeface="+mn-ea"/>
                <a:ea typeface="+mn-ea"/>
              </a:rPr>
              <a:t>……</a:t>
            </a:r>
            <a:r>
              <a:rPr lang="zh-CN" altLang="en-US" sz="2800" b="1" dirty="0" smtClean="0">
                <a:solidFill>
                  <a:srgbClr val="0000FF"/>
                </a:solidFill>
                <a:latin typeface="+mn-ea"/>
                <a:ea typeface="+mn-ea"/>
              </a:rPr>
              <a:t>到处生机勃勃。</a:t>
            </a:r>
            <a:endParaRPr lang="zh-CN" altLang="en-US" sz="2800" b="1" dirty="0">
              <a:solidFill>
                <a:srgbClr val="0000FF"/>
              </a:solidFill>
              <a:latin typeface="+mn-ea"/>
              <a:ea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p:cTn id="12" dur="500" fill="hold"/>
                                        <p:tgtEl>
                                          <p:spTgt spid="4098"/>
                                        </p:tgtEl>
                                        <p:attrNameLst>
                                          <p:attrName>ppt_w</p:attrName>
                                        </p:attrNameLst>
                                      </p:cBhvr>
                                      <p:tavLst>
                                        <p:tav tm="0">
                                          <p:val>
                                            <p:strVal val="#ppt_w*0.05"/>
                                          </p:val>
                                        </p:tav>
                                        <p:tav tm="100000">
                                          <p:val>
                                            <p:strVal val="#ppt_w"/>
                                          </p:val>
                                        </p:tav>
                                      </p:tavLst>
                                    </p:anim>
                                    <p:anim calcmode="lin" valueType="num">
                                      <p:cBhvr>
                                        <p:cTn id="13" dur="500" fill="hold"/>
                                        <p:tgtEl>
                                          <p:spTgt spid="4098"/>
                                        </p:tgtEl>
                                        <p:attrNameLst>
                                          <p:attrName>ppt_h</p:attrName>
                                        </p:attrNameLst>
                                      </p:cBhvr>
                                      <p:tavLst>
                                        <p:tav tm="0">
                                          <p:val>
                                            <p:strVal val="#ppt_h"/>
                                          </p:val>
                                        </p:tav>
                                        <p:tav tm="100000">
                                          <p:val>
                                            <p:strVal val="#ppt_h"/>
                                          </p:val>
                                        </p:tav>
                                      </p:tavLst>
                                    </p:anim>
                                    <p:anim calcmode="lin" valueType="num">
                                      <p:cBhvr>
                                        <p:cTn id="14" dur="500" fill="hold"/>
                                        <p:tgtEl>
                                          <p:spTgt spid="4098"/>
                                        </p:tgtEl>
                                        <p:attrNameLst>
                                          <p:attrName>ppt_x</p:attrName>
                                        </p:attrNameLst>
                                      </p:cBhvr>
                                      <p:tavLst>
                                        <p:tav tm="0">
                                          <p:val>
                                            <p:strVal val="#ppt_x-.2"/>
                                          </p:val>
                                        </p:tav>
                                        <p:tav tm="100000">
                                          <p:val>
                                            <p:strVal val="#ppt_x"/>
                                          </p:val>
                                        </p:tav>
                                      </p:tavLst>
                                    </p:anim>
                                    <p:anim calcmode="lin" valueType="num">
                                      <p:cBhvr>
                                        <p:cTn id="15" dur="500" fill="hold"/>
                                        <p:tgtEl>
                                          <p:spTgt spid="4098"/>
                                        </p:tgtEl>
                                        <p:attrNameLst>
                                          <p:attrName>ppt_y</p:attrName>
                                        </p:attrNameLst>
                                      </p:cBhvr>
                                      <p:tavLst>
                                        <p:tav tm="0">
                                          <p:val>
                                            <p:strVal val="#ppt_y"/>
                                          </p:val>
                                        </p:tav>
                                        <p:tav tm="100000">
                                          <p:val>
                                            <p:strVal val="#ppt_y"/>
                                          </p:val>
                                        </p:tav>
                                      </p:tavLst>
                                    </p:anim>
                                    <p:animEffect transition="in" filter="fade">
                                      <p:cBhvr>
                                        <p:cTn id="16" dur="500"/>
                                        <p:tgtEl>
                                          <p:spTgt spid="4098"/>
                                        </p:tgtEl>
                                      </p:cBhvr>
                                    </p:animEffect>
                                  </p:childTnLst>
                                </p:cTn>
                              </p:par>
                              <p:par>
                                <p:cTn id="17" presetID="54" presetClass="entr" presetSubtype="0" ac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ppt_w*0.05"/>
                                          </p:val>
                                        </p:tav>
                                        <p:tav tm="100000">
                                          <p:val>
                                            <p:strVal val="#ppt_w"/>
                                          </p:val>
                                        </p:tav>
                                      </p:tavLst>
                                    </p:anim>
                                    <p:anim calcmode="lin" valueType="num">
                                      <p:cBhvr>
                                        <p:cTn id="20" dur="500" fill="hold"/>
                                        <p:tgtEl>
                                          <p:spTgt spid="5"/>
                                        </p:tgtEl>
                                        <p:attrNameLst>
                                          <p:attrName>ppt_h</p:attrName>
                                        </p:attrNameLst>
                                      </p:cBhvr>
                                      <p:tavLst>
                                        <p:tav tm="0">
                                          <p:val>
                                            <p:strVal val="#ppt_h"/>
                                          </p:val>
                                        </p:tav>
                                        <p:tav tm="100000">
                                          <p:val>
                                            <p:strVal val="#ppt_h"/>
                                          </p:val>
                                        </p:tav>
                                      </p:tavLst>
                                    </p:anim>
                                    <p:anim calcmode="lin" valueType="num">
                                      <p:cBhvr>
                                        <p:cTn id="21" dur="500" fill="hold"/>
                                        <p:tgtEl>
                                          <p:spTgt spid="5"/>
                                        </p:tgtEl>
                                        <p:attrNameLst>
                                          <p:attrName>ppt_x</p:attrName>
                                        </p:attrNameLst>
                                      </p:cBhvr>
                                      <p:tavLst>
                                        <p:tav tm="0">
                                          <p:val>
                                            <p:strVal val="#ppt_x-.2"/>
                                          </p:val>
                                        </p:tav>
                                        <p:tav tm="100000">
                                          <p:val>
                                            <p:strVal val="#ppt_x"/>
                                          </p:val>
                                        </p:tav>
                                      </p:tavLst>
                                    </p:anim>
                                    <p:anim calcmode="lin" valueType="num">
                                      <p:cBhvr>
                                        <p:cTn id="22" dur="500" fill="hold"/>
                                        <p:tgtEl>
                                          <p:spTgt spid="5"/>
                                        </p:tgtEl>
                                        <p:attrNameLst>
                                          <p:attrName>ppt_y</p:attrName>
                                        </p:attrNameLst>
                                      </p:cBhvr>
                                      <p:tavLst>
                                        <p:tav tm="0">
                                          <p:val>
                                            <p:strVal val="#ppt_y"/>
                                          </p:val>
                                        </p:tav>
                                        <p:tav tm="100000">
                                          <p:val>
                                            <p:strVal val="#ppt_y"/>
                                          </p:val>
                                        </p:tav>
                                      </p:tavLst>
                                    </p:anim>
                                    <p:animEffect transition="in" filter="fade">
                                      <p:cBhvr>
                                        <p:cTn id="23" dur="500"/>
                                        <p:tgtEl>
                                          <p:spTgt spid="5"/>
                                        </p:tgtEl>
                                      </p:cBhvr>
                                    </p:animEffect>
                                  </p:childTnLst>
                                </p:cTn>
                              </p:par>
                              <p:par>
                                <p:cTn id="24" presetID="54" presetClass="entr" presetSubtype="0" accel="10000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strVal val="#ppt_w*0.05"/>
                                          </p:val>
                                        </p:tav>
                                        <p:tav tm="100000">
                                          <p:val>
                                            <p:strVal val="#ppt_w"/>
                                          </p:val>
                                        </p:tav>
                                      </p:tavLst>
                                    </p:anim>
                                    <p:anim calcmode="lin" valueType="num">
                                      <p:cBhvr>
                                        <p:cTn id="27" dur="500" fill="hold"/>
                                        <p:tgtEl>
                                          <p:spTgt spid="6"/>
                                        </p:tgtEl>
                                        <p:attrNameLst>
                                          <p:attrName>ppt_h</p:attrName>
                                        </p:attrNameLst>
                                      </p:cBhvr>
                                      <p:tavLst>
                                        <p:tav tm="0">
                                          <p:val>
                                            <p:strVal val="#ppt_h"/>
                                          </p:val>
                                        </p:tav>
                                        <p:tav tm="100000">
                                          <p:val>
                                            <p:strVal val="#ppt_h"/>
                                          </p:val>
                                        </p:tav>
                                      </p:tavLst>
                                    </p:anim>
                                    <p:anim calcmode="lin" valueType="num">
                                      <p:cBhvr>
                                        <p:cTn id="28" dur="500" fill="hold"/>
                                        <p:tgtEl>
                                          <p:spTgt spid="6"/>
                                        </p:tgtEl>
                                        <p:attrNameLst>
                                          <p:attrName>ppt_x</p:attrName>
                                        </p:attrNameLst>
                                      </p:cBhvr>
                                      <p:tavLst>
                                        <p:tav tm="0">
                                          <p:val>
                                            <p:strVal val="#ppt_x-.2"/>
                                          </p:val>
                                        </p:tav>
                                        <p:tav tm="100000">
                                          <p:val>
                                            <p:strVal val="#ppt_x"/>
                                          </p:val>
                                        </p:tav>
                                      </p:tavLst>
                                    </p:anim>
                                    <p:anim calcmode="lin" valueType="num">
                                      <p:cBhvr>
                                        <p:cTn id="29" dur="500" fill="hold"/>
                                        <p:tgtEl>
                                          <p:spTgt spid="6"/>
                                        </p:tgtEl>
                                        <p:attrNameLst>
                                          <p:attrName>ppt_y</p:attrName>
                                        </p:attrNameLst>
                                      </p:cBhvr>
                                      <p:tavLst>
                                        <p:tav tm="0">
                                          <p:val>
                                            <p:strVal val="#ppt_y"/>
                                          </p:val>
                                        </p:tav>
                                        <p:tav tm="100000">
                                          <p:val>
                                            <p:strVal val="#ppt_y"/>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80">
                                          <p:stCondLst>
                                            <p:cond delay="0"/>
                                          </p:stCondLst>
                                        </p:cTn>
                                        <p:tgtEl>
                                          <p:spTgt spid="2"/>
                                        </p:tgtEl>
                                      </p:cBhvr>
                                    </p:animEffect>
                                    <p:anim calcmode="lin" valueType="num">
                                      <p:cBhvr>
                                        <p:cTn id="3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1" dur="26">
                                          <p:stCondLst>
                                            <p:cond delay="650"/>
                                          </p:stCondLst>
                                        </p:cTn>
                                        <p:tgtEl>
                                          <p:spTgt spid="2"/>
                                        </p:tgtEl>
                                      </p:cBhvr>
                                      <p:to x="100000" y="60000"/>
                                    </p:animScale>
                                    <p:animScale>
                                      <p:cBhvr>
                                        <p:cTn id="42" dur="166" decel="50000">
                                          <p:stCondLst>
                                            <p:cond delay="676"/>
                                          </p:stCondLst>
                                        </p:cTn>
                                        <p:tgtEl>
                                          <p:spTgt spid="2"/>
                                        </p:tgtEl>
                                      </p:cBhvr>
                                      <p:to x="100000" y="100000"/>
                                    </p:animScale>
                                    <p:animScale>
                                      <p:cBhvr>
                                        <p:cTn id="43" dur="26">
                                          <p:stCondLst>
                                            <p:cond delay="1312"/>
                                          </p:stCondLst>
                                        </p:cTn>
                                        <p:tgtEl>
                                          <p:spTgt spid="2"/>
                                        </p:tgtEl>
                                      </p:cBhvr>
                                      <p:to x="100000" y="80000"/>
                                    </p:animScale>
                                    <p:animScale>
                                      <p:cBhvr>
                                        <p:cTn id="44" dur="166" decel="50000">
                                          <p:stCondLst>
                                            <p:cond delay="1338"/>
                                          </p:stCondLst>
                                        </p:cTn>
                                        <p:tgtEl>
                                          <p:spTgt spid="2"/>
                                        </p:tgtEl>
                                      </p:cBhvr>
                                      <p:to x="100000" y="100000"/>
                                    </p:animScale>
                                    <p:animScale>
                                      <p:cBhvr>
                                        <p:cTn id="45" dur="26">
                                          <p:stCondLst>
                                            <p:cond delay="1642"/>
                                          </p:stCondLst>
                                        </p:cTn>
                                        <p:tgtEl>
                                          <p:spTgt spid="2"/>
                                        </p:tgtEl>
                                      </p:cBhvr>
                                      <p:to x="100000" y="90000"/>
                                    </p:animScale>
                                    <p:animScale>
                                      <p:cBhvr>
                                        <p:cTn id="46" dur="166" decel="50000">
                                          <p:stCondLst>
                                            <p:cond delay="1668"/>
                                          </p:stCondLst>
                                        </p:cTn>
                                        <p:tgtEl>
                                          <p:spTgt spid="2"/>
                                        </p:tgtEl>
                                      </p:cBhvr>
                                      <p:to x="100000" y="100000"/>
                                    </p:animScale>
                                    <p:animScale>
                                      <p:cBhvr>
                                        <p:cTn id="47" dur="26">
                                          <p:stCondLst>
                                            <p:cond delay="1808"/>
                                          </p:stCondLst>
                                        </p:cTn>
                                        <p:tgtEl>
                                          <p:spTgt spid="2"/>
                                        </p:tgtEl>
                                      </p:cBhvr>
                                      <p:to x="100000" y="95000"/>
                                    </p:animScale>
                                    <p:animScale>
                                      <p:cBhvr>
                                        <p:cTn id="4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grpSp>
        <p:nvGrpSpPr>
          <p:cNvPr id="14" name="组合 13"/>
          <p:cNvGrpSpPr/>
          <p:nvPr/>
        </p:nvGrpSpPr>
        <p:grpSpPr>
          <a:xfrm>
            <a:off x="1714480" y="1142984"/>
            <a:ext cx="5500726" cy="1421920"/>
            <a:chOff x="1714480" y="1428736"/>
            <a:chExt cx="5500726" cy="1714512"/>
          </a:xfrm>
        </p:grpSpPr>
        <p:sp>
          <p:nvSpPr>
            <p:cNvPr id="16" name="云形标注 15"/>
            <p:cNvSpPr/>
            <p:nvPr/>
          </p:nvSpPr>
          <p:spPr>
            <a:xfrm>
              <a:off x="1714480" y="1428736"/>
              <a:ext cx="5500726" cy="1714512"/>
            </a:xfrm>
            <a:prstGeom prst="cloudCallout">
              <a:avLst>
                <a:gd name="adj1" fmla="val -74065"/>
                <a:gd name="adj2" fmla="val 10133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TextBox 2"/>
            <p:cNvSpPr txBox="1"/>
            <p:nvPr/>
          </p:nvSpPr>
          <p:spPr>
            <a:xfrm>
              <a:off x="1857356" y="1714488"/>
              <a:ext cx="5357849" cy="523220"/>
            </a:xfrm>
            <a:prstGeom prst="rect">
              <a:avLst/>
            </a:prstGeom>
            <a:noFill/>
          </p:spPr>
          <p:txBody>
            <a:bodyPr wrap="square" rtlCol="0">
              <a:spAutoFit/>
            </a:bodyPr>
            <a:lstStyle/>
            <a:p>
              <a:r>
                <a:rPr lang="zh-CN" altLang="en-US" sz="2800" dirty="0" smtClean="0">
                  <a:solidFill>
                    <a:srgbClr val="0000FF"/>
                  </a:solidFill>
                  <a:latin typeface="楷体" panose="02010609060101010101" pitchFamily="49" charset="-122"/>
                  <a:ea typeface="楷体" panose="02010609060101010101" pitchFamily="49" charset="-122"/>
                </a:rPr>
                <a:t>为什么小毛虫觉得自己很可怜？</a:t>
              </a:r>
            </a:p>
          </p:txBody>
        </p:sp>
      </p:grpSp>
      <p:sp>
        <p:nvSpPr>
          <p:cNvPr id="17" name="TextBox 16"/>
          <p:cNvSpPr txBox="1"/>
          <p:nvPr/>
        </p:nvSpPr>
        <p:spPr>
          <a:xfrm>
            <a:off x="928662" y="2564904"/>
            <a:ext cx="7572428" cy="1815882"/>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昆虫有飞的、跑的、唱的、跳的，这一切似乎都和小毛虫无关，因此，它感觉自己很“可怜”，很“笨拙”。这是一种欲扬先抑的写作手法。</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33"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433" name="Picture 1"/>
          <p:cNvPicPr>
            <a:picLocks noChangeAspect="1" noChangeArrowheads="1"/>
          </p:cNvPicPr>
          <p:nvPr/>
        </p:nvPicPr>
        <p:blipFill>
          <a:blip r:embed="rId8" cstate="print"/>
          <a:srcRect/>
          <a:stretch>
            <a:fillRect/>
          </a:stretch>
        </p:blipFill>
        <p:spPr bwMode="auto">
          <a:xfrm>
            <a:off x="4211960" y="4293096"/>
            <a:ext cx="2160000" cy="2160000"/>
          </a:xfrm>
          <a:prstGeom prst="rect">
            <a:avLst/>
          </a:prstGeom>
          <a:noFill/>
          <a:ln w="9525">
            <a:noFill/>
            <a:miter lim="800000"/>
            <a:headEnd/>
            <a:tailEnd/>
          </a:ln>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8" name="TextBox 2"/>
          <p:cNvSpPr txBox="1"/>
          <p:nvPr/>
        </p:nvSpPr>
        <p:spPr>
          <a:xfrm>
            <a:off x="323528" y="836712"/>
            <a:ext cx="8494633" cy="646331"/>
          </a:xfrm>
          <a:prstGeom prst="rect">
            <a:avLst/>
          </a:prstGeom>
          <a:noFill/>
        </p:spPr>
        <p:txBody>
          <a:bodyPr wrap="non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小毛虫变成了蝴蝶之后，会说些什么呢？</a:t>
            </a:r>
          </a:p>
        </p:txBody>
      </p:sp>
      <p:grpSp>
        <p:nvGrpSpPr>
          <p:cNvPr id="27" name="组合 26"/>
          <p:cNvGrpSpPr/>
          <p:nvPr/>
        </p:nvGrpSpPr>
        <p:grpSpPr>
          <a:xfrm>
            <a:off x="2627784" y="2996952"/>
            <a:ext cx="4643470" cy="2385270"/>
            <a:chOff x="4071934" y="3143248"/>
            <a:chExt cx="4643470" cy="2385270"/>
          </a:xfrm>
        </p:grpSpPr>
        <p:sp>
          <p:nvSpPr>
            <p:cNvPr id="25" name="云形标注 24"/>
            <p:cNvSpPr/>
            <p:nvPr/>
          </p:nvSpPr>
          <p:spPr>
            <a:xfrm>
              <a:off x="4071934" y="3143248"/>
              <a:ext cx="4643470" cy="2385270"/>
            </a:xfrm>
            <a:prstGeom prst="cloudCallout">
              <a:avLst>
                <a:gd name="adj1" fmla="val 53828"/>
                <a:gd name="adj2" fmla="val 7329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9217" name="Rectangle 1"/>
            <p:cNvSpPr>
              <a:spLocks noChangeArrowheads="1"/>
            </p:cNvSpPr>
            <p:nvPr/>
          </p:nvSpPr>
          <p:spPr bwMode="auto">
            <a:xfrm>
              <a:off x="4286248" y="3705998"/>
              <a:ext cx="4143404" cy="1200329"/>
            </a:xfrm>
            <a:prstGeom prst="rect">
              <a:avLst/>
            </a:prstGeom>
            <a:noFill/>
            <a:ln w="9525">
              <a:noFill/>
              <a:miter lim="800000"/>
            </a:ln>
            <a:effectLst/>
          </p:spPr>
          <p:txBody>
            <a:bodyPr vert="horz" wrap="square" lIns="91440" tIns="45720" rIns="91440" bIns="45720" numCol="1" anchor="ctr" anchorCtr="0" compatLnSpc="1">
              <a:spAutoFit/>
            </a:bodyPr>
            <a:lstStyle/>
            <a:p>
              <a:pPr lvl="0" indent="266700"/>
              <a:r>
                <a:rPr lang="zh-CN" altLang="en-US"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我不再是笨拙的小毛虫。我经过不断地努力，终于成功地变成了五彩斑斓的蝴蝶。我有了一对轻盈的翅膀，我可以飞啦！</a:t>
              </a:r>
              <a:endParaRPr kumimoji="0" lang="zh-CN" b="1" i="0" u="none" strike="noStrike" cap="none" normalizeH="0" baseline="0" dirty="0" smtClean="0">
                <a:ln>
                  <a:noFill/>
                </a:ln>
                <a:solidFill>
                  <a:srgbClr val="FF0000"/>
                </a:solidFill>
                <a:effectLst/>
                <a:latin typeface="楷体" panose="02010609060101010101" pitchFamily="49" charset="-122"/>
                <a:ea typeface="楷体" panose="02010609060101010101" pitchFamily="49" charset="-122"/>
                <a:cs typeface="宋体" panose="02010600030101010101" pitchFamily="2" charset="-122"/>
              </a:endParaRPr>
            </a:p>
          </p:txBody>
        </p:sp>
      </p:grpSp>
      <p:pic>
        <p:nvPicPr>
          <p:cNvPr id="33"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21893" y="3075945"/>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9" name="组合 28"/>
          <p:cNvGrpSpPr/>
          <p:nvPr/>
        </p:nvGrpSpPr>
        <p:grpSpPr>
          <a:xfrm>
            <a:off x="7593991" y="4787112"/>
            <a:ext cx="1113416" cy="1819834"/>
            <a:chOff x="5836357" y="4560894"/>
            <a:chExt cx="1327930" cy="2056092"/>
          </a:xfrm>
        </p:grpSpPr>
        <p:pic>
          <p:nvPicPr>
            <p:cNvPr id="31" name="图片 5"/>
            <p:cNvPicPr>
              <a:picLocks noChangeAspect="1"/>
            </p:cNvPicPr>
            <p:nvPr/>
          </p:nvPicPr>
          <p:blipFill rotWithShape="1">
            <a:blip r:embed="rId8"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7409" name="Picture 1"/>
          <p:cNvPicPr>
            <a:picLocks noChangeAspect="1" noChangeArrowheads="1"/>
          </p:cNvPicPr>
          <p:nvPr/>
        </p:nvPicPr>
        <p:blipFill>
          <a:blip r:embed="rId10" cstate="print"/>
          <a:srcRect/>
          <a:stretch>
            <a:fillRect/>
          </a:stretch>
        </p:blipFill>
        <p:spPr bwMode="auto">
          <a:xfrm>
            <a:off x="7020272" y="1484784"/>
            <a:ext cx="1779595" cy="2160000"/>
          </a:xfrm>
          <a:prstGeom prst="rect">
            <a:avLst/>
          </a:prstGeom>
          <a:noFill/>
          <a:ln w="9525">
            <a:noFill/>
            <a:miter lim="800000"/>
            <a:headEnd/>
            <a:tailEnd/>
          </a:ln>
        </p:spPr>
      </p:pic>
      <p:pic>
        <p:nvPicPr>
          <p:cNvPr id="17410" name="Picture 2"/>
          <p:cNvPicPr>
            <a:picLocks noChangeAspect="1" noChangeArrowheads="1"/>
          </p:cNvPicPr>
          <p:nvPr/>
        </p:nvPicPr>
        <p:blipFill>
          <a:blip r:embed="rId11" cstate="print"/>
          <a:srcRect/>
          <a:stretch>
            <a:fillRect/>
          </a:stretch>
        </p:blipFill>
        <p:spPr bwMode="auto">
          <a:xfrm>
            <a:off x="971600" y="5085184"/>
            <a:ext cx="1691009" cy="1080000"/>
          </a:xfrm>
          <a:prstGeom prst="rect">
            <a:avLst/>
          </a:prstGeom>
          <a:noFill/>
          <a:ln w="9525">
            <a:noFill/>
            <a:miter lim="800000"/>
            <a:headEnd/>
            <a:tailEnd/>
          </a:ln>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ppt_w*0.05"/>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anim calcmode="lin" valueType="num">
                                      <p:cBhvr>
                                        <p:cTn id="9" dur="500" fill="hold"/>
                                        <p:tgtEl>
                                          <p:spTgt spid="27"/>
                                        </p:tgtEl>
                                        <p:attrNameLst>
                                          <p:attrName>ppt_x</p:attrName>
                                        </p:attrNameLst>
                                      </p:cBhvr>
                                      <p:tavLst>
                                        <p:tav tm="0">
                                          <p:val>
                                            <p:strVal val="#ppt_x-.2"/>
                                          </p:val>
                                        </p:tav>
                                        <p:tav tm="100000">
                                          <p:val>
                                            <p:strVal val="#ppt_x"/>
                                          </p:val>
                                        </p:tav>
                                      </p:tavLst>
                                    </p:anim>
                                    <p:anim calcmode="lin" valueType="num">
                                      <p:cBhvr>
                                        <p:cTn id="10" dur="500" fill="hold"/>
                                        <p:tgtEl>
                                          <p:spTgt spid="27"/>
                                        </p:tgtEl>
                                        <p:attrNameLst>
                                          <p:attrName>ppt_y</p:attrName>
                                        </p:attrNameLst>
                                      </p:cBhvr>
                                      <p:tavLst>
                                        <p:tav tm="0">
                                          <p:val>
                                            <p:strVal val="#ppt_y"/>
                                          </p:val>
                                        </p:tav>
                                        <p:tav tm="100000">
                                          <p:val>
                                            <p:strVal val="#ppt_y"/>
                                          </p:val>
                                        </p:tav>
                                      </p:tavLst>
                                    </p:anim>
                                    <p:animEffect transition="in" filter="fade">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16" name="云形标注 15"/>
          <p:cNvSpPr/>
          <p:nvPr/>
        </p:nvSpPr>
        <p:spPr>
          <a:xfrm>
            <a:off x="2143108" y="1285860"/>
            <a:ext cx="5072098" cy="1486858"/>
          </a:xfrm>
          <a:prstGeom prst="cloudCallout">
            <a:avLst>
              <a:gd name="adj1" fmla="val -72676"/>
              <a:gd name="adj2" fmla="val 11436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TextBox 2"/>
          <p:cNvSpPr txBox="1"/>
          <p:nvPr/>
        </p:nvSpPr>
        <p:spPr>
          <a:xfrm>
            <a:off x="2500298" y="1643050"/>
            <a:ext cx="4929222" cy="1077218"/>
          </a:xfrm>
          <a:prstGeom prst="rect">
            <a:avLst/>
          </a:prstGeom>
          <a:noFill/>
        </p:spPr>
        <p:txBody>
          <a:bodyPr wrap="square" rtlCol="0">
            <a:spAutoFit/>
          </a:bodyPr>
          <a:lstStyle/>
          <a:p>
            <a:r>
              <a:rPr lang="zh-CN" altLang="en-US" sz="3200" dirty="0" smtClean="0">
                <a:solidFill>
                  <a:srgbClr val="0000FF"/>
                </a:solidFill>
                <a:latin typeface="楷体" panose="02010609060101010101" pitchFamily="49" charset="-122"/>
                <a:ea typeface="楷体" panose="02010609060101010101" pitchFamily="49" charset="-122"/>
              </a:rPr>
              <a:t>你从小毛虫的经历中得到什么启示呢？</a:t>
            </a:r>
          </a:p>
        </p:txBody>
      </p:sp>
      <p:sp>
        <p:nvSpPr>
          <p:cNvPr id="15" name="TextBox 14"/>
          <p:cNvSpPr txBox="1"/>
          <p:nvPr/>
        </p:nvSpPr>
        <p:spPr>
          <a:xfrm>
            <a:off x="1285852" y="3071810"/>
            <a:ext cx="7358114" cy="1077218"/>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　　只要按照事物发展的规律努力做好自己该做的事，你就一定会成功。</a:t>
            </a:r>
          </a:p>
        </p:txBody>
      </p:sp>
      <p:pic>
        <p:nvPicPr>
          <p:cNvPr id="33"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307948" y="474790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9"/>
          <p:cNvPicPr>
            <a:picLocks noChangeAspect="1"/>
          </p:cNvPicPr>
          <p:nvPr/>
        </p:nvPicPr>
        <p:blipFill>
          <a:blip r:embed="rId2"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3"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4" cstate="print"/>
          <a:srcRect/>
          <a:stretch>
            <a:fillRect/>
          </a:stretch>
        </p:blipFill>
        <p:spPr bwMode="auto">
          <a:xfrm>
            <a:off x="323528" y="6279269"/>
            <a:ext cx="539750" cy="460375"/>
          </a:xfrm>
          <a:prstGeom prst="rect">
            <a:avLst/>
          </a:prstGeom>
          <a:noFill/>
          <a:ln w="9525">
            <a:noFill/>
            <a:miter lim="800000"/>
            <a:headEnd/>
            <a:tailEnd/>
          </a:ln>
        </p:spPr>
      </p:pic>
      <p:pic>
        <p:nvPicPr>
          <p:cNvPr id="14" name="图片 8"/>
          <p:cNvPicPr>
            <a:picLocks noChangeAspect="1"/>
          </p:cNvPicPr>
          <p:nvPr/>
        </p:nvPicPr>
        <p:blipFill>
          <a:blip r:embed="rId5"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5" name="TextBox 2"/>
          <p:cNvSpPr txBox="1"/>
          <p:nvPr/>
        </p:nvSpPr>
        <p:spPr>
          <a:xfrm>
            <a:off x="539552" y="2002608"/>
            <a:ext cx="797890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18" name="TextBox 3"/>
          <p:cNvSpPr txBox="1"/>
          <p:nvPr/>
        </p:nvSpPr>
        <p:spPr>
          <a:xfrm>
            <a:off x="539552" y="1157263"/>
            <a:ext cx="7978906" cy="1938992"/>
          </a:xfrm>
          <a:prstGeom prst="rect">
            <a:avLst/>
          </a:prstGeom>
          <a:noFill/>
        </p:spPr>
        <p:txBody>
          <a:bodyPr wrap="square" rtlCol="0">
            <a:spAutoFit/>
          </a:bodyPr>
          <a:lstStyle/>
          <a:p>
            <a:pPr>
              <a:lnSpc>
                <a:spcPct val="150000"/>
              </a:lnSpc>
            </a:pPr>
            <a:r>
              <a:rPr lang="en-US" altLang="zh-CN" sz="4000" dirty="0" smtClean="0">
                <a:solidFill>
                  <a:srgbClr val="0000FF"/>
                </a:solidFill>
                <a:latin typeface="楷体" panose="02010609060101010101" pitchFamily="49" charset="-122"/>
                <a:ea typeface="楷体" panose="02010609060101010101" pitchFamily="49" charset="-122"/>
              </a:rPr>
              <a:t>  ABCC</a:t>
            </a:r>
            <a:r>
              <a:rPr lang="zh-CN" altLang="en-US" sz="4000" dirty="0" smtClean="0">
                <a:solidFill>
                  <a:srgbClr val="0000FF"/>
                </a:solidFill>
                <a:latin typeface="楷体" panose="02010609060101010101" pitchFamily="49" charset="-122"/>
                <a:ea typeface="楷体" panose="02010609060101010101" pitchFamily="49" charset="-122"/>
              </a:rPr>
              <a:t>式的词语：</a:t>
            </a:r>
            <a:endParaRPr lang="en-US" altLang="zh-CN" sz="4000" dirty="0" smtClean="0">
              <a:solidFill>
                <a:srgbClr val="0000FF"/>
              </a:solidFill>
              <a:latin typeface="楷体" panose="02010609060101010101" pitchFamily="49" charset="-122"/>
              <a:ea typeface="楷体" panose="02010609060101010101" pitchFamily="49" charset="-122"/>
            </a:endParaRPr>
          </a:p>
          <a:p>
            <a:pPr>
              <a:lnSpc>
                <a:spcPct val="150000"/>
              </a:lnSpc>
            </a:pPr>
            <a:r>
              <a:rPr lang="zh-CN" altLang="en-US" sz="4000" dirty="0" smtClean="0">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生机勃勃</a:t>
            </a:r>
            <a:r>
              <a:rPr lang="zh-CN" altLang="en-US" sz="4000" dirty="0" smtClean="0">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19" name="TextBox 5"/>
          <p:cNvSpPr txBox="1"/>
          <p:nvPr/>
        </p:nvSpPr>
        <p:spPr>
          <a:xfrm>
            <a:off x="1259632" y="4149080"/>
            <a:ext cx="6480720" cy="1200329"/>
          </a:xfrm>
          <a:prstGeom prst="rect">
            <a:avLst/>
          </a:prstGeom>
          <a:noFill/>
        </p:spPr>
        <p:txBody>
          <a:bodyPr wrap="square" rtlCol="0">
            <a:spAutoFit/>
          </a:bodyPr>
          <a:lstStyle/>
          <a:p>
            <a:r>
              <a:rPr lang="zh-CN" altLang="en-US" sz="3600" dirty="0" smtClean="0">
                <a:latin typeface="楷体" panose="02010609060101010101" pitchFamily="49" charset="-122"/>
                <a:ea typeface="楷体" panose="02010609060101010101" pitchFamily="49" charset="-122"/>
              </a:rPr>
              <a:t>逃之夭夭 小心翼翼 想入非非 气喘吁吁</a:t>
            </a:r>
          </a:p>
        </p:txBody>
      </p:sp>
      <p:sp>
        <p:nvSpPr>
          <p:cNvPr id="20" name="矩形 19"/>
          <p:cNvSpPr/>
          <p:nvPr/>
        </p:nvSpPr>
        <p:spPr>
          <a:xfrm>
            <a:off x="1000100" y="3357562"/>
            <a:ext cx="1723549" cy="707886"/>
          </a:xfrm>
          <a:prstGeom prst="rect">
            <a:avLst/>
          </a:prstGeom>
        </p:spPr>
        <p:txBody>
          <a:bodyPr wrap="none">
            <a:spAutoFit/>
          </a:bodyPr>
          <a:lstStyle/>
          <a:p>
            <a:r>
              <a:rPr lang="zh-CN" altLang="en-US" sz="4000" dirty="0">
                <a:solidFill>
                  <a:srgbClr val="0000FF"/>
                </a:solidFill>
                <a:latin typeface="楷体" panose="02010609060101010101" pitchFamily="49" charset="-122"/>
                <a:ea typeface="楷体" panose="02010609060101010101" pitchFamily="49" charset="-122"/>
              </a:rPr>
              <a:t>拓展：</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8" name="TextBox 2"/>
          <p:cNvSpPr txBox="1"/>
          <p:nvPr/>
        </p:nvSpPr>
        <p:spPr>
          <a:xfrm>
            <a:off x="677200" y="1065513"/>
            <a:ext cx="7978906" cy="4801314"/>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新词：</a:t>
            </a:r>
            <a:r>
              <a:rPr lang="zh-CN" altLang="en-US" sz="4000" dirty="0" smtClean="0">
                <a:solidFill>
                  <a:srgbClr val="0000FF"/>
                </a:solidFill>
                <a:latin typeface="楷体" panose="02010609060101010101" pitchFamily="49" charset="-122"/>
                <a:ea typeface="楷体" panose="02010609060101010101" pitchFamily="49" charset="-122"/>
              </a:rPr>
              <a:t>　</a:t>
            </a:r>
            <a:endParaRPr lang="en-US" altLang="zh-CN" sz="4000" dirty="0" smtClean="0">
              <a:solidFill>
                <a:srgbClr val="0000FF"/>
              </a:solidFill>
              <a:latin typeface="楷体" panose="02010609060101010101" pitchFamily="49" charset="-122"/>
              <a:ea typeface="楷体" panose="02010609060101010101" pitchFamily="49" charset="-122"/>
            </a:endParaRPr>
          </a:p>
          <a:p>
            <a:pPr>
              <a:lnSpc>
                <a:spcPct val="150000"/>
              </a:lnSpc>
            </a:pPr>
            <a:r>
              <a:rPr lang="zh-CN" altLang="en-US" sz="4000" dirty="0" smtClean="0">
                <a:latin typeface="楷体" panose="02010609060101010101" pitchFamily="49" charset="-122"/>
                <a:ea typeface="楷体" panose="02010609060101010101" pitchFamily="49" charset="-122"/>
              </a:rPr>
              <a:t>整个  抽丝  纺织  编织  怎样  布满  消失 毛虫  叶子 目光   周游 声音 花纹</a:t>
            </a:r>
            <a:endParaRPr lang="en-US" altLang="zh-CN" sz="3200" dirty="0" smtClean="0">
              <a:solidFill>
                <a:srgbClr val="0000FF"/>
              </a:solidFill>
              <a:latin typeface="楷体" panose="02010609060101010101" pitchFamily="49" charset="-122"/>
              <a:ea typeface="楷体" panose="02010609060101010101" pitchFamily="49" charset="-122"/>
            </a:endParaRPr>
          </a:p>
          <a:p>
            <a:r>
              <a:rPr lang="en-US" altLang="zh-CN" sz="3200" dirty="0" smtClean="0">
                <a:solidFill>
                  <a:srgbClr val="0000FF"/>
                </a:solidFill>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好句：</a:t>
            </a:r>
          </a:p>
          <a:p>
            <a:r>
              <a:rPr lang="zh-CN" altLang="en-US" dirty="0" smtClean="0">
                <a:latin typeface="楷体" panose="02010609060101010101" pitchFamily="49" charset="-122"/>
                <a:ea typeface="楷体" panose="02010609060101010101" pitchFamily="49" charset="-122"/>
              </a:rPr>
              <a:t>    一条小毛虫趴在一片叶子上，用新奇的目光打量着周围的一切：大大小小的昆虫又是唱，又是跳，跑的跑，飞的飞</a:t>
            </a:r>
            <a:r>
              <a:rPr lang="en-US" altLang="zh-CN" dirty="0" smtClean="0">
                <a:latin typeface="楷体" panose="02010609060101010101" pitchFamily="49" charset="-122"/>
                <a:ea typeface="楷体" panose="02010609060101010101" pitchFamily="49" charset="-122"/>
              </a:rPr>
              <a:t>……</a:t>
            </a:r>
            <a:r>
              <a:rPr lang="zh-CN" altLang="en-US" dirty="0" smtClean="0">
                <a:latin typeface="楷体" panose="02010609060101010101" pitchFamily="49" charset="-122"/>
                <a:ea typeface="楷体" panose="02010609060101010101" pitchFamily="49" charset="-122"/>
              </a:rPr>
              <a:t>到处生机勃勃。</a:t>
            </a:r>
            <a:endParaRPr lang="en-US" altLang="zh-CN" dirty="0" smtClean="0">
              <a:latin typeface="楷体" panose="02010609060101010101" pitchFamily="49" charset="-122"/>
              <a:ea typeface="楷体" panose="02010609060101010101" pitchFamily="49" charset="-122"/>
            </a:endParaRPr>
          </a:p>
          <a:p>
            <a:r>
              <a:rPr lang="zh-CN" altLang="en-US" dirty="0" smtClean="0">
                <a:latin typeface="楷体" panose="02010609060101010101" pitchFamily="49" charset="-122"/>
                <a:ea typeface="楷体" panose="02010609060101010101" pitchFamily="49" charset="-122"/>
              </a:rPr>
              <a:t>    它愉快地舞动了一下双翅，如绒毛一般，从叶子上飘然而起。</a:t>
            </a:r>
          </a:p>
        </p:txBody>
      </p:sp>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spTree>
  </p:cSld>
  <p:clrMapOvr>
    <a:masterClrMapping/>
  </p:clrMapOvr>
  <p:transition spd="med">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anose="02010609060101010101" pitchFamily="49" charset="-122"/>
                  <a:ea typeface="楷体" panose="02010609060101010101" pitchFamily="49" charset="-122"/>
                </a:rPr>
                <a:t>新课</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导入</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15" name="云形标注 14"/>
          <p:cNvSpPr/>
          <p:nvPr/>
        </p:nvSpPr>
        <p:spPr>
          <a:xfrm>
            <a:off x="4857751" y="2285992"/>
            <a:ext cx="4143405" cy="235745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7" name="TextBox 2"/>
          <p:cNvSpPr txBox="1"/>
          <p:nvPr/>
        </p:nvSpPr>
        <p:spPr>
          <a:xfrm>
            <a:off x="5143503" y="2500306"/>
            <a:ext cx="3643338" cy="2554545"/>
          </a:xfrm>
          <a:prstGeom prst="rect">
            <a:avLst/>
          </a:prstGeom>
          <a:noFill/>
        </p:spPr>
        <p:txBody>
          <a:bodyPr wrap="square" rtlCol="0">
            <a:spAutoFit/>
          </a:bodyPr>
          <a:lstStyle/>
          <a:p>
            <a:r>
              <a:rPr lang="zh-CN" altLang="en-US" sz="2000" dirty="0" smtClean="0">
                <a:latin typeface="楷体" panose="02010609060101010101" pitchFamily="49" charset="-122"/>
                <a:ea typeface="楷体" panose="02010609060101010101" pitchFamily="49" charset="-122"/>
              </a:rPr>
              <a:t>　　你们喜欢美丽的蝴蝶吗？美丽的花蝴蝶在花丛中翩翩起舞，笨拙的小毛虫在叶子上缓慢地爬行。他们两个之间有关系吗？今天就让我们一起走进课文来共同来分享一个有关他们的童话故事吧。</a:t>
            </a:r>
          </a:p>
          <a:p>
            <a:endParaRPr lang="zh-CN" altLang="en-US" sz="2000" dirty="0" smtClean="0">
              <a:latin typeface="楷体" panose="02010609060101010101" pitchFamily="49" charset="-122"/>
              <a:ea typeface="楷体" panose="02010609060101010101" pitchFamily="49" charset="-122"/>
            </a:endParaRPr>
          </a:p>
        </p:txBody>
      </p:sp>
      <p:pic>
        <p:nvPicPr>
          <p:cNvPr id="31749" name="图片 31748" descr="ZJ0A7@T`@OYUO04EAXEDJEQ"/>
          <p:cNvPicPr>
            <a:picLocks noChangeAspect="1"/>
          </p:cNvPicPr>
          <p:nvPr/>
        </p:nvPicPr>
        <p:blipFill>
          <a:blip r:embed="rId3" cstate="print"/>
          <a:stretch>
            <a:fillRect/>
          </a:stretch>
        </p:blipFill>
        <p:spPr>
          <a:xfrm>
            <a:off x="928662" y="1857364"/>
            <a:ext cx="3528072" cy="3676664"/>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grpSp>
        <p:nvGrpSpPr>
          <p:cNvPr id="9" name="组合 8"/>
          <p:cNvGrpSpPr/>
          <p:nvPr/>
        </p:nvGrpSpPr>
        <p:grpSpPr>
          <a:xfrm>
            <a:off x="6858016" y="4786322"/>
            <a:ext cx="1285884" cy="1721494"/>
            <a:chOff x="5836357" y="4560894"/>
            <a:chExt cx="1327930" cy="2056092"/>
          </a:xfrm>
        </p:grpSpPr>
        <p:pic>
          <p:nvPicPr>
            <p:cNvPr id="10" name="图片 5"/>
            <p:cNvPicPr>
              <a:picLocks noChangeAspect="1"/>
            </p:cNvPicPr>
            <p:nvPr/>
          </p:nvPicPr>
          <p:blipFill rotWithShape="1">
            <a:blip r:embed="rId4"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1" name="Picture 2"/>
            <p:cNvPicPr>
              <a:picLocks noChangeAspect="1" noChangeArrowheads="1"/>
            </p:cNvPicPr>
            <p:nvPr/>
          </p:nvPicPr>
          <p:blipFill>
            <a:blip r:embed="rId5"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50965" y="6369050"/>
            <a:ext cx="720725" cy="477838"/>
          </a:xfrm>
          <a:prstGeom prst="rect">
            <a:avLst/>
          </a:prstGeom>
          <a:noFill/>
          <a:ln w="9525">
            <a:noFill/>
            <a:miter lim="800000"/>
            <a:headEnd/>
            <a:tailEnd/>
          </a:ln>
        </p:spPr>
      </p:pic>
      <p:sp>
        <p:nvSpPr>
          <p:cNvPr id="11" name="对角圆角矩形 10"/>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课堂小结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4" name="TextBox 2"/>
          <p:cNvSpPr txBox="1"/>
          <p:nvPr/>
        </p:nvSpPr>
        <p:spPr>
          <a:xfrm>
            <a:off x="785786" y="1071546"/>
            <a:ext cx="7978906" cy="2554545"/>
          </a:xfrm>
          <a:prstGeom prst="rect">
            <a:avLst/>
          </a:prstGeom>
          <a:noFill/>
        </p:spPr>
        <p:txBody>
          <a:bodyPr wrap="square" rtlCol="0">
            <a:spAutoFit/>
          </a:bodyPr>
          <a:lstStyle/>
          <a:p>
            <a:r>
              <a:rPr lang="zh-CN" altLang="en-US" sz="3200" dirty="0" smtClean="0">
                <a:solidFill>
                  <a:srgbClr val="0000FF"/>
                </a:solidFill>
                <a:latin typeface="楷体" panose="02010609060101010101" pitchFamily="49" charset="-122"/>
                <a:ea typeface="楷体" panose="02010609060101010101" pitchFamily="49" charset="-122"/>
              </a:rPr>
              <a:t>　　 这是一篇童话故事，作者运用拟人化手法，通过小毛虫变成花蝴蝶的故事，告诉我们自然界的一切事物都将按照自己的规律发展，要做好自己的事，不怕困难，就会取得成功。</a:t>
            </a:r>
            <a:endParaRPr lang="zh-CN" altLang="en-US" sz="3200" dirty="0">
              <a:latin typeface="楷体" panose="02010609060101010101" pitchFamily="49" charset="-122"/>
              <a:ea typeface="楷体" panose="02010609060101010101" pitchFamily="49" charset="-122"/>
            </a:endParaRPr>
          </a:p>
        </p:txBody>
      </p:sp>
      <p:grpSp>
        <p:nvGrpSpPr>
          <p:cNvPr id="17" name="组合 16"/>
          <p:cNvGrpSpPr/>
          <p:nvPr/>
        </p:nvGrpSpPr>
        <p:grpSpPr>
          <a:xfrm>
            <a:off x="867665" y="4437111"/>
            <a:ext cx="4780687" cy="1453466"/>
            <a:chOff x="867665" y="4437111"/>
            <a:chExt cx="4780687" cy="1453466"/>
          </a:xfrm>
        </p:grpSpPr>
        <p:sp>
          <p:nvSpPr>
            <p:cNvPr id="18" name="云形标注 17"/>
            <p:cNvSpPr/>
            <p:nvPr/>
          </p:nvSpPr>
          <p:spPr>
            <a:xfrm>
              <a:off x="2555776" y="4437111"/>
              <a:ext cx="3092576" cy="945680"/>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我还积累了很多词语。</a:t>
              </a:r>
              <a:endParaRPr lang="zh-CN" altLang="en-US" sz="2400" dirty="0">
                <a:latin typeface="楷体" panose="02010609060101010101" pitchFamily="49" charset="-122"/>
                <a:ea typeface="楷体" panose="02010609060101010101" pitchFamily="49" charset="-122"/>
              </a:endParaRPr>
            </a:p>
          </p:txBody>
        </p:sp>
        <p:pic>
          <p:nvPicPr>
            <p:cNvPr id="19"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67665" y="4916670"/>
              <a:ext cx="878714" cy="9739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3" name="TextBox 12"/>
          <p:cNvSpPr txBox="1"/>
          <p:nvPr/>
        </p:nvSpPr>
        <p:spPr>
          <a:xfrm>
            <a:off x="5220072" y="6858000"/>
            <a:ext cx="3198311" cy="369332"/>
          </a:xfrm>
          <a:prstGeom prst="rect">
            <a:avLst/>
          </a:prstGeom>
          <a:noFill/>
        </p:spPr>
        <p:txBody>
          <a:bodyPr wrap="none" rtlCol="0">
            <a:spAutoFit/>
          </a:bodyPr>
          <a:lstStyle/>
          <a:p>
            <a:r>
              <a:rPr lang="zh-CN" altLang="en-US" dirty="0" smtClean="0"/>
              <a:t>更多教学资源微信</a:t>
            </a:r>
            <a:r>
              <a:rPr lang="en-US" altLang="zh-CN" dirty="0" smtClean="0"/>
              <a:t>jxzy888666</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ircle(in)">
                                      <p:cBhvr>
                                        <p:cTn id="28"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板书设计</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36" name="矩形 7"/>
          <p:cNvSpPr>
            <a:spLocks noChangeArrowheads="1"/>
          </p:cNvSpPr>
          <p:nvPr/>
        </p:nvSpPr>
        <p:spPr bwMode="auto">
          <a:xfrm>
            <a:off x="539552" y="2420888"/>
            <a:ext cx="8208912" cy="2031325"/>
          </a:xfrm>
          <a:prstGeom prst="rect">
            <a:avLst/>
          </a:prstGeom>
          <a:solidFill>
            <a:srgbClr val="CCECFF"/>
          </a:solidFill>
          <a:ln w="9525">
            <a:solidFill>
              <a:srgbClr val="CCECFF"/>
            </a:solidFill>
            <a:miter lim="800000"/>
          </a:ln>
        </p:spPr>
        <p:txBody>
          <a:bodyPr wrap="square">
            <a:spAutoFit/>
          </a:bodyPr>
          <a:lstStyle/>
          <a:p>
            <a:pPr>
              <a:lnSpc>
                <a:spcPct val="150000"/>
              </a:lnSpc>
            </a:pPr>
            <a:r>
              <a:rPr lang="zh-CN" altLang="en-US" sz="3200" b="1" dirty="0" smtClean="0">
                <a:latin typeface="楷体" panose="02010609060101010101" pitchFamily="49" charset="-122"/>
                <a:ea typeface="楷体" panose="02010609060101010101" pitchFamily="49" charset="-122"/>
              </a:rPr>
              <a:t>       不悲观　　不失望</a:t>
            </a:r>
          </a:p>
          <a:p>
            <a:pPr>
              <a:lnSpc>
                <a:spcPct val="150000"/>
              </a:lnSpc>
            </a:pPr>
            <a:r>
              <a:rPr lang="zh-CN" altLang="en-US" sz="2000" b="1" dirty="0" smtClean="0">
                <a:latin typeface="楷体" panose="02010609060101010101" pitchFamily="49" charset="-122"/>
                <a:ea typeface="楷体" panose="02010609060101010101" pitchFamily="49" charset="-122"/>
              </a:rPr>
              <a:t>（笨拙）         </a:t>
            </a:r>
            <a:r>
              <a:rPr lang="en-US" altLang="zh-CN" sz="2000" b="1" dirty="0" smtClean="0">
                <a:latin typeface="楷体" panose="02010609060101010101" pitchFamily="49" charset="-122"/>
                <a:ea typeface="楷体" panose="02010609060101010101" pitchFamily="49" charset="-122"/>
              </a:rPr>
              <a:t>——————————  </a:t>
            </a:r>
            <a:r>
              <a:rPr lang="zh-CN" altLang="en-US" sz="2000" b="1" dirty="0" smtClean="0">
                <a:latin typeface="楷体" panose="02010609060101010101" pitchFamily="49" charset="-122"/>
                <a:ea typeface="楷体" panose="02010609060101010101" pitchFamily="49" charset="-122"/>
              </a:rPr>
              <a:t>         （灵巧轻盈）</a:t>
            </a:r>
          </a:p>
          <a:p>
            <a:pPr>
              <a:lnSpc>
                <a:spcPct val="150000"/>
              </a:lnSpc>
            </a:pPr>
            <a:r>
              <a:rPr lang="zh-CN" altLang="en-US" sz="3200" b="1" dirty="0" smtClean="0">
                <a:latin typeface="楷体" panose="02010609060101010101" pitchFamily="49" charset="-122"/>
                <a:ea typeface="楷体" panose="02010609060101010101" pitchFamily="49" charset="-122"/>
              </a:rPr>
              <a:t>　　　　　尽心竭力</a:t>
            </a:r>
          </a:p>
        </p:txBody>
      </p:sp>
      <p:sp>
        <p:nvSpPr>
          <p:cNvPr id="37" name="矩形 36"/>
          <p:cNvSpPr>
            <a:spLocks noChangeArrowheads="1"/>
          </p:cNvSpPr>
          <p:nvPr/>
        </p:nvSpPr>
        <p:spPr bwMode="auto">
          <a:xfrm>
            <a:off x="2915816" y="1268760"/>
            <a:ext cx="2160240" cy="830997"/>
          </a:xfrm>
          <a:prstGeom prst="rect">
            <a:avLst/>
          </a:prstGeom>
          <a:solidFill>
            <a:srgbClr val="CCECFF"/>
          </a:solidFill>
          <a:ln w="9525">
            <a:noFill/>
            <a:miter lim="800000"/>
          </a:ln>
        </p:spPr>
        <p:txBody>
          <a:bodyPr wrap="square">
            <a:spAutoFit/>
          </a:bodyPr>
          <a:lstStyle/>
          <a:p>
            <a:pPr>
              <a:lnSpc>
                <a:spcPct val="150000"/>
              </a:lnSpc>
            </a:pPr>
            <a:r>
              <a:rPr lang="zh-CN" altLang="en-US" sz="3200" b="1" dirty="0" smtClean="0">
                <a:latin typeface="楷体" panose="02010609060101010101" pitchFamily="49" charset="-122"/>
                <a:ea typeface="楷体" panose="02010609060101010101" pitchFamily="49" charset="-122"/>
              </a:rPr>
              <a:t>小毛虫</a:t>
            </a:r>
            <a:endParaRPr lang="zh-CN" altLang="en-US" sz="3200" b="1" dirty="0">
              <a:latin typeface="楷体" panose="02010609060101010101" pitchFamily="49" charset="-122"/>
              <a:ea typeface="楷体" panose="02010609060101010101" pitchFamily="49" charset="-122"/>
            </a:endParaRPr>
          </a:p>
        </p:txBody>
      </p:sp>
      <p:pic>
        <p:nvPicPr>
          <p:cNvPr id="17" name="图片 16" descr="小毛虫.jpg"/>
          <p:cNvPicPr>
            <a:picLocks noChangeAspect="1"/>
          </p:cNvPicPr>
          <p:nvPr/>
        </p:nvPicPr>
        <p:blipFill>
          <a:blip r:embed="rId3" cstate="print"/>
          <a:stretch>
            <a:fillRect/>
          </a:stretch>
        </p:blipFill>
        <p:spPr>
          <a:xfrm>
            <a:off x="1547664" y="3140968"/>
            <a:ext cx="1183562" cy="720000"/>
          </a:xfrm>
          <a:prstGeom prst="rect">
            <a:avLst/>
          </a:prstGeom>
        </p:spPr>
      </p:pic>
      <p:pic>
        <p:nvPicPr>
          <p:cNvPr id="21" name="图片 20" descr="蝴蝶.jpg"/>
          <p:cNvPicPr>
            <a:picLocks noChangeAspect="1"/>
          </p:cNvPicPr>
          <p:nvPr/>
        </p:nvPicPr>
        <p:blipFill>
          <a:blip r:embed="rId4" cstate="print"/>
          <a:stretch>
            <a:fillRect/>
          </a:stretch>
        </p:blipFill>
        <p:spPr>
          <a:xfrm>
            <a:off x="5436096" y="3068960"/>
            <a:ext cx="1247513" cy="7200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9218"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86710" y="5572140"/>
            <a:ext cx="928694" cy="10777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矩形 16"/>
          <p:cNvSpPr/>
          <p:nvPr/>
        </p:nvSpPr>
        <p:spPr>
          <a:xfrm>
            <a:off x="642910" y="714356"/>
            <a:ext cx="7786742" cy="6324808"/>
          </a:xfrm>
          <a:prstGeom prst="rect">
            <a:avLst/>
          </a:prstGeom>
        </p:spPr>
        <p:txBody>
          <a:bodyPr wrap="square">
            <a:spAutoFit/>
          </a:bodyPr>
          <a:lstStyle/>
          <a:p>
            <a:pPr>
              <a:lnSpc>
                <a:spcPct val="150000"/>
              </a:lnSpc>
            </a:pPr>
            <a:r>
              <a:rPr lang="zh-CN" altLang="en-US" b="1" dirty="0" smtClean="0">
                <a:latin typeface="楷体" panose="02010609060101010101" pitchFamily="49" charset="-122"/>
                <a:ea typeface="楷体" panose="02010609060101010101" pitchFamily="49" charset="-122"/>
              </a:rPr>
              <a:t>                           小毛虫和花蝴蝶</a:t>
            </a:r>
            <a:endParaRPr lang="en-US" altLang="zh-CN" b="1" dirty="0" smtClean="0">
              <a:latin typeface="楷体" panose="02010609060101010101" pitchFamily="49" charset="-122"/>
              <a:ea typeface="楷体" panose="02010609060101010101" pitchFamily="49" charset="-122"/>
            </a:endParaRPr>
          </a:p>
          <a:p>
            <a:pPr>
              <a:lnSpc>
                <a:spcPct val="150000"/>
              </a:lnSpc>
            </a:pPr>
            <a:r>
              <a:rPr lang="zh-CN" altLang="en-US" dirty="0" smtClean="0">
                <a:latin typeface="楷体" panose="02010609060101010101" pitchFamily="49" charset="-122"/>
                <a:ea typeface="楷体" panose="02010609060101010101" pitchFamily="49" charset="-122"/>
              </a:rPr>
              <a:t>毛毛虫趴在一片绿叶上，肉嘟嘟的身子慢慢向前蠕动着。一只漂亮的小蝴蝶飞过来，引起了毛毛虫的注意。</a:t>
            </a:r>
          </a:p>
          <a:p>
            <a:pPr>
              <a:lnSpc>
                <a:spcPct val="150000"/>
              </a:lnSpc>
            </a:pPr>
            <a:r>
              <a:rPr lang="zh-CN" altLang="en-US" dirty="0" smtClean="0">
                <a:latin typeface="楷体" panose="02010609060101010101" pitchFamily="49" charset="-122"/>
                <a:ea typeface="楷体" panose="02010609060101010101" pitchFamily="49" charset="-122"/>
              </a:rPr>
              <a:t>　　毛毛虫抬起头来，惊喜地喊：“妈妈，妈妈！”</a:t>
            </a:r>
          </a:p>
          <a:p>
            <a:pPr>
              <a:lnSpc>
                <a:spcPct val="150000"/>
              </a:lnSpc>
            </a:pPr>
            <a:r>
              <a:rPr lang="zh-CN" altLang="en-US" dirty="0" smtClean="0">
                <a:latin typeface="楷体" panose="02010609060101010101" pitchFamily="49" charset="-122"/>
                <a:ea typeface="楷体" panose="02010609060101010101" pitchFamily="49" charset="-122"/>
              </a:rPr>
              <a:t>　　“谁是你的妈妈！”小蝴蝶生气了。毛毛虫仔细看了看小蝴蝶，不好意思地说：“姐姐，你真漂亮，像我妈妈一样漂亮。”</a:t>
            </a:r>
          </a:p>
          <a:p>
            <a:pPr>
              <a:lnSpc>
                <a:spcPct val="150000"/>
              </a:lnSpc>
            </a:pPr>
            <a:r>
              <a:rPr lang="zh-CN" altLang="en-US" dirty="0" smtClean="0">
                <a:latin typeface="楷体" panose="02010609060101010101" pitchFamily="49" charset="-122"/>
                <a:ea typeface="楷体" panose="02010609060101010101" pitchFamily="49" charset="-122"/>
              </a:rPr>
              <a:t>　　“什么？你说什么？你妈妈是谁？”小蝴蝶惊讶地问。</a:t>
            </a:r>
          </a:p>
          <a:p>
            <a:pPr>
              <a:lnSpc>
                <a:spcPct val="150000"/>
              </a:lnSpc>
            </a:pPr>
            <a:r>
              <a:rPr lang="zh-CN" altLang="en-US" dirty="0" smtClean="0">
                <a:latin typeface="楷体" panose="02010609060101010101" pitchFamily="49" charset="-122"/>
                <a:ea typeface="楷体" panose="02010609060101010101" pitchFamily="49" charset="-122"/>
              </a:rPr>
              <a:t>　　毛毛虫认真地回答：“你一定认识我的妈妈，她可美啦！好像一朵会飞的花，她就是蝴蝶呀！”小蝴蝶糊涂了：“你妈妈是蝴蝶？怎么会呢？我的妈妈才是蝴蝶呢。”</a:t>
            </a:r>
          </a:p>
          <a:p>
            <a:pPr>
              <a:lnSpc>
                <a:spcPct val="150000"/>
              </a:lnSpc>
            </a:pPr>
            <a:r>
              <a:rPr lang="zh-CN" altLang="en-US" dirty="0" smtClean="0">
                <a:latin typeface="楷体" panose="02010609060101010101" pitchFamily="49" charset="-122"/>
                <a:ea typeface="楷体" panose="02010609060101010101" pitchFamily="49" charset="-122"/>
              </a:rPr>
              <a:t>　　“蝴蝶真的是我的妈妈呀，你为什么不相信呢？”毛毛虫委屈得都要哭了。小蝴蝶想，还是问一问妈妈吧。</a:t>
            </a:r>
          </a:p>
          <a:p>
            <a:pPr>
              <a:lnSpc>
                <a:spcPct val="150000"/>
              </a:lnSpc>
            </a:pPr>
            <a:r>
              <a:rPr lang="zh-CN" altLang="en-US" dirty="0" smtClean="0">
                <a:latin typeface="楷体" panose="02010609060101010101" pitchFamily="49" charset="-122"/>
                <a:ea typeface="楷体" panose="02010609060101010101" pitchFamily="49" charset="-122"/>
              </a:rPr>
              <a:t>　　于是，小蝴蝶去找妈妈。蝴蝶妈妈飞来了，她看了看毛毛虫，对小蝴蝶说：“毛毛虫没有骗你，他和你一样都是我的孩子。”</a:t>
            </a:r>
          </a:p>
          <a:p>
            <a:pPr>
              <a:lnSpc>
                <a:spcPct val="150000"/>
              </a:lnSpc>
            </a:pPr>
            <a:r>
              <a:rPr lang="zh-CN" altLang="en-US" dirty="0" smtClean="0">
                <a:latin typeface="楷体" panose="02010609060101010101" pitchFamily="49" charset="-122"/>
                <a:ea typeface="楷体" panose="02010609060101010101" pitchFamily="49" charset="-122"/>
              </a:rPr>
              <a:t>　　</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randombar(horizont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9218"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86710" y="5572140"/>
            <a:ext cx="928694" cy="10777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矩形 16"/>
          <p:cNvSpPr/>
          <p:nvPr/>
        </p:nvSpPr>
        <p:spPr>
          <a:xfrm>
            <a:off x="642910" y="714356"/>
            <a:ext cx="7786742" cy="3416320"/>
          </a:xfrm>
          <a:prstGeom prst="rect">
            <a:avLst/>
          </a:prstGeom>
        </p:spPr>
        <p:txBody>
          <a:bodyPr wrap="square">
            <a:spAutoFit/>
          </a:bodyPr>
          <a:lstStyle/>
          <a:p>
            <a:pPr>
              <a:lnSpc>
                <a:spcPct val="150000"/>
              </a:lnSpc>
            </a:pPr>
            <a:r>
              <a:rPr lang="zh-CN" altLang="en-US" b="1" dirty="0" smtClean="0">
                <a:latin typeface="楷体" panose="02010609060101010101" pitchFamily="49" charset="-122"/>
                <a:ea typeface="楷体" panose="02010609060101010101" pitchFamily="49" charset="-122"/>
              </a:rPr>
              <a:t>                           小毛虫和花蝴蝶</a:t>
            </a:r>
            <a:endParaRPr lang="en-US" altLang="zh-CN" b="1" dirty="0" smtClean="0">
              <a:latin typeface="楷体" panose="02010609060101010101" pitchFamily="49" charset="-122"/>
              <a:ea typeface="楷体" panose="02010609060101010101" pitchFamily="49" charset="-122"/>
            </a:endParaRPr>
          </a:p>
          <a:p>
            <a:pPr>
              <a:lnSpc>
                <a:spcPct val="150000"/>
              </a:lnSpc>
            </a:pPr>
            <a:r>
              <a:rPr lang="zh-CN" altLang="en-US" dirty="0" smtClean="0">
                <a:latin typeface="楷体" panose="02010609060101010101" pitchFamily="49" charset="-122"/>
                <a:ea typeface="楷体" panose="02010609060101010101" pitchFamily="49" charset="-122"/>
              </a:rPr>
              <a:t>　　“啊？真的？”小蝴蝶叫了起来。蝴蝶妈妈爱抚地对小蝴蝶说：“傻孩子，你刚从妈妈产的卵里孵出来时，也是毛毛虫这个样子的。那时，你不停地吃东西，越长越大。后来，就吐丝结茧，把自己封在里面，脱去外皮成了蛹。蛹在茧里睡上一段时间，最后脱去蛹皮，变成一只美丽的蝴蝶，别看你弟弟现在丑，长大了肯定是个英俊的蝴蝶王子呢。”</a:t>
            </a:r>
          </a:p>
          <a:p>
            <a:pPr>
              <a:lnSpc>
                <a:spcPct val="150000"/>
              </a:lnSpc>
            </a:pPr>
            <a:r>
              <a:rPr lang="zh-CN" altLang="en-US" dirty="0" smtClean="0">
                <a:latin typeface="楷体" panose="02010609060101010101" pitchFamily="49" charset="-122"/>
                <a:ea typeface="楷体" panose="02010609060101010101" pitchFamily="49" charset="-122"/>
              </a:rPr>
              <a:t>　　“真的！”小蝴蝶开心地笑了。她轻轻地飞到毛毛虫身边，亲了亲她的“丑”弟弟。</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randombar(horizont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978906" cy="3046988"/>
          </a:xfrm>
          <a:prstGeom prst="rect">
            <a:avLst/>
          </a:prstGeom>
          <a:noFill/>
        </p:spPr>
        <p:txBody>
          <a:bodyPr wrap="square" rtlCol="0">
            <a:spAutoFit/>
          </a:bodyPr>
          <a:lstStyle/>
          <a:p>
            <a:pPr>
              <a:lnSpc>
                <a:spcPct val="150000"/>
              </a:lnSpc>
            </a:pPr>
            <a:r>
              <a:rPr lang="zh-CN" altLang="en-US" sz="3200" dirty="0" smtClean="0">
                <a:latin typeface="+mn-ea"/>
                <a:ea typeface="+mn-ea"/>
              </a:rPr>
              <a:t>谜语：</a:t>
            </a:r>
            <a:endParaRPr lang="en-US" altLang="zh-CN" sz="3200" dirty="0" smtClean="0">
              <a:latin typeface="+mn-ea"/>
              <a:ea typeface="+mn-ea"/>
            </a:endParaRPr>
          </a:p>
          <a:p>
            <a:pPr>
              <a:lnSpc>
                <a:spcPct val="150000"/>
              </a:lnSpc>
            </a:pPr>
            <a:r>
              <a:rPr lang="zh-CN" altLang="en-US" sz="3200" dirty="0" smtClean="0">
                <a:latin typeface="楷体" panose="02010609060101010101" pitchFamily="49" charset="-122"/>
                <a:ea typeface="楷体" panose="02010609060101010101" pitchFamily="49" charset="-122"/>
              </a:rPr>
              <a:t>头上两根须，身穿彩花袍。</a:t>
            </a:r>
          </a:p>
          <a:p>
            <a:pPr>
              <a:lnSpc>
                <a:spcPct val="150000"/>
              </a:lnSpc>
            </a:pPr>
            <a:r>
              <a:rPr lang="zh-CN" altLang="en-US" sz="3200" dirty="0" smtClean="0">
                <a:latin typeface="楷体" panose="02010609060101010101" pitchFamily="49" charset="-122"/>
                <a:ea typeface="楷体" panose="02010609060101010101" pitchFamily="49" charset="-122"/>
              </a:rPr>
              <a:t>飞舞花丛中，快乐又逍遥。  </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en-US" altLang="zh-CN" sz="3200" dirty="0" smtClean="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（打一动物）</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2" name="组合 13"/>
          <p:cNvGrpSpPr/>
          <p:nvPr/>
        </p:nvGrpSpPr>
        <p:grpSpPr>
          <a:xfrm>
            <a:off x="7702315" y="4889915"/>
            <a:ext cx="933555" cy="1650056"/>
            <a:chOff x="5836357" y="4560894"/>
            <a:chExt cx="1327930" cy="2056092"/>
          </a:xfrm>
        </p:grpSpPr>
        <p:pic>
          <p:nvPicPr>
            <p:cNvPr id="15"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6"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9218"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214282" y="5000636"/>
            <a:ext cx="1240944" cy="1440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18" name="组合 17"/>
          <p:cNvGrpSpPr/>
          <p:nvPr/>
        </p:nvGrpSpPr>
        <p:grpSpPr>
          <a:xfrm>
            <a:off x="4429124" y="4143380"/>
            <a:ext cx="3164584" cy="945680"/>
            <a:chOff x="4429124" y="4143380"/>
            <a:chExt cx="3164584" cy="945680"/>
          </a:xfrm>
        </p:grpSpPr>
        <p:sp>
          <p:nvSpPr>
            <p:cNvPr id="11" name="云形标注 10"/>
            <p:cNvSpPr/>
            <p:nvPr/>
          </p:nvSpPr>
          <p:spPr>
            <a:xfrm>
              <a:off x="4429124" y="4143380"/>
              <a:ext cx="3164584" cy="945680"/>
            </a:xfrm>
            <a:prstGeom prst="cloudCallout">
              <a:avLst>
                <a:gd name="adj1" fmla="val 37190"/>
                <a:gd name="adj2" fmla="val 11959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5357818" y="4357694"/>
              <a:ext cx="1988045"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谜底：蝴蝶</a:t>
              </a:r>
              <a:endParaRPr lang="zh-CN" altLang="en-US" sz="2800" b="1" dirty="0">
                <a:solidFill>
                  <a:srgbClr val="FF0000"/>
                </a:solidFill>
              </a:endParaRPr>
            </a:p>
          </p:txBody>
        </p:sp>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randombar(horizontal)">
                                      <p:cBhvr>
                                        <p:cTn id="14" dur="500"/>
                                        <p:tgtEl>
                                          <p:spTgt spid="9218"/>
                                        </p:tgtEl>
                                      </p:cBhvr>
                                    </p:animEffect>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124744"/>
            <a:ext cx="7978906" cy="806439"/>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1.</a:t>
            </a:r>
            <a:r>
              <a:rPr lang="zh-CN" altLang="en-US" sz="3200" dirty="0" smtClean="0"/>
              <a:t>辨字组词。</a:t>
            </a:r>
            <a:endParaRPr lang="zh-CN" altLang="en-US" sz="32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928662" y="2000240"/>
            <a:ext cx="7673391" cy="1384995"/>
          </a:xfrm>
          <a:prstGeom prst="rect">
            <a:avLst/>
          </a:prstGeom>
          <a:noFill/>
        </p:spPr>
        <p:txBody>
          <a:bodyPr wrap="square" rtlCol="0">
            <a:spAutoFit/>
          </a:bodyPr>
          <a:lstStyle/>
          <a:p>
            <a:pPr>
              <a:lnSpc>
                <a:spcPct val="150000"/>
              </a:lnSpc>
            </a:pPr>
            <a:r>
              <a:rPr lang="zh-CN" altLang="en-US" sz="2800" dirty="0" smtClean="0">
                <a:latin typeface="楷体" panose="02010609060101010101" pitchFamily="49" charset="-122"/>
                <a:ea typeface="楷体" panose="02010609060101010101" pitchFamily="49" charset="-122"/>
              </a:rPr>
              <a:t>抽（     ）  纺（     ）  织（     ）</a:t>
            </a:r>
            <a:endParaRPr lang="en-US" altLang="zh-CN" sz="2800" dirty="0" smtClean="0">
              <a:latin typeface="楷体" panose="02010609060101010101" pitchFamily="49" charset="-122"/>
              <a:ea typeface="楷体" panose="02010609060101010101" pitchFamily="49" charset="-122"/>
            </a:endParaRPr>
          </a:p>
          <a:p>
            <a:pPr>
              <a:lnSpc>
                <a:spcPct val="150000"/>
              </a:lnSpc>
            </a:pPr>
            <a:r>
              <a:rPr lang="zh-CN" altLang="en-US" sz="2800" dirty="0" smtClean="0">
                <a:latin typeface="楷体" panose="02010609060101010101" pitchFamily="49" charset="-122"/>
                <a:ea typeface="楷体" panose="02010609060101010101" pitchFamily="49" charset="-122"/>
              </a:rPr>
              <a:t>油（     ）  放（     ）  识（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928662" y="3571876"/>
            <a:ext cx="7673391" cy="1384995"/>
          </a:xfrm>
          <a:prstGeom prst="rect">
            <a:avLst/>
          </a:prstGeom>
          <a:noFill/>
        </p:spPr>
        <p:txBody>
          <a:bodyPr wrap="square" rtlCol="0">
            <a:spAutoFit/>
          </a:bodyPr>
          <a:lstStyle/>
          <a:p>
            <a:pPr>
              <a:lnSpc>
                <a:spcPct val="150000"/>
              </a:lnSpc>
            </a:pPr>
            <a:r>
              <a:rPr lang="zh-CN" altLang="en-US" sz="2800" dirty="0" smtClean="0">
                <a:latin typeface="楷体" panose="02010609060101010101" pitchFamily="49" charset="-122"/>
                <a:ea typeface="楷体" panose="02010609060101010101" pitchFamily="49" charset="-122"/>
              </a:rPr>
              <a:t>编（     ）  怎（     ）  消（     ）</a:t>
            </a:r>
            <a:endParaRPr lang="en-US" altLang="zh-CN" sz="2800" dirty="0" smtClean="0">
              <a:latin typeface="楷体" panose="02010609060101010101" pitchFamily="49" charset="-122"/>
              <a:ea typeface="楷体" panose="02010609060101010101" pitchFamily="49" charset="-122"/>
            </a:endParaRPr>
          </a:p>
          <a:p>
            <a:pPr>
              <a:lnSpc>
                <a:spcPct val="150000"/>
              </a:lnSpc>
            </a:pPr>
            <a:r>
              <a:rPr lang="zh-CN" altLang="en-US" sz="2800" dirty="0" smtClean="0">
                <a:latin typeface="楷体" panose="02010609060101010101" pitchFamily="49" charset="-122"/>
                <a:ea typeface="楷体" panose="02010609060101010101" pitchFamily="49" charset="-122"/>
              </a:rPr>
              <a:t>偏（     ）  作（     ）  哨（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8" name="TextBox 17"/>
          <p:cNvSpPr txBox="1"/>
          <p:nvPr/>
        </p:nvSpPr>
        <p:spPr>
          <a:xfrm>
            <a:off x="1795153" y="1988840"/>
            <a:ext cx="7673391" cy="1384995"/>
          </a:xfrm>
          <a:prstGeom prst="rect">
            <a:avLst/>
          </a:prstGeom>
          <a:noFill/>
        </p:spPr>
        <p:txBody>
          <a:bodyPr wrap="square" rtlCol="0">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抽丝         纺织         织布</a:t>
            </a:r>
            <a:endParaRPr lang="en-US" altLang="zh-CN" sz="2800" dirty="0" smtClean="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石油         放学         知识</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9" name="TextBox 18"/>
          <p:cNvSpPr txBox="1"/>
          <p:nvPr/>
        </p:nvSpPr>
        <p:spPr>
          <a:xfrm>
            <a:off x="1619672" y="3573016"/>
            <a:ext cx="7673391" cy="1384995"/>
          </a:xfrm>
          <a:prstGeom prst="rect">
            <a:avLst/>
          </a:prstGeom>
          <a:noFill/>
        </p:spPr>
        <p:txBody>
          <a:bodyPr wrap="square" rtlCol="0">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编织         怎么         消失</a:t>
            </a:r>
            <a:endParaRPr lang="en-US" altLang="zh-CN" sz="2800" dirty="0" smtClean="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偏旁         作文         吹哨</a:t>
            </a:r>
            <a:endParaRPr lang="zh-CN" altLang="en-US" sz="280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7786710" y="4857760"/>
            <a:ext cx="933555" cy="1650056"/>
            <a:chOff x="5836357" y="4560894"/>
            <a:chExt cx="1327930" cy="2056092"/>
          </a:xfrm>
        </p:grpSpPr>
        <p:pic>
          <p:nvPicPr>
            <p:cNvPr id="21"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4" presetClass="entr" presetSubtype="1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randombar(horizontal)">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11"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8671" y="1124744"/>
            <a:ext cx="7978906" cy="923330"/>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2.</a:t>
            </a:r>
            <a:r>
              <a:rPr lang="zh-CN" altLang="en-US" sz="3200" dirty="0" smtClean="0"/>
              <a:t>根据课文内容填空。</a:t>
            </a:r>
            <a:endParaRPr lang="zh-CN" altLang="en-US" sz="32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785786" y="2071678"/>
            <a:ext cx="7673391" cy="2031325"/>
          </a:xfrm>
          <a:prstGeom prst="rect">
            <a:avLst/>
          </a:prstGeom>
          <a:noFill/>
        </p:spPr>
        <p:txBody>
          <a:bodyPr wrap="square" rtlCol="0">
            <a:spAutoFit/>
          </a:bodyPr>
          <a:lstStyle/>
          <a:p>
            <a:pPr>
              <a:lnSpc>
                <a:spcPct val="150000"/>
              </a:lnSpc>
            </a:pPr>
            <a:r>
              <a:rPr lang="zh-CN" altLang="en-US" sz="2800" dirty="0" smtClean="0">
                <a:latin typeface="楷体" panose="02010609060101010101" pitchFamily="49" charset="-122"/>
                <a:ea typeface="楷体" panose="02010609060101010101" pitchFamily="49" charset="-122"/>
              </a:rPr>
              <a:t>　　</a:t>
            </a:r>
            <a:endParaRPr lang="en-US" altLang="zh-CN" sz="2800" dirty="0" smtClean="0">
              <a:latin typeface="楷体" panose="02010609060101010101" pitchFamily="49" charset="-122"/>
              <a:ea typeface="楷体" panose="02010609060101010101" pitchFamily="49" charset="-122"/>
            </a:endParaRPr>
          </a:p>
          <a:p>
            <a:pPr>
              <a:lnSpc>
                <a:spcPct val="150000"/>
              </a:lnSpc>
            </a:pPr>
            <a:r>
              <a:rPr lang="zh-CN" altLang="en-US" sz="2800" dirty="0" smtClean="0">
                <a:latin typeface="楷体" panose="02010609060101010101" pitchFamily="49" charset="-122"/>
                <a:ea typeface="楷体" panose="02010609060101010101" pitchFamily="49" charset="-122"/>
              </a:rPr>
              <a:t> （      ）的翅膀      （       ）的花纹</a:t>
            </a:r>
            <a:endParaRPr lang="en-US" altLang="zh-CN" sz="2800" dirty="0" smtClean="0">
              <a:latin typeface="楷体" panose="02010609060101010101" pitchFamily="49" charset="-122"/>
              <a:ea typeface="楷体" panose="02010609060101010101" pitchFamily="49" charset="-122"/>
            </a:endParaRPr>
          </a:p>
          <a:p>
            <a:pPr>
              <a:lnSpc>
                <a:spcPct val="150000"/>
              </a:lnSpc>
            </a:pPr>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）的茧屋      （      ）的雾霭</a:t>
            </a:r>
            <a:endParaRPr lang="zh-CN" altLang="en-US" sz="2800" dirty="0">
              <a:latin typeface="楷体" panose="02010609060101010101" pitchFamily="49" charset="-122"/>
              <a:ea typeface="楷体" panose="02010609060101010101" pitchFamily="49" charset="-122"/>
            </a:endParaRPr>
          </a:p>
        </p:txBody>
      </p:sp>
      <p:sp>
        <p:nvSpPr>
          <p:cNvPr id="17" name="矩形 16"/>
          <p:cNvSpPr/>
          <p:nvPr/>
        </p:nvSpPr>
        <p:spPr>
          <a:xfrm>
            <a:off x="1500166" y="2834342"/>
            <a:ext cx="902811" cy="523220"/>
          </a:xfrm>
          <a:prstGeom prst="rect">
            <a:avLst/>
          </a:prstGeom>
        </p:spPr>
        <p:txBody>
          <a:bodyPr wrap="none">
            <a:spAutoFit/>
          </a:bodyPr>
          <a:lstStyle/>
          <a:p>
            <a:r>
              <a:rPr lang="zh-CN" altLang="en-US" sz="2800" dirty="0" smtClean="0">
                <a:solidFill>
                  <a:srgbClr val="FF0000"/>
                </a:solidFill>
              </a:rPr>
              <a:t>轻盈</a:t>
            </a:r>
            <a:endParaRPr lang="zh-CN" altLang="en-US" sz="2800" dirty="0">
              <a:solidFill>
                <a:srgbClr val="FF0000"/>
              </a:solidFill>
            </a:endParaRPr>
          </a:p>
        </p:txBody>
      </p:sp>
      <p:sp>
        <p:nvSpPr>
          <p:cNvPr id="18" name="矩形 17"/>
          <p:cNvSpPr/>
          <p:nvPr/>
        </p:nvSpPr>
        <p:spPr>
          <a:xfrm>
            <a:off x="1571604" y="3500438"/>
            <a:ext cx="902811" cy="523220"/>
          </a:xfrm>
          <a:prstGeom prst="rect">
            <a:avLst/>
          </a:prstGeom>
        </p:spPr>
        <p:txBody>
          <a:bodyPr wrap="none">
            <a:spAutoFit/>
          </a:bodyPr>
          <a:lstStyle/>
          <a:p>
            <a:r>
              <a:rPr lang="zh-CN" altLang="en-US" sz="2800" dirty="0" smtClean="0">
                <a:solidFill>
                  <a:srgbClr val="FF0000"/>
                </a:solidFill>
              </a:rPr>
              <a:t>牢固</a:t>
            </a:r>
            <a:endParaRPr lang="zh-CN" altLang="en-US" sz="2800" dirty="0">
              <a:solidFill>
                <a:srgbClr val="FF0000"/>
              </a:solidFill>
            </a:endParaRPr>
          </a:p>
        </p:txBody>
      </p:sp>
      <p:sp>
        <p:nvSpPr>
          <p:cNvPr id="19" name="矩形 18"/>
          <p:cNvSpPr/>
          <p:nvPr/>
        </p:nvSpPr>
        <p:spPr>
          <a:xfrm>
            <a:off x="5436096" y="3429000"/>
            <a:ext cx="902811" cy="523220"/>
          </a:xfrm>
          <a:prstGeom prst="rect">
            <a:avLst/>
          </a:prstGeom>
        </p:spPr>
        <p:txBody>
          <a:bodyPr wrap="none">
            <a:spAutoFit/>
          </a:bodyPr>
          <a:lstStyle/>
          <a:p>
            <a:r>
              <a:rPr lang="zh-CN" altLang="en-US" sz="2800" dirty="0" smtClean="0">
                <a:solidFill>
                  <a:srgbClr val="FF0000"/>
                </a:solidFill>
              </a:rPr>
              <a:t>蓝色</a:t>
            </a:r>
            <a:endParaRPr lang="zh-CN" altLang="en-US" sz="2800" dirty="0">
              <a:solidFill>
                <a:srgbClr val="FF0000"/>
              </a:solidFill>
            </a:endParaRPr>
          </a:p>
        </p:txBody>
      </p:sp>
      <p:sp>
        <p:nvSpPr>
          <p:cNvPr id="20" name="矩形 19"/>
          <p:cNvSpPr/>
          <p:nvPr/>
        </p:nvSpPr>
        <p:spPr>
          <a:xfrm>
            <a:off x="5143504" y="2786058"/>
            <a:ext cx="1620957" cy="523220"/>
          </a:xfrm>
          <a:prstGeom prst="rect">
            <a:avLst/>
          </a:prstGeom>
        </p:spPr>
        <p:txBody>
          <a:bodyPr wrap="none">
            <a:spAutoFit/>
          </a:bodyPr>
          <a:lstStyle/>
          <a:p>
            <a:r>
              <a:rPr lang="zh-CN" altLang="en-US" sz="2800" dirty="0" smtClean="0">
                <a:solidFill>
                  <a:srgbClr val="FF0000"/>
                </a:solidFill>
              </a:rPr>
              <a:t>色彩斑斓</a:t>
            </a:r>
            <a:endParaRPr lang="zh-CN" altLang="en-US" sz="2800" dirty="0">
              <a:solidFill>
                <a:srgbClr val="FF0000"/>
              </a:solidFill>
            </a:endParaRPr>
          </a:p>
        </p:txBody>
      </p:sp>
      <p:pic>
        <p:nvPicPr>
          <p:cNvPr id="21"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15272" y="5214950"/>
            <a:ext cx="1174918" cy="13635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80">
                                          <p:stCondLst>
                                            <p:cond delay="0"/>
                                          </p:stCondLst>
                                        </p:cTn>
                                        <p:tgtEl>
                                          <p:spTgt spid="17"/>
                                        </p:tgtEl>
                                      </p:cBhvr>
                                    </p:animEffect>
                                    <p:anim calcmode="lin" valueType="num">
                                      <p:cBhvr>
                                        <p:cTn id="25"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30" dur="26">
                                          <p:stCondLst>
                                            <p:cond delay="650"/>
                                          </p:stCondLst>
                                        </p:cTn>
                                        <p:tgtEl>
                                          <p:spTgt spid="17"/>
                                        </p:tgtEl>
                                      </p:cBhvr>
                                      <p:to x="100000" y="60000"/>
                                    </p:animScale>
                                    <p:animScale>
                                      <p:cBhvr>
                                        <p:cTn id="31" dur="166" decel="50000">
                                          <p:stCondLst>
                                            <p:cond delay="676"/>
                                          </p:stCondLst>
                                        </p:cTn>
                                        <p:tgtEl>
                                          <p:spTgt spid="17"/>
                                        </p:tgtEl>
                                      </p:cBhvr>
                                      <p:to x="100000" y="100000"/>
                                    </p:animScale>
                                    <p:animScale>
                                      <p:cBhvr>
                                        <p:cTn id="32" dur="26">
                                          <p:stCondLst>
                                            <p:cond delay="1312"/>
                                          </p:stCondLst>
                                        </p:cTn>
                                        <p:tgtEl>
                                          <p:spTgt spid="17"/>
                                        </p:tgtEl>
                                      </p:cBhvr>
                                      <p:to x="100000" y="80000"/>
                                    </p:animScale>
                                    <p:animScale>
                                      <p:cBhvr>
                                        <p:cTn id="33" dur="166" decel="50000">
                                          <p:stCondLst>
                                            <p:cond delay="1338"/>
                                          </p:stCondLst>
                                        </p:cTn>
                                        <p:tgtEl>
                                          <p:spTgt spid="17"/>
                                        </p:tgtEl>
                                      </p:cBhvr>
                                      <p:to x="100000" y="100000"/>
                                    </p:animScale>
                                    <p:animScale>
                                      <p:cBhvr>
                                        <p:cTn id="34" dur="26">
                                          <p:stCondLst>
                                            <p:cond delay="1642"/>
                                          </p:stCondLst>
                                        </p:cTn>
                                        <p:tgtEl>
                                          <p:spTgt spid="17"/>
                                        </p:tgtEl>
                                      </p:cBhvr>
                                      <p:to x="100000" y="90000"/>
                                    </p:animScale>
                                    <p:animScale>
                                      <p:cBhvr>
                                        <p:cTn id="35" dur="166" decel="50000">
                                          <p:stCondLst>
                                            <p:cond delay="1668"/>
                                          </p:stCondLst>
                                        </p:cTn>
                                        <p:tgtEl>
                                          <p:spTgt spid="17"/>
                                        </p:tgtEl>
                                      </p:cBhvr>
                                      <p:to x="100000" y="100000"/>
                                    </p:animScale>
                                    <p:animScale>
                                      <p:cBhvr>
                                        <p:cTn id="36" dur="26">
                                          <p:stCondLst>
                                            <p:cond delay="1808"/>
                                          </p:stCondLst>
                                        </p:cTn>
                                        <p:tgtEl>
                                          <p:spTgt spid="17"/>
                                        </p:tgtEl>
                                      </p:cBhvr>
                                      <p:to x="100000" y="95000"/>
                                    </p:animScale>
                                    <p:animScale>
                                      <p:cBhvr>
                                        <p:cTn id="37" dur="166" decel="50000">
                                          <p:stCondLst>
                                            <p:cond delay="1834"/>
                                          </p:stCondLst>
                                        </p:cTn>
                                        <p:tgtEl>
                                          <p:spTgt spid="17"/>
                                        </p:tgtEl>
                                      </p:cBhvr>
                                      <p:to x="100000" y="100000"/>
                                    </p:animScale>
                                  </p:childTnLst>
                                </p:cTn>
                              </p:par>
                              <p:par>
                                <p:cTn id="38" presetID="26"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80">
                                          <p:stCondLst>
                                            <p:cond delay="0"/>
                                          </p:stCondLst>
                                        </p:cTn>
                                        <p:tgtEl>
                                          <p:spTgt spid="18"/>
                                        </p:tgtEl>
                                      </p:cBhvr>
                                    </p:animEffect>
                                    <p:anim calcmode="lin" valueType="num">
                                      <p:cBhvr>
                                        <p:cTn id="41"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6" dur="26">
                                          <p:stCondLst>
                                            <p:cond delay="650"/>
                                          </p:stCondLst>
                                        </p:cTn>
                                        <p:tgtEl>
                                          <p:spTgt spid="18"/>
                                        </p:tgtEl>
                                      </p:cBhvr>
                                      <p:to x="100000" y="60000"/>
                                    </p:animScale>
                                    <p:animScale>
                                      <p:cBhvr>
                                        <p:cTn id="47" dur="166" decel="50000">
                                          <p:stCondLst>
                                            <p:cond delay="676"/>
                                          </p:stCondLst>
                                        </p:cTn>
                                        <p:tgtEl>
                                          <p:spTgt spid="18"/>
                                        </p:tgtEl>
                                      </p:cBhvr>
                                      <p:to x="100000" y="100000"/>
                                    </p:animScale>
                                    <p:animScale>
                                      <p:cBhvr>
                                        <p:cTn id="48" dur="26">
                                          <p:stCondLst>
                                            <p:cond delay="1312"/>
                                          </p:stCondLst>
                                        </p:cTn>
                                        <p:tgtEl>
                                          <p:spTgt spid="18"/>
                                        </p:tgtEl>
                                      </p:cBhvr>
                                      <p:to x="100000" y="80000"/>
                                    </p:animScale>
                                    <p:animScale>
                                      <p:cBhvr>
                                        <p:cTn id="49" dur="166" decel="50000">
                                          <p:stCondLst>
                                            <p:cond delay="1338"/>
                                          </p:stCondLst>
                                        </p:cTn>
                                        <p:tgtEl>
                                          <p:spTgt spid="18"/>
                                        </p:tgtEl>
                                      </p:cBhvr>
                                      <p:to x="100000" y="100000"/>
                                    </p:animScale>
                                    <p:animScale>
                                      <p:cBhvr>
                                        <p:cTn id="50" dur="26">
                                          <p:stCondLst>
                                            <p:cond delay="1642"/>
                                          </p:stCondLst>
                                        </p:cTn>
                                        <p:tgtEl>
                                          <p:spTgt spid="18"/>
                                        </p:tgtEl>
                                      </p:cBhvr>
                                      <p:to x="100000" y="90000"/>
                                    </p:animScale>
                                    <p:animScale>
                                      <p:cBhvr>
                                        <p:cTn id="51" dur="166" decel="50000">
                                          <p:stCondLst>
                                            <p:cond delay="1668"/>
                                          </p:stCondLst>
                                        </p:cTn>
                                        <p:tgtEl>
                                          <p:spTgt spid="18"/>
                                        </p:tgtEl>
                                      </p:cBhvr>
                                      <p:to x="100000" y="100000"/>
                                    </p:animScale>
                                    <p:animScale>
                                      <p:cBhvr>
                                        <p:cTn id="52" dur="26">
                                          <p:stCondLst>
                                            <p:cond delay="1808"/>
                                          </p:stCondLst>
                                        </p:cTn>
                                        <p:tgtEl>
                                          <p:spTgt spid="18"/>
                                        </p:tgtEl>
                                      </p:cBhvr>
                                      <p:to x="100000" y="95000"/>
                                    </p:animScale>
                                    <p:animScale>
                                      <p:cBhvr>
                                        <p:cTn id="53" dur="166" decel="50000">
                                          <p:stCondLst>
                                            <p:cond delay="1834"/>
                                          </p:stCondLst>
                                        </p:cTn>
                                        <p:tgtEl>
                                          <p:spTgt spid="18"/>
                                        </p:tgtEl>
                                      </p:cBhvr>
                                      <p:to x="100000" y="100000"/>
                                    </p:animScale>
                                  </p:childTnLst>
                                </p:cTn>
                              </p:par>
                              <p:par>
                                <p:cTn id="54" presetID="26"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80">
                                          <p:stCondLst>
                                            <p:cond delay="0"/>
                                          </p:stCondLst>
                                        </p:cTn>
                                        <p:tgtEl>
                                          <p:spTgt spid="20"/>
                                        </p:tgtEl>
                                      </p:cBhvr>
                                    </p:animEffect>
                                    <p:anim calcmode="lin" valueType="num">
                                      <p:cBhvr>
                                        <p:cTn id="5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2" dur="26">
                                          <p:stCondLst>
                                            <p:cond delay="650"/>
                                          </p:stCondLst>
                                        </p:cTn>
                                        <p:tgtEl>
                                          <p:spTgt spid="20"/>
                                        </p:tgtEl>
                                      </p:cBhvr>
                                      <p:to x="100000" y="60000"/>
                                    </p:animScale>
                                    <p:animScale>
                                      <p:cBhvr>
                                        <p:cTn id="63" dur="166" decel="50000">
                                          <p:stCondLst>
                                            <p:cond delay="676"/>
                                          </p:stCondLst>
                                        </p:cTn>
                                        <p:tgtEl>
                                          <p:spTgt spid="20"/>
                                        </p:tgtEl>
                                      </p:cBhvr>
                                      <p:to x="100000" y="100000"/>
                                    </p:animScale>
                                    <p:animScale>
                                      <p:cBhvr>
                                        <p:cTn id="64" dur="26">
                                          <p:stCondLst>
                                            <p:cond delay="1312"/>
                                          </p:stCondLst>
                                        </p:cTn>
                                        <p:tgtEl>
                                          <p:spTgt spid="20"/>
                                        </p:tgtEl>
                                      </p:cBhvr>
                                      <p:to x="100000" y="80000"/>
                                    </p:animScale>
                                    <p:animScale>
                                      <p:cBhvr>
                                        <p:cTn id="65" dur="166" decel="50000">
                                          <p:stCondLst>
                                            <p:cond delay="1338"/>
                                          </p:stCondLst>
                                        </p:cTn>
                                        <p:tgtEl>
                                          <p:spTgt spid="20"/>
                                        </p:tgtEl>
                                      </p:cBhvr>
                                      <p:to x="100000" y="100000"/>
                                    </p:animScale>
                                    <p:animScale>
                                      <p:cBhvr>
                                        <p:cTn id="66" dur="26">
                                          <p:stCondLst>
                                            <p:cond delay="1642"/>
                                          </p:stCondLst>
                                        </p:cTn>
                                        <p:tgtEl>
                                          <p:spTgt spid="20"/>
                                        </p:tgtEl>
                                      </p:cBhvr>
                                      <p:to x="100000" y="90000"/>
                                    </p:animScale>
                                    <p:animScale>
                                      <p:cBhvr>
                                        <p:cTn id="67" dur="166" decel="50000">
                                          <p:stCondLst>
                                            <p:cond delay="1668"/>
                                          </p:stCondLst>
                                        </p:cTn>
                                        <p:tgtEl>
                                          <p:spTgt spid="20"/>
                                        </p:tgtEl>
                                      </p:cBhvr>
                                      <p:to x="100000" y="100000"/>
                                    </p:animScale>
                                    <p:animScale>
                                      <p:cBhvr>
                                        <p:cTn id="68" dur="26">
                                          <p:stCondLst>
                                            <p:cond delay="1808"/>
                                          </p:stCondLst>
                                        </p:cTn>
                                        <p:tgtEl>
                                          <p:spTgt spid="20"/>
                                        </p:tgtEl>
                                      </p:cBhvr>
                                      <p:to x="100000" y="95000"/>
                                    </p:animScale>
                                    <p:animScale>
                                      <p:cBhvr>
                                        <p:cTn id="69" dur="166" decel="50000">
                                          <p:stCondLst>
                                            <p:cond delay="1834"/>
                                          </p:stCondLst>
                                        </p:cTn>
                                        <p:tgtEl>
                                          <p:spTgt spid="20"/>
                                        </p:tgtEl>
                                      </p:cBhvr>
                                      <p:to x="100000" y="100000"/>
                                    </p:animScale>
                                  </p:childTnLst>
                                </p:cTn>
                              </p:par>
                              <p:par>
                                <p:cTn id="70" presetID="26"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down)">
                                      <p:cBhvr>
                                        <p:cTn id="72" dur="580">
                                          <p:stCondLst>
                                            <p:cond delay="0"/>
                                          </p:stCondLst>
                                        </p:cTn>
                                        <p:tgtEl>
                                          <p:spTgt spid="19"/>
                                        </p:tgtEl>
                                      </p:cBhvr>
                                    </p:animEffect>
                                    <p:anim calcmode="lin" valueType="num">
                                      <p:cBhvr>
                                        <p:cTn id="73"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78" dur="26">
                                          <p:stCondLst>
                                            <p:cond delay="650"/>
                                          </p:stCondLst>
                                        </p:cTn>
                                        <p:tgtEl>
                                          <p:spTgt spid="19"/>
                                        </p:tgtEl>
                                      </p:cBhvr>
                                      <p:to x="100000" y="60000"/>
                                    </p:animScale>
                                    <p:animScale>
                                      <p:cBhvr>
                                        <p:cTn id="79" dur="166" decel="50000">
                                          <p:stCondLst>
                                            <p:cond delay="676"/>
                                          </p:stCondLst>
                                        </p:cTn>
                                        <p:tgtEl>
                                          <p:spTgt spid="19"/>
                                        </p:tgtEl>
                                      </p:cBhvr>
                                      <p:to x="100000" y="100000"/>
                                    </p:animScale>
                                    <p:animScale>
                                      <p:cBhvr>
                                        <p:cTn id="80" dur="26">
                                          <p:stCondLst>
                                            <p:cond delay="1312"/>
                                          </p:stCondLst>
                                        </p:cTn>
                                        <p:tgtEl>
                                          <p:spTgt spid="19"/>
                                        </p:tgtEl>
                                      </p:cBhvr>
                                      <p:to x="100000" y="80000"/>
                                    </p:animScale>
                                    <p:animScale>
                                      <p:cBhvr>
                                        <p:cTn id="81" dur="166" decel="50000">
                                          <p:stCondLst>
                                            <p:cond delay="1338"/>
                                          </p:stCondLst>
                                        </p:cTn>
                                        <p:tgtEl>
                                          <p:spTgt spid="19"/>
                                        </p:tgtEl>
                                      </p:cBhvr>
                                      <p:to x="100000" y="100000"/>
                                    </p:animScale>
                                    <p:animScale>
                                      <p:cBhvr>
                                        <p:cTn id="82" dur="26">
                                          <p:stCondLst>
                                            <p:cond delay="1642"/>
                                          </p:stCondLst>
                                        </p:cTn>
                                        <p:tgtEl>
                                          <p:spTgt spid="19"/>
                                        </p:tgtEl>
                                      </p:cBhvr>
                                      <p:to x="100000" y="90000"/>
                                    </p:animScale>
                                    <p:animScale>
                                      <p:cBhvr>
                                        <p:cTn id="83" dur="166" decel="50000">
                                          <p:stCondLst>
                                            <p:cond delay="1668"/>
                                          </p:stCondLst>
                                        </p:cTn>
                                        <p:tgtEl>
                                          <p:spTgt spid="19"/>
                                        </p:tgtEl>
                                      </p:cBhvr>
                                      <p:to x="100000" y="100000"/>
                                    </p:animScale>
                                    <p:animScale>
                                      <p:cBhvr>
                                        <p:cTn id="84" dur="26">
                                          <p:stCondLst>
                                            <p:cond delay="1808"/>
                                          </p:stCondLst>
                                        </p:cTn>
                                        <p:tgtEl>
                                          <p:spTgt spid="19"/>
                                        </p:tgtEl>
                                      </p:cBhvr>
                                      <p:to x="100000" y="95000"/>
                                    </p:animScale>
                                    <p:animScale>
                                      <p:cBhvr>
                                        <p:cTn id="85"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11" grpId="0"/>
      <p:bldP spid="17" grpId="0"/>
      <p:bldP spid="18"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28662" y="1071546"/>
            <a:ext cx="3206750" cy="637675"/>
          </a:xfrm>
          <a:prstGeom prst="rect">
            <a:avLst/>
          </a:prstGeom>
          <a:noFill/>
        </p:spPr>
        <p:txBody>
          <a:bodyPr wrap="square" rtlCol="0">
            <a:spAutoFit/>
          </a:bodyPr>
          <a:lstStyle/>
          <a:p>
            <a:pPr>
              <a:lnSpc>
                <a:spcPct val="150000"/>
              </a:lnSpc>
            </a:pPr>
            <a:r>
              <a:rPr lang="zh-CN" altLang="en-US" sz="2800" dirty="0" smtClean="0">
                <a:latin typeface="+mn-ea"/>
                <a:ea typeface="+mn-ea"/>
              </a:rPr>
              <a:t>　３</a:t>
            </a:r>
            <a:r>
              <a:rPr lang="en-US" altLang="zh-CN" sz="2800" dirty="0" smtClean="0">
                <a:latin typeface="+mn-ea"/>
                <a:ea typeface="+mn-ea"/>
              </a:rPr>
              <a:t>.</a:t>
            </a:r>
            <a:r>
              <a:rPr lang="zh-CN" altLang="en-US" sz="2800" dirty="0">
                <a:latin typeface="+mn-ea"/>
                <a:ea typeface="+mn-ea"/>
                <a:sym typeface="+mn-ea"/>
              </a:rPr>
              <a:t>续编故事</a:t>
            </a:r>
            <a:endParaRPr lang="en-US" altLang="zh-CN" sz="2800" dirty="0" smtClean="0">
              <a:latin typeface="+mn-ea"/>
              <a:ea typeface="+mn-ea"/>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786578" y="6215082"/>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628891" y="3068960"/>
            <a:ext cx="7673391" cy="922020"/>
          </a:xfrm>
          <a:prstGeom prst="rect">
            <a:avLst/>
          </a:prstGeom>
          <a:noFill/>
        </p:spPr>
        <p:txBody>
          <a:bodyPr wrap="square" rtlCol="0">
            <a:spAutoFit/>
          </a:bodyPr>
          <a:lstStyle/>
          <a:p>
            <a:pPr>
              <a:lnSpc>
                <a:spcPct val="150000"/>
              </a:lnSpc>
            </a:pPr>
            <a:r>
              <a:rPr lang="zh-CN" altLang="en-US" sz="3600" dirty="0" smtClean="0"/>
              <a:t>　　</a:t>
            </a:r>
            <a:endParaRPr lang="zh-CN" altLang="en-US" sz="3600" dirty="0"/>
          </a:p>
        </p:txBody>
      </p:sp>
      <p:pic>
        <p:nvPicPr>
          <p:cNvPr id="819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786710" y="5072074"/>
            <a:ext cx="859247" cy="15350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10"/>
          <p:cNvSpPr txBox="1"/>
          <p:nvPr/>
        </p:nvSpPr>
        <p:spPr>
          <a:xfrm>
            <a:off x="1142977" y="1714488"/>
            <a:ext cx="7429552" cy="1200329"/>
          </a:xfrm>
          <a:prstGeom prst="rect">
            <a:avLst/>
          </a:prstGeom>
          <a:noFill/>
        </p:spPr>
        <p:txBody>
          <a:bodyPr wrap="square" rtlCol="0">
            <a:spAutoFit/>
          </a:bodyPr>
          <a:lstStyle/>
          <a:p>
            <a:pPr>
              <a:lnSpc>
                <a:spcPct val="150000"/>
              </a:lnSpc>
            </a:pPr>
            <a:r>
              <a:rPr lang="zh-CN" altLang="en-US" sz="2400" dirty="0" smtClean="0"/>
              <a:t>　　</a:t>
            </a:r>
            <a:r>
              <a:rPr lang="zh-CN" altLang="en-US" sz="2400" dirty="0" smtClean="0">
                <a:solidFill>
                  <a:srgbClr val="FF0000"/>
                </a:solidFill>
                <a:latin typeface="楷体" panose="02010609060101010101" pitchFamily="49" charset="-122"/>
                <a:ea typeface="楷体" panose="02010609060101010101" pitchFamily="49" charset="-122"/>
              </a:rPr>
              <a:t>过小毛虫变成了美丽的花蝴蝶，高兴地飞来飞去。它看见了勤劳的小蜻蜓，美丽的花蝴蝶说</a:t>
            </a:r>
            <a:r>
              <a:rPr lang="en-US" altLang="zh-CN" sz="2400" dirty="0" smtClean="0">
                <a:solidFill>
                  <a:srgbClr val="FF0000"/>
                </a:solidFill>
                <a:latin typeface="楷体" panose="02010609060101010101" pitchFamily="49" charset="-122"/>
                <a:ea typeface="楷体" panose="02010609060101010101" pitchFamily="49" charset="-122"/>
              </a:rPr>
              <a:t>……</a:t>
            </a:r>
            <a:endParaRPr lang="zh-CN" altLang="en-US" sz="2400" dirty="0">
              <a:solidFill>
                <a:srgbClr val="FF0000"/>
              </a:solidFill>
              <a:latin typeface="楷体" panose="02010609060101010101" pitchFamily="49" charset="-122"/>
              <a:ea typeface="楷体" panose="02010609060101010101" pitchFamily="49" charset="-122"/>
            </a:endParaRPr>
          </a:p>
        </p:txBody>
      </p:sp>
      <p:grpSp>
        <p:nvGrpSpPr>
          <p:cNvPr id="17" name="组合 16"/>
          <p:cNvGrpSpPr/>
          <p:nvPr/>
        </p:nvGrpSpPr>
        <p:grpSpPr>
          <a:xfrm>
            <a:off x="4857752" y="5357826"/>
            <a:ext cx="2716550" cy="795001"/>
            <a:chOff x="4857752" y="5357826"/>
            <a:chExt cx="2716550" cy="795001"/>
          </a:xfrm>
        </p:grpSpPr>
        <p:sp>
          <p:nvSpPr>
            <p:cNvPr id="15" name="云形标注 14"/>
            <p:cNvSpPr/>
            <p:nvPr/>
          </p:nvSpPr>
          <p:spPr>
            <a:xfrm>
              <a:off x="4857752" y="5357826"/>
              <a:ext cx="2716550" cy="795001"/>
            </a:xfrm>
            <a:prstGeom prst="cloudCallout">
              <a:avLst>
                <a:gd name="adj1" fmla="val 68001"/>
                <a:gd name="adj2" fmla="val 66201"/>
              </a:avLst>
            </a:prstGeom>
          </p:spPr>
          <p:style>
            <a:lnRef idx="1">
              <a:schemeClr val="accent5"/>
            </a:lnRef>
            <a:fillRef idx="2">
              <a:schemeClr val="accent5"/>
            </a:fillRef>
            <a:effectRef idx="1">
              <a:schemeClr val="accent5"/>
            </a:effectRef>
            <a:fontRef idx="minor">
              <a:schemeClr val="dk1"/>
            </a:fontRef>
          </p:style>
          <p:txBody>
            <a:bodyPr rtlCol="0" anchor="ctr"/>
            <a:lstStyle/>
            <a:p>
              <a:endParaRPr lang="zh-CN" altLang="en-US" sz="2400" dirty="0">
                <a:latin typeface="楷体" panose="02010609060101010101" pitchFamily="49" charset="-122"/>
                <a:ea typeface="楷体" panose="02010609060101010101" pitchFamily="49" charset="-122"/>
              </a:endParaRPr>
            </a:p>
          </p:txBody>
        </p:sp>
        <p:sp>
          <p:nvSpPr>
            <p:cNvPr id="16" name="矩形 15"/>
            <p:cNvSpPr/>
            <p:nvPr/>
          </p:nvSpPr>
          <p:spPr>
            <a:xfrm>
              <a:off x="5214942" y="5572140"/>
              <a:ext cx="2031325" cy="369332"/>
            </a:xfrm>
            <a:prstGeom prst="rect">
              <a:avLst/>
            </a:prstGeom>
          </p:spPr>
          <p:txBody>
            <a:bodyPr wrap="none">
              <a:spAutoFit/>
            </a:bodyPr>
            <a:lstStyle/>
            <a:p>
              <a:r>
                <a:rPr lang="zh-CN" altLang="en-US" dirty="0" smtClean="0">
                  <a:latin typeface="楷体" panose="02010609060101010101" pitchFamily="49" charset="-122"/>
                  <a:ea typeface="楷体" panose="02010609060101010101" pitchFamily="49" charset="-122"/>
                </a:rPr>
                <a:t>你是怎么想的呢？</a:t>
              </a:r>
              <a:endParaRPr lang="zh-CN" altLang="en-US" dirty="0">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grpSp>
        <p:nvGrpSpPr>
          <p:cNvPr id="13" name="组合 12"/>
          <p:cNvGrpSpPr/>
          <p:nvPr/>
        </p:nvGrpSpPr>
        <p:grpSpPr>
          <a:xfrm>
            <a:off x="4500562" y="1714488"/>
            <a:ext cx="4429156" cy="1824623"/>
            <a:chOff x="4044059" y="2260022"/>
            <a:chExt cx="3036155" cy="1512168"/>
          </a:xfrm>
        </p:grpSpPr>
        <p:sp>
          <p:nvSpPr>
            <p:cNvPr id="19" name="云形标注 18"/>
            <p:cNvSpPr/>
            <p:nvPr/>
          </p:nvSpPr>
          <p:spPr>
            <a:xfrm>
              <a:off x="4044059" y="2260022"/>
              <a:ext cx="3036155" cy="1512168"/>
            </a:xfrm>
            <a:prstGeom prst="cloudCallout">
              <a:avLst>
                <a:gd name="adj1" fmla="val -64350"/>
                <a:gd name="adj2" fmla="val 1660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1600" dirty="0" smtClean="0"/>
                <a:t>　</a:t>
              </a:r>
              <a:r>
                <a:rPr lang="zh-CN" altLang="en-US" sz="1600" dirty="0" smtClean="0">
                  <a:latin typeface="楷体" panose="02010609060101010101" pitchFamily="49" charset="-122"/>
                  <a:ea typeface="楷体" panose="02010609060101010101" pitchFamily="49" charset="-122"/>
                </a:rPr>
                <a:t>　</a:t>
              </a:r>
              <a:endParaRPr lang="zh-CN" altLang="en-US" sz="1600" dirty="0">
                <a:latin typeface="楷体" panose="02010609060101010101" pitchFamily="49" charset="-122"/>
                <a:ea typeface="楷体" panose="02010609060101010101" pitchFamily="49" charset="-122"/>
              </a:endParaRPr>
            </a:p>
          </p:txBody>
        </p:sp>
        <p:sp>
          <p:nvSpPr>
            <p:cNvPr id="20" name="TextBox 19"/>
            <p:cNvSpPr txBox="1"/>
            <p:nvPr/>
          </p:nvSpPr>
          <p:spPr>
            <a:xfrm>
              <a:off x="4288910" y="2397385"/>
              <a:ext cx="2627723" cy="994780"/>
            </a:xfrm>
            <a:prstGeom prst="rect">
              <a:avLst/>
            </a:prstGeom>
            <a:noFill/>
          </p:spPr>
          <p:txBody>
            <a:bodyPr wrap="square" rtlCol="0">
              <a:spAutoFit/>
            </a:bodyPr>
            <a:lstStyle/>
            <a:p>
              <a:r>
                <a:rPr lang="zh-CN" altLang="en-US" b="1" dirty="0" smtClean="0">
                  <a:latin typeface="楷体" panose="02010609060101010101" pitchFamily="49" charset="-122"/>
                  <a:ea typeface="楷体" panose="02010609060101010101" pitchFamily="49" charset="-122"/>
                </a:rPr>
                <a:t>小毛虫是鳞翅目昆虫（蝶、蛾）的幼虫。体圆柱形，分</a:t>
              </a:r>
              <a:r>
                <a:rPr lang="en-US" altLang="zh-CN" b="1" dirty="0" smtClean="0">
                  <a:latin typeface="楷体" panose="02010609060101010101" pitchFamily="49" charset="-122"/>
                  <a:ea typeface="楷体" panose="02010609060101010101" pitchFamily="49" charset="-122"/>
                </a:rPr>
                <a:t>13</a:t>
              </a:r>
              <a:r>
                <a:rPr lang="zh-CN" altLang="en-US" b="1" dirty="0" smtClean="0">
                  <a:latin typeface="楷体" panose="02010609060101010101" pitchFamily="49" charset="-122"/>
                  <a:ea typeface="楷体" panose="02010609060101010101" pitchFamily="49" charset="-122"/>
                </a:rPr>
                <a:t>节，有</a:t>
              </a:r>
              <a:r>
                <a:rPr lang="en-US" altLang="zh-CN" b="1" dirty="0" smtClean="0">
                  <a:latin typeface="楷体" panose="02010609060101010101" pitchFamily="49" charset="-122"/>
                  <a:ea typeface="楷体" panose="02010609060101010101" pitchFamily="49" charset="-122"/>
                </a:rPr>
                <a:t>3</a:t>
              </a:r>
              <a:r>
                <a:rPr lang="zh-CN" altLang="en-US" b="1" dirty="0" smtClean="0">
                  <a:latin typeface="楷体" panose="02010609060101010101" pitchFamily="49" charset="-122"/>
                  <a:ea typeface="楷体" panose="02010609060101010101" pitchFamily="49" charset="-122"/>
                </a:rPr>
                <a:t>对胸足和数对腹足。头两侧各有</a:t>
              </a:r>
              <a:r>
                <a:rPr lang="en-US" altLang="zh-CN" b="1" dirty="0" smtClean="0">
                  <a:latin typeface="楷体" panose="02010609060101010101" pitchFamily="49" charset="-122"/>
                  <a:ea typeface="楷体" panose="02010609060101010101" pitchFamily="49" charset="-122"/>
                </a:rPr>
                <a:t>6</a:t>
              </a:r>
              <a:r>
                <a:rPr lang="zh-CN" altLang="en-US" b="1" dirty="0" smtClean="0">
                  <a:latin typeface="楷体" panose="02010609060101010101" pitchFamily="49" charset="-122"/>
                  <a:ea typeface="楷体" panose="02010609060101010101" pitchFamily="49" charset="-122"/>
                </a:rPr>
                <a:t>眼，触角短，腭强壮。</a:t>
              </a:r>
              <a:endParaRPr lang="zh-CN" altLang="en-US" dirty="0"/>
            </a:p>
          </p:txBody>
        </p:sp>
      </p:grpSp>
      <p:sp>
        <p:nvSpPr>
          <p:cNvPr id="21" name="矩形 20"/>
          <p:cNvSpPr/>
          <p:nvPr/>
        </p:nvSpPr>
        <p:spPr>
          <a:xfrm>
            <a:off x="3857620" y="928670"/>
            <a:ext cx="1571636" cy="584775"/>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磨     坊</a:t>
            </a:r>
            <a:endParaRPr lang="zh-CN"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grpSp>
        <p:nvGrpSpPr>
          <p:cNvPr id="18" name="组合 17"/>
          <p:cNvGrpSpPr/>
          <p:nvPr/>
        </p:nvGrpSpPr>
        <p:grpSpPr>
          <a:xfrm>
            <a:off x="1403648" y="3933056"/>
            <a:ext cx="3075254" cy="1569660"/>
            <a:chOff x="6572264" y="3999934"/>
            <a:chExt cx="2357438" cy="1569660"/>
          </a:xfrm>
        </p:grpSpPr>
        <p:sp>
          <p:nvSpPr>
            <p:cNvPr id="16" name="云形标注 15"/>
            <p:cNvSpPr/>
            <p:nvPr/>
          </p:nvSpPr>
          <p:spPr>
            <a:xfrm>
              <a:off x="6572264" y="4071942"/>
              <a:ext cx="2266389" cy="1061132"/>
            </a:xfrm>
            <a:prstGeom prst="cloudCallout">
              <a:avLst>
                <a:gd name="adj1" fmla="val 60520"/>
                <a:gd name="adj2" fmla="val 54020"/>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15" name="矩形 14"/>
            <p:cNvSpPr/>
            <p:nvPr/>
          </p:nvSpPr>
          <p:spPr>
            <a:xfrm>
              <a:off x="6643702" y="3999934"/>
              <a:ext cx="2286000" cy="1569660"/>
            </a:xfrm>
            <a:prstGeom prst="rect">
              <a:avLst/>
            </a:prstGeom>
          </p:spPr>
          <p:txBody>
            <a:bodyPr wrap="square">
              <a:spAutoFit/>
            </a:bodyPr>
            <a:lstStyle/>
            <a:p>
              <a:r>
                <a:rPr lang="zh-CN" altLang="en-US" sz="1600" b="1" dirty="0" smtClean="0">
                  <a:latin typeface="楷体" panose="02010609060101010101" pitchFamily="49" charset="-122"/>
                  <a:ea typeface="楷体" panose="02010609060101010101" pitchFamily="49" charset="-122"/>
                </a:rPr>
                <a:t>蝴蝶一般色彩鲜艳，身上有好多条纹，色彩较丰富，翅膀和身体有各种花斑，最大的蝴蝶展翅可达</a:t>
              </a:r>
              <a:r>
                <a:rPr lang="en-US" altLang="zh-CN" sz="1600" b="1" dirty="0" smtClean="0">
                  <a:latin typeface="楷体" panose="02010609060101010101" pitchFamily="49" charset="-122"/>
                  <a:ea typeface="楷体" panose="02010609060101010101" pitchFamily="49" charset="-122"/>
                </a:rPr>
                <a:t>28</a:t>
              </a:r>
              <a:r>
                <a:rPr lang="zh-CN" altLang="en-US" sz="1600" b="1" dirty="0" smtClean="0">
                  <a:latin typeface="楷体" panose="02010609060101010101" pitchFamily="49" charset="-122"/>
                  <a:ea typeface="楷体" panose="02010609060101010101" pitchFamily="49" charset="-122"/>
                </a:rPr>
                <a:t>～</a:t>
              </a:r>
              <a:r>
                <a:rPr lang="en-US" altLang="zh-CN" sz="1600" b="1" dirty="0" smtClean="0">
                  <a:latin typeface="楷体" panose="02010609060101010101" pitchFamily="49" charset="-122"/>
                  <a:ea typeface="楷体" panose="02010609060101010101" pitchFamily="49" charset="-122"/>
                </a:rPr>
                <a:t>30</a:t>
              </a:r>
              <a:r>
                <a:rPr lang="zh-CN" altLang="en-US" sz="1600" b="1" dirty="0" smtClean="0">
                  <a:latin typeface="楷体" panose="02010609060101010101" pitchFamily="49" charset="-122"/>
                  <a:ea typeface="楷体" panose="02010609060101010101" pitchFamily="49" charset="-122"/>
                </a:rPr>
                <a:t>厘米左右，最小的只有 </a:t>
              </a:r>
              <a:r>
                <a:rPr lang="en-US" altLang="zh-CN" sz="1600" b="1" dirty="0" smtClean="0">
                  <a:latin typeface="楷体" panose="02010609060101010101" pitchFamily="49" charset="-122"/>
                  <a:ea typeface="楷体" panose="02010609060101010101" pitchFamily="49" charset="-122"/>
                </a:rPr>
                <a:t>0.7 </a:t>
              </a:r>
              <a:r>
                <a:rPr lang="zh-CN" altLang="en-US" sz="1600" b="1" dirty="0" smtClean="0">
                  <a:latin typeface="楷体" panose="02010609060101010101" pitchFamily="49" charset="-122"/>
                  <a:ea typeface="楷体" panose="02010609060101010101" pitchFamily="49" charset="-122"/>
                </a:rPr>
                <a:t>厘米左右。</a:t>
              </a:r>
              <a:endParaRPr lang="zh-CN" altLang="en-US" sz="1600" dirty="0"/>
            </a:p>
          </p:txBody>
        </p:sp>
      </p:grpSp>
      <p:pic>
        <p:nvPicPr>
          <p:cNvPr id="28" name="Picture 2"/>
          <p:cNvPicPr>
            <a:picLocks noChangeAspect="1" noChangeArrowheads="1"/>
          </p:cNvPicPr>
          <p:nvPr/>
        </p:nvPicPr>
        <p:blipFill>
          <a:blip r:embed="rId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467544" y="4991866"/>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srcRect/>
          <a:stretch>
            <a:fillRect/>
          </a:stretch>
        </p:blipFill>
        <p:spPr bwMode="auto">
          <a:xfrm>
            <a:off x="179512" y="1556792"/>
            <a:ext cx="3550685" cy="216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7" name="Picture 3"/>
          <p:cNvPicPr>
            <a:picLocks noChangeAspect="1" noChangeArrowheads="1"/>
          </p:cNvPicPr>
          <p:nvPr/>
        </p:nvPicPr>
        <p:blipFill>
          <a:blip r:embed="rId5" cstate="print"/>
          <a:srcRect/>
          <a:stretch>
            <a:fillRect/>
          </a:stretch>
        </p:blipFill>
        <p:spPr bwMode="auto">
          <a:xfrm>
            <a:off x="5004048" y="3717032"/>
            <a:ext cx="3742538" cy="21600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ppt_w*0.05"/>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anim calcmode="lin" valueType="num">
                                      <p:cBhvr>
                                        <p:cTn id="9" dur="500" fill="hold"/>
                                        <p:tgtEl>
                                          <p:spTgt spid="13"/>
                                        </p:tgtEl>
                                        <p:attrNameLst>
                                          <p:attrName>ppt_x</p:attrName>
                                        </p:attrNameLst>
                                      </p:cBhvr>
                                      <p:tavLst>
                                        <p:tav tm="0">
                                          <p:val>
                                            <p:strVal val="#ppt_x-.2"/>
                                          </p:val>
                                        </p:tav>
                                        <p:tav tm="100000">
                                          <p:val>
                                            <p:strVal val="#ppt_x"/>
                                          </p:val>
                                        </p:tav>
                                      </p:tavLst>
                                    </p:anim>
                                    <p:anim calcmode="lin" valueType="num">
                                      <p:cBhvr>
                                        <p:cTn id="10" dur="500" fill="hold"/>
                                        <p:tgtEl>
                                          <p:spTgt spid="13"/>
                                        </p:tgtEl>
                                        <p:attrNameLst>
                                          <p:attrName>ppt_y</p:attrName>
                                        </p:attrNameLst>
                                      </p:cBhvr>
                                      <p:tavLst>
                                        <p:tav tm="0">
                                          <p:val>
                                            <p:strVal val="#ppt_y"/>
                                          </p:val>
                                        </p:tav>
                                        <p:tav tm="100000">
                                          <p:val>
                                            <p:strVal val="#ppt_y"/>
                                          </p:val>
                                        </p:tav>
                                      </p:tavLst>
                                    </p:anim>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6"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Horizontal)">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4"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0" name="TextBox 2"/>
          <p:cNvSpPr txBox="1"/>
          <p:nvPr/>
        </p:nvSpPr>
        <p:spPr>
          <a:xfrm>
            <a:off x="1125598" y="1461676"/>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2" name="TextBox 3"/>
          <p:cNvSpPr txBox="1"/>
          <p:nvPr/>
        </p:nvSpPr>
        <p:spPr>
          <a:xfrm>
            <a:off x="1214414" y="675949"/>
            <a:ext cx="1467068" cy="707886"/>
          </a:xfrm>
          <a:prstGeom prst="rect">
            <a:avLst/>
          </a:prstGeom>
          <a:noFill/>
        </p:spPr>
        <p:txBody>
          <a:bodyPr wrap="none" rtlCol="0">
            <a:spAutoFit/>
          </a:bodyPr>
          <a:lstStyle/>
          <a:p>
            <a:r>
              <a:rPr lang="en-US" altLang="zh-CN" sz="4000" dirty="0" err="1" smtClean="0">
                <a:latin typeface="+mn-ea"/>
                <a:ea typeface="+mn-ea"/>
              </a:rPr>
              <a:t>zhěng</a:t>
            </a:r>
            <a:endParaRPr lang="zh-CN" altLang="en-US" sz="4000" dirty="0">
              <a:latin typeface="+mn-ea"/>
              <a:ea typeface="+mn-ea"/>
            </a:endParaRPr>
          </a:p>
        </p:txBody>
      </p:sp>
      <p:sp>
        <p:nvSpPr>
          <p:cNvPr id="54" name="TextBox 5"/>
          <p:cNvSpPr txBox="1"/>
          <p:nvPr/>
        </p:nvSpPr>
        <p:spPr>
          <a:xfrm>
            <a:off x="2927214" y="1928802"/>
            <a:ext cx="3802644"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：整个  完整  整齐  整天</a:t>
            </a:r>
            <a:endParaRPr lang="zh-CN" altLang="en-US" sz="2000" dirty="0">
              <a:latin typeface="楷体" panose="02010609060101010101" pitchFamily="49" charset="-122"/>
              <a:ea typeface="楷体" panose="02010609060101010101" pitchFamily="49" charset="-122"/>
            </a:endParaRPr>
          </a:p>
        </p:txBody>
      </p:sp>
      <p:sp>
        <p:nvSpPr>
          <p:cNvPr id="55" name="TextBox 13"/>
          <p:cNvSpPr txBox="1"/>
          <p:nvPr/>
        </p:nvSpPr>
        <p:spPr>
          <a:xfrm>
            <a:off x="2941682" y="2285992"/>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巧记：敕在正上坐。</a:t>
            </a:r>
            <a:endParaRPr lang="zh-CN" altLang="en-US" sz="2000" b="1" dirty="0">
              <a:latin typeface="楷体" panose="02010609060101010101" pitchFamily="49" charset="-122"/>
              <a:ea typeface="楷体" panose="02010609060101010101" pitchFamily="49" charset="-122"/>
            </a:endParaRPr>
          </a:p>
        </p:txBody>
      </p:sp>
      <p:sp>
        <p:nvSpPr>
          <p:cNvPr id="62" name="TextBox 14"/>
          <p:cNvSpPr txBox="1"/>
          <p:nvPr/>
        </p:nvSpPr>
        <p:spPr>
          <a:xfrm>
            <a:off x="2928926" y="1318897"/>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 上部笔画紧凑，“正”最后一笔横要长。</a:t>
            </a:r>
            <a:endParaRPr lang="zh-CN" altLang="en-US" sz="2000" dirty="0">
              <a:latin typeface="楷体" panose="02010609060101010101" pitchFamily="49" charset="-122"/>
              <a:ea typeface="楷体" panose="02010609060101010101" pitchFamily="49" charset="-122"/>
            </a:endParaRPr>
          </a:p>
        </p:txBody>
      </p:sp>
      <p:sp>
        <p:nvSpPr>
          <p:cNvPr id="63" name="TextBox 16"/>
          <p:cNvSpPr txBox="1"/>
          <p:nvPr/>
        </p:nvSpPr>
        <p:spPr>
          <a:xfrm>
            <a:off x="1063169" y="385164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64" name="TextBox 17"/>
          <p:cNvSpPr txBox="1"/>
          <p:nvPr/>
        </p:nvSpPr>
        <p:spPr>
          <a:xfrm>
            <a:off x="1500166" y="3065949"/>
            <a:ext cx="1210588" cy="707886"/>
          </a:xfrm>
          <a:prstGeom prst="rect">
            <a:avLst/>
          </a:prstGeom>
          <a:noFill/>
        </p:spPr>
        <p:txBody>
          <a:bodyPr wrap="none" rtlCol="0">
            <a:spAutoFit/>
          </a:bodyPr>
          <a:lstStyle/>
          <a:p>
            <a:r>
              <a:rPr lang="en-US" altLang="zh-CN" sz="4000" dirty="0" err="1" smtClean="0">
                <a:latin typeface="+mn-ea"/>
                <a:ea typeface="+mn-ea"/>
              </a:rPr>
              <a:t>chōu</a:t>
            </a:r>
            <a:endParaRPr lang="zh-CN" altLang="en-US" sz="4000" dirty="0">
              <a:latin typeface="+mn-ea"/>
              <a:ea typeface="+mn-ea"/>
            </a:endParaRPr>
          </a:p>
        </p:txBody>
      </p:sp>
      <p:sp>
        <p:nvSpPr>
          <p:cNvPr id="68" name="TextBox 20"/>
          <p:cNvSpPr txBox="1"/>
          <p:nvPr/>
        </p:nvSpPr>
        <p:spPr>
          <a:xfrm>
            <a:off x="2850396" y="4435626"/>
            <a:ext cx="3544560" cy="707886"/>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：抽丝  抽水机  抽出  </a:t>
            </a:r>
          </a:p>
          <a:p>
            <a:endParaRPr lang="zh-CN" altLang="en-US" sz="2000" dirty="0">
              <a:latin typeface="楷体" panose="02010609060101010101" pitchFamily="49" charset="-122"/>
              <a:ea typeface="楷体" panose="02010609060101010101" pitchFamily="49" charset="-122"/>
            </a:endParaRPr>
          </a:p>
        </p:txBody>
      </p:sp>
      <p:sp>
        <p:nvSpPr>
          <p:cNvPr id="69" name="TextBox 21"/>
          <p:cNvSpPr txBox="1"/>
          <p:nvPr/>
        </p:nvSpPr>
        <p:spPr>
          <a:xfrm>
            <a:off x="2857488" y="481484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巧记：扌＋由＝抽。</a:t>
            </a:r>
            <a:endParaRPr lang="zh-CN" altLang="en-US" sz="2000" b="1" dirty="0">
              <a:latin typeface="楷体" panose="02010609060101010101" pitchFamily="49" charset="-122"/>
              <a:ea typeface="楷体" panose="02010609060101010101" pitchFamily="49" charset="-122"/>
            </a:endParaRPr>
          </a:p>
        </p:txBody>
      </p:sp>
      <p:sp>
        <p:nvSpPr>
          <p:cNvPr id="70" name="TextBox 23"/>
          <p:cNvSpPr txBox="1"/>
          <p:nvPr/>
        </p:nvSpPr>
        <p:spPr>
          <a:xfrm>
            <a:off x="2825910" y="3794566"/>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书写提示：左窄右宽，“由”宽而稍小。</a:t>
            </a:r>
            <a:endParaRPr lang="zh-CN" altLang="en-US" sz="2000" dirty="0">
              <a:latin typeface="楷体" panose="02010609060101010101" pitchFamily="49" charset="-122"/>
              <a:ea typeface="楷体" panose="02010609060101010101" pitchFamily="49" charset="-122"/>
            </a:endParaRPr>
          </a:p>
        </p:txBody>
      </p:sp>
      <p:grpSp>
        <p:nvGrpSpPr>
          <p:cNvPr id="72" name="组合 71"/>
          <p:cNvGrpSpPr/>
          <p:nvPr/>
        </p:nvGrpSpPr>
        <p:grpSpPr>
          <a:xfrm>
            <a:off x="1077238" y="3794668"/>
            <a:ext cx="1511802" cy="1486306"/>
            <a:chOff x="-2214610" y="714356"/>
            <a:chExt cx="1785950" cy="1643868"/>
          </a:xfrm>
          <a:solidFill>
            <a:schemeClr val="accent5">
              <a:lumMod val="40000"/>
              <a:lumOff val="60000"/>
            </a:schemeClr>
          </a:solidFill>
        </p:grpSpPr>
        <p:sp>
          <p:nvSpPr>
            <p:cNvPr id="73" name="矩形 72"/>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p:cNvCxnSpPr>
              <a:stCxn id="73" idx="1"/>
              <a:endCxn id="73"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3" idx="0"/>
              <a:endCxn id="73"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6" name="TextBox 23"/>
          <p:cNvSpPr txBox="1">
            <a:spLocks noChangeArrowheads="1"/>
          </p:cNvSpPr>
          <p:nvPr/>
        </p:nvSpPr>
        <p:spPr bwMode="auto">
          <a:xfrm>
            <a:off x="1117843" y="368249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抽</a:t>
            </a:r>
            <a:endParaRPr lang="zh-CN" altLang="en-US" sz="9600" b="1" dirty="0">
              <a:latin typeface="楷体" panose="02010609060101010101" pitchFamily="49" charset="-122"/>
              <a:ea typeface="楷体" panose="02010609060101010101" pitchFamily="49" charset="-122"/>
            </a:endParaRPr>
          </a:p>
        </p:txBody>
      </p:sp>
      <p:grpSp>
        <p:nvGrpSpPr>
          <p:cNvPr id="77" name="组合 76"/>
          <p:cNvGrpSpPr/>
          <p:nvPr/>
        </p:nvGrpSpPr>
        <p:grpSpPr>
          <a:xfrm>
            <a:off x="1082897" y="1445405"/>
            <a:ext cx="1544244" cy="1428268"/>
            <a:chOff x="-2214610" y="714356"/>
            <a:chExt cx="1785950" cy="1643868"/>
          </a:xfrm>
          <a:solidFill>
            <a:schemeClr val="accent5">
              <a:lumMod val="40000"/>
              <a:lumOff val="60000"/>
            </a:schemeClr>
          </a:solidFill>
        </p:grpSpPr>
        <p:sp>
          <p:nvSpPr>
            <p:cNvPr id="78" name="矩形 77"/>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a:stCxn id="78" idx="1"/>
              <a:endCxn id="78"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8" idx="0"/>
              <a:endCxn id="78"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1" name="TextBox 23"/>
          <p:cNvSpPr txBox="1">
            <a:spLocks noChangeArrowheads="1"/>
          </p:cNvSpPr>
          <p:nvPr/>
        </p:nvSpPr>
        <p:spPr bwMode="auto">
          <a:xfrm>
            <a:off x="1071538" y="1335927"/>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整</a:t>
            </a:r>
            <a:endParaRPr lang="zh-CN" altLang="en-US" sz="9600" b="1" dirty="0">
              <a:latin typeface="楷体" panose="02010609060101010101" pitchFamily="49" charset="-122"/>
              <a:ea typeface="楷体" panose="02010609060101010101" pitchFamily="49" charset="-122"/>
            </a:endParaRPr>
          </a:p>
        </p:txBody>
      </p:sp>
      <p:grpSp>
        <p:nvGrpSpPr>
          <p:cNvPr id="82" name="组合 81"/>
          <p:cNvGrpSpPr/>
          <p:nvPr/>
        </p:nvGrpSpPr>
        <p:grpSpPr>
          <a:xfrm>
            <a:off x="1835696" y="5616071"/>
            <a:ext cx="5330062" cy="1227642"/>
            <a:chOff x="1835696" y="5616071"/>
            <a:chExt cx="5330062" cy="1227642"/>
          </a:xfrm>
        </p:grpSpPr>
        <p:sp>
          <p:nvSpPr>
            <p:cNvPr id="83" name="云形 82"/>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42"/>
            <p:cNvSpPr txBox="1"/>
            <p:nvPr/>
          </p:nvSpPr>
          <p:spPr>
            <a:xfrm>
              <a:off x="3631756" y="5819268"/>
              <a:ext cx="3534002" cy="923330"/>
            </a:xfrm>
            <a:prstGeom prst="rect">
              <a:avLst/>
            </a:prstGeom>
            <a:noFill/>
          </p:spPr>
          <p:txBody>
            <a:bodyPr wrap="square" rtlCol="0">
              <a:spAutoFit/>
            </a:bodyPr>
            <a:lstStyle/>
            <a:p>
              <a:r>
                <a:rPr lang="zh-CN" altLang="en-US" dirty="0" smtClean="0"/>
                <a:t>　　</a:t>
              </a:r>
              <a:r>
                <a:rPr lang="zh-CN" altLang="en-US" b="1" dirty="0" smtClean="0"/>
                <a:t>拆字记忆法：</a:t>
              </a:r>
              <a:r>
                <a:rPr lang="zh-CN" altLang="en-US" b="1" dirty="0" smtClean="0">
                  <a:solidFill>
                    <a:srgbClr val="FF0000"/>
                  </a:solidFill>
                </a:rPr>
                <a:t>“抽” 可以利用拆字记忆法</a:t>
              </a:r>
              <a:r>
                <a:rPr lang="zh-CN" altLang="en-US" b="1" dirty="0" smtClean="0">
                  <a:solidFill>
                    <a:srgbClr val="FF0000"/>
                  </a:solidFill>
                  <a:latin typeface="楷体" panose="02010609060101010101" pitchFamily="49" charset="-122"/>
                  <a:ea typeface="楷体" panose="02010609060101010101" pitchFamily="49" charset="-122"/>
                </a:rPr>
                <a:t>。</a:t>
              </a:r>
            </a:p>
            <a:p>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85" name="组合 84"/>
            <p:cNvGrpSpPr/>
            <p:nvPr/>
          </p:nvGrpSpPr>
          <p:grpSpPr>
            <a:xfrm>
              <a:off x="1835696" y="5616071"/>
              <a:ext cx="1665879" cy="1227642"/>
              <a:chOff x="1835696" y="5616071"/>
              <a:chExt cx="1665879" cy="1227642"/>
            </a:xfrm>
          </p:grpSpPr>
          <p:pic>
            <p:nvPicPr>
              <p:cNvPr id="86" name="Picture 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7"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90" name="矩形 89"/>
          <p:cNvSpPr/>
          <p:nvPr/>
        </p:nvSpPr>
        <p:spPr>
          <a:xfrm>
            <a:off x="2857488" y="5214950"/>
            <a:ext cx="4572085"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：三台抽水机正在紧张地工作着。</a:t>
            </a:r>
            <a:endParaRPr lang="zh-CN" altLang="en-US" sz="2000" b="1" dirty="0">
              <a:latin typeface="楷体" panose="02010609060101010101" pitchFamily="49" charset="-122"/>
              <a:ea typeface="楷体" panose="02010609060101010101" pitchFamily="49" charset="-122"/>
            </a:endParaRPr>
          </a:p>
        </p:txBody>
      </p:sp>
      <p:sp>
        <p:nvSpPr>
          <p:cNvPr id="91" name="矩形 90"/>
          <p:cNvSpPr/>
          <p:nvPr/>
        </p:nvSpPr>
        <p:spPr>
          <a:xfrm>
            <a:off x="2927214" y="2643182"/>
            <a:ext cx="4314001" cy="707886"/>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：他的书整齐地摆放在书架上。</a:t>
            </a:r>
          </a:p>
          <a:p>
            <a:endParaRPr lang="zh-CN" altLang="en-US" sz="20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strVal val="#ppt_w*0.05"/>
                                          </p:val>
                                        </p:tav>
                                        <p:tav tm="100000">
                                          <p:val>
                                            <p:strVal val="#ppt_w"/>
                                          </p:val>
                                        </p:tav>
                                      </p:tavLst>
                                    </p:anim>
                                    <p:anim calcmode="lin" valueType="num">
                                      <p:cBhvr>
                                        <p:cTn id="8" dur="500" fill="hold"/>
                                        <p:tgtEl>
                                          <p:spTgt spid="81"/>
                                        </p:tgtEl>
                                        <p:attrNameLst>
                                          <p:attrName>ppt_h</p:attrName>
                                        </p:attrNameLst>
                                      </p:cBhvr>
                                      <p:tavLst>
                                        <p:tav tm="0">
                                          <p:val>
                                            <p:strVal val="#ppt_h"/>
                                          </p:val>
                                        </p:tav>
                                        <p:tav tm="100000">
                                          <p:val>
                                            <p:strVal val="#ppt_h"/>
                                          </p:val>
                                        </p:tav>
                                      </p:tavLst>
                                    </p:anim>
                                    <p:anim calcmode="lin" valueType="num">
                                      <p:cBhvr>
                                        <p:cTn id="9" dur="500" fill="hold"/>
                                        <p:tgtEl>
                                          <p:spTgt spid="81"/>
                                        </p:tgtEl>
                                        <p:attrNameLst>
                                          <p:attrName>ppt_x</p:attrName>
                                        </p:attrNameLst>
                                      </p:cBhvr>
                                      <p:tavLst>
                                        <p:tav tm="0">
                                          <p:val>
                                            <p:strVal val="#ppt_x-.2"/>
                                          </p:val>
                                        </p:tav>
                                        <p:tav tm="100000">
                                          <p:val>
                                            <p:strVal val="#ppt_x"/>
                                          </p:val>
                                        </p:tav>
                                      </p:tavLst>
                                    </p:anim>
                                    <p:anim calcmode="lin" valueType="num">
                                      <p:cBhvr>
                                        <p:cTn id="10" dur="500" fill="hold"/>
                                        <p:tgtEl>
                                          <p:spTgt spid="81"/>
                                        </p:tgtEl>
                                        <p:attrNameLst>
                                          <p:attrName>ppt_y</p:attrName>
                                        </p:attrNameLst>
                                      </p:cBhvr>
                                      <p:tavLst>
                                        <p:tav tm="0">
                                          <p:val>
                                            <p:strVal val="#ppt_y"/>
                                          </p:val>
                                        </p:tav>
                                        <p:tav tm="100000">
                                          <p:val>
                                            <p:strVal val="#ppt_y"/>
                                          </p:val>
                                        </p:tav>
                                      </p:tavLst>
                                    </p:anim>
                                    <p:animEffect transition="in" filter="fade">
                                      <p:cBhvr>
                                        <p:cTn id="11" dur="500"/>
                                        <p:tgtEl>
                                          <p:spTgt spid="81"/>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p:cTn id="16" dur="500" fill="hold"/>
                                        <p:tgtEl>
                                          <p:spTgt spid="76"/>
                                        </p:tgtEl>
                                        <p:attrNameLst>
                                          <p:attrName>ppt_w</p:attrName>
                                        </p:attrNameLst>
                                      </p:cBhvr>
                                      <p:tavLst>
                                        <p:tav tm="0">
                                          <p:val>
                                            <p:strVal val="#ppt_w*0.05"/>
                                          </p:val>
                                        </p:tav>
                                        <p:tav tm="100000">
                                          <p:val>
                                            <p:strVal val="#ppt_w"/>
                                          </p:val>
                                        </p:tav>
                                      </p:tavLst>
                                    </p:anim>
                                    <p:anim calcmode="lin" valueType="num">
                                      <p:cBhvr>
                                        <p:cTn id="17" dur="500" fill="hold"/>
                                        <p:tgtEl>
                                          <p:spTgt spid="76"/>
                                        </p:tgtEl>
                                        <p:attrNameLst>
                                          <p:attrName>ppt_h</p:attrName>
                                        </p:attrNameLst>
                                      </p:cBhvr>
                                      <p:tavLst>
                                        <p:tav tm="0">
                                          <p:val>
                                            <p:strVal val="#ppt_h"/>
                                          </p:val>
                                        </p:tav>
                                        <p:tav tm="100000">
                                          <p:val>
                                            <p:strVal val="#ppt_h"/>
                                          </p:val>
                                        </p:tav>
                                      </p:tavLst>
                                    </p:anim>
                                    <p:anim calcmode="lin" valueType="num">
                                      <p:cBhvr>
                                        <p:cTn id="18" dur="500" fill="hold"/>
                                        <p:tgtEl>
                                          <p:spTgt spid="76"/>
                                        </p:tgtEl>
                                        <p:attrNameLst>
                                          <p:attrName>ppt_x</p:attrName>
                                        </p:attrNameLst>
                                      </p:cBhvr>
                                      <p:tavLst>
                                        <p:tav tm="0">
                                          <p:val>
                                            <p:strVal val="#ppt_x-.2"/>
                                          </p:val>
                                        </p:tav>
                                        <p:tav tm="100000">
                                          <p:val>
                                            <p:strVal val="#ppt_x"/>
                                          </p:val>
                                        </p:tav>
                                      </p:tavLst>
                                    </p:anim>
                                    <p:anim calcmode="lin" valueType="num">
                                      <p:cBhvr>
                                        <p:cTn id="19" dur="500" fill="hold"/>
                                        <p:tgtEl>
                                          <p:spTgt spid="76"/>
                                        </p:tgtEl>
                                        <p:attrNameLst>
                                          <p:attrName>ppt_y</p:attrName>
                                        </p:attrNameLst>
                                      </p:cBhvr>
                                      <p:tavLst>
                                        <p:tav tm="0">
                                          <p:val>
                                            <p:strVal val="#ppt_y"/>
                                          </p:val>
                                        </p:tav>
                                        <p:tav tm="100000">
                                          <p:val>
                                            <p:strVal val="#ppt_y"/>
                                          </p:val>
                                        </p:tav>
                                      </p:tavLst>
                                    </p:anim>
                                    <p:animEffect transition="in" filter="fade">
                                      <p:cBhvr>
                                        <p:cTn id="20" dur="500"/>
                                        <p:tgtEl>
                                          <p:spTgt spid="76"/>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down)">
                                      <p:cBhvr>
                                        <p:cTn id="25" dur="580">
                                          <p:stCondLst>
                                            <p:cond delay="0"/>
                                          </p:stCondLst>
                                        </p:cTn>
                                        <p:tgtEl>
                                          <p:spTgt spid="82"/>
                                        </p:tgtEl>
                                      </p:cBhvr>
                                    </p:animEffect>
                                    <p:anim calcmode="lin" valueType="num">
                                      <p:cBhvr>
                                        <p:cTn id="26" dur="1822"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2"/>
                                        </p:tgtEl>
                                        <p:attrNameLst>
                                          <p:attrName>ppt_y</p:attrName>
                                        </p:attrNameLst>
                                      </p:cBhvr>
                                      <p:tavLst>
                                        <p:tav tm="0" fmla="#ppt_y-sin(pi*$)/81">
                                          <p:val>
                                            <p:fltVal val="0"/>
                                          </p:val>
                                        </p:tav>
                                        <p:tav tm="100000">
                                          <p:val>
                                            <p:fltVal val="1"/>
                                          </p:val>
                                        </p:tav>
                                      </p:tavLst>
                                    </p:anim>
                                    <p:animScale>
                                      <p:cBhvr>
                                        <p:cTn id="31" dur="26">
                                          <p:stCondLst>
                                            <p:cond delay="650"/>
                                          </p:stCondLst>
                                        </p:cTn>
                                        <p:tgtEl>
                                          <p:spTgt spid="82"/>
                                        </p:tgtEl>
                                      </p:cBhvr>
                                      <p:to x="100000" y="60000"/>
                                    </p:animScale>
                                    <p:animScale>
                                      <p:cBhvr>
                                        <p:cTn id="32" dur="166" decel="50000">
                                          <p:stCondLst>
                                            <p:cond delay="676"/>
                                          </p:stCondLst>
                                        </p:cTn>
                                        <p:tgtEl>
                                          <p:spTgt spid="82"/>
                                        </p:tgtEl>
                                      </p:cBhvr>
                                      <p:to x="100000" y="100000"/>
                                    </p:animScale>
                                    <p:animScale>
                                      <p:cBhvr>
                                        <p:cTn id="33" dur="26">
                                          <p:stCondLst>
                                            <p:cond delay="1312"/>
                                          </p:stCondLst>
                                        </p:cTn>
                                        <p:tgtEl>
                                          <p:spTgt spid="82"/>
                                        </p:tgtEl>
                                      </p:cBhvr>
                                      <p:to x="100000" y="80000"/>
                                    </p:animScale>
                                    <p:animScale>
                                      <p:cBhvr>
                                        <p:cTn id="34" dur="166" decel="50000">
                                          <p:stCondLst>
                                            <p:cond delay="1338"/>
                                          </p:stCondLst>
                                        </p:cTn>
                                        <p:tgtEl>
                                          <p:spTgt spid="82"/>
                                        </p:tgtEl>
                                      </p:cBhvr>
                                      <p:to x="100000" y="100000"/>
                                    </p:animScale>
                                    <p:animScale>
                                      <p:cBhvr>
                                        <p:cTn id="35" dur="26">
                                          <p:stCondLst>
                                            <p:cond delay="1642"/>
                                          </p:stCondLst>
                                        </p:cTn>
                                        <p:tgtEl>
                                          <p:spTgt spid="82"/>
                                        </p:tgtEl>
                                      </p:cBhvr>
                                      <p:to x="100000" y="90000"/>
                                    </p:animScale>
                                    <p:animScale>
                                      <p:cBhvr>
                                        <p:cTn id="36" dur="166" decel="50000">
                                          <p:stCondLst>
                                            <p:cond delay="1668"/>
                                          </p:stCondLst>
                                        </p:cTn>
                                        <p:tgtEl>
                                          <p:spTgt spid="82"/>
                                        </p:tgtEl>
                                      </p:cBhvr>
                                      <p:to x="100000" y="100000"/>
                                    </p:animScale>
                                    <p:animScale>
                                      <p:cBhvr>
                                        <p:cTn id="37" dur="26">
                                          <p:stCondLst>
                                            <p:cond delay="1808"/>
                                          </p:stCondLst>
                                        </p:cTn>
                                        <p:tgtEl>
                                          <p:spTgt spid="82"/>
                                        </p:tgtEl>
                                      </p:cBhvr>
                                      <p:to x="100000" y="95000"/>
                                    </p:animScale>
                                    <p:animScale>
                                      <p:cBhvr>
                                        <p:cTn id="38" dur="166" decel="50000">
                                          <p:stCondLst>
                                            <p:cond delay="1834"/>
                                          </p:stCondLst>
                                        </p:cTn>
                                        <p:tgtEl>
                                          <p:spTgt spid="8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8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sp>
        <p:nvSpPr>
          <p:cNvPr id="41" name="对角圆角矩形 40"/>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2" name="图片 4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5"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46"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sp>
        <p:nvSpPr>
          <p:cNvPr id="47" name="TextBox 2"/>
          <p:cNvSpPr txBox="1"/>
          <p:nvPr/>
        </p:nvSpPr>
        <p:spPr>
          <a:xfrm>
            <a:off x="1148463" y="1460450"/>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8" name="TextBox 3"/>
          <p:cNvSpPr txBox="1"/>
          <p:nvPr/>
        </p:nvSpPr>
        <p:spPr>
          <a:xfrm>
            <a:off x="1403315" y="674723"/>
            <a:ext cx="1210588" cy="707886"/>
          </a:xfrm>
          <a:prstGeom prst="rect">
            <a:avLst/>
          </a:prstGeom>
          <a:noFill/>
        </p:spPr>
        <p:txBody>
          <a:bodyPr wrap="none" rtlCol="0">
            <a:spAutoFit/>
          </a:bodyPr>
          <a:lstStyle/>
          <a:p>
            <a:r>
              <a:rPr lang="en-US" altLang="zh-CN" sz="4000" dirty="0" err="1" smtClean="0">
                <a:latin typeface="+mn-ea"/>
                <a:ea typeface="+mn-ea"/>
              </a:rPr>
              <a:t>fǎng</a:t>
            </a:r>
            <a:endParaRPr lang="zh-CN" altLang="en-US" sz="4000" dirty="0">
              <a:latin typeface="+mn-ea"/>
              <a:ea typeface="+mn-ea"/>
            </a:endParaRPr>
          </a:p>
        </p:txBody>
      </p:sp>
      <p:sp>
        <p:nvSpPr>
          <p:cNvPr id="50" name="TextBox 5"/>
          <p:cNvSpPr txBox="1"/>
          <p:nvPr/>
        </p:nvSpPr>
        <p:spPr>
          <a:xfrm>
            <a:off x="3021517" y="1743006"/>
            <a:ext cx="3156633"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：纺织  纺线   纺车</a:t>
            </a:r>
          </a:p>
        </p:txBody>
      </p:sp>
      <p:sp>
        <p:nvSpPr>
          <p:cNvPr id="51" name="TextBox 13"/>
          <p:cNvSpPr txBox="1"/>
          <p:nvPr/>
        </p:nvSpPr>
        <p:spPr>
          <a:xfrm>
            <a:off x="3035748" y="2149610"/>
            <a:ext cx="560821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巧记：纟在方坐纺棉花。</a:t>
            </a:r>
            <a:endParaRPr lang="zh-CN" altLang="en-US" sz="2000" b="1" dirty="0">
              <a:latin typeface="楷体" panose="02010609060101010101" pitchFamily="49" charset="-122"/>
              <a:ea typeface="楷体" panose="02010609060101010101" pitchFamily="49" charset="-122"/>
            </a:endParaRPr>
          </a:p>
        </p:txBody>
      </p:sp>
      <p:sp>
        <p:nvSpPr>
          <p:cNvPr id="52" name="TextBox 14"/>
          <p:cNvSpPr txBox="1"/>
          <p:nvPr/>
        </p:nvSpPr>
        <p:spPr>
          <a:xfrm>
            <a:off x="2953054" y="1347415"/>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书写提示：左窄右宽，“方”的横稍短，撇画舒展。</a:t>
            </a:r>
            <a:endParaRPr lang="zh-CN" altLang="en-US" sz="2000" dirty="0">
              <a:latin typeface="楷体" panose="02010609060101010101" pitchFamily="49" charset="-122"/>
              <a:ea typeface="楷体" panose="02010609060101010101" pitchFamily="49" charset="-122"/>
            </a:endParaRPr>
          </a:p>
        </p:txBody>
      </p:sp>
      <p:sp>
        <p:nvSpPr>
          <p:cNvPr id="53" name="TextBox 16"/>
          <p:cNvSpPr txBox="1"/>
          <p:nvPr/>
        </p:nvSpPr>
        <p:spPr>
          <a:xfrm>
            <a:off x="1121123" y="3939681"/>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54" name="TextBox 17"/>
          <p:cNvSpPr txBox="1"/>
          <p:nvPr/>
        </p:nvSpPr>
        <p:spPr>
          <a:xfrm>
            <a:off x="1428728" y="3143248"/>
            <a:ext cx="954107" cy="707886"/>
          </a:xfrm>
          <a:prstGeom prst="rect">
            <a:avLst/>
          </a:prstGeom>
          <a:noFill/>
        </p:spPr>
        <p:txBody>
          <a:bodyPr wrap="none" rtlCol="0">
            <a:spAutoFit/>
          </a:bodyPr>
          <a:lstStyle/>
          <a:p>
            <a:r>
              <a:rPr lang="en-US" altLang="zh-CN" sz="4000" dirty="0" err="1" smtClean="0">
                <a:latin typeface="+mn-ea"/>
                <a:ea typeface="+mn-ea"/>
              </a:rPr>
              <a:t>zhī</a:t>
            </a:r>
            <a:endParaRPr lang="zh-CN" altLang="en-US" sz="4000" dirty="0">
              <a:latin typeface="+mn-ea"/>
              <a:ea typeface="+mn-ea"/>
            </a:endParaRPr>
          </a:p>
        </p:txBody>
      </p:sp>
      <p:sp>
        <p:nvSpPr>
          <p:cNvPr id="56" name="TextBox 20"/>
          <p:cNvSpPr txBox="1"/>
          <p:nvPr/>
        </p:nvSpPr>
        <p:spPr>
          <a:xfrm>
            <a:off x="2908350" y="4357694"/>
            <a:ext cx="354456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：纺织   织布   纺织厂</a:t>
            </a:r>
            <a:endParaRPr lang="zh-CN" altLang="en-US" sz="2000" dirty="0">
              <a:latin typeface="楷体" panose="02010609060101010101" pitchFamily="49" charset="-122"/>
              <a:ea typeface="楷体" panose="02010609060101010101" pitchFamily="49" charset="-122"/>
            </a:endParaRPr>
          </a:p>
        </p:txBody>
      </p:sp>
      <p:sp>
        <p:nvSpPr>
          <p:cNvPr id="57" name="TextBox 21"/>
          <p:cNvSpPr txBox="1"/>
          <p:nvPr/>
        </p:nvSpPr>
        <p:spPr>
          <a:xfrm>
            <a:off x="2922580" y="4757657"/>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巧记：纟在只左会织布。</a:t>
            </a:r>
            <a:endParaRPr lang="zh-CN" altLang="en-US" sz="2000" b="1" dirty="0">
              <a:latin typeface="楷体" panose="02010609060101010101" pitchFamily="49" charset="-122"/>
              <a:ea typeface="楷体" panose="02010609060101010101" pitchFamily="49" charset="-122"/>
            </a:endParaRPr>
          </a:p>
        </p:txBody>
      </p:sp>
      <p:sp>
        <p:nvSpPr>
          <p:cNvPr id="58" name="TextBox 23"/>
          <p:cNvSpPr txBox="1"/>
          <p:nvPr/>
        </p:nvSpPr>
        <p:spPr>
          <a:xfrm>
            <a:off x="2883864" y="3957584"/>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书写提示：左窄右宽，“只”的“口”在横中线上。</a:t>
            </a:r>
            <a:endParaRPr lang="zh-CN" altLang="en-US" sz="2000" dirty="0">
              <a:latin typeface="楷体" panose="02010609060101010101" pitchFamily="49" charset="-122"/>
              <a:ea typeface="楷体" panose="02010609060101010101" pitchFamily="49" charset="-122"/>
            </a:endParaRPr>
          </a:p>
        </p:txBody>
      </p:sp>
      <p:grpSp>
        <p:nvGrpSpPr>
          <p:cNvPr id="59" name="组合 58"/>
          <p:cNvGrpSpPr/>
          <p:nvPr/>
        </p:nvGrpSpPr>
        <p:grpSpPr>
          <a:xfrm>
            <a:off x="1835696" y="5616071"/>
            <a:ext cx="5330062" cy="1227642"/>
            <a:chOff x="1835696" y="5616071"/>
            <a:chExt cx="5330062" cy="1227642"/>
          </a:xfrm>
        </p:grpSpPr>
        <p:sp>
          <p:nvSpPr>
            <p:cNvPr id="60" name="云形 59"/>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7"/>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口诀记忆法：</a:t>
              </a:r>
              <a:r>
                <a:rPr lang="zh-CN" altLang="en-US" b="1" dirty="0" smtClean="0">
                  <a:solidFill>
                    <a:srgbClr val="FF0000"/>
                  </a:solidFill>
                </a:rPr>
                <a:t>“纺”“织”都可以利用口诀记忆法</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62" name="组合 61"/>
            <p:cNvGrpSpPr/>
            <p:nvPr/>
          </p:nvGrpSpPr>
          <p:grpSpPr>
            <a:xfrm>
              <a:off x="1835696" y="5616071"/>
              <a:ext cx="1665879" cy="1227642"/>
              <a:chOff x="1835696" y="5616071"/>
              <a:chExt cx="1665879" cy="1227642"/>
            </a:xfrm>
          </p:grpSpPr>
          <p:pic>
            <p:nvPicPr>
              <p:cNvPr id="63"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4"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65" name="组合 64"/>
          <p:cNvGrpSpPr/>
          <p:nvPr/>
        </p:nvGrpSpPr>
        <p:grpSpPr>
          <a:xfrm>
            <a:off x="1135192" y="3882700"/>
            <a:ext cx="1511802" cy="1486306"/>
            <a:chOff x="-2214610" y="714356"/>
            <a:chExt cx="1785950" cy="1643868"/>
          </a:xfrm>
          <a:solidFill>
            <a:schemeClr val="accent5">
              <a:lumMod val="40000"/>
              <a:lumOff val="60000"/>
            </a:schemeClr>
          </a:solidFill>
        </p:grpSpPr>
        <p:sp>
          <p:nvSpPr>
            <p:cNvPr id="66" name="矩形 65"/>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p:cNvCxnSpPr>
              <a:stCxn id="66" idx="1"/>
              <a:endCxn id="66"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6" idx="0"/>
              <a:endCxn id="66"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9" name="TextBox 23"/>
          <p:cNvSpPr txBox="1">
            <a:spLocks noChangeArrowheads="1"/>
          </p:cNvSpPr>
          <p:nvPr/>
        </p:nvSpPr>
        <p:spPr bwMode="auto">
          <a:xfrm>
            <a:off x="1236522" y="3770530"/>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织</a:t>
            </a:r>
            <a:endParaRPr lang="zh-CN" altLang="en-US" sz="9600" b="1" dirty="0">
              <a:latin typeface="楷体" panose="02010609060101010101" pitchFamily="49" charset="-122"/>
              <a:ea typeface="楷体" panose="02010609060101010101" pitchFamily="49" charset="-122"/>
            </a:endParaRPr>
          </a:p>
        </p:txBody>
      </p:sp>
      <p:grpSp>
        <p:nvGrpSpPr>
          <p:cNvPr id="70" name="组合 69"/>
          <p:cNvGrpSpPr/>
          <p:nvPr/>
        </p:nvGrpSpPr>
        <p:grpSpPr>
          <a:xfrm>
            <a:off x="1105762" y="1444179"/>
            <a:ext cx="1544244" cy="1428268"/>
            <a:chOff x="-2214610" y="714356"/>
            <a:chExt cx="1785950" cy="1643868"/>
          </a:xfrm>
          <a:solidFill>
            <a:schemeClr val="accent5">
              <a:lumMod val="40000"/>
              <a:lumOff val="60000"/>
            </a:schemeClr>
          </a:solidFill>
        </p:grpSpPr>
        <p:sp>
          <p:nvSpPr>
            <p:cNvPr id="71" name="矩形 70"/>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stCxn id="71" idx="1"/>
              <a:endCxn id="71"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1" idx="0"/>
              <a:endCxn id="71"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4" name="TextBox 23"/>
          <p:cNvSpPr txBox="1">
            <a:spLocks noChangeArrowheads="1"/>
          </p:cNvSpPr>
          <p:nvPr/>
        </p:nvSpPr>
        <p:spPr bwMode="auto">
          <a:xfrm>
            <a:off x="1178809" y="1276255"/>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纺</a:t>
            </a:r>
            <a:endParaRPr lang="zh-CN" altLang="en-US" sz="9600" b="1" dirty="0">
              <a:latin typeface="楷体" panose="02010609060101010101" pitchFamily="49" charset="-122"/>
              <a:ea typeface="楷体" panose="02010609060101010101" pitchFamily="49" charset="-122"/>
            </a:endParaRPr>
          </a:p>
        </p:txBody>
      </p:sp>
      <p:sp>
        <p:nvSpPr>
          <p:cNvPr id="77" name="矩形 76"/>
          <p:cNvSpPr/>
          <p:nvPr/>
        </p:nvSpPr>
        <p:spPr>
          <a:xfrm>
            <a:off x="3035748" y="2814576"/>
            <a:ext cx="3797835"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：我家有一架老式的纺车。</a:t>
            </a:r>
          </a:p>
        </p:txBody>
      </p:sp>
      <p:sp>
        <p:nvSpPr>
          <p:cNvPr id="78" name="矩形 77"/>
          <p:cNvSpPr/>
          <p:nvPr/>
        </p:nvSpPr>
        <p:spPr>
          <a:xfrm>
            <a:off x="2922580" y="5157479"/>
            <a:ext cx="3539752"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：妈妈是纺织厂的职工。</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strVal val="#ppt_w*0.05"/>
                                          </p:val>
                                        </p:tav>
                                        <p:tav tm="100000">
                                          <p:val>
                                            <p:strVal val="#ppt_w"/>
                                          </p:val>
                                        </p:tav>
                                      </p:tavLst>
                                    </p:anim>
                                    <p:anim calcmode="lin" valueType="num">
                                      <p:cBhvr>
                                        <p:cTn id="8" dur="500" fill="hold"/>
                                        <p:tgtEl>
                                          <p:spTgt spid="74"/>
                                        </p:tgtEl>
                                        <p:attrNameLst>
                                          <p:attrName>ppt_h</p:attrName>
                                        </p:attrNameLst>
                                      </p:cBhvr>
                                      <p:tavLst>
                                        <p:tav tm="0">
                                          <p:val>
                                            <p:strVal val="#ppt_h"/>
                                          </p:val>
                                        </p:tav>
                                        <p:tav tm="100000">
                                          <p:val>
                                            <p:strVal val="#ppt_h"/>
                                          </p:val>
                                        </p:tav>
                                      </p:tavLst>
                                    </p:anim>
                                    <p:anim calcmode="lin" valueType="num">
                                      <p:cBhvr>
                                        <p:cTn id="9" dur="500" fill="hold"/>
                                        <p:tgtEl>
                                          <p:spTgt spid="74"/>
                                        </p:tgtEl>
                                        <p:attrNameLst>
                                          <p:attrName>ppt_x</p:attrName>
                                        </p:attrNameLst>
                                      </p:cBhvr>
                                      <p:tavLst>
                                        <p:tav tm="0">
                                          <p:val>
                                            <p:strVal val="#ppt_x-.2"/>
                                          </p:val>
                                        </p:tav>
                                        <p:tav tm="100000">
                                          <p:val>
                                            <p:strVal val="#ppt_x"/>
                                          </p:val>
                                        </p:tav>
                                      </p:tavLst>
                                    </p:anim>
                                    <p:anim calcmode="lin" valueType="num">
                                      <p:cBhvr>
                                        <p:cTn id="10" dur="500" fill="hold"/>
                                        <p:tgtEl>
                                          <p:spTgt spid="74"/>
                                        </p:tgtEl>
                                        <p:attrNameLst>
                                          <p:attrName>ppt_y</p:attrName>
                                        </p:attrNameLst>
                                      </p:cBhvr>
                                      <p:tavLst>
                                        <p:tav tm="0">
                                          <p:val>
                                            <p:strVal val="#ppt_y"/>
                                          </p:val>
                                        </p:tav>
                                        <p:tav tm="100000">
                                          <p:val>
                                            <p:strVal val="#ppt_y"/>
                                          </p:val>
                                        </p:tav>
                                      </p:tavLst>
                                    </p:anim>
                                    <p:animEffect transition="in" filter="fade">
                                      <p:cBhvr>
                                        <p:cTn id="11" dur="500"/>
                                        <p:tgtEl>
                                          <p:spTgt spid="74"/>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p:cTn id="16" dur="500" fill="hold"/>
                                        <p:tgtEl>
                                          <p:spTgt spid="69"/>
                                        </p:tgtEl>
                                        <p:attrNameLst>
                                          <p:attrName>ppt_w</p:attrName>
                                        </p:attrNameLst>
                                      </p:cBhvr>
                                      <p:tavLst>
                                        <p:tav tm="0">
                                          <p:val>
                                            <p:strVal val="#ppt_w*0.05"/>
                                          </p:val>
                                        </p:tav>
                                        <p:tav tm="100000">
                                          <p:val>
                                            <p:strVal val="#ppt_w"/>
                                          </p:val>
                                        </p:tav>
                                      </p:tavLst>
                                    </p:anim>
                                    <p:anim calcmode="lin" valueType="num">
                                      <p:cBhvr>
                                        <p:cTn id="17" dur="500" fill="hold"/>
                                        <p:tgtEl>
                                          <p:spTgt spid="69"/>
                                        </p:tgtEl>
                                        <p:attrNameLst>
                                          <p:attrName>ppt_h</p:attrName>
                                        </p:attrNameLst>
                                      </p:cBhvr>
                                      <p:tavLst>
                                        <p:tav tm="0">
                                          <p:val>
                                            <p:strVal val="#ppt_h"/>
                                          </p:val>
                                        </p:tav>
                                        <p:tav tm="100000">
                                          <p:val>
                                            <p:strVal val="#ppt_h"/>
                                          </p:val>
                                        </p:tav>
                                      </p:tavLst>
                                    </p:anim>
                                    <p:anim calcmode="lin" valueType="num">
                                      <p:cBhvr>
                                        <p:cTn id="18" dur="500" fill="hold"/>
                                        <p:tgtEl>
                                          <p:spTgt spid="69"/>
                                        </p:tgtEl>
                                        <p:attrNameLst>
                                          <p:attrName>ppt_x</p:attrName>
                                        </p:attrNameLst>
                                      </p:cBhvr>
                                      <p:tavLst>
                                        <p:tav tm="0">
                                          <p:val>
                                            <p:strVal val="#ppt_x-.2"/>
                                          </p:val>
                                        </p:tav>
                                        <p:tav tm="100000">
                                          <p:val>
                                            <p:strVal val="#ppt_x"/>
                                          </p:val>
                                        </p:tav>
                                      </p:tavLst>
                                    </p:anim>
                                    <p:anim calcmode="lin" valueType="num">
                                      <p:cBhvr>
                                        <p:cTn id="19" dur="500" fill="hold"/>
                                        <p:tgtEl>
                                          <p:spTgt spid="69"/>
                                        </p:tgtEl>
                                        <p:attrNameLst>
                                          <p:attrName>ppt_y</p:attrName>
                                        </p:attrNameLst>
                                      </p:cBhvr>
                                      <p:tavLst>
                                        <p:tav tm="0">
                                          <p:val>
                                            <p:strVal val="#ppt_y"/>
                                          </p:val>
                                        </p:tav>
                                        <p:tav tm="100000">
                                          <p:val>
                                            <p:strVal val="#ppt_y"/>
                                          </p:val>
                                        </p:tav>
                                      </p:tavLst>
                                    </p:anim>
                                    <p:animEffect transition="in" filter="fade">
                                      <p:cBhvr>
                                        <p:cTn id="20" dur="500"/>
                                        <p:tgtEl>
                                          <p:spTgt spid="69"/>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down)">
                                      <p:cBhvr>
                                        <p:cTn id="25" dur="580">
                                          <p:stCondLst>
                                            <p:cond delay="0"/>
                                          </p:stCondLst>
                                        </p:cTn>
                                        <p:tgtEl>
                                          <p:spTgt spid="59"/>
                                        </p:tgtEl>
                                      </p:cBhvr>
                                    </p:animEffect>
                                    <p:anim calcmode="lin" valueType="num">
                                      <p:cBhvr>
                                        <p:cTn id="26"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31" dur="26">
                                          <p:stCondLst>
                                            <p:cond delay="650"/>
                                          </p:stCondLst>
                                        </p:cTn>
                                        <p:tgtEl>
                                          <p:spTgt spid="59"/>
                                        </p:tgtEl>
                                      </p:cBhvr>
                                      <p:to x="100000" y="60000"/>
                                    </p:animScale>
                                    <p:animScale>
                                      <p:cBhvr>
                                        <p:cTn id="32" dur="166" decel="50000">
                                          <p:stCondLst>
                                            <p:cond delay="676"/>
                                          </p:stCondLst>
                                        </p:cTn>
                                        <p:tgtEl>
                                          <p:spTgt spid="59"/>
                                        </p:tgtEl>
                                      </p:cBhvr>
                                      <p:to x="100000" y="100000"/>
                                    </p:animScale>
                                    <p:animScale>
                                      <p:cBhvr>
                                        <p:cTn id="33" dur="26">
                                          <p:stCondLst>
                                            <p:cond delay="1312"/>
                                          </p:stCondLst>
                                        </p:cTn>
                                        <p:tgtEl>
                                          <p:spTgt spid="59"/>
                                        </p:tgtEl>
                                      </p:cBhvr>
                                      <p:to x="100000" y="80000"/>
                                    </p:animScale>
                                    <p:animScale>
                                      <p:cBhvr>
                                        <p:cTn id="34" dur="166" decel="50000">
                                          <p:stCondLst>
                                            <p:cond delay="1338"/>
                                          </p:stCondLst>
                                        </p:cTn>
                                        <p:tgtEl>
                                          <p:spTgt spid="59"/>
                                        </p:tgtEl>
                                      </p:cBhvr>
                                      <p:to x="100000" y="100000"/>
                                    </p:animScale>
                                    <p:animScale>
                                      <p:cBhvr>
                                        <p:cTn id="35" dur="26">
                                          <p:stCondLst>
                                            <p:cond delay="1642"/>
                                          </p:stCondLst>
                                        </p:cTn>
                                        <p:tgtEl>
                                          <p:spTgt spid="59"/>
                                        </p:tgtEl>
                                      </p:cBhvr>
                                      <p:to x="100000" y="90000"/>
                                    </p:animScale>
                                    <p:animScale>
                                      <p:cBhvr>
                                        <p:cTn id="36" dur="166" decel="50000">
                                          <p:stCondLst>
                                            <p:cond delay="1668"/>
                                          </p:stCondLst>
                                        </p:cTn>
                                        <p:tgtEl>
                                          <p:spTgt spid="59"/>
                                        </p:tgtEl>
                                      </p:cBhvr>
                                      <p:to x="100000" y="100000"/>
                                    </p:animScale>
                                    <p:animScale>
                                      <p:cBhvr>
                                        <p:cTn id="37" dur="26">
                                          <p:stCondLst>
                                            <p:cond delay="1808"/>
                                          </p:stCondLst>
                                        </p:cTn>
                                        <p:tgtEl>
                                          <p:spTgt spid="59"/>
                                        </p:tgtEl>
                                      </p:cBhvr>
                                      <p:to x="100000" y="95000"/>
                                    </p:animScale>
                                    <p:animScale>
                                      <p:cBhvr>
                                        <p:cTn id="38" dur="166" decel="50000">
                                          <p:stCondLst>
                                            <p:cond delay="1834"/>
                                          </p:stCondLst>
                                        </p:cTn>
                                        <p:tgtEl>
                                          <p:spTgt spid="5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2" name="TextBox 2"/>
          <p:cNvSpPr txBox="1"/>
          <p:nvPr/>
        </p:nvSpPr>
        <p:spPr>
          <a:xfrm>
            <a:off x="1152926" y="1415375"/>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4" name="TextBox 5"/>
          <p:cNvSpPr txBox="1"/>
          <p:nvPr/>
        </p:nvSpPr>
        <p:spPr>
          <a:xfrm>
            <a:off x="2954542" y="2016238"/>
            <a:ext cx="3672800" cy="1015663"/>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：编织  编辑部   编故事</a:t>
            </a:r>
          </a:p>
          <a:p>
            <a:endParaRPr lang="zh-CN" altLang="en-US" sz="2000" b="1" dirty="0" smtClean="0">
              <a:latin typeface="楷体" panose="02010609060101010101" pitchFamily="49" charset="-122"/>
              <a:ea typeface="楷体" panose="02010609060101010101" pitchFamily="49" charset="-122"/>
              <a:sym typeface="Wingdings" panose="05000000000000000000" pitchFamily="2" charset="2"/>
            </a:endParaRPr>
          </a:p>
          <a:p>
            <a:endParaRPr lang="zh-CN" altLang="en-US" sz="2000" dirty="0">
              <a:latin typeface="楷体" panose="02010609060101010101" pitchFamily="49" charset="-122"/>
              <a:ea typeface="楷体" panose="02010609060101010101" pitchFamily="49" charset="-122"/>
            </a:endParaRPr>
          </a:p>
        </p:txBody>
      </p:sp>
      <p:sp>
        <p:nvSpPr>
          <p:cNvPr id="55" name="TextBox 13"/>
          <p:cNvSpPr txBox="1"/>
          <p:nvPr/>
        </p:nvSpPr>
        <p:spPr>
          <a:xfrm>
            <a:off x="2968773" y="2412301"/>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巧记：纟＋扁＝编。</a:t>
            </a:r>
            <a:endParaRPr lang="zh-CN" altLang="en-US" sz="2000" b="1" dirty="0">
              <a:latin typeface="楷体" panose="02010609060101010101" pitchFamily="49" charset="-122"/>
              <a:ea typeface="楷体" panose="02010609060101010101" pitchFamily="49" charset="-122"/>
            </a:endParaRPr>
          </a:p>
        </p:txBody>
      </p:sp>
      <p:sp>
        <p:nvSpPr>
          <p:cNvPr id="56" name="TextBox 14"/>
          <p:cNvSpPr txBox="1"/>
          <p:nvPr/>
        </p:nvSpPr>
        <p:spPr>
          <a:xfrm>
            <a:off x="2930056" y="1308124"/>
            <a:ext cx="585678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书写提示：左宽右窄，“扁”的撇舒展。下部稍宽。</a:t>
            </a:r>
            <a:endParaRPr lang="zh-CN" altLang="en-US" sz="2000" dirty="0">
              <a:latin typeface="楷体" panose="02010609060101010101" pitchFamily="49" charset="-122"/>
              <a:ea typeface="楷体" panose="02010609060101010101" pitchFamily="49" charset="-122"/>
            </a:endParaRPr>
          </a:p>
        </p:txBody>
      </p:sp>
      <p:sp>
        <p:nvSpPr>
          <p:cNvPr id="57" name="TextBox 16"/>
          <p:cNvSpPr txBox="1"/>
          <p:nvPr/>
        </p:nvSpPr>
        <p:spPr>
          <a:xfrm>
            <a:off x="1096954" y="3840920"/>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58" name="TextBox 17"/>
          <p:cNvSpPr txBox="1"/>
          <p:nvPr/>
        </p:nvSpPr>
        <p:spPr>
          <a:xfrm>
            <a:off x="1500166" y="3055220"/>
            <a:ext cx="954107" cy="707886"/>
          </a:xfrm>
          <a:prstGeom prst="rect">
            <a:avLst/>
          </a:prstGeom>
          <a:noFill/>
        </p:spPr>
        <p:txBody>
          <a:bodyPr wrap="none" rtlCol="0">
            <a:spAutoFit/>
          </a:bodyPr>
          <a:lstStyle/>
          <a:p>
            <a:r>
              <a:rPr lang="en-US" altLang="zh-CN" sz="4000" dirty="0" err="1" smtClean="0">
                <a:latin typeface="+mn-ea"/>
                <a:ea typeface="+mn-ea"/>
              </a:rPr>
              <a:t>zěn</a:t>
            </a:r>
            <a:endParaRPr lang="zh-CN" altLang="en-US" sz="4000" dirty="0">
              <a:latin typeface="+mn-ea"/>
              <a:ea typeface="+mn-ea"/>
            </a:endParaRPr>
          </a:p>
        </p:txBody>
      </p:sp>
      <p:sp>
        <p:nvSpPr>
          <p:cNvPr id="60" name="TextBox 20"/>
          <p:cNvSpPr txBox="1"/>
          <p:nvPr/>
        </p:nvSpPr>
        <p:spPr>
          <a:xfrm>
            <a:off x="2884181" y="4214818"/>
            <a:ext cx="2380780" cy="707886"/>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：怎么   怎样</a:t>
            </a:r>
          </a:p>
          <a:p>
            <a:endParaRPr lang="zh-CN" altLang="en-US" sz="2000" dirty="0">
              <a:latin typeface="楷体" panose="02010609060101010101" pitchFamily="49" charset="-122"/>
              <a:ea typeface="楷体" panose="02010609060101010101" pitchFamily="49" charset="-122"/>
            </a:endParaRPr>
          </a:p>
        </p:txBody>
      </p:sp>
      <p:sp>
        <p:nvSpPr>
          <p:cNvPr id="61" name="TextBox 21"/>
          <p:cNvSpPr txBox="1"/>
          <p:nvPr/>
        </p:nvSpPr>
        <p:spPr>
          <a:xfrm>
            <a:off x="2924149" y="4584971"/>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巧记：乍在心上。</a:t>
            </a:r>
            <a:endParaRPr lang="zh-CN" altLang="en-US" sz="2000" dirty="0">
              <a:latin typeface="楷体" panose="02010609060101010101" pitchFamily="49" charset="-122"/>
              <a:ea typeface="楷体" panose="02010609060101010101" pitchFamily="49" charset="-122"/>
            </a:endParaRPr>
          </a:p>
        </p:txBody>
      </p:sp>
      <p:sp>
        <p:nvSpPr>
          <p:cNvPr id="62" name="TextBox 23"/>
          <p:cNvSpPr txBox="1"/>
          <p:nvPr/>
        </p:nvSpPr>
        <p:spPr>
          <a:xfrm>
            <a:off x="2859695" y="3786190"/>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书写提示：上窄下宽，“心”的卧钩舒展。</a:t>
            </a:r>
            <a:endParaRPr lang="zh-CN" altLang="en-US" sz="2000" dirty="0">
              <a:latin typeface="楷体" panose="02010609060101010101" pitchFamily="49" charset="-122"/>
              <a:ea typeface="楷体" panose="02010609060101010101" pitchFamily="49" charset="-122"/>
            </a:endParaRPr>
          </a:p>
        </p:txBody>
      </p:sp>
      <p:grpSp>
        <p:nvGrpSpPr>
          <p:cNvPr id="63" name="组合 8"/>
          <p:cNvGrpSpPr/>
          <p:nvPr/>
        </p:nvGrpSpPr>
        <p:grpSpPr>
          <a:xfrm>
            <a:off x="1835696" y="5616071"/>
            <a:ext cx="5361344" cy="1227642"/>
            <a:chOff x="1835696" y="5616071"/>
            <a:chExt cx="5361344" cy="1227642"/>
          </a:xfrm>
        </p:grpSpPr>
        <p:sp>
          <p:nvSpPr>
            <p:cNvPr id="64" name="云形 63"/>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7"/>
            <p:cNvSpPr txBox="1"/>
            <p:nvPr/>
          </p:nvSpPr>
          <p:spPr>
            <a:xfrm>
              <a:off x="3663038" y="5783065"/>
              <a:ext cx="3534002" cy="646331"/>
            </a:xfrm>
            <a:prstGeom prst="rect">
              <a:avLst/>
            </a:prstGeom>
            <a:noFill/>
          </p:spPr>
          <p:txBody>
            <a:bodyPr wrap="square" rtlCol="0">
              <a:spAutoFit/>
            </a:bodyPr>
            <a:lstStyle/>
            <a:p>
              <a:r>
                <a:rPr lang="zh-CN" altLang="en-US" dirty="0" smtClean="0"/>
                <a:t>　　</a:t>
              </a:r>
              <a:r>
                <a:rPr lang="zh-CN" altLang="en-US" b="1" dirty="0" smtClean="0"/>
                <a:t>猜谜语记忆法：</a:t>
              </a:r>
              <a:r>
                <a:rPr lang="zh-CN" altLang="en-US" b="1" dirty="0" smtClean="0">
                  <a:solidFill>
                    <a:srgbClr val="FF0000"/>
                  </a:solidFill>
                </a:rPr>
                <a:t>“怎” 都可以利用猜谜语记忆法</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66" name="组合 1"/>
            <p:cNvGrpSpPr/>
            <p:nvPr/>
          </p:nvGrpSpPr>
          <p:grpSpPr>
            <a:xfrm>
              <a:off x="1835696" y="5616071"/>
              <a:ext cx="1665879" cy="1227642"/>
              <a:chOff x="1835696" y="5616071"/>
              <a:chExt cx="1665879" cy="1227642"/>
            </a:xfrm>
          </p:grpSpPr>
          <p:pic>
            <p:nvPicPr>
              <p:cNvPr id="67"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8"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69" name="组合 30"/>
          <p:cNvGrpSpPr/>
          <p:nvPr/>
        </p:nvGrpSpPr>
        <p:grpSpPr>
          <a:xfrm>
            <a:off x="1111023" y="3783939"/>
            <a:ext cx="1511802" cy="1486306"/>
            <a:chOff x="-2214610" y="714356"/>
            <a:chExt cx="1785950" cy="1643868"/>
          </a:xfrm>
          <a:solidFill>
            <a:schemeClr val="accent5">
              <a:lumMod val="40000"/>
              <a:lumOff val="60000"/>
            </a:schemeClr>
          </a:solidFill>
        </p:grpSpPr>
        <p:sp>
          <p:nvSpPr>
            <p:cNvPr id="70" name="矩形 69"/>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1"/>
              <a:endCxn id="70"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0"/>
              <a:endCxn id="70"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3" name="TextBox 23"/>
          <p:cNvSpPr txBox="1">
            <a:spLocks noChangeArrowheads="1"/>
          </p:cNvSpPr>
          <p:nvPr/>
        </p:nvSpPr>
        <p:spPr bwMode="auto">
          <a:xfrm>
            <a:off x="1212353" y="3671769"/>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怎</a:t>
            </a:r>
            <a:endParaRPr lang="zh-CN" altLang="en-US" sz="9600" b="1" dirty="0">
              <a:latin typeface="楷体" panose="02010609060101010101" pitchFamily="49" charset="-122"/>
              <a:ea typeface="楷体" panose="02010609060101010101" pitchFamily="49" charset="-122"/>
            </a:endParaRPr>
          </a:p>
        </p:txBody>
      </p:sp>
      <p:grpSp>
        <p:nvGrpSpPr>
          <p:cNvPr id="74" name="组合 35"/>
          <p:cNvGrpSpPr/>
          <p:nvPr/>
        </p:nvGrpSpPr>
        <p:grpSpPr>
          <a:xfrm>
            <a:off x="1110225" y="1399104"/>
            <a:ext cx="1544244" cy="1428268"/>
            <a:chOff x="-2214610" y="714356"/>
            <a:chExt cx="1785950" cy="1643868"/>
          </a:xfrm>
          <a:solidFill>
            <a:schemeClr val="accent5">
              <a:lumMod val="40000"/>
              <a:lumOff val="60000"/>
            </a:schemeClr>
          </a:solidFill>
        </p:grpSpPr>
        <p:sp>
          <p:nvSpPr>
            <p:cNvPr id="75" name="矩形 74"/>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a:stCxn id="75" idx="1"/>
              <a:endCxn id="75"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5" idx="0"/>
              <a:endCxn id="75"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8" name="TextBox 23"/>
          <p:cNvSpPr txBox="1">
            <a:spLocks noChangeArrowheads="1"/>
          </p:cNvSpPr>
          <p:nvPr/>
        </p:nvSpPr>
        <p:spPr bwMode="auto">
          <a:xfrm>
            <a:off x="1183272" y="1231180"/>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编</a:t>
            </a:r>
            <a:endParaRPr lang="zh-CN" altLang="en-US" sz="9600" b="1" dirty="0">
              <a:latin typeface="楷体" panose="02010609060101010101" pitchFamily="49" charset="-122"/>
              <a:ea typeface="楷体" panose="02010609060101010101" pitchFamily="49" charset="-122"/>
            </a:endParaRPr>
          </a:p>
        </p:txBody>
      </p:sp>
      <p:sp>
        <p:nvSpPr>
          <p:cNvPr id="81" name="矩形 80"/>
          <p:cNvSpPr/>
          <p:nvPr/>
        </p:nvSpPr>
        <p:spPr>
          <a:xfrm>
            <a:off x="2993994" y="2814576"/>
            <a:ext cx="4830168"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：妈妈给我编织了一个美丽的故事。</a:t>
            </a:r>
            <a:endParaRPr lang="zh-CN" altLang="en-US" sz="2000" b="1" dirty="0">
              <a:latin typeface="楷体" panose="02010609060101010101" pitchFamily="49" charset="-122"/>
              <a:ea typeface="楷体" panose="02010609060101010101" pitchFamily="49" charset="-122"/>
            </a:endParaRPr>
          </a:p>
        </p:txBody>
      </p:sp>
      <p:sp>
        <p:nvSpPr>
          <p:cNvPr id="82" name="矩形 81"/>
          <p:cNvSpPr/>
          <p:nvPr/>
        </p:nvSpPr>
        <p:spPr>
          <a:xfrm>
            <a:off x="2884686" y="4957716"/>
            <a:ext cx="5902156" cy="400110"/>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：这件事你怎么能忘记呢？</a:t>
            </a:r>
          </a:p>
        </p:txBody>
      </p:sp>
      <p:sp>
        <p:nvSpPr>
          <p:cNvPr id="41" name="TextBox 17"/>
          <p:cNvSpPr txBox="1"/>
          <p:nvPr/>
        </p:nvSpPr>
        <p:spPr>
          <a:xfrm>
            <a:off x="1500166" y="642918"/>
            <a:ext cx="1210588" cy="707886"/>
          </a:xfrm>
          <a:prstGeom prst="rect">
            <a:avLst/>
          </a:prstGeom>
          <a:noFill/>
        </p:spPr>
        <p:txBody>
          <a:bodyPr wrap="none" rtlCol="0">
            <a:spAutoFit/>
          </a:bodyPr>
          <a:lstStyle/>
          <a:p>
            <a:r>
              <a:rPr lang="en-US" altLang="zh-CN" sz="4000" dirty="0" err="1" smtClean="0">
                <a:latin typeface="+mn-ea"/>
                <a:ea typeface="+mn-ea"/>
              </a:rPr>
              <a:t>biān</a:t>
            </a:r>
            <a:endParaRPr lang="zh-CN" altLang="en-US" sz="4000" dirty="0">
              <a:latin typeface="+mn-ea"/>
              <a:ea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strVal val="#ppt_w*0.05"/>
                                          </p:val>
                                        </p:tav>
                                        <p:tav tm="100000">
                                          <p:val>
                                            <p:strVal val="#ppt_w"/>
                                          </p:val>
                                        </p:tav>
                                      </p:tavLst>
                                    </p:anim>
                                    <p:anim calcmode="lin" valueType="num">
                                      <p:cBhvr>
                                        <p:cTn id="8" dur="500" fill="hold"/>
                                        <p:tgtEl>
                                          <p:spTgt spid="78"/>
                                        </p:tgtEl>
                                        <p:attrNameLst>
                                          <p:attrName>ppt_h</p:attrName>
                                        </p:attrNameLst>
                                      </p:cBhvr>
                                      <p:tavLst>
                                        <p:tav tm="0">
                                          <p:val>
                                            <p:strVal val="#ppt_h"/>
                                          </p:val>
                                        </p:tav>
                                        <p:tav tm="100000">
                                          <p:val>
                                            <p:strVal val="#ppt_h"/>
                                          </p:val>
                                        </p:tav>
                                      </p:tavLst>
                                    </p:anim>
                                    <p:anim calcmode="lin" valueType="num">
                                      <p:cBhvr>
                                        <p:cTn id="9" dur="500" fill="hold"/>
                                        <p:tgtEl>
                                          <p:spTgt spid="78"/>
                                        </p:tgtEl>
                                        <p:attrNameLst>
                                          <p:attrName>ppt_x</p:attrName>
                                        </p:attrNameLst>
                                      </p:cBhvr>
                                      <p:tavLst>
                                        <p:tav tm="0">
                                          <p:val>
                                            <p:strVal val="#ppt_x-.2"/>
                                          </p:val>
                                        </p:tav>
                                        <p:tav tm="100000">
                                          <p:val>
                                            <p:strVal val="#ppt_x"/>
                                          </p:val>
                                        </p:tav>
                                      </p:tavLst>
                                    </p:anim>
                                    <p:anim calcmode="lin" valueType="num">
                                      <p:cBhvr>
                                        <p:cTn id="10" dur="500" fill="hold"/>
                                        <p:tgtEl>
                                          <p:spTgt spid="78"/>
                                        </p:tgtEl>
                                        <p:attrNameLst>
                                          <p:attrName>ppt_y</p:attrName>
                                        </p:attrNameLst>
                                      </p:cBhvr>
                                      <p:tavLst>
                                        <p:tav tm="0">
                                          <p:val>
                                            <p:strVal val="#ppt_y"/>
                                          </p:val>
                                        </p:tav>
                                        <p:tav tm="100000">
                                          <p:val>
                                            <p:strVal val="#ppt_y"/>
                                          </p:val>
                                        </p:tav>
                                      </p:tavLst>
                                    </p:anim>
                                    <p:animEffect transition="in" filter="fade">
                                      <p:cBhvr>
                                        <p:cTn id="11" dur="500"/>
                                        <p:tgtEl>
                                          <p:spTgt spid="7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strVal val="#ppt_w*0.05"/>
                                          </p:val>
                                        </p:tav>
                                        <p:tav tm="100000">
                                          <p:val>
                                            <p:strVal val="#ppt_w"/>
                                          </p:val>
                                        </p:tav>
                                      </p:tavLst>
                                    </p:anim>
                                    <p:anim calcmode="lin" valueType="num">
                                      <p:cBhvr>
                                        <p:cTn id="17" dur="500" fill="hold"/>
                                        <p:tgtEl>
                                          <p:spTgt spid="73"/>
                                        </p:tgtEl>
                                        <p:attrNameLst>
                                          <p:attrName>ppt_h</p:attrName>
                                        </p:attrNameLst>
                                      </p:cBhvr>
                                      <p:tavLst>
                                        <p:tav tm="0">
                                          <p:val>
                                            <p:strVal val="#ppt_h"/>
                                          </p:val>
                                        </p:tav>
                                        <p:tav tm="100000">
                                          <p:val>
                                            <p:strVal val="#ppt_h"/>
                                          </p:val>
                                        </p:tav>
                                      </p:tavLst>
                                    </p:anim>
                                    <p:anim calcmode="lin" valueType="num">
                                      <p:cBhvr>
                                        <p:cTn id="18" dur="500" fill="hold"/>
                                        <p:tgtEl>
                                          <p:spTgt spid="73"/>
                                        </p:tgtEl>
                                        <p:attrNameLst>
                                          <p:attrName>ppt_x</p:attrName>
                                        </p:attrNameLst>
                                      </p:cBhvr>
                                      <p:tavLst>
                                        <p:tav tm="0">
                                          <p:val>
                                            <p:strVal val="#ppt_x-.2"/>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Effect transition="in" filter="fade">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down)">
                                      <p:cBhvr>
                                        <p:cTn id="25" dur="580">
                                          <p:stCondLst>
                                            <p:cond delay="0"/>
                                          </p:stCondLst>
                                        </p:cTn>
                                        <p:tgtEl>
                                          <p:spTgt spid="63"/>
                                        </p:tgtEl>
                                      </p:cBhvr>
                                    </p:animEffect>
                                    <p:anim calcmode="lin" valueType="num">
                                      <p:cBhvr>
                                        <p:cTn id="26" dur="1822"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3"/>
                                        </p:tgtEl>
                                        <p:attrNameLst>
                                          <p:attrName>ppt_y</p:attrName>
                                        </p:attrNameLst>
                                      </p:cBhvr>
                                      <p:tavLst>
                                        <p:tav tm="0" fmla="#ppt_y-sin(pi*$)/81">
                                          <p:val>
                                            <p:fltVal val="0"/>
                                          </p:val>
                                        </p:tav>
                                        <p:tav tm="100000">
                                          <p:val>
                                            <p:fltVal val="1"/>
                                          </p:val>
                                        </p:tav>
                                      </p:tavLst>
                                    </p:anim>
                                    <p:animScale>
                                      <p:cBhvr>
                                        <p:cTn id="31" dur="26">
                                          <p:stCondLst>
                                            <p:cond delay="650"/>
                                          </p:stCondLst>
                                        </p:cTn>
                                        <p:tgtEl>
                                          <p:spTgt spid="63"/>
                                        </p:tgtEl>
                                      </p:cBhvr>
                                      <p:to x="100000" y="60000"/>
                                    </p:animScale>
                                    <p:animScale>
                                      <p:cBhvr>
                                        <p:cTn id="32" dur="166" decel="50000">
                                          <p:stCondLst>
                                            <p:cond delay="676"/>
                                          </p:stCondLst>
                                        </p:cTn>
                                        <p:tgtEl>
                                          <p:spTgt spid="63"/>
                                        </p:tgtEl>
                                      </p:cBhvr>
                                      <p:to x="100000" y="100000"/>
                                    </p:animScale>
                                    <p:animScale>
                                      <p:cBhvr>
                                        <p:cTn id="33" dur="26">
                                          <p:stCondLst>
                                            <p:cond delay="1312"/>
                                          </p:stCondLst>
                                        </p:cTn>
                                        <p:tgtEl>
                                          <p:spTgt spid="63"/>
                                        </p:tgtEl>
                                      </p:cBhvr>
                                      <p:to x="100000" y="80000"/>
                                    </p:animScale>
                                    <p:animScale>
                                      <p:cBhvr>
                                        <p:cTn id="34" dur="166" decel="50000">
                                          <p:stCondLst>
                                            <p:cond delay="1338"/>
                                          </p:stCondLst>
                                        </p:cTn>
                                        <p:tgtEl>
                                          <p:spTgt spid="63"/>
                                        </p:tgtEl>
                                      </p:cBhvr>
                                      <p:to x="100000" y="100000"/>
                                    </p:animScale>
                                    <p:animScale>
                                      <p:cBhvr>
                                        <p:cTn id="35" dur="26">
                                          <p:stCondLst>
                                            <p:cond delay="1642"/>
                                          </p:stCondLst>
                                        </p:cTn>
                                        <p:tgtEl>
                                          <p:spTgt spid="63"/>
                                        </p:tgtEl>
                                      </p:cBhvr>
                                      <p:to x="100000" y="90000"/>
                                    </p:animScale>
                                    <p:animScale>
                                      <p:cBhvr>
                                        <p:cTn id="36" dur="166" decel="50000">
                                          <p:stCondLst>
                                            <p:cond delay="1668"/>
                                          </p:stCondLst>
                                        </p:cTn>
                                        <p:tgtEl>
                                          <p:spTgt spid="63"/>
                                        </p:tgtEl>
                                      </p:cBhvr>
                                      <p:to x="100000" y="100000"/>
                                    </p:animScale>
                                    <p:animScale>
                                      <p:cBhvr>
                                        <p:cTn id="37" dur="26">
                                          <p:stCondLst>
                                            <p:cond delay="1808"/>
                                          </p:stCondLst>
                                        </p:cTn>
                                        <p:tgtEl>
                                          <p:spTgt spid="63"/>
                                        </p:tgtEl>
                                      </p:cBhvr>
                                      <p:to x="100000" y="95000"/>
                                    </p:animScale>
                                    <p:animScale>
                                      <p:cBhvr>
                                        <p:cTn id="38" dur="166" decel="50000">
                                          <p:stCondLst>
                                            <p:cond delay="1834"/>
                                          </p:stCondLst>
                                        </p:cTn>
                                        <p:tgtEl>
                                          <p:spTgt spid="6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2" name="TextBox 2"/>
          <p:cNvSpPr txBox="1"/>
          <p:nvPr/>
        </p:nvSpPr>
        <p:spPr>
          <a:xfrm>
            <a:off x="1152926" y="1415375"/>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4" name="TextBox 5"/>
          <p:cNvSpPr txBox="1"/>
          <p:nvPr/>
        </p:nvSpPr>
        <p:spPr>
          <a:xfrm>
            <a:off x="2954542" y="1944800"/>
            <a:ext cx="3802644"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：布满  织布  红布  布局</a:t>
            </a:r>
          </a:p>
        </p:txBody>
      </p:sp>
      <p:sp>
        <p:nvSpPr>
          <p:cNvPr id="55" name="TextBox 13"/>
          <p:cNvSpPr txBox="1"/>
          <p:nvPr/>
        </p:nvSpPr>
        <p:spPr>
          <a:xfrm>
            <a:off x="2968773" y="2340863"/>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巧记：斜雨跳珠尽飞空。</a:t>
            </a:r>
            <a:endParaRPr lang="zh-CN" altLang="en-US" sz="2000" b="1" dirty="0">
              <a:latin typeface="楷体" panose="02010609060101010101" pitchFamily="49" charset="-122"/>
              <a:ea typeface="楷体" panose="02010609060101010101" pitchFamily="49" charset="-122"/>
            </a:endParaRPr>
          </a:p>
        </p:txBody>
      </p:sp>
      <p:sp>
        <p:nvSpPr>
          <p:cNvPr id="56" name="TextBox 14"/>
          <p:cNvSpPr txBox="1"/>
          <p:nvPr/>
        </p:nvSpPr>
        <p:spPr>
          <a:xfrm>
            <a:off x="2930056" y="1308124"/>
            <a:ext cx="585678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书写提示：横、撇舒展，竖是悬针竖。</a:t>
            </a:r>
            <a:endParaRPr lang="zh-CN" altLang="en-US" sz="2000" dirty="0">
              <a:latin typeface="楷体" panose="02010609060101010101" pitchFamily="49" charset="-122"/>
              <a:ea typeface="楷体" panose="02010609060101010101" pitchFamily="49" charset="-122"/>
            </a:endParaRPr>
          </a:p>
        </p:txBody>
      </p:sp>
      <p:sp>
        <p:nvSpPr>
          <p:cNvPr id="57" name="TextBox 16"/>
          <p:cNvSpPr txBox="1"/>
          <p:nvPr/>
        </p:nvSpPr>
        <p:spPr>
          <a:xfrm>
            <a:off x="1096954" y="3840920"/>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58" name="TextBox 17"/>
          <p:cNvSpPr txBox="1"/>
          <p:nvPr/>
        </p:nvSpPr>
        <p:spPr>
          <a:xfrm>
            <a:off x="1357290" y="3055220"/>
            <a:ext cx="1210588" cy="707886"/>
          </a:xfrm>
          <a:prstGeom prst="rect">
            <a:avLst/>
          </a:prstGeom>
          <a:noFill/>
        </p:spPr>
        <p:txBody>
          <a:bodyPr wrap="none" rtlCol="0">
            <a:spAutoFit/>
          </a:bodyPr>
          <a:lstStyle/>
          <a:p>
            <a:r>
              <a:rPr lang="en-US" altLang="zh-CN" sz="4000" dirty="0" err="1" smtClean="0">
                <a:latin typeface="+mn-ea"/>
                <a:ea typeface="+mn-ea"/>
              </a:rPr>
              <a:t>xiāo</a:t>
            </a:r>
            <a:endParaRPr lang="zh-CN" altLang="en-US" sz="4000" dirty="0">
              <a:latin typeface="+mn-ea"/>
              <a:ea typeface="+mn-ea"/>
            </a:endParaRPr>
          </a:p>
        </p:txBody>
      </p:sp>
      <p:sp>
        <p:nvSpPr>
          <p:cNvPr id="60" name="TextBox 20"/>
          <p:cNvSpPr txBox="1"/>
          <p:nvPr/>
        </p:nvSpPr>
        <p:spPr>
          <a:xfrm>
            <a:off x="2953412" y="4429132"/>
            <a:ext cx="3932487"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：消失  消灭  消除   取消</a:t>
            </a:r>
            <a:endParaRPr lang="zh-CN" altLang="en-US" sz="2000" dirty="0">
              <a:latin typeface="楷体" panose="02010609060101010101" pitchFamily="49" charset="-122"/>
              <a:ea typeface="楷体" panose="02010609060101010101" pitchFamily="49" charset="-122"/>
            </a:endParaRPr>
          </a:p>
        </p:txBody>
      </p:sp>
      <p:sp>
        <p:nvSpPr>
          <p:cNvPr id="61" name="TextBox 21"/>
          <p:cNvSpPr txBox="1"/>
          <p:nvPr/>
        </p:nvSpPr>
        <p:spPr>
          <a:xfrm>
            <a:off x="2993380" y="4799285"/>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巧记：氵＋肖＝消。</a:t>
            </a:r>
            <a:endParaRPr lang="zh-CN" altLang="en-US" sz="2000" dirty="0">
              <a:latin typeface="楷体" panose="02010609060101010101" pitchFamily="49" charset="-122"/>
              <a:ea typeface="楷体" panose="02010609060101010101" pitchFamily="49" charset="-122"/>
            </a:endParaRPr>
          </a:p>
        </p:txBody>
      </p:sp>
      <p:sp>
        <p:nvSpPr>
          <p:cNvPr id="62" name="TextBox 23"/>
          <p:cNvSpPr txBox="1"/>
          <p:nvPr/>
        </p:nvSpPr>
        <p:spPr>
          <a:xfrm>
            <a:off x="2928926" y="3819227"/>
            <a:ext cx="5786478"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a:t>
            </a:r>
            <a:r>
              <a:rPr lang="zh-CN" altLang="en-US" sz="2000" b="1" dirty="0">
                <a:latin typeface="楷体" panose="02010609060101010101" pitchFamily="49" charset="-122"/>
                <a:ea typeface="楷体" panose="02010609060101010101" pitchFamily="49" charset="-122"/>
                <a:sym typeface="Wingdings" panose="05000000000000000000" pitchFamily="2" charset="2"/>
              </a:rPr>
              <a:t>，“氵”</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呈弧形分布，第七笔是竖。</a:t>
            </a:r>
            <a:endParaRPr lang="zh-CN" altLang="en-US" sz="2000" dirty="0">
              <a:latin typeface="楷体" panose="02010609060101010101" pitchFamily="49" charset="-122"/>
              <a:ea typeface="楷体" panose="02010609060101010101" pitchFamily="49" charset="-122"/>
            </a:endParaRPr>
          </a:p>
        </p:txBody>
      </p:sp>
      <p:grpSp>
        <p:nvGrpSpPr>
          <p:cNvPr id="2" name="组合 8"/>
          <p:cNvGrpSpPr/>
          <p:nvPr/>
        </p:nvGrpSpPr>
        <p:grpSpPr>
          <a:xfrm>
            <a:off x="1835696" y="5616071"/>
            <a:ext cx="5256584" cy="1227642"/>
            <a:chOff x="1835696" y="5616071"/>
            <a:chExt cx="5256584" cy="1227642"/>
          </a:xfrm>
        </p:grpSpPr>
        <p:sp>
          <p:nvSpPr>
            <p:cNvPr id="64" name="云形 63"/>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7"/>
            <p:cNvSpPr txBox="1"/>
            <p:nvPr/>
          </p:nvSpPr>
          <p:spPr>
            <a:xfrm>
              <a:off x="3857620" y="5854503"/>
              <a:ext cx="3214710" cy="646331"/>
            </a:xfrm>
            <a:prstGeom prst="rect">
              <a:avLst/>
            </a:prstGeom>
            <a:noFill/>
          </p:spPr>
          <p:txBody>
            <a:bodyPr wrap="square" rtlCol="0">
              <a:spAutoFit/>
            </a:bodyPr>
            <a:lstStyle/>
            <a:p>
              <a:r>
                <a:rPr lang="zh-CN" altLang="en-US" b="1" dirty="0" smtClean="0">
                  <a:solidFill>
                    <a:srgbClr val="FF0000"/>
                  </a:solidFill>
                  <a:latin typeface="+mn-ea"/>
                  <a:ea typeface="+mn-ea"/>
                </a:rPr>
                <a:t>　　</a:t>
              </a:r>
              <a:r>
                <a:rPr lang="zh-CN" altLang="en-US" b="1" dirty="0" smtClean="0">
                  <a:latin typeface="+mn-ea"/>
                  <a:ea typeface="+mn-ea"/>
                </a:rPr>
                <a:t>“加一加”识记：</a:t>
              </a:r>
              <a:r>
                <a:rPr lang="zh-CN" altLang="en-US" b="1" dirty="0" smtClean="0">
                  <a:solidFill>
                    <a:srgbClr val="FF0000"/>
                  </a:solidFill>
                  <a:latin typeface="+mn-ea"/>
                  <a:ea typeface="+mn-ea"/>
                </a:rPr>
                <a:t>“消”字 </a:t>
              </a:r>
              <a:r>
                <a:rPr lang="en-US" altLang="zh-CN" b="1" dirty="0" smtClean="0">
                  <a:solidFill>
                    <a:srgbClr val="FF0000"/>
                  </a:solidFill>
                  <a:latin typeface="+mn-ea"/>
                  <a:ea typeface="+mn-ea"/>
                </a:rPr>
                <a:t>= </a:t>
              </a:r>
              <a:r>
                <a:rPr lang="zh-CN" altLang="en-US" b="1" dirty="0" smtClean="0">
                  <a:solidFill>
                    <a:srgbClr val="FF0000"/>
                  </a:solidFill>
                  <a:latin typeface="+mn-ea"/>
                  <a:ea typeface="+mn-ea"/>
                </a:rPr>
                <a:t>“氵”</a:t>
              </a:r>
              <a:r>
                <a:rPr lang="zh-CN" altLang="en-US" b="1" dirty="0" smtClean="0">
                  <a:solidFill>
                    <a:srgbClr val="FF0000"/>
                  </a:solidFill>
                  <a:latin typeface="+mn-ea"/>
                  <a:ea typeface="+mn-ea"/>
                  <a:sym typeface="Wingdings" panose="05000000000000000000" pitchFamily="2" charset="2"/>
                </a:rPr>
                <a:t>字旁 ＋“肖”字</a:t>
              </a:r>
              <a:r>
                <a:rPr lang="zh-CN" altLang="en-US" b="1" dirty="0" smtClean="0">
                  <a:solidFill>
                    <a:srgbClr val="FF0000"/>
                  </a:solidFill>
                  <a:latin typeface="+mn-ea"/>
                  <a:ea typeface="+mn-ea"/>
                </a:rPr>
                <a:t>。</a:t>
              </a:r>
              <a:endParaRPr lang="zh-CN" altLang="en-US" b="1" dirty="0">
                <a:solidFill>
                  <a:srgbClr val="FF0000"/>
                </a:solidFill>
                <a:latin typeface="+mn-ea"/>
                <a:ea typeface="+mn-ea"/>
              </a:endParaRPr>
            </a:p>
          </p:txBody>
        </p:sp>
        <p:grpSp>
          <p:nvGrpSpPr>
            <p:cNvPr id="3" name="组合 1"/>
            <p:cNvGrpSpPr/>
            <p:nvPr/>
          </p:nvGrpSpPr>
          <p:grpSpPr>
            <a:xfrm>
              <a:off x="1835696" y="5616071"/>
              <a:ext cx="1665879" cy="1227642"/>
              <a:chOff x="1835696" y="5616071"/>
              <a:chExt cx="1665879" cy="1227642"/>
            </a:xfrm>
          </p:grpSpPr>
          <p:pic>
            <p:nvPicPr>
              <p:cNvPr id="67"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8"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4" name="组合 30"/>
          <p:cNvGrpSpPr/>
          <p:nvPr/>
        </p:nvGrpSpPr>
        <p:grpSpPr>
          <a:xfrm>
            <a:off x="1111023" y="3783939"/>
            <a:ext cx="1511802" cy="1486306"/>
            <a:chOff x="-2214610" y="714356"/>
            <a:chExt cx="1785950" cy="1643868"/>
          </a:xfrm>
          <a:solidFill>
            <a:schemeClr val="accent5">
              <a:lumMod val="40000"/>
              <a:lumOff val="60000"/>
            </a:schemeClr>
          </a:solidFill>
        </p:grpSpPr>
        <p:sp>
          <p:nvSpPr>
            <p:cNvPr id="70" name="矩形 69"/>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1"/>
              <a:endCxn id="70"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0"/>
              <a:endCxn id="70"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3" name="TextBox 23"/>
          <p:cNvSpPr txBox="1">
            <a:spLocks noChangeArrowheads="1"/>
          </p:cNvSpPr>
          <p:nvPr/>
        </p:nvSpPr>
        <p:spPr bwMode="auto">
          <a:xfrm>
            <a:off x="1212353" y="3671769"/>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消</a:t>
            </a:r>
            <a:endParaRPr lang="zh-CN" altLang="en-US" sz="9600" b="1" dirty="0">
              <a:latin typeface="楷体" panose="02010609060101010101" pitchFamily="49" charset="-122"/>
              <a:ea typeface="楷体" panose="02010609060101010101" pitchFamily="49" charset="-122"/>
            </a:endParaRPr>
          </a:p>
        </p:txBody>
      </p:sp>
      <p:grpSp>
        <p:nvGrpSpPr>
          <p:cNvPr id="5" name="组合 35"/>
          <p:cNvGrpSpPr/>
          <p:nvPr/>
        </p:nvGrpSpPr>
        <p:grpSpPr>
          <a:xfrm>
            <a:off x="1110225" y="1399104"/>
            <a:ext cx="1544244" cy="1428268"/>
            <a:chOff x="-2214610" y="714356"/>
            <a:chExt cx="1785950" cy="1643868"/>
          </a:xfrm>
          <a:solidFill>
            <a:schemeClr val="accent5">
              <a:lumMod val="40000"/>
              <a:lumOff val="60000"/>
            </a:schemeClr>
          </a:solidFill>
        </p:grpSpPr>
        <p:sp>
          <p:nvSpPr>
            <p:cNvPr id="75" name="矩形 74"/>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a:stCxn id="75" idx="1"/>
              <a:endCxn id="75"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5" idx="0"/>
              <a:endCxn id="75"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8" name="TextBox 23"/>
          <p:cNvSpPr txBox="1">
            <a:spLocks noChangeArrowheads="1"/>
          </p:cNvSpPr>
          <p:nvPr/>
        </p:nvSpPr>
        <p:spPr bwMode="auto">
          <a:xfrm>
            <a:off x="1183272" y="1231180"/>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布</a:t>
            </a:r>
            <a:endParaRPr lang="zh-CN" altLang="en-US" sz="9600" b="1" dirty="0">
              <a:latin typeface="楷体" panose="02010609060101010101" pitchFamily="49" charset="-122"/>
              <a:ea typeface="楷体" panose="02010609060101010101" pitchFamily="49" charset="-122"/>
            </a:endParaRPr>
          </a:p>
        </p:txBody>
      </p:sp>
      <p:sp>
        <p:nvSpPr>
          <p:cNvPr id="81" name="矩形 80"/>
          <p:cNvSpPr/>
          <p:nvPr/>
        </p:nvSpPr>
        <p:spPr>
          <a:xfrm>
            <a:off x="2988743" y="2714620"/>
            <a:ext cx="3797835"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：爷爷的脸上布满了皱纹。</a:t>
            </a:r>
          </a:p>
        </p:txBody>
      </p:sp>
      <p:sp>
        <p:nvSpPr>
          <p:cNvPr id="82" name="矩形 81"/>
          <p:cNvSpPr/>
          <p:nvPr/>
        </p:nvSpPr>
        <p:spPr>
          <a:xfrm>
            <a:off x="2953917" y="5166536"/>
            <a:ext cx="5902156" cy="400110"/>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：我们取消了明天去郊游的计划。</a:t>
            </a:r>
          </a:p>
        </p:txBody>
      </p:sp>
      <p:sp>
        <p:nvSpPr>
          <p:cNvPr id="41" name="TextBox 17"/>
          <p:cNvSpPr txBox="1"/>
          <p:nvPr/>
        </p:nvSpPr>
        <p:spPr>
          <a:xfrm>
            <a:off x="1289710" y="720850"/>
            <a:ext cx="697627" cy="707886"/>
          </a:xfrm>
          <a:prstGeom prst="rect">
            <a:avLst/>
          </a:prstGeom>
          <a:noFill/>
        </p:spPr>
        <p:txBody>
          <a:bodyPr wrap="none" rtlCol="0">
            <a:spAutoFit/>
          </a:bodyPr>
          <a:lstStyle/>
          <a:p>
            <a:r>
              <a:rPr lang="en-US" altLang="zh-CN" sz="4000" dirty="0" err="1" smtClean="0">
                <a:latin typeface="+mn-ea"/>
                <a:ea typeface="+mn-ea"/>
              </a:rPr>
              <a:t>bù</a:t>
            </a:r>
            <a:endParaRPr lang="zh-CN" altLang="en-US" sz="4000" dirty="0">
              <a:latin typeface="+mn-ea"/>
              <a:ea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strVal val="#ppt_w*0.05"/>
                                          </p:val>
                                        </p:tav>
                                        <p:tav tm="100000">
                                          <p:val>
                                            <p:strVal val="#ppt_w"/>
                                          </p:val>
                                        </p:tav>
                                      </p:tavLst>
                                    </p:anim>
                                    <p:anim calcmode="lin" valueType="num">
                                      <p:cBhvr>
                                        <p:cTn id="8" dur="500" fill="hold"/>
                                        <p:tgtEl>
                                          <p:spTgt spid="78"/>
                                        </p:tgtEl>
                                        <p:attrNameLst>
                                          <p:attrName>ppt_h</p:attrName>
                                        </p:attrNameLst>
                                      </p:cBhvr>
                                      <p:tavLst>
                                        <p:tav tm="0">
                                          <p:val>
                                            <p:strVal val="#ppt_h"/>
                                          </p:val>
                                        </p:tav>
                                        <p:tav tm="100000">
                                          <p:val>
                                            <p:strVal val="#ppt_h"/>
                                          </p:val>
                                        </p:tav>
                                      </p:tavLst>
                                    </p:anim>
                                    <p:anim calcmode="lin" valueType="num">
                                      <p:cBhvr>
                                        <p:cTn id="9" dur="500" fill="hold"/>
                                        <p:tgtEl>
                                          <p:spTgt spid="78"/>
                                        </p:tgtEl>
                                        <p:attrNameLst>
                                          <p:attrName>ppt_x</p:attrName>
                                        </p:attrNameLst>
                                      </p:cBhvr>
                                      <p:tavLst>
                                        <p:tav tm="0">
                                          <p:val>
                                            <p:strVal val="#ppt_x-.2"/>
                                          </p:val>
                                        </p:tav>
                                        <p:tav tm="100000">
                                          <p:val>
                                            <p:strVal val="#ppt_x"/>
                                          </p:val>
                                        </p:tav>
                                      </p:tavLst>
                                    </p:anim>
                                    <p:anim calcmode="lin" valueType="num">
                                      <p:cBhvr>
                                        <p:cTn id="10" dur="500" fill="hold"/>
                                        <p:tgtEl>
                                          <p:spTgt spid="78"/>
                                        </p:tgtEl>
                                        <p:attrNameLst>
                                          <p:attrName>ppt_y</p:attrName>
                                        </p:attrNameLst>
                                      </p:cBhvr>
                                      <p:tavLst>
                                        <p:tav tm="0">
                                          <p:val>
                                            <p:strVal val="#ppt_y"/>
                                          </p:val>
                                        </p:tav>
                                        <p:tav tm="100000">
                                          <p:val>
                                            <p:strVal val="#ppt_y"/>
                                          </p:val>
                                        </p:tav>
                                      </p:tavLst>
                                    </p:anim>
                                    <p:animEffect transition="in" filter="fade">
                                      <p:cBhvr>
                                        <p:cTn id="11" dur="500"/>
                                        <p:tgtEl>
                                          <p:spTgt spid="7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strVal val="#ppt_w*0.05"/>
                                          </p:val>
                                        </p:tav>
                                        <p:tav tm="100000">
                                          <p:val>
                                            <p:strVal val="#ppt_w"/>
                                          </p:val>
                                        </p:tav>
                                      </p:tavLst>
                                    </p:anim>
                                    <p:anim calcmode="lin" valueType="num">
                                      <p:cBhvr>
                                        <p:cTn id="17" dur="500" fill="hold"/>
                                        <p:tgtEl>
                                          <p:spTgt spid="73"/>
                                        </p:tgtEl>
                                        <p:attrNameLst>
                                          <p:attrName>ppt_h</p:attrName>
                                        </p:attrNameLst>
                                      </p:cBhvr>
                                      <p:tavLst>
                                        <p:tav tm="0">
                                          <p:val>
                                            <p:strVal val="#ppt_h"/>
                                          </p:val>
                                        </p:tav>
                                        <p:tav tm="100000">
                                          <p:val>
                                            <p:strVal val="#ppt_h"/>
                                          </p:val>
                                        </p:tav>
                                      </p:tavLst>
                                    </p:anim>
                                    <p:anim calcmode="lin" valueType="num">
                                      <p:cBhvr>
                                        <p:cTn id="18" dur="500" fill="hold"/>
                                        <p:tgtEl>
                                          <p:spTgt spid="73"/>
                                        </p:tgtEl>
                                        <p:attrNameLst>
                                          <p:attrName>ppt_x</p:attrName>
                                        </p:attrNameLst>
                                      </p:cBhvr>
                                      <p:tavLst>
                                        <p:tav tm="0">
                                          <p:val>
                                            <p:strVal val="#ppt_x-.2"/>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Effect transition="in" filter="fade">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823778" y="134076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昆</a:t>
            </a:r>
            <a:endParaRPr lang="zh-CN" altLang="en-US" sz="7200" b="1" dirty="0">
              <a:latin typeface="楷体" panose="02010609060101010101" pitchFamily="49" charset="-122"/>
              <a:ea typeface="楷体" panose="02010609060101010101" pitchFamily="49" charset="-122"/>
            </a:endParaRPr>
          </a:p>
        </p:txBody>
      </p:sp>
      <p:sp>
        <p:nvSpPr>
          <p:cNvPr id="83" name="TextBox 82"/>
          <p:cNvSpPr txBox="1"/>
          <p:nvPr/>
        </p:nvSpPr>
        <p:spPr>
          <a:xfrm>
            <a:off x="4857752" y="4500570"/>
            <a:ext cx="954107" cy="707886"/>
          </a:xfrm>
          <a:prstGeom prst="rect">
            <a:avLst/>
          </a:prstGeom>
          <a:noFill/>
        </p:spPr>
        <p:txBody>
          <a:bodyPr wrap="none" rtlCol="0">
            <a:spAutoFit/>
          </a:bodyPr>
          <a:lstStyle/>
          <a:p>
            <a:r>
              <a:rPr lang="en-US" altLang="zh-CN" sz="4000" dirty="0" err="1" smtClean="0">
                <a:solidFill>
                  <a:srgbClr val="FF0000"/>
                </a:solidFill>
                <a:latin typeface="+mn-ea"/>
                <a:ea typeface="+mn-ea"/>
              </a:rPr>
              <a:t>rèn</a:t>
            </a:r>
            <a:endParaRPr lang="en-US" altLang="zh-CN" sz="4000" dirty="0" smtClean="0">
              <a:solidFill>
                <a:srgbClr val="FF0000"/>
              </a:solidFill>
              <a:latin typeface="+mn-ea"/>
              <a:ea typeface="+mn-ea"/>
            </a:endParaRPr>
          </a:p>
        </p:txBody>
      </p:sp>
      <p:grpSp>
        <p:nvGrpSpPr>
          <p:cNvPr id="16"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7"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87132" y="514351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任</a:t>
            </a:r>
            <a:endParaRPr lang="zh-CN" altLang="en-US" sz="7200" b="1" dirty="0">
              <a:latin typeface="楷体" panose="02010609060101010101" pitchFamily="49" charset="-122"/>
              <a:ea typeface="楷体" panose="02010609060101010101" pitchFamily="49" charset="-122"/>
            </a:endParaRPr>
          </a:p>
        </p:txBody>
      </p:sp>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8" name="TextBox 3"/>
          <p:cNvSpPr txBox="1"/>
          <p:nvPr/>
        </p:nvSpPr>
        <p:spPr>
          <a:xfrm>
            <a:off x="831811" y="671795"/>
            <a:ext cx="954107" cy="707886"/>
          </a:xfrm>
          <a:prstGeom prst="rect">
            <a:avLst/>
          </a:prstGeom>
          <a:noFill/>
        </p:spPr>
        <p:txBody>
          <a:bodyPr wrap="none" rtlCol="0">
            <a:spAutoFit/>
          </a:bodyPr>
          <a:lstStyle/>
          <a:p>
            <a:r>
              <a:rPr lang="en-US" altLang="zh-CN" sz="4000" dirty="0" err="1" smtClean="0">
                <a:solidFill>
                  <a:srgbClr val="FF0000"/>
                </a:solidFill>
                <a:latin typeface="+mn-ea"/>
                <a:ea typeface="+mn-ea"/>
              </a:rPr>
              <a:t>kūn</a:t>
            </a:r>
            <a:endParaRPr lang="en-US" altLang="zh-CN" sz="4000" dirty="0" smtClean="0">
              <a:solidFill>
                <a:srgbClr val="FF0000"/>
              </a:solidFill>
              <a:latin typeface="+mn-ea"/>
              <a:ea typeface="+mn-ea"/>
            </a:endParaRPr>
          </a:p>
        </p:txBody>
      </p:sp>
      <p:sp>
        <p:nvSpPr>
          <p:cNvPr id="9" name="TextBox 5"/>
          <p:cNvSpPr txBox="1"/>
          <p:nvPr/>
        </p:nvSpPr>
        <p:spPr>
          <a:xfrm>
            <a:off x="1911399" y="1972508"/>
            <a:ext cx="2867327"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：昆虫  昆仑山</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       </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前鼻韵母，一声。</a:t>
            </a:r>
            <a:endParaRPr lang="zh-CN" altLang="en-US" sz="1600" dirty="0">
              <a:latin typeface="楷体" panose="02010609060101010101" pitchFamily="49" charset="-122"/>
              <a:ea typeface="楷体" panose="02010609060101010101" pitchFamily="49" charset="-122"/>
            </a:endParaRPr>
          </a:p>
        </p:txBody>
      </p:sp>
      <p:sp>
        <p:nvSpPr>
          <p:cNvPr id="41" name="TextBox 40"/>
          <p:cNvSpPr txBox="1"/>
          <p:nvPr/>
        </p:nvSpPr>
        <p:spPr>
          <a:xfrm>
            <a:off x="5072066" y="774920"/>
            <a:ext cx="1210588" cy="707886"/>
          </a:xfrm>
          <a:prstGeom prst="rect">
            <a:avLst/>
          </a:prstGeom>
          <a:noFill/>
        </p:spPr>
        <p:txBody>
          <a:bodyPr wrap="none" rtlCol="0">
            <a:spAutoFit/>
          </a:bodyPr>
          <a:lstStyle/>
          <a:p>
            <a:r>
              <a:rPr lang="en-US" altLang="zh-CN" sz="4000" dirty="0" err="1" smtClean="0">
                <a:solidFill>
                  <a:srgbClr val="FF0000"/>
                </a:solidFill>
                <a:latin typeface="+mn-ea"/>
                <a:ea typeface="+mn-ea"/>
              </a:rPr>
              <a:t>lián</a:t>
            </a:r>
            <a:endParaRPr lang="en-US" altLang="zh-CN" sz="4000" dirty="0" smtClean="0">
              <a:solidFill>
                <a:srgbClr val="FF0000"/>
              </a:solidFill>
              <a:latin typeface="+mn-ea"/>
              <a:ea typeface="+mn-ea"/>
            </a:endParaRPr>
          </a:p>
        </p:txBody>
      </p:sp>
      <p:sp>
        <p:nvSpPr>
          <p:cNvPr id="42" name="TextBox 41"/>
          <p:cNvSpPr txBox="1"/>
          <p:nvPr/>
        </p:nvSpPr>
        <p:spPr>
          <a:xfrm>
            <a:off x="6000760" y="207167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：可怜  爱怜</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易错提示：三拼音节，前鼻韵母，二声。</a:t>
            </a:r>
            <a:endParaRPr lang="zh-CN" altLang="en-US" sz="2000" dirty="0">
              <a:latin typeface="楷体" panose="02010609060101010101" pitchFamily="49" charset="-122"/>
              <a:ea typeface="楷体" panose="02010609060101010101" pitchFamily="49" charset="-122"/>
            </a:endParaRPr>
          </a:p>
        </p:txBody>
      </p:sp>
      <p:grpSp>
        <p:nvGrpSpPr>
          <p:cNvPr id="10" name="组合 50"/>
          <p:cNvGrpSpPr/>
          <p:nvPr/>
        </p:nvGrpSpPr>
        <p:grpSpPr>
          <a:xfrm>
            <a:off x="4784456" y="1428736"/>
            <a:ext cx="1287742" cy="1280547"/>
            <a:chOff x="4655076" y="1428736"/>
            <a:chExt cx="1287742" cy="1280547"/>
          </a:xfrm>
        </p:grpSpPr>
        <p:grpSp>
          <p:nvGrpSpPr>
            <p:cNvPr id="11"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14876" y="142873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怜</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789644" y="2507066"/>
            <a:ext cx="954107" cy="707886"/>
          </a:xfrm>
          <a:prstGeom prst="rect">
            <a:avLst/>
          </a:prstGeom>
          <a:noFill/>
        </p:spPr>
        <p:txBody>
          <a:bodyPr wrap="none" rtlCol="0">
            <a:spAutoFit/>
          </a:bodyPr>
          <a:lstStyle/>
          <a:p>
            <a:r>
              <a:rPr lang="en-US" altLang="zh-CN" sz="4000" dirty="0" err="1" smtClean="0">
                <a:solidFill>
                  <a:srgbClr val="FF0000"/>
                </a:solidFill>
                <a:latin typeface="+mn-ea"/>
                <a:ea typeface="+mn-ea"/>
              </a:rPr>
              <a:t>nuó</a:t>
            </a:r>
            <a:endParaRPr lang="en-US" altLang="zh-CN" sz="4000" dirty="0" smtClean="0">
              <a:solidFill>
                <a:srgbClr val="FF0000"/>
              </a:solidFill>
              <a:latin typeface="+mn-ea"/>
              <a:ea typeface="+mn-ea"/>
            </a:endParaRPr>
          </a:p>
        </p:txBody>
      </p:sp>
      <p:sp>
        <p:nvSpPr>
          <p:cNvPr id="57" name="TextBox 56"/>
          <p:cNvSpPr txBox="1"/>
          <p:nvPr/>
        </p:nvSpPr>
        <p:spPr>
          <a:xfrm>
            <a:off x="1928794" y="3643314"/>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：挪动  挪移</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1928794" y="2857496"/>
            <a:ext cx="3000395" cy="954107"/>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易错提示：三拼音节，</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二声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smtClean="0">
              <a:latin typeface="楷体" panose="02010609060101010101" pitchFamily="49" charset="-122"/>
              <a:ea typeface="楷体" panose="02010609060101010101" pitchFamily="49" charset="-122"/>
            </a:endParaRPr>
          </a:p>
          <a:p>
            <a:endParaRPr lang="zh-CN" altLang="en-US" sz="1600" dirty="0">
              <a:latin typeface="楷体" panose="02010609060101010101" pitchFamily="49" charset="-122"/>
              <a:ea typeface="楷体" panose="02010609060101010101" pitchFamily="49" charset="-122"/>
            </a:endParaRPr>
          </a:p>
        </p:txBody>
      </p:sp>
      <p:sp>
        <p:nvSpPr>
          <p:cNvPr id="65" name="TextBox 64"/>
          <p:cNvSpPr txBox="1"/>
          <p:nvPr/>
        </p:nvSpPr>
        <p:spPr>
          <a:xfrm>
            <a:off x="4861610" y="2635244"/>
            <a:ext cx="1210588" cy="707886"/>
          </a:xfrm>
          <a:prstGeom prst="rect">
            <a:avLst/>
          </a:prstGeom>
          <a:noFill/>
        </p:spPr>
        <p:txBody>
          <a:bodyPr wrap="none" rtlCol="0">
            <a:spAutoFit/>
          </a:bodyPr>
          <a:lstStyle/>
          <a:p>
            <a:r>
              <a:rPr lang="en-US" altLang="zh-CN" sz="4000" dirty="0" err="1" smtClean="0">
                <a:solidFill>
                  <a:srgbClr val="FF0000"/>
                </a:solidFill>
                <a:latin typeface="+mn-ea"/>
                <a:ea typeface="+mn-ea"/>
              </a:rPr>
              <a:t>fǎng</a:t>
            </a:r>
            <a:endParaRPr lang="en-US" altLang="zh-CN" sz="4000" dirty="0" smtClean="0">
              <a:solidFill>
                <a:srgbClr val="FF0000"/>
              </a:solidFill>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：仿佛  仿照</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后鼻音，三声。</a:t>
            </a:r>
            <a:endParaRPr lang="zh-CN" altLang="en-US" sz="1600" dirty="0">
              <a:latin typeface="楷体" panose="02010609060101010101" pitchFamily="49" charset="-122"/>
              <a:ea typeface="楷体" panose="02010609060101010101" pitchFamily="49" charset="-122"/>
            </a:endParaRPr>
          </a:p>
        </p:txBody>
      </p:sp>
      <p:sp>
        <p:nvSpPr>
          <p:cNvPr id="74" name="TextBox 73"/>
          <p:cNvSpPr txBox="1"/>
          <p:nvPr/>
        </p:nvSpPr>
        <p:spPr>
          <a:xfrm>
            <a:off x="928662" y="4364188"/>
            <a:ext cx="697627" cy="707886"/>
          </a:xfrm>
          <a:prstGeom prst="rect">
            <a:avLst/>
          </a:prstGeom>
          <a:noFill/>
        </p:spPr>
        <p:txBody>
          <a:bodyPr wrap="none" rtlCol="0">
            <a:spAutoFit/>
          </a:bodyPr>
          <a:lstStyle/>
          <a:p>
            <a:r>
              <a:rPr lang="en-US" altLang="zh-CN" sz="4000" dirty="0" err="1" smtClean="0">
                <a:solidFill>
                  <a:srgbClr val="FF0000"/>
                </a:solidFill>
                <a:latin typeface="+mn-ea"/>
                <a:ea typeface="+mn-ea"/>
              </a:rPr>
              <a:t>fú</a:t>
            </a:r>
            <a:endParaRPr lang="en-US" altLang="zh-CN" sz="4000" dirty="0" smtClean="0">
              <a:solidFill>
                <a:srgbClr val="FF0000"/>
              </a:solidFill>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：仿佛</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二声。</a:t>
            </a:r>
            <a:endParaRPr lang="zh-CN" altLang="en-US" sz="2000" dirty="0">
              <a:latin typeface="楷体" panose="02010609060101010101" pitchFamily="49" charset="-122"/>
              <a:ea typeface="楷体" panose="02010609060101010101" pitchFamily="49" charset="-122"/>
            </a:endParaRPr>
          </a:p>
        </p:txBody>
      </p:sp>
      <p:sp>
        <p:nvSpPr>
          <p:cNvPr id="90" name="TextBox 89"/>
          <p:cNvSpPr txBox="1"/>
          <p:nvPr/>
        </p:nvSpPr>
        <p:spPr>
          <a:xfrm>
            <a:off x="6133829" y="571501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：任何  任凭 </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72198" y="4935692"/>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易错提示：声母是</a:t>
            </a:r>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r</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，不</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是</a:t>
            </a:r>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y</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，前鼻音，四声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12" name="组合 92"/>
          <p:cNvGrpSpPr/>
          <p:nvPr/>
        </p:nvGrpSpPr>
        <p:grpSpPr>
          <a:xfrm>
            <a:off x="4799178" y="3286124"/>
            <a:ext cx="1344458" cy="1266753"/>
            <a:chOff x="3418472" y="1132906"/>
            <a:chExt cx="1344458" cy="1266753"/>
          </a:xfrm>
        </p:grpSpPr>
        <p:grpSp>
          <p:nvGrpSpPr>
            <p:cNvPr id="13"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34988" y="11329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仿</a:t>
              </a:r>
              <a:endParaRPr lang="zh-CN" altLang="en-US" sz="7200" b="1" dirty="0">
                <a:latin typeface="楷体" panose="02010609060101010101" pitchFamily="49" charset="-122"/>
                <a:ea typeface="楷体" panose="02010609060101010101" pitchFamily="49" charset="-122"/>
              </a:endParaRPr>
            </a:p>
          </p:txBody>
        </p:sp>
      </p:grpSp>
      <p:sp>
        <p:nvSpPr>
          <p:cNvPr id="105" name="TextBox 23"/>
          <p:cNvSpPr txBox="1">
            <a:spLocks noChangeArrowheads="1"/>
          </p:cNvSpPr>
          <p:nvPr/>
        </p:nvSpPr>
        <p:spPr bwMode="auto">
          <a:xfrm>
            <a:off x="806594" y="315736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挪</a:t>
            </a:r>
            <a:endParaRPr lang="zh-CN" altLang="en-US" sz="7200" b="1" dirty="0">
              <a:latin typeface="楷体" panose="02010609060101010101" pitchFamily="49" charset="-122"/>
              <a:ea typeface="楷体" panose="02010609060101010101" pitchFamily="49" charset="-122"/>
            </a:endParaRPr>
          </a:p>
        </p:txBody>
      </p:sp>
      <p:sp>
        <p:nvSpPr>
          <p:cNvPr id="110" name="TextBox 23"/>
          <p:cNvSpPr txBox="1">
            <a:spLocks noChangeArrowheads="1"/>
          </p:cNvSpPr>
          <p:nvPr/>
        </p:nvSpPr>
        <p:spPr bwMode="auto">
          <a:xfrm>
            <a:off x="714348" y="5014753"/>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佛</a:t>
            </a:r>
            <a:endParaRPr lang="zh-CN" altLang="en-US" sz="7200" b="1" dirty="0">
              <a:latin typeface="楷体" panose="02010609060101010101" pitchFamily="49" charset="-122"/>
              <a:ea typeface="楷体" panose="02010609060101010101" pitchFamily="49" charset="-122"/>
            </a:endParaRPr>
          </a:p>
        </p:txBody>
      </p:sp>
    </p:spTree>
  </p:cSld>
  <p:clrMapOvr>
    <a:masterClrMapping/>
  </p:clrMapOvr>
  <p:transition spd="med">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8"/>
          <p:cNvPicPr>
            <a:picLocks noChangeAspect="1"/>
          </p:cNvPicPr>
          <p:nvPr/>
        </p:nvPicPr>
        <p:blipFill>
          <a:blip r:embed="rId2" cstate="print"/>
          <a:srcRect/>
          <a:stretch>
            <a:fillRect/>
          </a:stretch>
        </p:blipFill>
        <p:spPr bwMode="auto">
          <a:xfrm>
            <a:off x="8181925" y="6366510"/>
            <a:ext cx="720725" cy="477838"/>
          </a:xfrm>
          <a:prstGeom prst="rect">
            <a:avLst/>
          </a:prstGeom>
          <a:noFill/>
          <a:ln w="9525">
            <a:noFill/>
            <a:miter lim="800000"/>
            <a:headEnd/>
            <a:tailEnd/>
          </a:ln>
        </p:spPr>
      </p:pic>
      <p:grpSp>
        <p:nvGrpSpPr>
          <p:cNvPr id="21" name="组合 35"/>
          <p:cNvGrpSpPr/>
          <p:nvPr/>
        </p:nvGrpSpPr>
        <p:grpSpPr>
          <a:xfrm>
            <a:off x="678568" y="1430819"/>
            <a:ext cx="1265926" cy="1189713"/>
            <a:chOff x="-2771523" y="594818"/>
            <a:chExt cx="1785950" cy="1643074"/>
          </a:xfrm>
          <a:solidFill>
            <a:schemeClr val="accent3">
              <a:lumMod val="60000"/>
              <a:lumOff val="40000"/>
            </a:schemeClr>
          </a:solidFill>
        </p:grpSpPr>
        <p:sp>
          <p:nvSpPr>
            <p:cNvPr id="22" name="矩形 2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2" idx="1"/>
              <a:endCxn id="2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2" idx="0"/>
              <a:endCxn id="2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6" name="组合 100"/>
          <p:cNvGrpSpPr/>
          <p:nvPr/>
        </p:nvGrpSpPr>
        <p:grpSpPr>
          <a:xfrm>
            <a:off x="726308" y="3236868"/>
            <a:ext cx="1265926" cy="1189713"/>
            <a:chOff x="-2771523" y="594818"/>
            <a:chExt cx="1785950" cy="1643074"/>
          </a:xfrm>
          <a:solidFill>
            <a:schemeClr val="accent3">
              <a:lumMod val="60000"/>
              <a:lumOff val="40000"/>
            </a:schemeClr>
          </a:solidFill>
        </p:grpSpPr>
        <p:sp>
          <p:nvSpPr>
            <p:cNvPr id="27" name="矩形 2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a:stCxn id="27" idx="1"/>
              <a:endCxn id="2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0"/>
              <a:endCxn id="2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2" name="图片 9"/>
          <p:cNvPicPr>
            <a:picLocks noChangeAspect="1"/>
          </p:cNvPicPr>
          <p:nvPr/>
        </p:nvPicPr>
        <p:blipFill>
          <a:blip r:embed="rId3"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4"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5"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2"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8" name="TextBox 3"/>
          <p:cNvSpPr txBox="1"/>
          <p:nvPr/>
        </p:nvSpPr>
        <p:spPr>
          <a:xfrm>
            <a:off x="1000100" y="671795"/>
            <a:ext cx="697627" cy="707886"/>
          </a:xfrm>
          <a:prstGeom prst="rect">
            <a:avLst/>
          </a:prstGeom>
          <a:noFill/>
        </p:spPr>
        <p:txBody>
          <a:bodyPr wrap="none" rtlCol="0">
            <a:spAutoFit/>
          </a:bodyPr>
          <a:lstStyle/>
          <a:p>
            <a:r>
              <a:rPr lang="en-US" altLang="zh-CN" sz="4000" dirty="0" err="1" smtClean="0">
                <a:solidFill>
                  <a:srgbClr val="FF0000"/>
                </a:solidFill>
                <a:latin typeface="+mn-ea"/>
                <a:ea typeface="+mn-ea"/>
              </a:rPr>
              <a:t>hé</a:t>
            </a:r>
            <a:endParaRPr lang="en-US" altLang="zh-CN" sz="4000" dirty="0" smtClean="0">
              <a:solidFill>
                <a:srgbClr val="FF0000"/>
              </a:solidFill>
              <a:latin typeface="+mn-ea"/>
              <a:ea typeface="+mn-ea"/>
            </a:endParaRPr>
          </a:p>
        </p:txBody>
      </p:sp>
      <p:sp>
        <p:nvSpPr>
          <p:cNvPr id="9" name="TextBox 5"/>
          <p:cNvSpPr txBox="1"/>
          <p:nvPr/>
        </p:nvSpPr>
        <p:spPr>
          <a:xfrm>
            <a:off x="1911399" y="1972508"/>
            <a:ext cx="2867327"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：任何  何时  何必</a:t>
            </a:r>
            <a:endParaRPr lang="zh-CN" altLang="en-US" sz="2000" b="1"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二声。</a:t>
            </a:r>
            <a:endParaRPr lang="zh-CN" altLang="en-US" sz="2000" dirty="0">
              <a:latin typeface="楷体" panose="02010609060101010101" pitchFamily="49" charset="-122"/>
              <a:ea typeface="楷体" panose="02010609060101010101" pitchFamily="49" charset="-122"/>
            </a:endParaRPr>
          </a:p>
        </p:txBody>
      </p:sp>
      <p:sp>
        <p:nvSpPr>
          <p:cNvPr id="40" name="TextBox 23"/>
          <p:cNvSpPr txBox="1">
            <a:spLocks noChangeArrowheads="1"/>
          </p:cNvSpPr>
          <p:nvPr/>
        </p:nvSpPr>
        <p:spPr bwMode="auto">
          <a:xfrm>
            <a:off x="786103" y="13572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何</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5088819" y="792288"/>
            <a:ext cx="954107" cy="707886"/>
          </a:xfrm>
          <a:prstGeom prst="rect">
            <a:avLst/>
          </a:prstGeom>
          <a:noFill/>
        </p:spPr>
        <p:txBody>
          <a:bodyPr wrap="none" rtlCol="0">
            <a:spAutoFit/>
          </a:bodyPr>
          <a:lstStyle/>
          <a:p>
            <a:r>
              <a:rPr lang="en-US" altLang="zh-CN" sz="4000" dirty="0" err="1" smtClean="0">
                <a:solidFill>
                  <a:srgbClr val="FF0000"/>
                </a:solidFill>
                <a:latin typeface="+mn-ea"/>
                <a:ea typeface="+mn-ea"/>
              </a:rPr>
              <a:t>jié</a:t>
            </a:r>
            <a:endParaRPr lang="en-US" altLang="zh-CN" sz="4000" dirty="0" smtClean="0">
              <a:solidFill>
                <a:srgbClr val="FF0000"/>
              </a:solidFill>
              <a:latin typeface="+mn-ea"/>
              <a:ea typeface="+mn-ea"/>
            </a:endParaRPr>
          </a:p>
        </p:txBody>
      </p:sp>
      <p:sp>
        <p:nvSpPr>
          <p:cNvPr id="42" name="TextBox 41"/>
          <p:cNvSpPr txBox="1"/>
          <p:nvPr/>
        </p:nvSpPr>
        <p:spPr>
          <a:xfrm>
            <a:off x="6058248" y="2078172"/>
            <a:ext cx="2867327"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：尽心竭力  竭尽全力</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二声，韵母是“</a:t>
            </a:r>
            <a:r>
              <a:rPr lang="en-US" altLang="zh-CN" sz="1600" b="1" dirty="0" err="1" smtClean="0">
                <a:latin typeface="楷体" panose="02010609060101010101" pitchFamily="49" charset="-122"/>
                <a:ea typeface="楷体" panose="02010609060101010101" pitchFamily="49" charset="-122"/>
                <a:sym typeface="Wingdings" panose="05000000000000000000" pitchFamily="2" charset="2"/>
              </a:rPr>
              <a:t>ie</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”不是“</a:t>
            </a:r>
            <a:r>
              <a:rPr lang="en-US" altLang="zh-CN" sz="1600" b="1" dirty="0" err="1" smtClean="0">
                <a:latin typeface="楷体" panose="02010609060101010101" pitchFamily="49" charset="-122"/>
                <a:ea typeface="楷体" panose="02010609060101010101" pitchFamily="49" charset="-122"/>
                <a:sym typeface="Wingdings" panose="05000000000000000000" pitchFamily="2" charset="2"/>
              </a:rPr>
              <a:t>ei</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2000" dirty="0">
              <a:latin typeface="楷体" panose="02010609060101010101" pitchFamily="49" charset="-122"/>
              <a:ea typeface="楷体" panose="02010609060101010101" pitchFamily="49" charset="-122"/>
            </a:endParaRPr>
          </a:p>
        </p:txBody>
      </p:sp>
      <p:grpSp>
        <p:nvGrpSpPr>
          <p:cNvPr id="10" name="组合 50"/>
          <p:cNvGrpSpPr/>
          <p:nvPr/>
        </p:nvGrpSpPr>
        <p:grpSpPr>
          <a:xfrm>
            <a:off x="4784456" y="1428736"/>
            <a:ext cx="1373310" cy="1280547"/>
            <a:chOff x="4655076" y="1428736"/>
            <a:chExt cx="1373310" cy="1280547"/>
          </a:xfrm>
        </p:grpSpPr>
        <p:grpSp>
          <p:nvGrpSpPr>
            <p:cNvPr id="11"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800444" y="142873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竭</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945415" y="2500306"/>
            <a:ext cx="954107" cy="707886"/>
          </a:xfrm>
          <a:prstGeom prst="rect">
            <a:avLst/>
          </a:prstGeom>
          <a:noFill/>
        </p:spPr>
        <p:txBody>
          <a:bodyPr wrap="none" rtlCol="0">
            <a:spAutoFit/>
          </a:bodyPr>
          <a:lstStyle/>
          <a:p>
            <a:r>
              <a:rPr lang="en-US" altLang="zh-CN" sz="4000" dirty="0" err="1" smtClean="0">
                <a:solidFill>
                  <a:srgbClr val="FF0000"/>
                </a:solidFill>
                <a:latin typeface="+mn-ea"/>
                <a:ea typeface="+mn-ea"/>
              </a:rPr>
              <a:t>guī</a:t>
            </a:r>
            <a:endParaRPr lang="en-US" altLang="zh-CN" sz="4000" dirty="0" smtClean="0">
              <a:solidFill>
                <a:srgbClr val="FF0000"/>
              </a:solidFill>
              <a:latin typeface="+mn-ea"/>
              <a:ea typeface="+mn-ea"/>
            </a:endParaRPr>
          </a:p>
        </p:txBody>
      </p:sp>
      <p:sp>
        <p:nvSpPr>
          <p:cNvPr id="57" name="TextBox 56"/>
          <p:cNvSpPr txBox="1"/>
          <p:nvPr/>
        </p:nvSpPr>
        <p:spPr>
          <a:xfrm>
            <a:off x="1928794" y="3643314"/>
            <a:ext cx="2867327"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：规律  规则  圆规</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1928794" y="2857496"/>
            <a:ext cx="3000395"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一声。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72066" y="2649676"/>
            <a:ext cx="697627" cy="707886"/>
          </a:xfrm>
          <a:prstGeom prst="rect">
            <a:avLst/>
          </a:prstGeom>
          <a:noFill/>
        </p:spPr>
        <p:txBody>
          <a:bodyPr wrap="none" rtlCol="0">
            <a:spAutoFit/>
          </a:bodyPr>
          <a:lstStyle/>
          <a:p>
            <a:r>
              <a:rPr lang="en-US" altLang="zh-CN" sz="4000" dirty="0" err="1" smtClean="0">
                <a:solidFill>
                  <a:srgbClr val="FF0000"/>
                </a:solidFill>
                <a:latin typeface="+mn-ea"/>
                <a:ea typeface="+mn-ea"/>
              </a:rPr>
              <a:t>lǜ</a:t>
            </a:r>
            <a:endParaRPr lang="en-US" altLang="zh-CN" sz="4000" dirty="0" smtClean="0">
              <a:solidFill>
                <a:srgbClr val="FF0000"/>
              </a:solidFill>
              <a:latin typeface="+mn-ea"/>
              <a:ea typeface="+mn-ea"/>
            </a:endParaRPr>
          </a:p>
        </p:txBody>
      </p:sp>
      <p:sp>
        <p:nvSpPr>
          <p:cNvPr id="72" name="TextBox 71"/>
          <p:cNvSpPr txBox="1"/>
          <p:nvPr/>
        </p:nvSpPr>
        <p:spPr>
          <a:xfrm>
            <a:off x="6143636" y="4149874"/>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：规律  纪律 </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四声</a:t>
            </a:r>
            <a:endParaRPr lang="zh-CN" altLang="en-US" sz="1600" dirty="0">
              <a:latin typeface="楷体" panose="02010609060101010101" pitchFamily="49" charset="-122"/>
              <a:ea typeface="楷体" panose="02010609060101010101" pitchFamily="49" charset="-122"/>
            </a:endParaRPr>
          </a:p>
        </p:txBody>
      </p:sp>
      <p:sp>
        <p:nvSpPr>
          <p:cNvPr id="74" name="TextBox 73"/>
          <p:cNvSpPr txBox="1"/>
          <p:nvPr/>
        </p:nvSpPr>
        <p:spPr>
          <a:xfrm>
            <a:off x="928662" y="4364188"/>
            <a:ext cx="954107" cy="707886"/>
          </a:xfrm>
          <a:prstGeom prst="rect">
            <a:avLst/>
          </a:prstGeom>
          <a:noFill/>
        </p:spPr>
        <p:txBody>
          <a:bodyPr wrap="none" rtlCol="0">
            <a:spAutoFit/>
          </a:bodyPr>
          <a:lstStyle/>
          <a:p>
            <a:r>
              <a:rPr lang="en-US" altLang="zh-CN" sz="4000" dirty="0" err="1" smtClean="0">
                <a:solidFill>
                  <a:srgbClr val="FF0000"/>
                </a:solidFill>
                <a:latin typeface="+mn-ea"/>
                <a:ea typeface="+mn-ea"/>
              </a:rPr>
              <a:t>dài</a:t>
            </a:r>
            <a:endParaRPr lang="en-US" altLang="zh-CN" sz="4000" dirty="0" smtClean="0">
              <a:solidFill>
                <a:srgbClr val="FF0000"/>
              </a:solidFill>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：等待  对待</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四声。</a:t>
            </a:r>
            <a:endParaRPr lang="zh-CN" altLang="en-US" sz="2000" dirty="0">
              <a:latin typeface="楷体" panose="02010609060101010101" pitchFamily="49" charset="-122"/>
              <a:ea typeface="楷体" panose="02010609060101010101" pitchFamily="49" charset="-122"/>
            </a:endParaRPr>
          </a:p>
        </p:txBody>
      </p:sp>
      <p:grpSp>
        <p:nvGrpSpPr>
          <p:cNvPr id="12" name="组合 92"/>
          <p:cNvGrpSpPr/>
          <p:nvPr/>
        </p:nvGrpSpPr>
        <p:grpSpPr>
          <a:xfrm>
            <a:off x="4799178" y="3286124"/>
            <a:ext cx="1344458" cy="1266753"/>
            <a:chOff x="3418472" y="1132906"/>
            <a:chExt cx="1344458" cy="1266753"/>
          </a:xfrm>
        </p:grpSpPr>
        <p:grpSp>
          <p:nvGrpSpPr>
            <p:cNvPr id="13"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34988" y="11329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律</a:t>
              </a:r>
              <a:endParaRPr lang="zh-CN" altLang="en-US" sz="7200" b="1" dirty="0">
                <a:latin typeface="楷体" panose="02010609060101010101" pitchFamily="49" charset="-122"/>
                <a:ea typeface="楷体" panose="02010609060101010101" pitchFamily="49" charset="-122"/>
              </a:endParaRPr>
            </a:p>
          </p:txBody>
        </p:sp>
      </p:grpSp>
      <p:sp>
        <p:nvSpPr>
          <p:cNvPr id="105" name="TextBox 23"/>
          <p:cNvSpPr txBox="1">
            <a:spLocks noChangeArrowheads="1"/>
          </p:cNvSpPr>
          <p:nvPr/>
        </p:nvSpPr>
        <p:spPr bwMode="auto">
          <a:xfrm>
            <a:off x="857224" y="315736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规</a:t>
            </a:r>
            <a:endParaRPr lang="zh-CN" altLang="en-US" sz="7200" b="1" dirty="0">
              <a:latin typeface="楷体" panose="02010609060101010101" pitchFamily="49" charset="-122"/>
              <a:ea typeface="楷体" panose="02010609060101010101" pitchFamily="49" charset="-122"/>
            </a:endParaRPr>
          </a:p>
        </p:txBody>
      </p:sp>
      <p:grpSp>
        <p:nvGrpSpPr>
          <p:cNvPr id="14"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810171" y="5061727"/>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待</a:t>
            </a:r>
            <a:endParaRPr lang="zh-CN" altLang="en-US" sz="7200" b="1" dirty="0">
              <a:latin typeface="楷体" panose="02010609060101010101" pitchFamily="49" charset="-122"/>
              <a:ea typeface="楷体" panose="02010609060101010101" pitchFamily="49" charset="-122"/>
            </a:endParaRPr>
          </a:p>
        </p:txBody>
      </p:sp>
      <p:sp>
        <p:nvSpPr>
          <p:cNvPr id="52" name="TextBox 51"/>
          <p:cNvSpPr txBox="1"/>
          <p:nvPr/>
        </p:nvSpPr>
        <p:spPr>
          <a:xfrm>
            <a:off x="4644008" y="4516588"/>
            <a:ext cx="1467068" cy="707886"/>
          </a:xfrm>
          <a:prstGeom prst="rect">
            <a:avLst/>
          </a:prstGeom>
          <a:noFill/>
        </p:spPr>
        <p:txBody>
          <a:bodyPr wrap="none" rtlCol="0">
            <a:spAutoFit/>
          </a:bodyPr>
          <a:lstStyle/>
          <a:p>
            <a:r>
              <a:rPr lang="en-US" altLang="zh-CN" sz="4000" dirty="0" err="1" smtClean="0">
                <a:solidFill>
                  <a:srgbClr val="FF0000"/>
                </a:solidFill>
                <a:latin typeface="+mn-ea"/>
                <a:ea typeface="+mn-ea"/>
              </a:rPr>
              <a:t>zhèng</a:t>
            </a:r>
            <a:endParaRPr lang="en-US" altLang="zh-CN" sz="4000" dirty="0" smtClean="0">
              <a:solidFill>
                <a:srgbClr val="FF0000"/>
              </a:solidFill>
              <a:latin typeface="+mn-ea"/>
              <a:ea typeface="+mn-ea"/>
            </a:endParaRPr>
          </a:p>
        </p:txBody>
      </p:sp>
      <p:sp>
        <p:nvSpPr>
          <p:cNvPr id="53" name="TextBox 52"/>
          <p:cNvSpPr txBox="1"/>
          <p:nvPr/>
        </p:nvSpPr>
        <p:spPr>
          <a:xfrm>
            <a:off x="6102132" y="58148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：挣脱  挣钱</a:t>
            </a:r>
            <a:endParaRPr lang="zh-CN" altLang="en-US" sz="2000" dirty="0">
              <a:latin typeface="楷体" panose="02010609060101010101" pitchFamily="49" charset="-122"/>
              <a:ea typeface="楷体" panose="02010609060101010101" pitchFamily="49" charset="-122"/>
            </a:endParaRPr>
          </a:p>
        </p:txBody>
      </p:sp>
      <p:sp>
        <p:nvSpPr>
          <p:cNvPr id="54" name="TextBox 53"/>
          <p:cNvSpPr txBox="1"/>
          <p:nvPr/>
        </p:nvSpPr>
        <p:spPr>
          <a:xfrm>
            <a:off x="6098849" y="49842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易错提示：翘舌音，后鼻韵母。</a:t>
            </a:r>
            <a:endParaRPr lang="zh-CN" altLang="en-US" sz="2000" dirty="0">
              <a:latin typeface="楷体" panose="02010609060101010101" pitchFamily="49" charset="-122"/>
              <a:ea typeface="楷体" panose="02010609060101010101" pitchFamily="49" charset="-122"/>
            </a:endParaRPr>
          </a:p>
        </p:txBody>
      </p:sp>
      <p:grpSp>
        <p:nvGrpSpPr>
          <p:cNvPr id="55" name="组合 105"/>
          <p:cNvGrpSpPr/>
          <p:nvPr/>
        </p:nvGrpSpPr>
        <p:grpSpPr>
          <a:xfrm>
            <a:off x="4691465" y="5236442"/>
            <a:ext cx="1265926" cy="1189713"/>
            <a:chOff x="-2771523" y="594818"/>
            <a:chExt cx="1785950" cy="1643074"/>
          </a:xfrm>
          <a:solidFill>
            <a:schemeClr val="accent3">
              <a:lumMod val="60000"/>
              <a:lumOff val="40000"/>
            </a:schemeClr>
          </a:solidFill>
        </p:grpSpPr>
        <p:sp>
          <p:nvSpPr>
            <p:cNvPr id="59" name="矩形 58"/>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1"/>
              <a:endCxn id="59"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9" idx="0"/>
              <a:endCxn id="59"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2" name="TextBox 23"/>
          <p:cNvSpPr txBox="1">
            <a:spLocks noChangeArrowheads="1"/>
          </p:cNvSpPr>
          <p:nvPr/>
        </p:nvSpPr>
        <p:spPr bwMode="auto">
          <a:xfrm>
            <a:off x="4848028" y="5214127"/>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挣</a:t>
            </a:r>
            <a:endParaRPr lang="zh-CN" altLang="en-US" sz="7200" b="1" dirty="0">
              <a:latin typeface="楷体" panose="02010609060101010101" pitchFamily="49" charset="-122"/>
              <a:ea typeface="楷体" panose="02010609060101010101" pitchFamily="49" charset="-122"/>
            </a:endParaRPr>
          </a:p>
        </p:txBody>
      </p:sp>
    </p:spTree>
  </p:cSld>
  <p:clrMapOvr>
    <a:masterClrMapping/>
  </p:clrMapOvr>
  <p:transition spd="med">
    <p:pull dir="d"/>
  </p:transition>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1357</Words>
  <Application>Microsoft Office PowerPoint</Application>
  <PresentationFormat>全屏显示(4:3)</PresentationFormat>
  <Paragraphs>264</Paragraphs>
  <Slides>28</Slides>
  <Notes>1</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jxzy888666</dc:title>
  <dc:creator>jxzy888666; lcj</dc:creator>
  <cp:lastModifiedBy>whjy</cp:lastModifiedBy>
  <cp:revision>564</cp:revision>
  <dcterms:created xsi:type="dcterms:W3CDTF">2017-05-17T10:13:00Z</dcterms:created>
  <dcterms:modified xsi:type="dcterms:W3CDTF">2018-02-18T05:35:53Z</dcterms:modified>
  <cp:category>jxzy888666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