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7" r:id="rId2"/>
    <p:sldId id="258" r:id="rId3"/>
    <p:sldId id="259" r:id="rId4"/>
    <p:sldId id="260" r:id="rId5"/>
    <p:sldId id="261" r:id="rId6"/>
    <p:sldId id="262" r:id="rId7"/>
    <p:sldId id="263" r:id="rId8"/>
    <p:sldId id="265" r:id="rId9"/>
    <p:sldId id="267" r:id="rId10"/>
    <p:sldId id="268" r:id="rId11"/>
    <p:sldId id="269" r:id="rId12"/>
    <p:sldId id="270" r:id="rId13"/>
    <p:sldId id="271" r:id="rId14"/>
    <p:sldId id="272" r:id="rId15"/>
    <p:sldId id="273" r:id="rId16"/>
    <p:sldId id="274" r:id="rId17"/>
    <p:sldId id="275" r:id="rId18"/>
    <p:sldId id="286" r:id="rId19"/>
    <p:sldId id="277" r:id="rId20"/>
    <p:sldId id="278" r:id="rId21"/>
    <p:sldId id="279" r:id="rId22"/>
    <p:sldId id="280" r:id="rId23"/>
    <p:sldId id="281" r:id="rId24"/>
    <p:sldId id="287" r:id="rId25"/>
    <p:sldId id="283" r:id="rId26"/>
    <p:sldId id="285"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086"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CB55CA-A897-4B7D-950C-EDA992EF13F2}" type="datetimeFigureOut">
              <a:rPr lang="zh-CN" altLang="en-US" smtClean="0"/>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7169B9-9736-494A-BD13-204BD799849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hyperlink" Target="23%20&#31062;&#20808;&#30340;&#25671;&#31726;.mp4" TargetMode="Externa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14.png"/><Relationship Id="rId10" Type="http://schemas.openxmlformats.org/officeDocument/2006/relationships/image" Target="../media/image33.png"/><Relationship Id="rId4" Type="http://schemas.openxmlformats.org/officeDocument/2006/relationships/image" Target="../media/image29.png"/><Relationship Id="rId9"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4.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15.emf"/><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15.emf"/><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7.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8.jpe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5.emf"/><Relationship Id="rId5" Type="http://schemas.openxmlformats.org/officeDocument/2006/relationships/image" Target="../media/image10.png"/><Relationship Id="rId4" Type="http://schemas.openxmlformats.org/officeDocument/2006/relationships/image" Target="../media/image6.emf"/><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22.jpeg"/></Relationships>
</file>

<file path=ppt/slides/_rels/slide7.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emf"/><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6.emf"/><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4.png"/><Relationship Id="rId7"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43804" y="20002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23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祖先的摇篮</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人教</a:t>
            </a:r>
            <a:r>
              <a:rPr lang="zh-CN" altLang="en-US" sz="3200" dirty="0" smtClean="0">
                <a:latin typeface="楷体" panose="02010609060101010101" pitchFamily="49" charset="-122"/>
                <a:ea typeface="楷体" panose="02010609060101010101" pitchFamily="49" charset="-122"/>
              </a:rPr>
              <a:t>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1"/>
          <p:cNvSpPr txBox="1"/>
          <p:nvPr/>
        </p:nvSpPr>
        <p:spPr>
          <a:xfrm>
            <a:off x="1000100" y="1041023"/>
            <a:ext cx="7488832" cy="5262979"/>
          </a:xfrm>
          <a:prstGeom prst="rect">
            <a:avLst/>
          </a:prstGeom>
          <a:noFill/>
        </p:spPr>
        <p:txBody>
          <a:bodyPr wrap="square" rtlCol="0">
            <a:spAutoFit/>
          </a:bodyPr>
          <a:lstStyle/>
          <a:p>
            <a:r>
              <a:rPr lang="zh-CN" altLang="en-US" sz="2400" b="1" dirty="0">
                <a:solidFill>
                  <a:srgbClr val="1597E0"/>
                </a:solidFill>
                <a:latin typeface="楷体" panose="02010609060101010101" pitchFamily="49" charset="-122"/>
                <a:ea typeface="楷体" panose="02010609060101010101" pitchFamily="49" charset="-122"/>
              </a:rPr>
              <a:t>祖先：</a:t>
            </a:r>
            <a:r>
              <a:rPr lang="zh-CN" altLang="en-US" sz="2400" dirty="0" smtClean="0">
                <a:latin typeface="楷体" panose="02010609060101010101" pitchFamily="49" charset="-122"/>
                <a:ea typeface="楷体" panose="02010609060101010101" pitchFamily="49" charset="-122"/>
              </a:rPr>
              <a:t>一个民族或家族的上代，特指年代比较久远的。</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造句：我们要继承祖先的优良传统。</a:t>
            </a:r>
          </a:p>
          <a:p>
            <a:r>
              <a:rPr lang="zh-CN" altLang="en-US" sz="2400" b="1" dirty="0" smtClean="0">
                <a:solidFill>
                  <a:srgbClr val="1894DE"/>
                </a:solidFill>
                <a:latin typeface="楷体" panose="02010609060101010101" pitchFamily="49" charset="-122"/>
                <a:ea typeface="楷体" panose="02010609060101010101" pitchFamily="49" charset="-122"/>
              </a:rPr>
              <a:t>摇篮：</a:t>
            </a:r>
            <a:r>
              <a:rPr lang="zh-CN" altLang="en-US" sz="2400" dirty="0" smtClean="0">
                <a:latin typeface="楷体" panose="02010609060101010101" pitchFamily="49" charset="-122"/>
                <a:ea typeface="楷体" panose="02010609060101010101" pitchFamily="49" charset="-122"/>
              </a:rPr>
              <a:t>比喻幼年或青年时代的生活环境或文化、运动</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等的发源地。</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比如：延安是中国革命的摇篮。</a:t>
            </a:r>
          </a:p>
          <a:p>
            <a:r>
              <a:rPr lang="zh-CN" altLang="en-US" sz="2400" b="1" dirty="0" smtClean="0">
                <a:solidFill>
                  <a:srgbClr val="1894DE"/>
                </a:solidFill>
                <a:latin typeface="楷体" panose="02010609060101010101" pitchFamily="49" charset="-122"/>
                <a:ea typeface="楷体" panose="02010609060101010101" pitchFamily="49" charset="-122"/>
              </a:rPr>
              <a:t>原始：</a:t>
            </a:r>
            <a:r>
              <a:rPr lang="zh-CN" altLang="en-US" sz="2400" dirty="0" smtClean="0">
                <a:latin typeface="楷体" panose="02010609060101010101" pitchFamily="49" charset="-122"/>
                <a:ea typeface="楷体" panose="02010609060101010101" pitchFamily="49" charset="-122"/>
              </a:rPr>
              <a:t>最古老的、未开发的。</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造句：这里是一大片原始森林。</a:t>
            </a:r>
          </a:p>
          <a:p>
            <a:r>
              <a:rPr lang="zh-CN" altLang="en-US" sz="2400" b="1" dirty="0" smtClean="0">
                <a:solidFill>
                  <a:srgbClr val="1894DE"/>
                </a:solidFill>
                <a:latin typeface="楷体" panose="02010609060101010101" pitchFamily="49" charset="-122"/>
                <a:ea typeface="楷体" panose="02010609060101010101" pitchFamily="49" charset="-122"/>
              </a:rPr>
              <a:t>树荫：</a:t>
            </a:r>
            <a:r>
              <a:rPr lang="zh-CN" altLang="en-US" sz="2400" dirty="0" smtClean="0">
                <a:latin typeface="楷体" panose="02010609060101010101" pitchFamily="49" charset="-122"/>
                <a:ea typeface="楷体" panose="02010609060101010101" pitchFamily="49" charset="-122"/>
              </a:rPr>
              <a:t>树木枝叶在日光下所形成的阴影。 </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造句：浓绿的树荫，给我们带来了许多清凉。</a:t>
            </a:r>
          </a:p>
          <a:p>
            <a:r>
              <a:rPr lang="zh-CN" altLang="en-US" sz="2400" b="1" dirty="0" smtClean="0">
                <a:solidFill>
                  <a:srgbClr val="1894DE"/>
                </a:solidFill>
                <a:latin typeface="楷体" panose="02010609060101010101" pitchFamily="49" charset="-122"/>
                <a:ea typeface="楷体" panose="02010609060101010101" pitchFamily="49" charset="-122"/>
              </a:rPr>
              <a:t>一望无边：</a:t>
            </a:r>
            <a:r>
              <a:rPr lang="zh-CN" altLang="en-US" sz="2400" dirty="0" smtClean="0">
                <a:latin typeface="楷体" panose="02010609060101010101" pitchFamily="49" charset="-122"/>
                <a:ea typeface="楷体" panose="02010609060101010101" pitchFamily="49" charset="-122"/>
              </a:rPr>
              <a:t>一眼望不到边，形容非常辽阔。</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造句：天空蓝蓝的，一望无边。</a:t>
            </a:r>
          </a:p>
          <a:p>
            <a:r>
              <a:rPr lang="zh-CN" altLang="en-US" sz="2400" b="1" dirty="0" smtClean="0">
                <a:solidFill>
                  <a:srgbClr val="1894DE"/>
                </a:solidFill>
                <a:latin typeface="楷体" panose="02010609060101010101" pitchFamily="49" charset="-122"/>
                <a:ea typeface="楷体" panose="02010609060101010101" pitchFamily="49" charset="-122"/>
              </a:rPr>
              <a:t>苍苍茫茫：</a:t>
            </a:r>
            <a:r>
              <a:rPr lang="zh-CN" altLang="en-US" sz="2400" dirty="0" smtClean="0">
                <a:latin typeface="楷体" panose="02010609060101010101" pitchFamily="49" charset="-122"/>
                <a:ea typeface="楷体" panose="02010609060101010101" pitchFamily="49" charset="-122"/>
              </a:rPr>
              <a:t>空阔辽远，没有边际。</a:t>
            </a:r>
            <a:endParaRPr lang="en-US" altLang="zh-CN" sz="2400" dirty="0" smtClean="0">
              <a:latin typeface="楷体" panose="02010609060101010101" pitchFamily="49" charset="-122"/>
              <a:ea typeface="楷体" panose="02010609060101010101" pitchFamily="49" charset="-122"/>
            </a:endParaRPr>
          </a:p>
          <a:p>
            <a:r>
              <a:rPr lang="en-US" altLang="zh-CN" sz="2400" dirty="0">
                <a:latin typeface="楷体" panose="02010609060101010101" pitchFamily="49" charset="-122"/>
                <a:ea typeface="楷体" panose="02010609060101010101" pitchFamily="49" charset="-122"/>
              </a:rPr>
              <a:t> </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造句：苍苍茫茫的草原上，一群群的牛羊慢悠悠地吃着草。</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边听边想：课文主要写了什么？</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1"/>
          <p:cNvSpPr txBox="1"/>
          <p:nvPr/>
        </p:nvSpPr>
        <p:spPr>
          <a:xfrm>
            <a:off x="4857752" y="1714488"/>
            <a:ext cx="3429024" cy="378565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indent="457200">
              <a:lnSpc>
                <a:spcPct val="150000"/>
              </a:lnSpc>
            </a:pPr>
            <a:r>
              <a:rPr lang="zh-CN" altLang="en-US" sz="3200" dirty="0" smtClean="0">
                <a:solidFill>
                  <a:srgbClr val="0000FF"/>
                </a:solidFill>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 这篇课文用问句的形式给我们介绍了我们的祖先在原始森林里的生活状况。</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11" name="Picture 24" descr="C:\Users\Administrator\AppData\Roaming\Tencent\Users\541737432\QQ\WinTemp\RichOle\IQ@I`AP[FKCO_89N]PB}IAR.png"/>
          <p:cNvPicPr>
            <a:picLocks noChangeAspect="1" noChangeArrowheads="1"/>
          </p:cNvPicPr>
          <p:nvPr/>
        </p:nvPicPr>
        <p:blipFill>
          <a:blip r:embed="rId8" cstate="print"/>
          <a:srcRect/>
          <a:stretch>
            <a:fillRect/>
          </a:stretch>
        </p:blipFill>
        <p:spPr bwMode="auto">
          <a:xfrm>
            <a:off x="500034" y="1643050"/>
            <a:ext cx="3857652" cy="3781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35422" y="931876"/>
            <a:ext cx="2709396" cy="3108543"/>
          </a:xfrm>
          <a:prstGeom prst="rect">
            <a:avLst/>
          </a:prstGeom>
          <a:noFill/>
        </p:spPr>
        <p:txBody>
          <a:bodyPr wrap="none" rtlCol="0">
            <a:spAutoFit/>
          </a:bodyPr>
          <a:lstStyle/>
          <a:p>
            <a:r>
              <a:rPr lang="zh-CN" altLang="en-US" sz="2800" b="1" dirty="0">
                <a:solidFill>
                  <a:srgbClr val="0000FF"/>
                </a:solidFill>
              </a:rPr>
              <a:t>那时候，</a:t>
            </a:r>
          </a:p>
          <a:p>
            <a:r>
              <a:rPr lang="zh-CN" altLang="en-US" sz="2800" b="1" dirty="0" smtClean="0">
                <a:solidFill>
                  <a:srgbClr val="0000FF"/>
                </a:solidFill>
              </a:rPr>
              <a:t>孩子们</a:t>
            </a:r>
            <a:r>
              <a:rPr lang="zh-CN" altLang="en-US" sz="2800" b="1" dirty="0">
                <a:solidFill>
                  <a:srgbClr val="0000FF"/>
                </a:solidFill>
              </a:rPr>
              <a:t>也在这里</a:t>
            </a:r>
          </a:p>
          <a:p>
            <a:r>
              <a:rPr lang="zh-CN" altLang="en-US" sz="2800" b="1" dirty="0" smtClean="0">
                <a:solidFill>
                  <a:srgbClr val="0000FF"/>
                </a:solidFill>
              </a:rPr>
              <a:t>逗</a:t>
            </a:r>
            <a:r>
              <a:rPr lang="zh-CN" altLang="en-US" sz="2800" b="1" dirty="0">
                <a:solidFill>
                  <a:srgbClr val="0000FF"/>
                </a:solidFill>
              </a:rPr>
              <a:t>小松鼠，</a:t>
            </a:r>
          </a:p>
          <a:p>
            <a:r>
              <a:rPr lang="zh-CN" altLang="en-US" sz="2800" b="1" dirty="0" smtClean="0">
                <a:solidFill>
                  <a:srgbClr val="0000FF"/>
                </a:solidFill>
              </a:rPr>
              <a:t>采</a:t>
            </a:r>
            <a:r>
              <a:rPr lang="zh-CN" altLang="en-US" sz="2800" b="1" dirty="0">
                <a:solidFill>
                  <a:srgbClr val="0000FF"/>
                </a:solidFill>
              </a:rPr>
              <a:t>野蔷薇吗？</a:t>
            </a:r>
          </a:p>
          <a:p>
            <a:r>
              <a:rPr lang="zh-CN" altLang="en-US" sz="2800" b="1" dirty="0" smtClean="0">
                <a:solidFill>
                  <a:srgbClr val="0000FF"/>
                </a:solidFill>
              </a:rPr>
              <a:t>也在</a:t>
            </a:r>
            <a:r>
              <a:rPr lang="zh-CN" altLang="en-US" sz="2800" b="1" dirty="0">
                <a:solidFill>
                  <a:srgbClr val="0000FF"/>
                </a:solidFill>
              </a:rPr>
              <a:t>这里</a:t>
            </a:r>
          </a:p>
          <a:p>
            <a:r>
              <a:rPr lang="zh-CN" altLang="en-US" sz="2800" b="1" dirty="0" smtClean="0">
                <a:solidFill>
                  <a:srgbClr val="0000FF"/>
                </a:solidFill>
              </a:rPr>
              <a:t>捉</a:t>
            </a:r>
            <a:r>
              <a:rPr lang="zh-CN" altLang="en-US" sz="2800" b="1" dirty="0">
                <a:solidFill>
                  <a:srgbClr val="0000FF"/>
                </a:solidFill>
              </a:rPr>
              <a:t>红蜻蜓，</a:t>
            </a:r>
          </a:p>
          <a:p>
            <a:r>
              <a:rPr lang="zh-CN" altLang="en-US" sz="2800" b="1" dirty="0" smtClean="0">
                <a:solidFill>
                  <a:srgbClr val="0000FF"/>
                </a:solidFill>
              </a:rPr>
              <a:t>逮</a:t>
            </a:r>
            <a:r>
              <a:rPr lang="zh-CN" altLang="en-US" sz="2800" b="1" dirty="0">
                <a:solidFill>
                  <a:srgbClr val="0000FF"/>
                </a:solidFill>
              </a:rPr>
              <a:t>绿蝈蝈吗？</a:t>
            </a:r>
          </a:p>
        </p:txBody>
      </p:sp>
      <p:sp>
        <p:nvSpPr>
          <p:cNvPr id="3" name="云形标注 2"/>
          <p:cNvSpPr/>
          <p:nvPr/>
        </p:nvSpPr>
        <p:spPr>
          <a:xfrm>
            <a:off x="1907704" y="4339347"/>
            <a:ext cx="288241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2138519" y="4371979"/>
            <a:ext cx="2651601" cy="1015663"/>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问句，要用儿童的语气读，</a:t>
            </a:r>
            <a:r>
              <a:rPr lang="zh-CN" altLang="en-US" sz="2000" b="1" dirty="0" smtClean="0">
                <a:latin typeface="楷体" panose="02010609060101010101" pitchFamily="49" charset="-122"/>
                <a:ea typeface="楷体" panose="02010609060101010101" pitchFamily="49" charset="-122"/>
              </a:rPr>
              <a:t>读出好奇、读出童趣。</a:t>
            </a:r>
            <a:endParaRPr lang="zh-CN" altLang="en-US" sz="2000" dirty="0">
              <a:latin typeface="楷体" panose="02010609060101010101" pitchFamily="49" charset="-122"/>
              <a:ea typeface="楷体" panose="02010609060101010101" pitchFamily="49" charset="-122"/>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4954871"/>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6" name="组合 5"/>
          <p:cNvGrpSpPr/>
          <p:nvPr/>
        </p:nvGrpSpPr>
        <p:grpSpPr>
          <a:xfrm>
            <a:off x="5364088" y="4800648"/>
            <a:ext cx="2968747" cy="1204705"/>
            <a:chOff x="4568809" y="3748420"/>
            <a:chExt cx="2968747" cy="1204705"/>
          </a:xfrm>
        </p:grpSpPr>
        <p:sp>
          <p:nvSpPr>
            <p:cNvPr id="7" name="六角星 6"/>
            <p:cNvSpPr/>
            <p:nvPr/>
          </p:nvSpPr>
          <p:spPr>
            <a:xfrm>
              <a:off x="4568809" y="4051015"/>
              <a:ext cx="1947144"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试一试。</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9" name="直接连接符 8"/>
          <p:cNvCxnSpPr/>
          <p:nvPr/>
        </p:nvCxnSpPr>
        <p:spPr>
          <a:xfrm>
            <a:off x="3563888" y="2708920"/>
            <a:ext cx="1695407"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563887" y="4005064"/>
            <a:ext cx="1695407"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对角圆角矩形 10"/>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云形标注 17"/>
          <p:cNvSpPr/>
          <p:nvPr/>
        </p:nvSpPr>
        <p:spPr>
          <a:xfrm>
            <a:off x="1008842" y="4600150"/>
            <a:ext cx="2699062" cy="1161704"/>
          </a:xfrm>
          <a:prstGeom prst="cloudCallout">
            <a:avLst>
              <a:gd name="adj1" fmla="val -67624"/>
              <a:gd name="adj2" fmla="val 10213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云形标注 2"/>
          <p:cNvSpPr/>
          <p:nvPr/>
        </p:nvSpPr>
        <p:spPr>
          <a:xfrm>
            <a:off x="6541149" y="3573016"/>
            <a:ext cx="2254389" cy="1242504"/>
          </a:xfrm>
          <a:prstGeom prst="cloudCallout">
            <a:avLst>
              <a:gd name="adj1" fmla="val 11656"/>
              <a:gd name="adj2" fmla="val 14941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
        <p:nvSpPr>
          <p:cNvPr id="4" name="云形标注 3"/>
          <p:cNvSpPr/>
          <p:nvPr/>
        </p:nvSpPr>
        <p:spPr>
          <a:xfrm>
            <a:off x="2000232" y="785794"/>
            <a:ext cx="5668112" cy="2143140"/>
          </a:xfrm>
          <a:prstGeom prst="cloudCallout">
            <a:avLst>
              <a:gd name="adj1" fmla="val -74065"/>
              <a:gd name="adj2" fmla="val 10133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5" name="TextBox 4"/>
          <p:cNvSpPr txBox="1"/>
          <p:nvPr/>
        </p:nvSpPr>
        <p:spPr>
          <a:xfrm>
            <a:off x="2285985" y="1000108"/>
            <a:ext cx="5143536" cy="954107"/>
          </a:xfrm>
          <a:prstGeom prst="rect">
            <a:avLst/>
          </a:prstGeom>
          <a:noFill/>
        </p:spPr>
        <p:txBody>
          <a:bodyPr wrap="square" rtlCol="0">
            <a:spAutoFit/>
          </a:bodyPr>
          <a:lstStyle/>
          <a:p>
            <a:r>
              <a:rPr lang="zh-CN" altLang="en-US" sz="2800" dirty="0" smtClean="0">
                <a:solidFill>
                  <a:srgbClr val="0000FF"/>
                </a:solidFill>
                <a:latin typeface="楷体" panose="02010609060101010101" pitchFamily="49" charset="-122"/>
                <a:ea typeface="楷体" panose="02010609060101010101" pitchFamily="49" charset="-122"/>
              </a:rPr>
              <a:t>    我们</a:t>
            </a:r>
            <a:r>
              <a:rPr lang="zh-CN" altLang="en-US" sz="2800" dirty="0">
                <a:solidFill>
                  <a:srgbClr val="0000FF"/>
                </a:solidFill>
                <a:latin typeface="楷体" panose="02010609060101010101" pitchFamily="49" charset="-122"/>
                <a:ea typeface="楷体" panose="02010609060101010101" pitchFamily="49" charset="-122"/>
              </a:rPr>
              <a:t>的祖先在原始森林里</a:t>
            </a:r>
            <a:r>
              <a:rPr lang="zh-CN" altLang="en-US" sz="2800" dirty="0" smtClean="0">
                <a:solidFill>
                  <a:srgbClr val="0000FF"/>
                </a:solidFill>
                <a:latin typeface="楷体" panose="02010609060101010101" pitchFamily="49" charset="-122"/>
                <a:ea typeface="楷体" panose="02010609060101010101" pitchFamily="49" charset="-122"/>
              </a:rPr>
              <a:t>生活得如何</a:t>
            </a:r>
            <a:r>
              <a:rPr lang="zh-CN" altLang="en-US" sz="2800" dirty="0">
                <a:solidFill>
                  <a:srgbClr val="0000FF"/>
                </a:solidFill>
                <a:latin typeface="楷体" panose="02010609060101010101" pitchFamily="49" charset="-122"/>
                <a:ea typeface="楷体" panose="02010609060101010101" pitchFamily="49" charset="-122"/>
              </a:rPr>
              <a:t>？</a:t>
            </a:r>
            <a:endParaRPr lang="zh-CN" altLang="en-US" sz="2800" dirty="0" smtClean="0">
              <a:solidFill>
                <a:srgbClr val="0000FF"/>
              </a:solidFill>
              <a:latin typeface="楷体" panose="02010609060101010101" pitchFamily="49" charset="-122"/>
              <a:ea typeface="楷体" panose="02010609060101010101" pitchFamily="49" charset="-122"/>
            </a:endParaRPr>
          </a:p>
        </p:txBody>
      </p:sp>
      <p:pic>
        <p:nvPicPr>
          <p:cNvPr id="6"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7" name="图片 12"/>
          <p:cNvPicPr>
            <a:picLocks noChangeAspect="1"/>
          </p:cNvPicPr>
          <p:nvPr/>
        </p:nvPicPr>
        <p:blipFill>
          <a:blip r:embed="rId3" cstate="print"/>
          <a:srcRect r="72971"/>
          <a:stretch>
            <a:fillRect/>
          </a:stretch>
        </p:blipFill>
        <p:spPr bwMode="auto">
          <a:xfrm>
            <a:off x="1407416" y="6146800"/>
            <a:ext cx="1265237" cy="1200150"/>
          </a:xfrm>
          <a:prstGeom prst="rect">
            <a:avLst/>
          </a:prstGeom>
          <a:noFill/>
          <a:ln w="9525">
            <a:noFill/>
            <a:miter lim="800000"/>
            <a:headEnd/>
            <a:tailEnd/>
          </a:ln>
        </p:spPr>
      </p:pic>
      <p:pic>
        <p:nvPicPr>
          <p:cNvPr id="8" name="图片 7"/>
          <p:cNvPicPr>
            <a:picLocks noChangeAspect="1"/>
          </p:cNvPicPr>
          <p:nvPr/>
        </p:nvPicPr>
        <p:blipFill>
          <a:blip r:embed="rId4" cstate="print"/>
          <a:srcRect/>
          <a:stretch>
            <a:fillRect/>
          </a:stretch>
        </p:blipFill>
        <p:spPr bwMode="auto">
          <a:xfrm>
            <a:off x="2789957" y="6376818"/>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0" name="TextBox 9"/>
          <p:cNvSpPr txBox="1"/>
          <p:nvPr/>
        </p:nvSpPr>
        <p:spPr>
          <a:xfrm>
            <a:off x="3059832" y="3046308"/>
            <a:ext cx="3456384" cy="3046988"/>
          </a:xfrm>
          <a:prstGeom prst="rect">
            <a:avLst/>
          </a:prstGeom>
          <a:noFill/>
        </p:spPr>
        <p:txBody>
          <a:bodyPr wrap="square" rtlCol="0">
            <a:spAutoFit/>
          </a:bodyPr>
          <a:lstStyle/>
          <a:p>
            <a:r>
              <a:rPr lang="zh-CN" altLang="en-US" sz="2400" b="1" dirty="0" smtClean="0">
                <a:solidFill>
                  <a:srgbClr val="0000FF"/>
                </a:solidFill>
                <a:latin typeface="楷体" panose="02010609060101010101" pitchFamily="49" charset="-122"/>
                <a:ea typeface="楷体" panose="02010609060101010101" pitchFamily="49" charset="-122"/>
              </a:rPr>
              <a:t>　  我</a:t>
            </a:r>
            <a:r>
              <a:rPr lang="zh-CN" altLang="en-US" sz="2400" b="1" dirty="0">
                <a:solidFill>
                  <a:srgbClr val="0000FF"/>
                </a:solidFill>
                <a:latin typeface="楷体" panose="02010609060101010101" pitchFamily="49" charset="-122"/>
                <a:ea typeface="楷体" panose="02010609060101010101" pitchFamily="49" charset="-122"/>
              </a:rPr>
              <a:t>想，</a:t>
            </a:r>
          </a:p>
          <a:p>
            <a:r>
              <a:rPr lang="zh-CN" altLang="en-US" sz="2400" b="1" dirty="0">
                <a:solidFill>
                  <a:srgbClr val="0000FF"/>
                </a:solidFill>
                <a:latin typeface="楷体" panose="02010609060101010101" pitchFamily="49" charset="-122"/>
                <a:ea typeface="楷体" panose="02010609060101010101" pitchFamily="49" charset="-122"/>
              </a:rPr>
              <a:t>　　我们的祖先，</a:t>
            </a:r>
          </a:p>
          <a:p>
            <a:r>
              <a:rPr lang="zh-CN" altLang="en-US" sz="2400" b="1" dirty="0">
                <a:solidFill>
                  <a:srgbClr val="0000FF"/>
                </a:solidFill>
                <a:latin typeface="楷体" panose="02010609060101010101" pitchFamily="49" charset="-122"/>
                <a:ea typeface="楷体" panose="02010609060101010101" pitchFamily="49" charset="-122"/>
              </a:rPr>
              <a:t>　　可曾在这些大树上</a:t>
            </a:r>
          </a:p>
          <a:p>
            <a:r>
              <a:rPr lang="zh-CN" altLang="en-US" sz="2400" b="1" dirty="0" smtClean="0">
                <a:solidFill>
                  <a:srgbClr val="0000FF"/>
                </a:solidFill>
                <a:latin typeface="楷体" panose="02010609060101010101" pitchFamily="49" charset="-122"/>
                <a:ea typeface="楷体" panose="02010609060101010101" pitchFamily="49" charset="-122"/>
              </a:rPr>
              <a:t>    摘</a:t>
            </a:r>
            <a:r>
              <a:rPr lang="zh-CN" altLang="en-US" sz="2400" b="1" dirty="0">
                <a:solidFill>
                  <a:srgbClr val="0000FF"/>
                </a:solidFill>
                <a:latin typeface="楷体" panose="02010609060101010101" pitchFamily="49" charset="-122"/>
                <a:ea typeface="楷体" panose="02010609060101010101" pitchFamily="49" charset="-122"/>
              </a:rPr>
              <a:t>野果，</a:t>
            </a:r>
          </a:p>
          <a:p>
            <a:r>
              <a:rPr lang="zh-CN" altLang="en-US" sz="2400" b="1" dirty="0">
                <a:solidFill>
                  <a:srgbClr val="0000FF"/>
                </a:solidFill>
                <a:latin typeface="楷体" panose="02010609060101010101" pitchFamily="49" charset="-122"/>
                <a:ea typeface="楷体" panose="02010609060101010101" pitchFamily="49" charset="-122"/>
              </a:rPr>
              <a:t>　　掏鹊蛋？ </a:t>
            </a:r>
          </a:p>
          <a:p>
            <a:r>
              <a:rPr lang="zh-CN" altLang="en-US" sz="2400" b="1" dirty="0">
                <a:solidFill>
                  <a:srgbClr val="0000FF"/>
                </a:solidFill>
                <a:latin typeface="楷体" panose="02010609060101010101" pitchFamily="49" charset="-122"/>
                <a:ea typeface="楷体" panose="02010609060101010101" pitchFamily="49" charset="-122"/>
              </a:rPr>
              <a:t>　　可曾在那片草地上</a:t>
            </a:r>
          </a:p>
          <a:p>
            <a:r>
              <a:rPr lang="zh-CN" altLang="en-US" sz="2400" b="1" dirty="0">
                <a:solidFill>
                  <a:srgbClr val="0000FF"/>
                </a:solidFill>
                <a:latin typeface="楷体" panose="02010609060101010101" pitchFamily="49" charset="-122"/>
                <a:ea typeface="楷体" panose="02010609060101010101" pitchFamily="49" charset="-122"/>
              </a:rPr>
              <a:t>　　和野兔赛跑，</a:t>
            </a:r>
          </a:p>
          <a:p>
            <a:r>
              <a:rPr lang="zh-CN" altLang="en-US" sz="2400" b="1" dirty="0">
                <a:solidFill>
                  <a:srgbClr val="0000FF"/>
                </a:solidFill>
                <a:latin typeface="楷体" panose="02010609060101010101" pitchFamily="49" charset="-122"/>
                <a:ea typeface="楷体" panose="02010609060101010101" pitchFamily="49" charset="-122"/>
              </a:rPr>
              <a:t>　　看蘑菇打伞？</a:t>
            </a:r>
          </a:p>
        </p:txBody>
      </p:sp>
      <p:sp>
        <p:nvSpPr>
          <p:cNvPr id="11" name="TextBox 10"/>
          <p:cNvSpPr txBox="1"/>
          <p:nvPr/>
        </p:nvSpPr>
        <p:spPr>
          <a:xfrm>
            <a:off x="3107608" y="1994127"/>
            <a:ext cx="3775393" cy="523220"/>
          </a:xfrm>
          <a:prstGeom prst="rect">
            <a:avLst/>
          </a:prstGeom>
          <a:noFill/>
        </p:spPr>
        <p:txBody>
          <a:bodyPr wrap="none" rtlCol="0">
            <a:spAutoFit/>
          </a:bodyPr>
          <a:lstStyle/>
          <a:p>
            <a:r>
              <a:rPr lang="zh-CN" altLang="en-US" sz="2800" dirty="0">
                <a:solidFill>
                  <a:srgbClr val="FF0000"/>
                </a:solidFill>
                <a:latin typeface="楷体" panose="02010609060101010101" pitchFamily="49" charset="-122"/>
                <a:ea typeface="楷体" panose="02010609060101010101" pitchFamily="49" charset="-122"/>
              </a:rPr>
              <a:t>很艰苦，但是很快乐。</a:t>
            </a:r>
          </a:p>
        </p:txBody>
      </p:sp>
      <p:cxnSp>
        <p:nvCxnSpPr>
          <p:cNvPr id="12" name="直接连接符 11"/>
          <p:cNvCxnSpPr/>
          <p:nvPr/>
        </p:nvCxnSpPr>
        <p:spPr>
          <a:xfrm>
            <a:off x="3779912" y="5661248"/>
            <a:ext cx="1496178"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35960" y="4570665"/>
            <a:ext cx="808048"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835960" y="4941168"/>
            <a:ext cx="808048"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795902" y="6021288"/>
            <a:ext cx="1496178"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137540" y="4718926"/>
            <a:ext cx="2498356" cy="830997"/>
          </a:xfrm>
          <a:prstGeom prst="rect">
            <a:avLst/>
          </a:prstGeom>
          <a:noFill/>
        </p:spPr>
        <p:txBody>
          <a:bodyPr wrap="square" rtlCol="0">
            <a:spAutoFit/>
          </a:bodyPr>
          <a:lstStyle/>
          <a:p>
            <a:r>
              <a:rPr lang="zh-CN" altLang="en-US" sz="1600" dirty="0" smtClean="0"/>
              <a:t>　　</a:t>
            </a:r>
            <a:r>
              <a:rPr lang="zh-CN" altLang="en-US" sz="1600" dirty="0" smtClean="0">
                <a:latin typeface="楷体" panose="02010609060101010101" pitchFamily="49" charset="-122"/>
                <a:ea typeface="楷体" panose="02010609060101010101" pitchFamily="49" charset="-122"/>
              </a:rPr>
              <a:t>我知道了我们的祖先当时</a:t>
            </a:r>
            <a:r>
              <a:rPr lang="zh-CN" altLang="en-US" sz="1600" dirty="0">
                <a:latin typeface="楷体" panose="02010609060101010101" pitchFamily="49" charset="-122"/>
                <a:ea typeface="楷体" panose="02010609060101010101" pitchFamily="49" charset="-122"/>
              </a:rPr>
              <a:t>的食物主要是野果、鹊蛋、野兔、蘑菇等。</a:t>
            </a:r>
          </a:p>
        </p:txBody>
      </p:sp>
      <p:sp>
        <p:nvSpPr>
          <p:cNvPr id="17" name="TextBox 16"/>
          <p:cNvSpPr txBox="1"/>
          <p:nvPr/>
        </p:nvSpPr>
        <p:spPr>
          <a:xfrm>
            <a:off x="6568265" y="3795694"/>
            <a:ext cx="2180200" cy="738664"/>
          </a:xfrm>
          <a:prstGeom prst="rect">
            <a:avLst/>
          </a:prstGeom>
          <a:noFill/>
        </p:spPr>
        <p:txBody>
          <a:bodyPr wrap="square" rtlCol="0">
            <a:spAutoFit/>
          </a:bodyPr>
          <a:lstStyle/>
          <a:p>
            <a:r>
              <a:rPr lang="zh-CN" altLang="en-US" sz="1400" dirty="0" smtClean="0">
                <a:latin typeface="楷体" panose="02010609060101010101" pitchFamily="49" charset="-122"/>
                <a:ea typeface="楷体" panose="02010609060101010101" pitchFamily="49" charset="-122"/>
              </a:rPr>
              <a:t>     从</a:t>
            </a:r>
            <a:r>
              <a:rPr lang="zh-CN" altLang="en-US" sz="1400" dirty="0">
                <a:latin typeface="楷体" panose="02010609060101010101" pitchFamily="49" charset="-122"/>
                <a:ea typeface="楷体" panose="02010609060101010101" pitchFamily="49" charset="-122"/>
              </a:rPr>
              <a:t>“</a:t>
            </a:r>
            <a:r>
              <a:rPr lang="zh-CN" altLang="en-US" sz="1400" dirty="0" smtClean="0">
                <a:latin typeface="楷体" panose="02010609060101010101" pitchFamily="49" charset="-122"/>
                <a:ea typeface="楷体" panose="02010609060101010101" pitchFamily="49" charset="-122"/>
              </a:rPr>
              <a:t>蘑菇</a:t>
            </a:r>
            <a:r>
              <a:rPr lang="zh-CN" altLang="en-US" sz="1400" dirty="0">
                <a:latin typeface="楷体" panose="02010609060101010101" pitchFamily="49" charset="-122"/>
                <a:ea typeface="楷体" panose="02010609060101010101" pitchFamily="49" charset="-122"/>
              </a:rPr>
              <a:t>打伞，和</a:t>
            </a:r>
            <a:r>
              <a:rPr lang="zh-CN" altLang="en-US" sz="1400" dirty="0" smtClean="0">
                <a:latin typeface="楷体" panose="02010609060101010101" pitchFamily="49" charset="-122"/>
                <a:ea typeface="楷体" panose="02010609060101010101" pitchFamily="49" charset="-122"/>
              </a:rPr>
              <a:t>野兔赛跑”体现出了</a:t>
            </a:r>
            <a:r>
              <a:rPr lang="zh-CN" altLang="en-US" sz="1400" dirty="0">
                <a:latin typeface="楷体" panose="02010609060101010101" pitchFamily="49" charset="-122"/>
                <a:ea typeface="楷体" panose="02010609060101010101" pitchFamily="49" charset="-122"/>
              </a:rPr>
              <a:t>祖先</a:t>
            </a:r>
            <a:r>
              <a:rPr lang="zh-CN" altLang="en-US" sz="1400" dirty="0" smtClean="0">
                <a:latin typeface="楷体" panose="02010609060101010101" pitchFamily="49" charset="-122"/>
                <a:ea typeface="楷体" panose="02010609060101010101" pitchFamily="49" charset="-122"/>
              </a:rPr>
              <a:t>生活得很快乐</a:t>
            </a:r>
            <a:r>
              <a:rPr lang="zh-CN" altLang="en-US" sz="1400" dirty="0">
                <a:latin typeface="楷体" panose="02010609060101010101" pitchFamily="49" charset="-122"/>
                <a:ea typeface="楷体" panose="02010609060101010101" pitchFamily="49" charset="-122"/>
              </a:rPr>
              <a:t>。</a:t>
            </a:r>
          </a:p>
        </p:txBody>
      </p:sp>
      <p:pic>
        <p:nvPicPr>
          <p:cNvPr id="19"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743" y="5445295"/>
            <a:ext cx="1164942" cy="1303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02227" y="5175577"/>
            <a:ext cx="1046238" cy="15657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对角圆角矩形 20"/>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inVertical)">
                                      <p:cBhvr>
                                        <p:cTn id="48" dur="500"/>
                                        <p:tgtEl>
                                          <p:spTgt spid="3"/>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randombar(horizontal)">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animBg="1"/>
      <p:bldP spid="10" grpId="0"/>
      <p:bldP spid="11"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57726" y="950388"/>
            <a:ext cx="4624646" cy="1600705"/>
            <a:chOff x="2557726" y="1166412"/>
            <a:chExt cx="4624646" cy="1600705"/>
          </a:xfrm>
        </p:grpSpPr>
        <p:sp>
          <p:nvSpPr>
            <p:cNvPr id="3" name="云形标注 2"/>
            <p:cNvSpPr/>
            <p:nvPr/>
          </p:nvSpPr>
          <p:spPr>
            <a:xfrm>
              <a:off x="2557726" y="1166412"/>
              <a:ext cx="4624646" cy="1600705"/>
            </a:xfrm>
            <a:prstGeom prst="cloudCallout">
              <a:avLst>
                <a:gd name="adj1" fmla="val 49022"/>
                <a:gd name="adj2" fmla="val 81039"/>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TextBox 3"/>
            <p:cNvSpPr txBox="1"/>
            <p:nvPr/>
          </p:nvSpPr>
          <p:spPr>
            <a:xfrm>
              <a:off x="3077873" y="1465210"/>
              <a:ext cx="3868483" cy="954107"/>
            </a:xfrm>
            <a:prstGeom prst="rect">
              <a:avLst/>
            </a:prstGeom>
            <a:noFill/>
          </p:spPr>
          <p:txBody>
            <a:bodyPr wrap="square" rtlCol="0">
              <a:spAutoFit/>
            </a:bodyPr>
            <a:lstStyle/>
            <a:p>
              <a:r>
                <a:rPr lang="zh-CN" altLang="en-US" sz="2800" dirty="0" smtClean="0">
                  <a:solidFill>
                    <a:srgbClr val="0000FF"/>
                  </a:solidFill>
                  <a:latin typeface="楷体" panose="02010609060101010101" pitchFamily="49" charset="-122"/>
                  <a:ea typeface="楷体" panose="02010609060101010101" pitchFamily="49" charset="-122"/>
                </a:rPr>
                <a:t>    我们</a:t>
              </a:r>
              <a:r>
                <a:rPr lang="zh-CN" altLang="en-US" sz="2800" dirty="0">
                  <a:solidFill>
                    <a:srgbClr val="0000FF"/>
                  </a:solidFill>
                  <a:latin typeface="楷体" panose="02010609060101010101" pitchFamily="49" charset="-122"/>
                  <a:ea typeface="楷体" panose="02010609060101010101" pitchFamily="49" charset="-122"/>
                </a:rPr>
                <a:t>的祖先是怎样生活的？</a:t>
              </a:r>
            </a:p>
          </p:txBody>
        </p:sp>
      </p:grpSp>
      <p:sp>
        <p:nvSpPr>
          <p:cNvPr id="5" name="矩形 4"/>
          <p:cNvSpPr/>
          <p:nvPr/>
        </p:nvSpPr>
        <p:spPr>
          <a:xfrm>
            <a:off x="3271001" y="2996952"/>
            <a:ext cx="3057247" cy="584775"/>
          </a:xfrm>
          <a:prstGeom prst="rect">
            <a:avLst/>
          </a:prstGeom>
          <a:solidFill>
            <a:srgbClr val="FFFF00"/>
          </a:solidFill>
        </p:spPr>
        <p:txBody>
          <a:bodyPr wrap="none">
            <a:spAutoFit/>
          </a:bodyPr>
          <a:lstStyle/>
          <a:p>
            <a:r>
              <a:rPr lang="zh-CN" altLang="en-US" sz="3200" dirty="0">
                <a:solidFill>
                  <a:prstClr val="black"/>
                </a:solidFill>
                <a:latin typeface="楷体" panose="02010609060101010101" pitchFamily="49" charset="-122"/>
                <a:ea typeface="楷体" panose="02010609060101010101" pitchFamily="49" charset="-122"/>
              </a:rPr>
              <a:t>摘野果、掏鹊蛋</a:t>
            </a:r>
            <a:endParaRPr lang="zh-CN" altLang="en-US" dirty="0"/>
          </a:p>
        </p:txBody>
      </p:sp>
      <p:sp>
        <p:nvSpPr>
          <p:cNvPr id="6" name="矩形 5"/>
          <p:cNvSpPr/>
          <p:nvPr/>
        </p:nvSpPr>
        <p:spPr>
          <a:xfrm>
            <a:off x="2520688" y="3789040"/>
            <a:ext cx="4698722" cy="584775"/>
          </a:xfrm>
          <a:prstGeom prst="rect">
            <a:avLst/>
          </a:prstGeom>
          <a:solidFill>
            <a:srgbClr val="FFFF00"/>
          </a:solidFill>
        </p:spPr>
        <p:txBody>
          <a:bodyPr wrap="none">
            <a:spAutoFit/>
          </a:bodyPr>
          <a:lstStyle/>
          <a:p>
            <a:r>
              <a:rPr lang="zh-CN" altLang="en-US" sz="3200" dirty="0">
                <a:solidFill>
                  <a:prstClr val="black"/>
                </a:solidFill>
                <a:latin typeface="楷体" panose="02010609060101010101" pitchFamily="49" charset="-122"/>
                <a:ea typeface="楷体" panose="02010609060101010101" pitchFamily="49" charset="-122"/>
              </a:rPr>
              <a:t>和野兔赛跑，看蘑菇打伞</a:t>
            </a:r>
            <a:endParaRPr lang="zh-CN" altLang="en-US" dirty="0"/>
          </a:p>
        </p:txBody>
      </p:sp>
      <p:sp>
        <p:nvSpPr>
          <p:cNvPr id="7" name="矩形 6"/>
          <p:cNvSpPr/>
          <p:nvPr/>
        </p:nvSpPr>
        <p:spPr>
          <a:xfrm>
            <a:off x="2931056" y="4646781"/>
            <a:ext cx="3877985" cy="584775"/>
          </a:xfrm>
          <a:prstGeom prst="rect">
            <a:avLst/>
          </a:prstGeom>
          <a:solidFill>
            <a:srgbClr val="FFFF00"/>
          </a:solidFill>
        </p:spPr>
        <p:txBody>
          <a:bodyPr wrap="none">
            <a:spAutoFit/>
          </a:bodyPr>
          <a:lstStyle/>
          <a:p>
            <a:r>
              <a:rPr lang="zh-CN" altLang="en-US" sz="3200" dirty="0">
                <a:solidFill>
                  <a:prstClr val="black"/>
                </a:solidFill>
                <a:latin typeface="楷体" panose="02010609060101010101" pitchFamily="49" charset="-122"/>
                <a:ea typeface="楷体" panose="02010609060101010101" pitchFamily="49" charset="-122"/>
              </a:rPr>
              <a:t>逗小松鼠、采野蔷薇</a:t>
            </a:r>
            <a:endParaRPr lang="zh-CN" altLang="en-US" dirty="0"/>
          </a:p>
        </p:txBody>
      </p:sp>
      <p:sp>
        <p:nvSpPr>
          <p:cNvPr id="8" name="矩形 7"/>
          <p:cNvSpPr/>
          <p:nvPr/>
        </p:nvSpPr>
        <p:spPr>
          <a:xfrm>
            <a:off x="2987824" y="5445224"/>
            <a:ext cx="3877985" cy="584775"/>
          </a:xfrm>
          <a:prstGeom prst="rect">
            <a:avLst/>
          </a:prstGeom>
          <a:solidFill>
            <a:srgbClr val="FFFF00"/>
          </a:solidFill>
        </p:spPr>
        <p:txBody>
          <a:bodyPr wrap="none">
            <a:spAutoFit/>
          </a:bodyPr>
          <a:lstStyle/>
          <a:p>
            <a:r>
              <a:rPr lang="zh-CN" altLang="en-US" sz="3200" dirty="0">
                <a:solidFill>
                  <a:prstClr val="black"/>
                </a:solidFill>
                <a:latin typeface="楷体" panose="02010609060101010101" pitchFamily="49" charset="-122"/>
                <a:ea typeface="楷体" panose="02010609060101010101" pitchFamily="49" charset="-122"/>
              </a:rPr>
              <a:t>捉红蜻蜓、逮绿蝈蝈</a:t>
            </a:r>
          </a:p>
        </p:txBody>
      </p:sp>
      <p:pic>
        <p:nvPicPr>
          <p:cNvPr id="3073" name="Picture 1" descr="C:\Users\lenovo03\AppData\Roaming\Tencent\Users\541737432\QQ\WinTemp\RichOle\K1PH313LM[H5[3QF_HLKUPL.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5711" y="2203293"/>
            <a:ext cx="2334782" cy="1545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descr="C:\Users\lenovo03\AppData\Roaming\Tencent\Users\541737432\QQ\WinTemp\RichOle\3(X]~QL(W4${~6AD7XYS}66.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76177" y="2327999"/>
            <a:ext cx="1524478" cy="142380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3075" name="Picture 3" descr="C:\Users\lenovo03\AppData\Roaming\Tencent\Users\541737432\QQ\WinTemp\RichOle\T}6RB(4K9GK]~K)14G9M1JD.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80312" y="4804570"/>
            <a:ext cx="1536817" cy="128130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3076" name="Picture 4" descr="C:\Users\lenovo03\AppData\Roaming\Tencent\Users\541737432\QQ\WinTemp\RichOle\HHKSN97OU2~]33_V9`X[6%D.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3568" y="4752999"/>
            <a:ext cx="1763688" cy="1305694"/>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标注 1"/>
          <p:cNvSpPr/>
          <p:nvPr/>
        </p:nvSpPr>
        <p:spPr>
          <a:xfrm>
            <a:off x="1313545" y="1628800"/>
            <a:ext cx="4804701" cy="1701742"/>
          </a:xfrm>
          <a:prstGeom prst="cloudCallout">
            <a:avLst>
              <a:gd name="adj1" fmla="val -63018"/>
              <a:gd name="adj2" fmla="val 74493"/>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TextBox 2"/>
          <p:cNvSpPr txBox="1"/>
          <p:nvPr/>
        </p:nvSpPr>
        <p:spPr>
          <a:xfrm>
            <a:off x="1688491" y="1844824"/>
            <a:ext cx="4096234" cy="954107"/>
          </a:xfrm>
          <a:prstGeom prst="rect">
            <a:avLst/>
          </a:prstGeom>
          <a:noFill/>
        </p:spPr>
        <p:txBody>
          <a:bodyPr wrap="square" rtlCol="0">
            <a:spAutoFit/>
          </a:bodyPr>
          <a:lstStyle/>
          <a:p>
            <a:r>
              <a:rPr lang="zh-CN" altLang="en-US" sz="2800" dirty="0" smtClean="0">
                <a:solidFill>
                  <a:srgbClr val="0000FF"/>
                </a:solidFill>
                <a:latin typeface="楷体" panose="02010609060101010101" pitchFamily="49" charset="-122"/>
                <a:ea typeface="楷体" panose="02010609060101010101" pitchFamily="49" charset="-122"/>
              </a:rPr>
              <a:t>    为什么说“</a:t>
            </a:r>
            <a:r>
              <a:rPr lang="zh-CN" altLang="en-US" sz="2800" dirty="0">
                <a:solidFill>
                  <a:srgbClr val="0000FF"/>
                </a:solidFill>
                <a:latin typeface="楷体" panose="02010609060101010101" pitchFamily="49" charset="-122"/>
                <a:ea typeface="楷体" panose="02010609060101010101" pitchFamily="49" charset="-122"/>
              </a:rPr>
              <a:t>原始森林是我们祖先的摇篮”？</a:t>
            </a: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6" y="6146800"/>
            <a:ext cx="1265237"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867666" y="6275388"/>
            <a:ext cx="539750" cy="460375"/>
          </a:xfrm>
          <a:prstGeom prst="rect">
            <a:avLst/>
          </a:prstGeom>
          <a:noFill/>
          <a:ln w="9525">
            <a:noFill/>
            <a:miter lim="800000"/>
            <a:headEnd/>
            <a:tailEnd/>
          </a:ln>
        </p:spPr>
      </p:pic>
      <p:pic>
        <p:nvPicPr>
          <p:cNvPr id="7" name="图片 6"/>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8" name="TextBox 7"/>
          <p:cNvSpPr txBox="1"/>
          <p:nvPr/>
        </p:nvSpPr>
        <p:spPr>
          <a:xfrm>
            <a:off x="981815" y="3664973"/>
            <a:ext cx="7277698" cy="1569660"/>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祖先在原始森林里，原始</a:t>
            </a:r>
            <a:r>
              <a:rPr lang="zh-CN" altLang="en-US" sz="3200" b="1" dirty="0" smtClean="0">
                <a:solidFill>
                  <a:srgbClr val="FF0000"/>
                </a:solidFill>
                <a:latin typeface="楷体" panose="02010609060101010101" pitchFamily="49" charset="-122"/>
                <a:ea typeface="楷体" panose="02010609060101010101" pitchFamily="49" charset="-122"/>
              </a:rPr>
              <a:t>森林为</a:t>
            </a:r>
            <a:r>
              <a:rPr lang="zh-CN" altLang="en-US" sz="3200" b="1" dirty="0">
                <a:solidFill>
                  <a:srgbClr val="FF0000"/>
                </a:solidFill>
                <a:latin typeface="楷体" panose="02010609060101010101" pitchFamily="49" charset="-122"/>
                <a:ea typeface="楷体" panose="02010609060101010101" pitchFamily="49" charset="-122"/>
              </a:rPr>
              <a:t>祖先提供了吃的，睡觉的</a:t>
            </a:r>
            <a:r>
              <a:rPr lang="zh-CN" altLang="en-US" sz="3200" b="1" dirty="0" smtClean="0">
                <a:solidFill>
                  <a:srgbClr val="FF0000"/>
                </a:solidFill>
                <a:latin typeface="楷体" panose="02010609060101010101" pitchFamily="49" charset="-122"/>
                <a:ea typeface="楷体" panose="02010609060101010101" pitchFamily="49" charset="-122"/>
              </a:rPr>
              <a:t>地方，</a:t>
            </a:r>
            <a:r>
              <a:rPr lang="zh-CN" altLang="en-US" sz="3200" b="1" dirty="0">
                <a:solidFill>
                  <a:srgbClr val="FF0000"/>
                </a:solidFill>
                <a:latin typeface="楷体" panose="02010609060101010101" pitchFamily="49" charset="-122"/>
                <a:ea typeface="楷体" panose="02010609060101010101" pitchFamily="49" charset="-122"/>
              </a:rPr>
              <a:t>祖先也获得了快乐，就像婴儿在摇篮一样。</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pic>
        <p:nvPicPr>
          <p:cNvPr id="9" name="Picture 3"/>
          <p:cNvPicPr>
            <a:picLocks noChangeAspect="1" noChangeArrowheads="1"/>
          </p:cNvPicPr>
          <p:nvPr/>
        </p:nvPicPr>
        <p:blipFill>
          <a:blip r:embed="rId6"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28568" y="5217630"/>
            <a:ext cx="1164942" cy="13038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7" name="Picture 1" descr="C:\Users\lenovo03\AppData\Roaming\Tencent\Users\541737432\QQ\WinTemp\RichOle\PARWTI$Y_OP%LW%{75)3JRV.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138959" y="1052736"/>
            <a:ext cx="2767774" cy="197321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rgbClr val="FFFFFF"/>
                </a:solidFill>
              </a14:hiddenFill>
            </a:ext>
          </a:extLst>
        </p:spPr>
      </p:pic>
      <p:sp>
        <p:nvSpPr>
          <p:cNvPr id="11" name="对角圆角矩形 10"/>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par>
                                <p:cTn id="19" presetID="16" presetClass="entr" presetSubtype="2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inVertic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457255"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5" name="TextBox 2"/>
          <p:cNvSpPr txBox="1"/>
          <p:nvPr/>
        </p:nvSpPr>
        <p:spPr>
          <a:xfrm>
            <a:off x="539552" y="2002608"/>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18" name="TextBox 3"/>
          <p:cNvSpPr txBox="1"/>
          <p:nvPr/>
        </p:nvSpPr>
        <p:spPr>
          <a:xfrm>
            <a:off x="539552" y="1157263"/>
            <a:ext cx="7978906" cy="1938992"/>
          </a:xfrm>
          <a:prstGeom prst="rect">
            <a:avLst/>
          </a:prstGeom>
          <a:noFill/>
        </p:spPr>
        <p:txBody>
          <a:bodyPr wrap="square" rtlCol="0">
            <a:spAutoFit/>
          </a:bodyPr>
          <a:lstStyle/>
          <a:p>
            <a:pPr>
              <a:lnSpc>
                <a:spcPct val="150000"/>
              </a:lnSpc>
            </a:pPr>
            <a:r>
              <a:rPr lang="zh-CN" altLang="en-US" sz="4000" dirty="0" smtClean="0">
                <a:solidFill>
                  <a:srgbClr val="0000FF"/>
                </a:solidFill>
                <a:latin typeface="楷体" panose="02010609060101010101" pitchFamily="49" charset="-122"/>
                <a:ea typeface="楷体" panose="02010609060101010101" pitchFamily="49" charset="-122"/>
              </a:rPr>
              <a:t>　</a:t>
            </a:r>
            <a:r>
              <a:rPr lang="en-US" altLang="zh-CN" sz="4000" dirty="0" smtClean="0">
                <a:solidFill>
                  <a:srgbClr val="0000FF"/>
                </a:solidFill>
                <a:latin typeface="楷体" panose="02010609060101010101" pitchFamily="49" charset="-122"/>
                <a:ea typeface="楷体" panose="02010609060101010101" pitchFamily="49" charset="-122"/>
              </a:rPr>
              <a:t>AABB</a:t>
            </a:r>
            <a:r>
              <a:rPr lang="zh-CN" altLang="en-US" sz="4000" dirty="0" smtClean="0">
                <a:solidFill>
                  <a:srgbClr val="0000FF"/>
                </a:solidFill>
                <a:latin typeface="楷体" panose="02010609060101010101" pitchFamily="49" charset="-122"/>
                <a:ea typeface="楷体" panose="02010609060101010101" pitchFamily="49" charset="-122"/>
              </a:rPr>
              <a:t>式词语：</a:t>
            </a:r>
            <a:endParaRPr lang="en-US" altLang="zh-CN" sz="4000" dirty="0" smtClean="0">
              <a:solidFill>
                <a:srgbClr val="0000FF"/>
              </a:solidFill>
              <a:latin typeface="楷体" panose="02010609060101010101" pitchFamily="49" charset="-122"/>
              <a:ea typeface="楷体" panose="02010609060101010101" pitchFamily="49" charset="-122"/>
            </a:endParaRPr>
          </a:p>
          <a:p>
            <a:pPr>
              <a:lnSpc>
                <a:spcPct val="150000"/>
              </a:lnSpc>
            </a:pPr>
            <a:r>
              <a:rPr lang="zh-CN" altLang="en-US" sz="4000" dirty="0" smtClean="0">
                <a:latin typeface="楷体" panose="02010609060101010101" pitchFamily="49" charset="-122"/>
                <a:ea typeface="楷体" panose="02010609060101010101" pitchFamily="49" charset="-122"/>
              </a:rPr>
              <a:t>　　 苍苍茫茫　</a:t>
            </a:r>
            <a:endParaRPr lang="zh-CN" altLang="en-US" sz="4000" dirty="0">
              <a:latin typeface="楷体" panose="02010609060101010101" pitchFamily="49" charset="-122"/>
              <a:ea typeface="楷体" panose="02010609060101010101" pitchFamily="49" charset="-122"/>
            </a:endParaRPr>
          </a:p>
        </p:txBody>
      </p:sp>
      <p:sp>
        <p:nvSpPr>
          <p:cNvPr id="19" name="TextBox 5"/>
          <p:cNvSpPr txBox="1"/>
          <p:nvPr/>
        </p:nvSpPr>
        <p:spPr>
          <a:xfrm>
            <a:off x="1643042" y="4500570"/>
            <a:ext cx="7572428" cy="646331"/>
          </a:xfrm>
          <a:prstGeom prst="rect">
            <a:avLst/>
          </a:prstGeom>
          <a:noFill/>
        </p:spPr>
        <p:txBody>
          <a:bodyPr wrap="square" rtlCol="0">
            <a:spAutoFit/>
          </a:bodyPr>
          <a:lstStyle/>
          <a:p>
            <a:r>
              <a:rPr lang="zh-CN" altLang="en-US" sz="3600" dirty="0" smtClean="0">
                <a:latin typeface="楷体" panose="02010609060101010101" pitchFamily="49" charset="-122"/>
                <a:ea typeface="楷体" panose="02010609060101010101" pitchFamily="49" charset="-122"/>
              </a:rPr>
              <a:t> 郁郁葱葱  浩浩荡荡  纷纷扬扬 </a:t>
            </a:r>
          </a:p>
        </p:txBody>
      </p:sp>
      <p:sp>
        <p:nvSpPr>
          <p:cNvPr id="20" name="矩形 19"/>
          <p:cNvSpPr/>
          <p:nvPr/>
        </p:nvSpPr>
        <p:spPr>
          <a:xfrm>
            <a:off x="1153556" y="3514060"/>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1214422"/>
            <a:ext cx="7978906" cy="4708981"/>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新词：</a:t>
            </a:r>
            <a:r>
              <a:rPr lang="zh-CN" altLang="en-US" sz="4000" dirty="0" smtClean="0">
                <a:solidFill>
                  <a:srgbClr val="0000FF"/>
                </a:solidFill>
                <a:latin typeface="楷体" panose="02010609060101010101" pitchFamily="49" charset="-122"/>
                <a:ea typeface="楷体" panose="02010609060101010101" pitchFamily="49" charset="-122"/>
              </a:rPr>
              <a:t>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祖先  原始  意思  浓绿  回忆</a:t>
            </a:r>
            <a:endParaRPr lang="en-US" altLang="zh-CN" sz="3200" b="1" dirty="0" smtClean="0">
              <a:latin typeface="楷体" panose="02010609060101010101" pitchFamily="49" charset="-122"/>
              <a:ea typeface="楷体" panose="02010609060101010101" pitchFamily="49" charset="-122"/>
            </a:endParaRPr>
          </a:p>
          <a:p>
            <a:r>
              <a:rPr lang="zh-CN" altLang="en-US" sz="3200" b="1" dirty="0" smtClean="0">
                <a:latin typeface="楷体" panose="02010609060101010101" pitchFamily="49" charset="-122"/>
                <a:ea typeface="楷体" panose="02010609060101010101" pitchFamily="49" charset="-122"/>
              </a:rPr>
              <a:t>      一望无边   摘野果    掏鸟蛋</a:t>
            </a:r>
            <a:endParaRPr lang="en-US" altLang="zh-CN" sz="3200" b="1" dirty="0" smtClean="0">
              <a:latin typeface="楷体" panose="02010609060101010101" pitchFamily="49" charset="-122"/>
              <a:ea typeface="楷体" panose="02010609060101010101" pitchFamily="49" charset="-122"/>
            </a:endParaRPr>
          </a:p>
          <a:p>
            <a:r>
              <a:rPr lang="zh-CN" altLang="en-US" sz="2800" b="1" dirty="0" smtClean="0">
                <a:solidFill>
                  <a:srgbClr val="0000FF"/>
                </a:solidFill>
                <a:latin typeface="楷体" panose="02010609060101010101" pitchFamily="49" charset="-122"/>
                <a:ea typeface="楷体" panose="02010609060101010101" pitchFamily="49" charset="-122"/>
              </a:rPr>
              <a:t>  </a:t>
            </a:r>
            <a:endParaRPr lang="en-US" altLang="zh-CN" sz="2800" b="1" dirty="0" smtClean="0">
              <a:solidFill>
                <a:srgbClr val="0000FF"/>
              </a:solidFill>
              <a:latin typeface="楷体" panose="02010609060101010101" pitchFamily="49" charset="-122"/>
              <a:ea typeface="楷体" panose="02010609060101010101" pitchFamily="49" charset="-122"/>
            </a:endParaRPr>
          </a:p>
          <a:p>
            <a:r>
              <a:rPr lang="en-US" altLang="zh-CN"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好句：</a:t>
            </a:r>
            <a:endParaRPr lang="en-US" altLang="zh-CN" sz="32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那原始森林是我们祖先的摇篮。</a:t>
            </a:r>
            <a:endParaRPr lang="en-US" altLang="zh-CN" sz="3200" b="1" dirty="0" smtClean="0">
              <a:latin typeface="楷体" panose="02010609060101010101" pitchFamily="49" charset="-122"/>
              <a:ea typeface="楷体" panose="02010609060101010101" pitchFamily="49" charset="-122"/>
            </a:endParaRPr>
          </a:p>
          <a:p>
            <a:endParaRPr lang="en-US" altLang="zh-CN" sz="4000" dirty="0">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pic>
        <p:nvPicPr>
          <p:cNvPr id="3" name="图片 9"/>
          <p:cNvPicPr>
            <a:picLocks noChangeAspect="1"/>
          </p:cNvPicPr>
          <p:nvPr/>
        </p:nvPicPr>
        <p:blipFill>
          <a:blip r:embed="rId2" cstate="print"/>
          <a:srcRect r="72971"/>
          <a:stretch>
            <a:fillRect/>
          </a:stretch>
        </p:blipFill>
        <p:spPr bwMode="auto">
          <a:xfrm>
            <a:off x="6228184" y="6075363"/>
            <a:ext cx="1624013" cy="1543050"/>
          </a:xfrm>
          <a:prstGeom prst="rect">
            <a:avLst/>
          </a:prstGeom>
          <a:noFill/>
          <a:ln w="9525">
            <a:noFill/>
            <a:miter lim="800000"/>
            <a:headEnd/>
            <a:tailEnd/>
          </a:ln>
        </p:spPr>
      </p:pic>
      <p:pic>
        <p:nvPicPr>
          <p:cNvPr id="4" name="图片 12"/>
          <p:cNvPicPr>
            <a:picLocks noChangeAspect="1"/>
          </p:cNvPicPr>
          <p:nvPr/>
        </p:nvPicPr>
        <p:blipFill>
          <a:blip r:embed="rId3" cstate="print"/>
          <a:srcRect r="72971"/>
          <a:stretch>
            <a:fillRect/>
          </a:stretch>
        </p:blipFill>
        <p:spPr bwMode="auto">
          <a:xfrm>
            <a:off x="872588" y="6075363"/>
            <a:ext cx="1265237" cy="1200150"/>
          </a:xfrm>
          <a:prstGeom prst="rect">
            <a:avLst/>
          </a:prstGeom>
          <a:noFill/>
          <a:ln w="9525">
            <a:noFill/>
            <a:miter lim="800000"/>
            <a:headEnd/>
            <a:tailEnd/>
          </a:ln>
        </p:spPr>
      </p:pic>
      <p:pic>
        <p:nvPicPr>
          <p:cNvPr id="5" name="图片 7"/>
          <p:cNvPicPr>
            <a:picLocks noChangeAspect="1"/>
          </p:cNvPicPr>
          <p:nvPr/>
        </p:nvPicPr>
        <p:blipFill>
          <a:blip r:embed="rId4" cstate="print"/>
          <a:srcRect/>
          <a:stretch>
            <a:fillRect/>
          </a:stretch>
        </p:blipFill>
        <p:spPr bwMode="auto">
          <a:xfrm>
            <a:off x="327915" y="6260761"/>
            <a:ext cx="539750" cy="460375"/>
          </a:xfrm>
          <a:prstGeom prst="rect">
            <a:avLst/>
          </a:prstGeom>
          <a:noFill/>
          <a:ln w="9525">
            <a:noFill/>
            <a:miter lim="800000"/>
            <a:headEnd/>
            <a:tailEnd/>
          </a:ln>
        </p:spPr>
      </p:pic>
      <p:pic>
        <p:nvPicPr>
          <p:cNvPr id="6" name="图片 5"/>
          <p:cNvPicPr>
            <a:picLocks noChangeAspect="1"/>
          </p:cNvPicPr>
          <p:nvPr/>
        </p:nvPicPr>
        <p:blipFill>
          <a:blip r:embed="rId5" cstate="print"/>
          <a:srcRect/>
          <a:stretch>
            <a:fillRect/>
          </a:stretch>
        </p:blipFill>
        <p:spPr bwMode="auto">
          <a:xfrm>
            <a:off x="8100392" y="6225076"/>
            <a:ext cx="720725" cy="477838"/>
          </a:xfrm>
          <a:prstGeom prst="rect">
            <a:avLst/>
          </a:prstGeom>
          <a:noFill/>
          <a:ln w="9525">
            <a:noFill/>
            <a:miter lim="800000"/>
            <a:headEnd/>
            <a:tailEnd/>
          </a:ln>
        </p:spPr>
      </p:pic>
      <p:sp>
        <p:nvSpPr>
          <p:cNvPr id="7" name="对角圆角矩形 6"/>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fade">
                                      <p:cBhvr>
                                        <p:cTn id="24" dur="1000"/>
                                        <p:tgtEl>
                                          <p:spTgt spid="2">
                                            <p:txEl>
                                              <p:pRg st="4" end="4"/>
                                            </p:txEl>
                                          </p:spTgt>
                                        </p:tgtEl>
                                      </p:cBhvr>
                                    </p:animEffect>
                                    <p:anim calcmode="lin" valueType="num">
                                      <p:cBhvr>
                                        <p:cTn id="2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2">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Effect transition="in" filter="fade">
                                      <p:cBhvr>
                                        <p:cTn id="29" dur="1000"/>
                                        <p:tgtEl>
                                          <p:spTgt spid="2">
                                            <p:txEl>
                                              <p:pRg st="5" end="5"/>
                                            </p:txEl>
                                          </p:spTgt>
                                        </p:tgtEl>
                                      </p:cBhvr>
                                    </p:animEffect>
                                    <p:anim calcmode="lin" valueType="num">
                                      <p:cBhvr>
                                        <p:cTn id="30"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4" name="TextBox 2"/>
          <p:cNvSpPr txBox="1"/>
          <p:nvPr/>
        </p:nvSpPr>
        <p:spPr>
          <a:xfrm>
            <a:off x="785786" y="1142984"/>
            <a:ext cx="7715304" cy="2308324"/>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　　本课用问句的形式给我们介绍了祖先在原始森林里的生活状况，表达了对大自然的赞美和对生活的热爱之情。 </a:t>
            </a:r>
          </a:p>
        </p:txBody>
      </p:sp>
      <p:grpSp>
        <p:nvGrpSpPr>
          <p:cNvPr id="17" name="组合 16"/>
          <p:cNvGrpSpPr/>
          <p:nvPr/>
        </p:nvGrpSpPr>
        <p:grpSpPr>
          <a:xfrm>
            <a:off x="867665" y="4437111"/>
            <a:ext cx="4780687" cy="1453466"/>
            <a:chOff x="867665" y="4437111"/>
            <a:chExt cx="4780687" cy="1453466"/>
          </a:xfrm>
        </p:grpSpPr>
        <p:sp>
          <p:nvSpPr>
            <p:cNvPr id="18" name="云形标注 17"/>
            <p:cNvSpPr/>
            <p:nvPr/>
          </p:nvSpPr>
          <p:spPr>
            <a:xfrm>
              <a:off x="2555776" y="4437111"/>
              <a:ext cx="3092576" cy="945680"/>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我还积累了很多词语。</a:t>
              </a:r>
              <a:endParaRPr lang="zh-CN" altLang="en-US" sz="2400" dirty="0">
                <a:latin typeface="楷体" panose="02010609060101010101" pitchFamily="49" charset="-122"/>
                <a:ea typeface="楷体" panose="02010609060101010101" pitchFamily="49" charset="-122"/>
              </a:endParaRPr>
            </a:p>
          </p:txBody>
        </p:sp>
        <p:pic>
          <p:nvPicPr>
            <p:cNvPr id="19"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67665" y="4916670"/>
              <a:ext cx="878714" cy="9739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17" name="TextBox 2"/>
          <p:cNvSpPr txBox="1"/>
          <p:nvPr/>
        </p:nvSpPr>
        <p:spPr>
          <a:xfrm>
            <a:off x="1043608" y="5229200"/>
            <a:ext cx="7239748" cy="1569660"/>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你们喜欢原始森林吗？我们的祖先就生活在这美丽的地方，今天就让我们一起走进原始森林，感受一下祖先生活的环境吧。</a:t>
            </a:r>
          </a:p>
          <a:p>
            <a:endParaRPr lang="zh-CN" altLang="en-US" sz="2400" dirty="0" smtClean="0">
              <a:latin typeface="楷体" panose="02010609060101010101" pitchFamily="49" charset="-122"/>
              <a:ea typeface="楷体" panose="02010609060101010101" pitchFamily="49" charset="-122"/>
            </a:endParaRPr>
          </a:p>
        </p:txBody>
      </p:sp>
      <p:pic>
        <p:nvPicPr>
          <p:cNvPr id="1026" name="Picture 2" descr="C:\Users\lenovo03\AppData\Roaming\Tencent\Users\541737432\QQ\WinTemp\RichOle\3G4BB]WJ0N`){J%MQ8AT`T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23728" y="1074680"/>
            <a:ext cx="4819650" cy="3894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5" name="左大括号 24"/>
          <p:cNvSpPr/>
          <p:nvPr/>
        </p:nvSpPr>
        <p:spPr>
          <a:xfrm>
            <a:off x="1643042" y="1789315"/>
            <a:ext cx="382269" cy="3214710"/>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右大括号 32"/>
          <p:cNvSpPr/>
          <p:nvPr/>
        </p:nvSpPr>
        <p:spPr>
          <a:xfrm>
            <a:off x="7215207" y="2003629"/>
            <a:ext cx="214313" cy="3000396"/>
          </a:xfrm>
          <a:prstGeom prst="rightBrace">
            <a:avLst>
              <a:gd name="adj1" fmla="val 11021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26"/>
          <p:cNvSpPr txBox="1">
            <a:spLocks noChangeArrowheads="1"/>
          </p:cNvSpPr>
          <p:nvPr/>
        </p:nvSpPr>
        <p:spPr bwMode="auto">
          <a:xfrm>
            <a:off x="785786" y="2075067"/>
            <a:ext cx="800219" cy="2617063"/>
          </a:xfrm>
          <a:prstGeom prst="rect">
            <a:avLst/>
          </a:prstGeom>
          <a:solidFill>
            <a:srgbClr val="CCECFF"/>
          </a:solidFill>
          <a:ln w="9525">
            <a:solidFill>
              <a:srgbClr val="CCECFF"/>
            </a:solidFill>
            <a:miter lim="800000"/>
          </a:ln>
        </p:spPr>
        <p:txBody>
          <a:bodyPr vert="eaVert" wrap="none">
            <a:spAutoFit/>
          </a:bodyPr>
          <a:lstStyle/>
          <a:p>
            <a:pPr>
              <a:buFont typeface="Arial" panose="020B0604020202020204" pitchFamily="34" charset="0"/>
              <a:buNone/>
            </a:pPr>
            <a:r>
              <a:rPr lang="zh-CN" altLang="en-US" sz="4000" b="1" dirty="0" smtClean="0">
                <a:latin typeface="楷体" panose="02010609060101010101" pitchFamily="49" charset="-122"/>
                <a:ea typeface="楷体" panose="02010609060101010101" pitchFamily="49" charset="-122"/>
              </a:rPr>
              <a:t>祖先的摇篮</a:t>
            </a:r>
            <a:endParaRPr lang="zh-CN" altLang="en-US" sz="4000" b="1" dirty="0">
              <a:latin typeface="楷体" panose="02010609060101010101" pitchFamily="49" charset="-122"/>
              <a:ea typeface="楷体" panose="02010609060101010101" pitchFamily="49" charset="-122"/>
            </a:endParaRPr>
          </a:p>
        </p:txBody>
      </p:sp>
      <p:sp>
        <p:nvSpPr>
          <p:cNvPr id="36" name="矩形 7"/>
          <p:cNvSpPr>
            <a:spLocks noChangeArrowheads="1"/>
          </p:cNvSpPr>
          <p:nvPr/>
        </p:nvSpPr>
        <p:spPr bwMode="auto">
          <a:xfrm>
            <a:off x="2143108" y="2860885"/>
            <a:ext cx="1716051" cy="1667764"/>
          </a:xfrm>
          <a:prstGeom prst="rect">
            <a:avLst/>
          </a:prstGeom>
          <a:solidFill>
            <a:srgbClr val="CCECFF"/>
          </a:solidFill>
          <a:ln w="9525">
            <a:solidFill>
              <a:srgbClr val="CCECFF"/>
            </a:solidFill>
            <a:miter lim="800000"/>
          </a:ln>
        </p:spPr>
        <p:txBody>
          <a:bodyPr wrap="square">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 想象、猜测祖先的生活</a:t>
            </a:r>
            <a:endParaRPr lang="zh-CN" altLang="en-US" sz="2400" b="1" dirty="0">
              <a:latin typeface="楷体" panose="02010609060101010101" pitchFamily="49" charset="-122"/>
              <a:ea typeface="楷体" panose="02010609060101010101" pitchFamily="49" charset="-122"/>
            </a:endParaRPr>
          </a:p>
        </p:txBody>
      </p:sp>
      <p:sp>
        <p:nvSpPr>
          <p:cNvPr id="37" name="矩形 36"/>
          <p:cNvSpPr>
            <a:spLocks noChangeArrowheads="1"/>
          </p:cNvSpPr>
          <p:nvPr/>
        </p:nvSpPr>
        <p:spPr bwMode="auto">
          <a:xfrm>
            <a:off x="2143108" y="1428736"/>
            <a:ext cx="2497106" cy="646331"/>
          </a:xfrm>
          <a:prstGeom prst="rect">
            <a:avLst/>
          </a:prstGeom>
          <a:solidFill>
            <a:srgbClr val="CCECFF"/>
          </a:solidFill>
          <a:ln w="9525">
            <a:noFill/>
            <a:miter lim="800000"/>
          </a:ln>
        </p:spPr>
        <p:txBody>
          <a:bodyPr wrap="square">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森林   一望无边  </a:t>
            </a:r>
          </a:p>
        </p:txBody>
      </p:sp>
      <p:sp>
        <p:nvSpPr>
          <p:cNvPr id="38" name="矩形 37"/>
          <p:cNvSpPr>
            <a:spLocks noChangeArrowheads="1"/>
          </p:cNvSpPr>
          <p:nvPr/>
        </p:nvSpPr>
        <p:spPr bwMode="auto">
          <a:xfrm>
            <a:off x="4214810" y="2432257"/>
            <a:ext cx="3000396" cy="1938992"/>
          </a:xfrm>
          <a:prstGeom prst="rect">
            <a:avLst/>
          </a:prstGeom>
          <a:noFill/>
          <a:ln w="9525">
            <a:solidFill>
              <a:srgbClr val="1894DE"/>
            </a:solidFill>
            <a:miter lim="800000"/>
          </a:ln>
        </p:spPr>
        <p:txBody>
          <a:bodyPr wrap="square">
            <a:spAutoFit/>
          </a:bodyPr>
          <a:lstStyle/>
          <a:p>
            <a:pPr>
              <a:lnSpc>
                <a:spcPct val="150000"/>
              </a:lnSpc>
            </a:pPr>
            <a:r>
              <a:rPr lang="zh-CN" altLang="en-US" sz="2000" b="1" dirty="0" smtClean="0">
                <a:latin typeface="楷体" panose="02010609060101010101" pitchFamily="49" charset="-122"/>
                <a:ea typeface="楷体" panose="02010609060101010101" pitchFamily="49" charset="-122"/>
              </a:rPr>
              <a:t>摘野果、掏鹊蛋</a:t>
            </a:r>
          </a:p>
          <a:p>
            <a:pPr>
              <a:lnSpc>
                <a:spcPct val="150000"/>
              </a:lnSpc>
            </a:pPr>
            <a:r>
              <a:rPr lang="zh-CN" altLang="en-US" sz="2000" b="1" dirty="0" smtClean="0">
                <a:latin typeface="楷体" panose="02010609060101010101" pitchFamily="49" charset="-122"/>
                <a:ea typeface="楷体" panose="02010609060101010101" pitchFamily="49" charset="-122"/>
              </a:rPr>
              <a:t>野兔赛跑，看蘑菇打伞</a:t>
            </a:r>
            <a:endParaRPr lang="en-US" altLang="zh-CN" sz="2000" b="1" dirty="0" smtClean="0">
              <a:latin typeface="楷体" panose="02010609060101010101" pitchFamily="49" charset="-122"/>
              <a:ea typeface="楷体" panose="02010609060101010101" pitchFamily="49" charset="-122"/>
            </a:endParaRPr>
          </a:p>
          <a:p>
            <a:pPr>
              <a:lnSpc>
                <a:spcPct val="150000"/>
              </a:lnSpc>
            </a:pPr>
            <a:r>
              <a:rPr lang="zh-CN" altLang="en-US" sz="2000" b="1" dirty="0" smtClean="0">
                <a:latin typeface="楷体" panose="02010609060101010101" pitchFamily="49" charset="-122"/>
                <a:ea typeface="楷体" panose="02010609060101010101" pitchFamily="49" charset="-122"/>
              </a:rPr>
              <a:t>逗小松鼠、采野蔷薇</a:t>
            </a:r>
          </a:p>
          <a:p>
            <a:pPr>
              <a:lnSpc>
                <a:spcPct val="150000"/>
              </a:lnSpc>
            </a:pPr>
            <a:r>
              <a:rPr lang="zh-CN" altLang="en-US" sz="2000" b="1" dirty="0" smtClean="0">
                <a:latin typeface="楷体" panose="02010609060101010101" pitchFamily="49" charset="-122"/>
                <a:ea typeface="楷体" panose="02010609060101010101" pitchFamily="49" charset="-122"/>
              </a:rPr>
              <a:t>捉红蜻蜓、逮绿蝈蝈</a:t>
            </a:r>
          </a:p>
        </p:txBody>
      </p:sp>
      <p:sp>
        <p:nvSpPr>
          <p:cNvPr id="39" name="矩形 38"/>
          <p:cNvSpPr>
            <a:spLocks noChangeArrowheads="1"/>
          </p:cNvSpPr>
          <p:nvPr/>
        </p:nvSpPr>
        <p:spPr bwMode="auto">
          <a:xfrm>
            <a:off x="2171732" y="4646835"/>
            <a:ext cx="4900598" cy="461665"/>
          </a:xfrm>
          <a:prstGeom prst="rect">
            <a:avLst/>
          </a:prstGeom>
          <a:solidFill>
            <a:srgbClr val="CCECFF"/>
          </a:solidFill>
          <a:ln w="9525">
            <a:solidFill>
              <a:srgbClr val="CCECFF"/>
            </a:solidFill>
            <a:miter lim="800000"/>
          </a:ln>
        </p:spPr>
        <p:txBody>
          <a:bodyPr wrap="square">
            <a:spAutoFit/>
          </a:bodyPr>
          <a:lstStyle/>
          <a:p>
            <a:r>
              <a:rPr lang="zh-CN" altLang="en-US" sz="2400" b="1" dirty="0" smtClean="0">
                <a:latin typeface="楷体" panose="02010609060101010101" pitchFamily="49" charset="-122"/>
                <a:ea typeface="楷体" panose="02010609060101010101" pitchFamily="49" charset="-122"/>
              </a:rPr>
              <a:t>发出感慨：感叹祖先的美好生活 </a:t>
            </a:r>
          </a:p>
        </p:txBody>
      </p:sp>
      <p:sp>
        <p:nvSpPr>
          <p:cNvPr id="41" name="矩形 40"/>
          <p:cNvSpPr>
            <a:spLocks noChangeArrowheads="1"/>
          </p:cNvSpPr>
          <p:nvPr/>
        </p:nvSpPr>
        <p:spPr bwMode="auto">
          <a:xfrm>
            <a:off x="7436096" y="3218075"/>
            <a:ext cx="1422184" cy="461665"/>
          </a:xfrm>
          <a:prstGeom prst="rect">
            <a:avLst/>
          </a:prstGeom>
          <a:solidFill>
            <a:srgbClr val="CCECFF"/>
          </a:solidFill>
          <a:ln w="9525">
            <a:solidFill>
              <a:srgbClr val="CCECFF"/>
            </a:solidFill>
            <a:miter lim="800000"/>
          </a:ln>
        </p:spPr>
        <p:txBody>
          <a:bodyPr wrap="none">
            <a:spAutoFit/>
          </a:bodyPr>
          <a:lstStyle/>
          <a:p>
            <a:pPr>
              <a:buFont typeface="Arial" panose="020B0604020202020204" pitchFamily="34" charset="0"/>
              <a:buNone/>
            </a:pPr>
            <a:r>
              <a:rPr lang="zh-CN" altLang="en-US" sz="2400" b="1" dirty="0" smtClean="0">
                <a:latin typeface="楷体" panose="02010609060101010101" pitchFamily="49" charset="-122"/>
                <a:ea typeface="楷体" panose="02010609060101010101" pitchFamily="49" charset="-122"/>
              </a:rPr>
              <a:t>热爱生活</a:t>
            </a:r>
            <a:endParaRPr lang="zh-CN" altLang="en-US" sz="2400" b="1" dirty="0">
              <a:latin typeface="楷体" panose="02010609060101010101" pitchFamily="49" charset="-122"/>
              <a:ea typeface="楷体" panose="02010609060101010101" pitchFamily="49" charset="-122"/>
            </a:endParaRPr>
          </a:p>
        </p:txBody>
      </p:sp>
      <p:sp>
        <p:nvSpPr>
          <p:cNvPr id="44" name="左大括号 43"/>
          <p:cNvSpPr/>
          <p:nvPr/>
        </p:nvSpPr>
        <p:spPr>
          <a:xfrm>
            <a:off x="3857620" y="2422733"/>
            <a:ext cx="301308" cy="2009788"/>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barn(inHorizontal)">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3" grpId="0" animBg="1"/>
      <p:bldP spid="36" grpId="0" animBg="1"/>
      <p:bldP spid="37" grpId="0" animBg="1"/>
      <p:bldP spid="38" grpId="0" animBg="1"/>
      <p:bldP spid="39" grpId="0" animBg="1"/>
      <p:bldP spid="41" grpId="0" animBg="1"/>
      <p:bldP spid="4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4" name="组合 13"/>
          <p:cNvGrpSpPr/>
          <p:nvPr/>
        </p:nvGrpSpPr>
        <p:grpSpPr>
          <a:xfrm>
            <a:off x="7702315" y="4889915"/>
            <a:ext cx="933555" cy="1650056"/>
            <a:chOff x="5836357" y="4560894"/>
            <a:chExt cx="1327930" cy="2056092"/>
          </a:xfrm>
        </p:grpSpPr>
        <p:pic>
          <p:nvPicPr>
            <p:cNvPr id="15"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6"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9218"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0" y="5072074"/>
            <a:ext cx="1240944"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矩形 16"/>
          <p:cNvSpPr/>
          <p:nvPr/>
        </p:nvSpPr>
        <p:spPr>
          <a:xfrm>
            <a:off x="1214414" y="857232"/>
            <a:ext cx="7143800" cy="4893647"/>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                 森林古猿</a:t>
            </a:r>
            <a:endParaRPr lang="en-US" altLang="zh-CN" dirty="0" smtClean="0">
              <a:latin typeface="楷体" panose="02010609060101010101" pitchFamily="49" charset="-122"/>
              <a:ea typeface="楷体" panose="02010609060101010101" pitchFamily="49" charset="-122"/>
            </a:endParaRPr>
          </a:p>
          <a:p>
            <a:pPr indent="457200">
              <a:lnSpc>
                <a:spcPct val="150000"/>
              </a:lnSpc>
            </a:pPr>
            <a:r>
              <a:rPr lang="zh-CN" altLang="en-US" sz="2000" dirty="0" smtClean="0">
                <a:latin typeface="楷体" panose="02010609060101010101" pitchFamily="49" charset="-122"/>
                <a:ea typeface="楷体" panose="02010609060101010101" pitchFamily="49" charset="-122"/>
              </a:rPr>
              <a:t>在很早很早以前，在热带雨林地区，生长着古代灵长类动物</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那就是森林古猿，他们是人类最早的祖先。不是所有的森林古猿都是人类的祖先，有些是现代类人猿猩猩，大猩猩和黑猩猩的祖先。</a:t>
            </a:r>
            <a:br>
              <a:rPr lang="zh-CN" altLang="en-US" sz="2000" dirty="0" smtClean="0">
                <a:latin typeface="楷体" panose="02010609060101010101" pitchFamily="49" charset="-122"/>
                <a:ea typeface="楷体" panose="02010609060101010101" pitchFamily="49" charset="-122"/>
              </a:rPr>
            </a:br>
            <a:r>
              <a:rPr lang="zh-CN" altLang="en-US" sz="2000" dirty="0" smtClean="0">
                <a:latin typeface="楷体" panose="02010609060101010101" pitchFamily="49" charset="-122"/>
                <a:ea typeface="楷体" panose="02010609060101010101" pitchFamily="49" charset="-122"/>
              </a:rPr>
              <a:t>    所有的古猿类在那个年代都称之为森林古猿。他们的身体短壮，雄阔宽扁，前臂和腿一样长，前肢既能行走又是拐杖。还可用来在林间悬挂，摆荡。他们和现在的黑猩猩一样，过着群体的生活。一般的人类祖先是从树上来到地面生活的。也就是“攀树的猿人”。</a:t>
            </a:r>
          </a:p>
          <a:p>
            <a:endParaRPr lang="zh-CN" altLang="en-US"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randombar(horizontal)">
                                      <p:cBhvr>
                                        <p:cTn id="7" dur="500"/>
                                        <p:tgtEl>
                                          <p:spTgt spid="9218"/>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25099" y="1340768"/>
            <a:ext cx="7978906" cy="3508653"/>
          </a:xfrm>
          <a:prstGeom prst="rect">
            <a:avLst/>
          </a:prstGeom>
          <a:noFill/>
        </p:spPr>
        <p:txBody>
          <a:bodyPr wrap="square" rtlCol="0">
            <a:spAutoFit/>
          </a:bodyPr>
          <a:lstStyle/>
          <a:p>
            <a:pPr algn="ctr">
              <a:lnSpc>
                <a:spcPct val="150000"/>
              </a:lnSpc>
            </a:pPr>
            <a:r>
              <a:rPr lang="zh-CN" altLang="en-US" sz="3600" b="1" dirty="0" smtClean="0">
                <a:latin typeface="楷体" panose="02010609060101010101" pitchFamily="49" charset="-122"/>
                <a:ea typeface="楷体" panose="02010609060101010101" pitchFamily="49" charset="-122"/>
              </a:rPr>
              <a:t>有关森林</a:t>
            </a:r>
            <a:r>
              <a:rPr lang="zh-CN" altLang="en-US" sz="3600" b="1" dirty="0">
                <a:latin typeface="楷体" panose="02010609060101010101" pitchFamily="49" charset="-122"/>
                <a:ea typeface="楷体" panose="02010609060101010101" pitchFamily="49" charset="-122"/>
              </a:rPr>
              <a:t>的</a:t>
            </a:r>
            <a:r>
              <a:rPr lang="zh-CN" altLang="en-US" sz="3600" b="1" dirty="0" smtClean="0">
                <a:latin typeface="楷体" panose="02010609060101010101" pitchFamily="49" charset="-122"/>
                <a:ea typeface="楷体" panose="02010609060101010101" pitchFamily="49" charset="-122"/>
              </a:rPr>
              <a:t>诗句</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       深</a:t>
            </a:r>
            <a:r>
              <a:rPr lang="zh-CN" altLang="en-US" sz="2800" dirty="0">
                <a:latin typeface="楷体" panose="02010609060101010101" pitchFamily="49" charset="-122"/>
                <a:ea typeface="楷体" panose="02010609060101010101" pitchFamily="49" charset="-122"/>
              </a:rPr>
              <a:t>林人不知，明月来相</a:t>
            </a:r>
            <a:r>
              <a:rPr lang="zh-CN" altLang="en-US" sz="2800" dirty="0" smtClean="0">
                <a:latin typeface="楷体" panose="02010609060101010101" pitchFamily="49" charset="-122"/>
                <a:ea typeface="楷体" panose="02010609060101010101" pitchFamily="49" charset="-122"/>
              </a:rPr>
              <a:t>照</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en-US" altLang="zh-CN" sz="2800" dirty="0">
                <a:latin typeface="楷体" panose="02010609060101010101" pitchFamily="49" charset="-122"/>
                <a:ea typeface="楷体" panose="02010609060101010101" pitchFamily="49" charset="-122"/>
              </a:rPr>
              <a:t> </a:t>
            </a:r>
            <a:r>
              <a:rPr lang="en-US" altLang="zh-CN" sz="2800" dirty="0" smtClean="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王维</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竹里馆</a:t>
            </a:r>
            <a:r>
              <a:rPr lang="en-US" altLang="zh-CN" sz="2800" dirty="0" smtClean="0">
                <a:latin typeface="楷体" panose="02010609060101010101" pitchFamily="49" charset="-122"/>
                <a:ea typeface="楷体" panose="02010609060101010101" pitchFamily="49" charset="-122"/>
              </a:rPr>
              <a:t>》</a:t>
            </a:r>
          </a:p>
          <a:p>
            <a:pPr algn="ctr">
              <a:lnSpc>
                <a:spcPct val="150000"/>
              </a:lnSpc>
            </a:pPr>
            <a:r>
              <a:rPr lang="zh-CN" altLang="en-US" sz="2800" dirty="0" smtClean="0">
                <a:latin typeface="楷体" panose="02010609060101010101" pitchFamily="49" charset="-122"/>
                <a:ea typeface="楷体" panose="02010609060101010101" pitchFamily="49" charset="-122"/>
              </a:rPr>
              <a:t>平</a:t>
            </a:r>
            <a:r>
              <a:rPr lang="zh-CN" altLang="en-US" sz="2800" dirty="0">
                <a:latin typeface="楷体" panose="02010609060101010101" pitchFamily="49" charset="-122"/>
                <a:ea typeface="楷体" panose="02010609060101010101" pitchFamily="49" charset="-122"/>
              </a:rPr>
              <a:t>林漠漠烟如织，寒山一带伤心</a:t>
            </a:r>
            <a:r>
              <a:rPr lang="zh-CN" altLang="en-US" sz="2800" dirty="0" smtClean="0">
                <a:latin typeface="楷体" panose="02010609060101010101" pitchFamily="49" charset="-122"/>
                <a:ea typeface="楷体" panose="02010609060101010101" pitchFamily="49" charset="-122"/>
              </a:rPr>
              <a:t>碧</a:t>
            </a:r>
            <a:endParaRPr lang="en-US" altLang="zh-CN" sz="2800" dirty="0" smtClean="0">
              <a:latin typeface="楷体" panose="02010609060101010101" pitchFamily="49" charset="-122"/>
              <a:ea typeface="楷体" panose="02010609060101010101" pitchFamily="49" charset="-122"/>
            </a:endParaRPr>
          </a:p>
          <a:p>
            <a:pPr algn="ctr">
              <a:lnSpc>
                <a:spcPct val="150000"/>
              </a:lnSpc>
            </a:pPr>
            <a:r>
              <a:rPr lang="en-US" altLang="zh-CN" sz="2800" dirty="0" smtClean="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李白</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菩萨蛮</a:t>
            </a:r>
            <a:r>
              <a:rPr lang="en-US" altLang="zh-CN" sz="2800" dirty="0">
                <a:latin typeface="楷体" panose="02010609060101010101" pitchFamily="49" charset="-122"/>
                <a:ea typeface="楷体" panose="02010609060101010101" pitchFamily="49" charset="-122"/>
              </a:rPr>
              <a:t>》 </a:t>
            </a:r>
          </a:p>
        </p:txBody>
      </p:sp>
      <p:pic>
        <p:nvPicPr>
          <p:cNvPr id="4" name="图片 9"/>
          <p:cNvPicPr>
            <a:picLocks noChangeAspect="1"/>
          </p:cNvPicPr>
          <p:nvPr/>
        </p:nvPicPr>
        <p:blipFill>
          <a:blip r:embed="rId2" cstate="print"/>
          <a:srcRect r="72971"/>
          <a:stretch>
            <a:fillRect/>
          </a:stretch>
        </p:blipFill>
        <p:spPr bwMode="auto">
          <a:xfrm>
            <a:off x="6138958" y="6015919"/>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038812" y="6187369"/>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95508" y="6327069"/>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028384" y="6334408"/>
            <a:ext cx="720725" cy="477838"/>
          </a:xfrm>
          <a:prstGeom prst="rect">
            <a:avLst/>
          </a:prstGeom>
          <a:noFill/>
          <a:ln w="9525">
            <a:noFill/>
            <a:miter lim="800000"/>
            <a:headEnd/>
            <a:tailEnd/>
          </a:ln>
        </p:spPr>
      </p:pic>
      <p:sp>
        <p:nvSpPr>
          <p:cNvPr id="10" name="对角圆角矩形 9"/>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6588224" y="4901103"/>
            <a:ext cx="1532087" cy="15809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2474" y="1340768"/>
            <a:ext cx="8105989" cy="4062651"/>
          </a:xfrm>
          <a:prstGeom prst="rect">
            <a:avLst/>
          </a:prstGeom>
          <a:noFill/>
        </p:spPr>
        <p:txBody>
          <a:bodyPr wrap="square" rtlCol="0">
            <a:spAutoFit/>
          </a:bodyPr>
          <a:lstStyle/>
          <a:p>
            <a:pPr>
              <a:lnSpc>
                <a:spcPct val="150000"/>
              </a:lnSpc>
            </a:pPr>
            <a:r>
              <a:rPr lang="en-US" altLang="zh-CN" sz="3200" dirty="0" smtClean="0"/>
              <a:t>1.</a:t>
            </a:r>
            <a:r>
              <a:rPr lang="zh-CN" altLang="en-US" sz="3200" dirty="0"/>
              <a:t>照样</a:t>
            </a:r>
            <a:r>
              <a:rPr lang="zh-CN" altLang="en-US" sz="3200" dirty="0" smtClean="0"/>
              <a:t>子，说一说。</a:t>
            </a:r>
            <a:endParaRPr lang="en-US" altLang="zh-CN" sz="3200" dirty="0" smtClean="0"/>
          </a:p>
          <a:p>
            <a:pPr>
              <a:lnSpc>
                <a:spcPct val="150000"/>
              </a:lnSpc>
            </a:pPr>
            <a:r>
              <a:rPr lang="zh-CN" altLang="en-US" sz="2800" b="1" dirty="0" smtClean="0">
                <a:latin typeface="楷体" panose="02010609060101010101" pitchFamily="49" charset="-122"/>
                <a:ea typeface="楷体" panose="02010609060101010101" pitchFamily="49" charset="-122"/>
              </a:rPr>
              <a:t>  那（苍苍茫茫的原始森林），是（祖先）的摇篮。</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那（                  ），是（    ）的摇篮。</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zh-CN" altLang="en-US" sz="2800" b="1" dirty="0" smtClean="0">
                <a:latin typeface="楷体" panose="02010609060101010101" pitchFamily="49" charset="-122"/>
                <a:ea typeface="楷体" panose="02010609060101010101" pitchFamily="49" charset="-122"/>
              </a:rPr>
              <a:t>  那</a:t>
            </a:r>
            <a:r>
              <a:rPr lang="zh-CN" altLang="en-US" sz="2800" b="1" dirty="0">
                <a:latin typeface="楷体" panose="02010609060101010101" pitchFamily="49" charset="-122"/>
                <a:ea typeface="楷体" panose="02010609060101010101" pitchFamily="49" charset="-122"/>
              </a:rPr>
              <a:t>（                  ），是（    ）的摇篮。</a:t>
            </a:r>
          </a:p>
          <a:p>
            <a:pPr>
              <a:lnSpc>
                <a:spcPct val="150000"/>
              </a:lnSpc>
            </a:pP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3923928" y="5848967"/>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32791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172400" y="6381573"/>
            <a:ext cx="720725" cy="477838"/>
          </a:xfrm>
          <a:prstGeom prst="rect">
            <a:avLst/>
          </a:prstGeom>
          <a:noFill/>
          <a:ln w="9525">
            <a:noFill/>
            <a:miter lim="800000"/>
            <a:headEnd/>
            <a:tailEnd/>
          </a:ln>
        </p:spPr>
      </p:pic>
      <p:sp>
        <p:nvSpPr>
          <p:cNvPr id="20" name="TextBox 19"/>
          <p:cNvSpPr txBox="1"/>
          <p:nvPr/>
        </p:nvSpPr>
        <p:spPr>
          <a:xfrm>
            <a:off x="1763688" y="2780928"/>
            <a:ext cx="3430747"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一望无际的汪洋大海</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6372200" y="2780928"/>
            <a:ext cx="906017"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生命</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4" name="Picture 4" descr="F:\七彩课堂插图板式封面\排版用图标、页眉页脚\标题jpg\读读背背.jpg"/>
          <p:cNvPicPr>
            <a:picLocks noChangeAspect="1" noChangeArrowheads="1"/>
          </p:cNvPicPr>
          <p:nvPr/>
        </p:nvPicPr>
        <p:blipFill rotWithShape="1">
          <a:blip r:embed="rId7"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19806" r="7809" b="7265"/>
          <a:stretch>
            <a:fillRect/>
          </a:stretch>
        </p:blipFill>
        <p:spPr bwMode="auto">
          <a:xfrm>
            <a:off x="6809116" y="4797152"/>
            <a:ext cx="1747478" cy="1565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24"/>
          <p:cNvSpPr txBox="1"/>
          <p:nvPr/>
        </p:nvSpPr>
        <p:spPr>
          <a:xfrm>
            <a:off x="1763688" y="3440202"/>
            <a:ext cx="3430747"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巍峨壮丽的雄伟高山</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6" name="TextBox 25"/>
          <p:cNvSpPr txBox="1"/>
          <p:nvPr/>
        </p:nvSpPr>
        <p:spPr>
          <a:xfrm>
            <a:off x="6402287" y="3440202"/>
            <a:ext cx="906017" cy="523220"/>
          </a:xfrm>
          <a:prstGeom prst="rect">
            <a:avLst/>
          </a:prstGeom>
          <a:noFill/>
        </p:spPr>
        <p:txBody>
          <a:bodyPr wrap="non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自然</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21"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6295338"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763156"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894986" y="636396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8172400" y="6381573"/>
            <a:ext cx="720725" cy="477838"/>
          </a:xfrm>
          <a:prstGeom prst="rect">
            <a:avLst/>
          </a:prstGeom>
          <a:noFill/>
          <a:ln w="9525">
            <a:noFill/>
            <a:miter lim="800000"/>
            <a:headEnd/>
            <a:tailEnd/>
          </a:ln>
        </p:spPr>
      </p:pic>
      <p:sp>
        <p:nvSpPr>
          <p:cNvPr id="22" name="对角圆角矩形 2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5" name="Rectangle 2"/>
          <p:cNvSpPr>
            <a:spLocks noGrp="1" noChangeArrowheads="1"/>
          </p:cNvSpPr>
          <p:nvPr/>
        </p:nvSpPr>
        <p:spPr bwMode="auto">
          <a:xfrm>
            <a:off x="1060721" y="548680"/>
            <a:ext cx="7543800" cy="1295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2pPr>
            <a:lvl3pPr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3pPr>
            <a:lvl4pPr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4pPr>
            <a:lvl5pPr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3900" b="1">
                <a:solidFill>
                  <a:schemeClr val="tx2"/>
                </a:solidFill>
                <a:latin typeface="Arial" panose="020B0604020202020204" pitchFamily="34" charset="0"/>
                <a:ea typeface="宋体" panose="02010600030101010101" pitchFamily="2" charset="-122"/>
              </a:defRPr>
            </a:lvl9pPr>
          </a:lstStyle>
          <a:p>
            <a:r>
              <a:rPr lang="en-US" altLang="zh-CN" sz="3200" dirty="0" smtClean="0">
                <a:solidFill>
                  <a:schemeClr val="tx1"/>
                </a:solidFill>
                <a:latin typeface="+mn-ea"/>
                <a:ea typeface="+mn-ea"/>
              </a:rPr>
              <a:t>2.</a:t>
            </a:r>
            <a:r>
              <a:rPr lang="zh-CN" altLang="en-US" sz="3200" dirty="0" smtClean="0">
                <a:solidFill>
                  <a:schemeClr val="tx1"/>
                </a:solidFill>
                <a:latin typeface="+mn-ea"/>
                <a:ea typeface="+mn-ea"/>
              </a:rPr>
              <a:t>词语</a:t>
            </a:r>
            <a:r>
              <a:rPr lang="zh-CN" altLang="en-US" sz="3200" dirty="0">
                <a:solidFill>
                  <a:schemeClr val="tx1"/>
                </a:solidFill>
                <a:latin typeface="+mn-ea"/>
                <a:ea typeface="+mn-ea"/>
              </a:rPr>
              <a:t>搭配</a:t>
            </a:r>
          </a:p>
        </p:txBody>
      </p:sp>
      <p:sp>
        <p:nvSpPr>
          <p:cNvPr id="26" name="Rectangle 3"/>
          <p:cNvSpPr>
            <a:spLocks noGrp="1" noChangeArrowheads="1"/>
          </p:cNvSpPr>
          <p:nvPr/>
        </p:nvSpPr>
        <p:spPr bwMode="auto">
          <a:xfrm>
            <a:off x="2223194" y="1982961"/>
            <a:ext cx="1666875" cy="4411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fontAlgn="base">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fontAlgn="base">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4005" algn="l" rtl="0" fontAlgn="base">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430" indent="-292100" algn="l" rtl="0" fontAlgn="base">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9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vl6pPr marL="20561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6pPr>
            <a:lvl7pPr marL="25133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7pPr>
            <a:lvl8pPr marL="29705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8pPr>
            <a:lvl9pPr marL="3427730" indent="-316230" algn="l" rtl="0" fontAlgn="base">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9pPr>
          </a:lstStyle>
          <a:p>
            <a:pPr>
              <a:lnSpc>
                <a:spcPct val="130000"/>
              </a:lnSpc>
              <a:buFont typeface="Wingdings" panose="05000000000000000000" pitchFamily="2" charset="2"/>
              <a:buNone/>
            </a:pPr>
            <a:r>
              <a:rPr lang="zh-CN" altLang="en-US" b="1">
                <a:latin typeface="楷体" panose="02010609060101010101" pitchFamily="49" charset="-122"/>
                <a:ea typeface="楷体" panose="02010609060101010101" pitchFamily="49" charset="-122"/>
              </a:rPr>
              <a:t>摘</a:t>
            </a:r>
          </a:p>
          <a:p>
            <a:pPr>
              <a:lnSpc>
                <a:spcPct val="130000"/>
              </a:lnSpc>
              <a:buFont typeface="Wingdings" panose="05000000000000000000" pitchFamily="2" charset="2"/>
              <a:buNone/>
            </a:pPr>
            <a:r>
              <a:rPr lang="zh-CN" altLang="en-US" b="1">
                <a:latin typeface="楷体" panose="02010609060101010101" pitchFamily="49" charset="-122"/>
                <a:ea typeface="楷体" panose="02010609060101010101" pitchFamily="49" charset="-122"/>
              </a:rPr>
              <a:t>掏</a:t>
            </a:r>
          </a:p>
          <a:p>
            <a:pPr>
              <a:lnSpc>
                <a:spcPct val="130000"/>
              </a:lnSpc>
              <a:buFont typeface="Wingdings" panose="05000000000000000000" pitchFamily="2" charset="2"/>
              <a:buNone/>
            </a:pPr>
            <a:r>
              <a:rPr lang="zh-CN" altLang="en-US" b="1">
                <a:latin typeface="楷体" panose="02010609060101010101" pitchFamily="49" charset="-122"/>
                <a:ea typeface="楷体" panose="02010609060101010101" pitchFamily="49" charset="-122"/>
              </a:rPr>
              <a:t>逗</a:t>
            </a:r>
          </a:p>
          <a:p>
            <a:pPr>
              <a:lnSpc>
                <a:spcPct val="130000"/>
              </a:lnSpc>
              <a:buFont typeface="Wingdings" panose="05000000000000000000" pitchFamily="2" charset="2"/>
              <a:buNone/>
            </a:pPr>
            <a:r>
              <a:rPr lang="zh-CN" altLang="en-US" b="1">
                <a:latin typeface="楷体" panose="02010609060101010101" pitchFamily="49" charset="-122"/>
                <a:ea typeface="楷体" panose="02010609060101010101" pitchFamily="49" charset="-122"/>
              </a:rPr>
              <a:t>采</a:t>
            </a:r>
          </a:p>
          <a:p>
            <a:pPr>
              <a:lnSpc>
                <a:spcPct val="130000"/>
              </a:lnSpc>
              <a:buFont typeface="Wingdings" panose="05000000000000000000" pitchFamily="2" charset="2"/>
              <a:buNone/>
            </a:pPr>
            <a:r>
              <a:rPr lang="zh-CN" altLang="en-US" b="1">
                <a:latin typeface="楷体" panose="02010609060101010101" pitchFamily="49" charset="-122"/>
                <a:ea typeface="楷体" panose="02010609060101010101" pitchFamily="49" charset="-122"/>
              </a:rPr>
              <a:t>逮</a:t>
            </a:r>
          </a:p>
        </p:txBody>
      </p:sp>
      <p:sp>
        <p:nvSpPr>
          <p:cNvPr id="27" name="Text Box 4"/>
          <p:cNvSpPr txBox="1">
            <a:spLocks noChangeArrowheads="1"/>
          </p:cNvSpPr>
          <p:nvPr/>
        </p:nvSpPr>
        <p:spPr bwMode="auto">
          <a:xfrm>
            <a:off x="5318819" y="1981374"/>
            <a:ext cx="2735263" cy="3457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30000"/>
              </a:lnSpc>
              <a:spcBef>
                <a:spcPct val="20000"/>
              </a:spcBef>
              <a:buClr>
                <a:schemeClr val="tx2"/>
              </a:buClr>
              <a:buSzPct val="70000"/>
              <a:buFont typeface="Wingdings" panose="05000000000000000000" pitchFamily="2" charset="2"/>
              <a:buNone/>
            </a:pPr>
            <a:r>
              <a:rPr lang="zh-CN" altLang="en-US" sz="3000" b="1">
                <a:latin typeface="楷体" panose="02010609060101010101" pitchFamily="49" charset="-122"/>
                <a:ea typeface="楷体" panose="02010609060101010101" pitchFamily="49" charset="-122"/>
              </a:rPr>
              <a:t>蝈蝈</a:t>
            </a:r>
          </a:p>
          <a:p>
            <a:pPr>
              <a:lnSpc>
                <a:spcPct val="130000"/>
              </a:lnSpc>
              <a:spcBef>
                <a:spcPct val="20000"/>
              </a:spcBef>
              <a:buClr>
                <a:schemeClr val="tx2"/>
              </a:buClr>
              <a:buSzPct val="70000"/>
              <a:buFont typeface="Wingdings" panose="05000000000000000000" pitchFamily="2" charset="2"/>
              <a:buNone/>
            </a:pPr>
            <a:r>
              <a:rPr lang="zh-CN" altLang="en-US" sz="3000" b="1">
                <a:latin typeface="楷体" panose="02010609060101010101" pitchFamily="49" charset="-122"/>
                <a:ea typeface="楷体" panose="02010609060101010101" pitchFamily="49" charset="-122"/>
              </a:rPr>
              <a:t>野果</a:t>
            </a:r>
          </a:p>
          <a:p>
            <a:pPr>
              <a:lnSpc>
                <a:spcPct val="130000"/>
              </a:lnSpc>
              <a:spcBef>
                <a:spcPct val="20000"/>
              </a:spcBef>
              <a:buClr>
                <a:schemeClr val="tx2"/>
              </a:buClr>
              <a:buSzPct val="70000"/>
              <a:buFont typeface="Wingdings" panose="05000000000000000000" pitchFamily="2" charset="2"/>
              <a:buNone/>
            </a:pPr>
            <a:r>
              <a:rPr lang="zh-CN" altLang="en-US" sz="3000" b="1">
                <a:latin typeface="楷体" panose="02010609060101010101" pitchFamily="49" charset="-122"/>
                <a:ea typeface="楷体" panose="02010609060101010101" pitchFamily="49" charset="-122"/>
              </a:rPr>
              <a:t>蘑菇</a:t>
            </a:r>
          </a:p>
          <a:p>
            <a:pPr>
              <a:lnSpc>
                <a:spcPct val="130000"/>
              </a:lnSpc>
              <a:spcBef>
                <a:spcPct val="20000"/>
              </a:spcBef>
              <a:buClr>
                <a:schemeClr val="tx2"/>
              </a:buClr>
              <a:buSzPct val="70000"/>
              <a:buFont typeface="Wingdings" panose="05000000000000000000" pitchFamily="2" charset="2"/>
              <a:buNone/>
            </a:pPr>
            <a:r>
              <a:rPr lang="zh-CN" altLang="en-US" sz="3000" b="1">
                <a:latin typeface="楷体" panose="02010609060101010101" pitchFamily="49" charset="-122"/>
                <a:ea typeface="楷体" panose="02010609060101010101" pitchFamily="49" charset="-122"/>
              </a:rPr>
              <a:t>松鼠</a:t>
            </a:r>
          </a:p>
          <a:p>
            <a:pPr>
              <a:lnSpc>
                <a:spcPct val="130000"/>
              </a:lnSpc>
              <a:spcBef>
                <a:spcPct val="20000"/>
              </a:spcBef>
              <a:buClr>
                <a:schemeClr val="tx2"/>
              </a:buClr>
              <a:buSzPct val="70000"/>
              <a:buFont typeface="Wingdings" panose="05000000000000000000" pitchFamily="2" charset="2"/>
              <a:buNone/>
            </a:pPr>
            <a:r>
              <a:rPr lang="zh-CN" altLang="en-US" sz="3000" b="1">
                <a:latin typeface="楷体" panose="02010609060101010101" pitchFamily="49" charset="-122"/>
                <a:ea typeface="楷体" panose="02010609060101010101" pitchFamily="49" charset="-122"/>
              </a:rPr>
              <a:t>鹊蛋</a:t>
            </a:r>
          </a:p>
        </p:txBody>
      </p:sp>
      <p:grpSp>
        <p:nvGrpSpPr>
          <p:cNvPr id="2" name="组合 19"/>
          <p:cNvGrpSpPr/>
          <p:nvPr/>
        </p:nvGrpSpPr>
        <p:grpSpPr>
          <a:xfrm>
            <a:off x="2714612" y="2357430"/>
            <a:ext cx="2665412" cy="2736850"/>
            <a:chOff x="2726432" y="2414761"/>
            <a:chExt cx="2665412" cy="2736850"/>
          </a:xfrm>
        </p:grpSpPr>
        <p:sp>
          <p:nvSpPr>
            <p:cNvPr id="28" name="Line 5"/>
            <p:cNvSpPr>
              <a:spLocks noChangeShapeType="1"/>
            </p:cNvSpPr>
            <p:nvPr/>
          </p:nvSpPr>
          <p:spPr bwMode="auto">
            <a:xfrm>
              <a:off x="2799457" y="2414761"/>
              <a:ext cx="2592387" cy="792163"/>
            </a:xfrm>
            <a:prstGeom prst="line">
              <a:avLst/>
            </a:prstGeom>
            <a:noFill/>
            <a:ln w="9525">
              <a:solidFill>
                <a:srgbClr val="FF33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1">
                <a:latin typeface="楷体" panose="02010609060101010101" pitchFamily="49" charset="-122"/>
                <a:ea typeface="楷体" panose="02010609060101010101" pitchFamily="49" charset="-122"/>
              </a:endParaRPr>
            </a:p>
          </p:txBody>
        </p:sp>
        <p:sp>
          <p:nvSpPr>
            <p:cNvPr id="29" name="Line 6"/>
            <p:cNvSpPr>
              <a:spLocks noChangeShapeType="1"/>
            </p:cNvSpPr>
            <p:nvPr/>
          </p:nvSpPr>
          <p:spPr bwMode="auto">
            <a:xfrm>
              <a:off x="2726432" y="3135486"/>
              <a:ext cx="2665412" cy="2016125"/>
            </a:xfrm>
            <a:prstGeom prst="line">
              <a:avLst/>
            </a:prstGeom>
            <a:noFill/>
            <a:ln w="9525">
              <a:solidFill>
                <a:srgbClr val="FF33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1">
                <a:latin typeface="楷体" panose="02010609060101010101" pitchFamily="49" charset="-122"/>
                <a:ea typeface="楷体" panose="02010609060101010101" pitchFamily="49" charset="-122"/>
              </a:endParaRPr>
            </a:p>
          </p:txBody>
        </p:sp>
        <p:sp>
          <p:nvSpPr>
            <p:cNvPr id="30" name="Line 7"/>
            <p:cNvSpPr>
              <a:spLocks noChangeShapeType="1"/>
            </p:cNvSpPr>
            <p:nvPr/>
          </p:nvSpPr>
          <p:spPr bwMode="auto">
            <a:xfrm flipV="1">
              <a:off x="2726432" y="2414761"/>
              <a:ext cx="2665412" cy="2736850"/>
            </a:xfrm>
            <a:prstGeom prst="line">
              <a:avLst/>
            </a:prstGeom>
            <a:noFill/>
            <a:ln w="9525">
              <a:solidFill>
                <a:srgbClr val="FF33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1">
                <a:latin typeface="楷体" panose="02010609060101010101" pitchFamily="49" charset="-122"/>
                <a:ea typeface="楷体" panose="02010609060101010101" pitchFamily="49" charset="-122"/>
              </a:endParaRPr>
            </a:p>
          </p:txBody>
        </p:sp>
        <p:sp>
          <p:nvSpPr>
            <p:cNvPr id="31" name="Line 8"/>
            <p:cNvSpPr>
              <a:spLocks noChangeShapeType="1"/>
            </p:cNvSpPr>
            <p:nvPr/>
          </p:nvSpPr>
          <p:spPr bwMode="auto">
            <a:xfrm>
              <a:off x="2726432" y="3711749"/>
              <a:ext cx="2665412" cy="792162"/>
            </a:xfrm>
            <a:prstGeom prst="line">
              <a:avLst/>
            </a:prstGeom>
            <a:noFill/>
            <a:ln w="9525">
              <a:solidFill>
                <a:srgbClr val="FF33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1">
                <a:latin typeface="楷体" panose="02010609060101010101" pitchFamily="49" charset="-122"/>
                <a:ea typeface="楷体" panose="02010609060101010101" pitchFamily="49" charset="-122"/>
              </a:endParaRPr>
            </a:p>
          </p:txBody>
        </p:sp>
        <p:sp>
          <p:nvSpPr>
            <p:cNvPr id="32" name="Line 9"/>
            <p:cNvSpPr>
              <a:spLocks noChangeShapeType="1"/>
            </p:cNvSpPr>
            <p:nvPr/>
          </p:nvSpPr>
          <p:spPr bwMode="auto">
            <a:xfrm flipV="1">
              <a:off x="2726432" y="3711749"/>
              <a:ext cx="2665412" cy="792162"/>
            </a:xfrm>
            <a:prstGeom prst="line">
              <a:avLst/>
            </a:prstGeom>
            <a:noFill/>
            <a:ln w="9525">
              <a:solidFill>
                <a:srgbClr val="FF3300"/>
              </a:solidFill>
              <a:rou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b="1">
                <a:latin typeface="楷体" panose="02010609060101010101" pitchFamily="49" charset="-122"/>
                <a:ea typeface="楷体" panose="02010609060101010101" pitchFamily="49" charset="-122"/>
              </a:endParaRPr>
            </a:p>
          </p:txBody>
        </p:sp>
      </p:grpSp>
      <p:grpSp>
        <p:nvGrpSpPr>
          <p:cNvPr id="3" name="组合 32"/>
          <p:cNvGrpSpPr/>
          <p:nvPr/>
        </p:nvGrpSpPr>
        <p:grpSpPr>
          <a:xfrm>
            <a:off x="7616975" y="4744568"/>
            <a:ext cx="933555" cy="1650056"/>
            <a:chOff x="5836357" y="4560894"/>
            <a:chExt cx="1327930" cy="2056092"/>
          </a:xfrm>
        </p:grpSpPr>
        <p:pic>
          <p:nvPicPr>
            <p:cNvPr id="34"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5"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6"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251520" y="5193115"/>
            <a:ext cx="1240944"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80">
                                          <p:stCondLst>
                                            <p:cond delay="0"/>
                                          </p:stCondLst>
                                        </p:cTn>
                                        <p:tgtEl>
                                          <p:spTgt spid="2"/>
                                        </p:tgtEl>
                                      </p:cBhvr>
                                    </p:animEffect>
                                    <p:anim calcmode="lin" valueType="num">
                                      <p:cBhvr>
                                        <p:cTn id="1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4" dur="26">
                                          <p:stCondLst>
                                            <p:cond delay="650"/>
                                          </p:stCondLst>
                                        </p:cTn>
                                        <p:tgtEl>
                                          <p:spTgt spid="2"/>
                                        </p:tgtEl>
                                      </p:cBhvr>
                                      <p:to x="100000" y="60000"/>
                                    </p:animScale>
                                    <p:animScale>
                                      <p:cBhvr>
                                        <p:cTn id="25" dur="166" decel="50000">
                                          <p:stCondLst>
                                            <p:cond delay="676"/>
                                          </p:stCondLst>
                                        </p:cTn>
                                        <p:tgtEl>
                                          <p:spTgt spid="2"/>
                                        </p:tgtEl>
                                      </p:cBhvr>
                                      <p:to x="100000" y="100000"/>
                                    </p:animScale>
                                    <p:animScale>
                                      <p:cBhvr>
                                        <p:cTn id="26" dur="26">
                                          <p:stCondLst>
                                            <p:cond delay="1312"/>
                                          </p:stCondLst>
                                        </p:cTn>
                                        <p:tgtEl>
                                          <p:spTgt spid="2"/>
                                        </p:tgtEl>
                                      </p:cBhvr>
                                      <p:to x="100000" y="80000"/>
                                    </p:animScale>
                                    <p:animScale>
                                      <p:cBhvr>
                                        <p:cTn id="27" dur="166" decel="50000">
                                          <p:stCondLst>
                                            <p:cond delay="1338"/>
                                          </p:stCondLst>
                                        </p:cTn>
                                        <p:tgtEl>
                                          <p:spTgt spid="2"/>
                                        </p:tgtEl>
                                      </p:cBhvr>
                                      <p:to x="100000" y="100000"/>
                                    </p:animScale>
                                    <p:animScale>
                                      <p:cBhvr>
                                        <p:cTn id="28" dur="26">
                                          <p:stCondLst>
                                            <p:cond delay="1642"/>
                                          </p:stCondLst>
                                        </p:cTn>
                                        <p:tgtEl>
                                          <p:spTgt spid="2"/>
                                        </p:tgtEl>
                                      </p:cBhvr>
                                      <p:to x="100000" y="90000"/>
                                    </p:animScale>
                                    <p:animScale>
                                      <p:cBhvr>
                                        <p:cTn id="29" dur="166" decel="50000">
                                          <p:stCondLst>
                                            <p:cond delay="1668"/>
                                          </p:stCondLst>
                                        </p:cTn>
                                        <p:tgtEl>
                                          <p:spTgt spid="2"/>
                                        </p:tgtEl>
                                      </p:cBhvr>
                                      <p:to x="100000" y="100000"/>
                                    </p:animScale>
                                    <p:animScale>
                                      <p:cBhvr>
                                        <p:cTn id="30" dur="26">
                                          <p:stCondLst>
                                            <p:cond delay="1808"/>
                                          </p:stCondLst>
                                        </p:cTn>
                                        <p:tgtEl>
                                          <p:spTgt spid="2"/>
                                        </p:tgtEl>
                                      </p:cBhvr>
                                      <p:to x="100000" y="95000"/>
                                    </p:animScale>
                                    <p:animScale>
                                      <p:cBhvr>
                                        <p:cTn id="31"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836712"/>
            <a:ext cx="7978906" cy="1384995"/>
          </a:xfrm>
          <a:prstGeom prst="rect">
            <a:avLst/>
          </a:prstGeom>
          <a:solidFill>
            <a:schemeClr val="accent5">
              <a:lumMod val="40000"/>
              <a:lumOff val="60000"/>
            </a:schemeClr>
          </a:solidFill>
        </p:spPr>
        <p:txBody>
          <a:bodyPr wrap="square" rtlCol="0">
            <a:spAutoFit/>
          </a:bodyPr>
          <a:lstStyle/>
          <a:p>
            <a:pPr>
              <a:lnSpc>
                <a:spcPct val="150000"/>
              </a:lnSpc>
            </a:pPr>
            <a:r>
              <a:rPr lang="zh-CN" altLang="en-US" sz="2800" dirty="0" smtClean="0"/>
              <a:t>　  </a:t>
            </a:r>
            <a:r>
              <a:rPr lang="en-US" altLang="zh-CN" sz="2800" dirty="0" smtClean="0"/>
              <a:t>3.</a:t>
            </a:r>
            <a:r>
              <a:rPr lang="zh-CN" altLang="en-US" sz="2800" dirty="0" smtClean="0">
                <a:latin typeface="楷体" panose="02010609060101010101" pitchFamily="49" charset="-122"/>
                <a:ea typeface="楷体" panose="02010609060101010101" pitchFamily="49" charset="-122"/>
              </a:rPr>
              <a:t>想象</a:t>
            </a:r>
            <a:r>
              <a:rPr lang="zh-CN" altLang="en-US" sz="2800" dirty="0">
                <a:latin typeface="楷体" panose="02010609060101010101" pitchFamily="49" charset="-122"/>
                <a:ea typeface="楷体" panose="02010609060101010101" pitchFamily="49" charset="-122"/>
              </a:rPr>
              <a:t>一下，在祖先的摇篮里，人们还会做些什么？仿照</a:t>
            </a:r>
            <a:r>
              <a:rPr lang="en-US" altLang="zh-CN" sz="2800" dirty="0">
                <a:latin typeface="楷体" panose="02010609060101010101" pitchFamily="49" charset="-122"/>
                <a:ea typeface="楷体" panose="02010609060101010101" pitchFamily="49" charset="-122"/>
              </a:rPr>
              <a:t>2</a:t>
            </a:r>
            <a:r>
              <a:rPr lang="zh-CN" altLang="en-US" sz="2800" dirty="0">
                <a:latin typeface="楷体" panose="02010609060101010101" pitchFamily="49" charset="-122"/>
                <a:ea typeface="楷体" panose="02010609060101010101" pitchFamily="49" charset="-122"/>
              </a:rPr>
              <a:t>、</a:t>
            </a:r>
            <a:r>
              <a:rPr lang="en-US" altLang="zh-CN" sz="2800" dirty="0">
                <a:latin typeface="楷体" panose="02010609060101010101" pitchFamily="49" charset="-122"/>
                <a:ea typeface="楷体" panose="02010609060101010101" pitchFamily="49" charset="-122"/>
              </a:rPr>
              <a:t>3</a:t>
            </a:r>
            <a:r>
              <a:rPr lang="zh-CN" altLang="en-US" sz="2800" dirty="0">
                <a:latin typeface="楷体" panose="02010609060101010101" pitchFamily="49" charset="-122"/>
                <a:ea typeface="楷体" panose="02010609060101010101" pitchFamily="49" charset="-122"/>
              </a:rPr>
              <a:t>小节说一说。</a:t>
            </a:r>
            <a:endParaRPr lang="en-US" altLang="zh-CN" sz="28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3066738" y="2408423"/>
            <a:ext cx="3439166" cy="3970318"/>
          </a:xfrm>
          <a:prstGeom prst="rect">
            <a:avLst/>
          </a:prstGeom>
          <a:noFill/>
        </p:spPr>
        <p:txBody>
          <a:bodyPr wrap="square" rtlCol="0">
            <a:spAutoFit/>
          </a:bodyPr>
          <a:lstStyle/>
          <a:p>
            <a:pPr>
              <a:lnSpc>
                <a:spcPct val="150000"/>
              </a:lnSpc>
            </a:pPr>
            <a:r>
              <a:rPr lang="zh-CN" altLang="en-US" sz="2800" b="1" dirty="0" smtClean="0">
                <a:solidFill>
                  <a:srgbClr val="FF0000"/>
                </a:solidFill>
                <a:latin typeface="楷体" panose="02010609060101010101" pitchFamily="49" charset="-122"/>
                <a:ea typeface="楷体" panose="02010609060101010101" pitchFamily="49" charset="-122"/>
              </a:rPr>
              <a:t>我</a:t>
            </a:r>
            <a:r>
              <a:rPr lang="zh-CN" altLang="en-US" sz="2800" b="1" dirty="0">
                <a:solidFill>
                  <a:srgbClr val="FF0000"/>
                </a:solidFill>
                <a:latin typeface="楷体" panose="02010609060101010101" pitchFamily="49" charset="-122"/>
                <a:ea typeface="楷体" panose="02010609060101010101" pitchFamily="49" charset="-122"/>
              </a:rPr>
              <a:t>想，</a:t>
            </a:r>
          </a:p>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我们的祖先，</a:t>
            </a:r>
          </a:p>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可曾在这些树枝上</a:t>
            </a:r>
          </a:p>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尝试着钻木取火？</a:t>
            </a:r>
          </a:p>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可曾在那些石头上</a:t>
            </a:r>
          </a:p>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雕琢石器？</a:t>
            </a:r>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172400" y="5206131"/>
            <a:ext cx="723275" cy="1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14" name="TextBox 11"/>
          <p:cNvSpPr txBox="1"/>
          <p:nvPr/>
        </p:nvSpPr>
        <p:spPr>
          <a:xfrm>
            <a:off x="1079287" y="3231155"/>
            <a:ext cx="7363425" cy="461665"/>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sp>
        <p:nvSpPr>
          <p:cNvPr id="21" name="矩形 20"/>
          <p:cNvSpPr/>
          <p:nvPr/>
        </p:nvSpPr>
        <p:spPr>
          <a:xfrm>
            <a:off x="3563888" y="1052736"/>
            <a:ext cx="1938516" cy="584775"/>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原始森林</a:t>
            </a:r>
            <a:endPar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22" name="矩形 21"/>
          <p:cNvSpPr/>
          <p:nvPr/>
        </p:nvSpPr>
        <p:spPr>
          <a:xfrm>
            <a:off x="4355976" y="2000416"/>
            <a:ext cx="4392488" cy="4031873"/>
          </a:xfrm>
          <a:prstGeom prst="rect">
            <a:avLst/>
          </a:prstGeom>
          <a:ln>
            <a:solidFill>
              <a:srgbClr val="FF0000"/>
            </a:solidFill>
          </a:ln>
        </p:spPr>
        <p:txBody>
          <a:bodyPr wrap="square">
            <a:spAutoFit/>
          </a:bodyPr>
          <a:lstStyle/>
          <a:p>
            <a:r>
              <a:rPr lang="zh-CN" altLang="en-US" sz="1600" dirty="0" smtClean="0">
                <a:latin typeface="楷体" panose="02010609060101010101" pitchFamily="49" charset="-122"/>
                <a:ea typeface="楷体" panose="02010609060101010101" pitchFamily="49" charset="-122"/>
              </a:rPr>
              <a:t>    原始</a:t>
            </a:r>
            <a:r>
              <a:rPr lang="zh-CN" altLang="en-US" sz="1600" dirty="0">
                <a:latin typeface="楷体" panose="02010609060101010101" pitchFamily="49" charset="-122"/>
                <a:ea typeface="楷体" panose="02010609060101010101" pitchFamily="49" charset="-122"/>
              </a:rPr>
              <a:t>森林</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英语</a:t>
            </a:r>
            <a:r>
              <a:rPr lang="en-US" altLang="zh-CN" sz="1600" dirty="0">
                <a:latin typeface="楷体" panose="02010609060101010101" pitchFamily="49" charset="-122"/>
                <a:ea typeface="楷体" panose="02010609060101010101" pitchFamily="49" charset="-122"/>
              </a:rPr>
              <a:t>:Old-growth forest)</a:t>
            </a:r>
            <a:r>
              <a:rPr lang="zh-CN" altLang="en-US" sz="1600" dirty="0">
                <a:latin typeface="楷体" panose="02010609060101010101" pitchFamily="49" charset="-122"/>
                <a:ea typeface="楷体" panose="02010609060101010101" pitchFamily="49" charset="-122"/>
              </a:rPr>
              <a:t>，又称</a:t>
            </a:r>
            <a:r>
              <a:rPr lang="zh-CN" altLang="en-US" sz="1600" dirty="0" smtClean="0">
                <a:latin typeface="楷体" panose="02010609060101010101" pitchFamily="49" charset="-122"/>
                <a:ea typeface="楷体" panose="02010609060101010101" pitchFamily="49" charset="-122"/>
              </a:rPr>
              <a:t>原生林。原</a:t>
            </a:r>
            <a:r>
              <a:rPr lang="zh-CN" altLang="en-US" sz="1600" dirty="0">
                <a:latin typeface="楷体" panose="02010609060101010101" pitchFamily="49" charset="-122"/>
                <a:ea typeface="楷体" panose="02010609060101010101" pitchFamily="49" charset="-122"/>
              </a:rPr>
              <a:t>生特性包括多样化的树有关的结构，提供多样化的野生动物栖息地，增加了森林生态系统的生物多样性。多样化的树结构的概念包括多层树冠和树冠间隙，很大变化的树的高度和直径，多样的树种和纲，和多种大小的木质残体。 </a:t>
            </a:r>
            <a:endParaRPr lang="en-US" altLang="zh-CN" sz="1600" dirty="0" smtClean="0">
              <a:latin typeface="楷体" panose="02010609060101010101" pitchFamily="49" charset="-122"/>
              <a:ea typeface="楷体" panose="02010609060101010101" pitchFamily="49" charset="-122"/>
            </a:endParaRPr>
          </a:p>
          <a:p>
            <a:r>
              <a:rPr lang="en-US" altLang="zh-CN" sz="1600" dirty="0">
                <a:latin typeface="楷体" panose="02010609060101010101" pitchFamily="49" charset="-122"/>
                <a:ea typeface="楷体" panose="02010609060101010101" pitchFamily="49" charset="-122"/>
              </a:rPr>
              <a:t> </a:t>
            </a:r>
            <a:r>
              <a:rPr lang="en-US" altLang="zh-CN" sz="1600" dirty="0" smtClean="0">
                <a:latin typeface="楷体" panose="02010609060101010101" pitchFamily="49" charset="-122"/>
                <a:ea typeface="楷体" panose="02010609060101010101" pitchFamily="49" charset="-122"/>
              </a:rPr>
              <a:t>   </a:t>
            </a:r>
            <a:r>
              <a:rPr lang="zh-CN" altLang="en-US" sz="1600" dirty="0" smtClean="0">
                <a:latin typeface="楷体" panose="02010609060101010101" pitchFamily="49" charset="-122"/>
                <a:ea typeface="楷体" panose="02010609060101010101" pitchFamily="49" charset="-122"/>
              </a:rPr>
              <a:t>世界</a:t>
            </a:r>
            <a:r>
              <a:rPr lang="zh-CN" altLang="en-US" sz="1600" dirty="0">
                <a:latin typeface="楷体" panose="02010609060101010101" pitchFamily="49" charset="-122"/>
                <a:ea typeface="楷体" panose="02010609060101010101" pitchFamily="49" charset="-122"/>
              </a:rPr>
              <a:t>上最大的原始森林是加拿大寒温带针叶林，被称为伟大的北方森林，不仅有巨大的生态价值，还是众多野生动植物的原产地。该针叶林从美国的阿拉斯加州起，一直延伸至大西洋，所覆盖范围的总面积是美国加州的</a:t>
            </a:r>
            <a:r>
              <a:rPr lang="en-US" altLang="zh-CN" sz="1600" dirty="0">
                <a:latin typeface="楷体" panose="02010609060101010101" pitchFamily="49" charset="-122"/>
                <a:ea typeface="楷体" panose="02010609060101010101" pitchFamily="49" charset="-122"/>
              </a:rPr>
              <a:t>12</a:t>
            </a:r>
            <a:r>
              <a:rPr lang="zh-CN" altLang="en-US" sz="1600" dirty="0">
                <a:latin typeface="楷体" panose="02010609060101010101" pitchFamily="49" charset="-122"/>
                <a:ea typeface="楷体" panose="02010609060101010101" pitchFamily="49" charset="-122"/>
              </a:rPr>
              <a:t>倍。地球上有</a:t>
            </a:r>
            <a:r>
              <a:rPr lang="en-US" altLang="zh-CN" sz="1600" dirty="0">
                <a:latin typeface="楷体" panose="02010609060101010101" pitchFamily="49" charset="-122"/>
                <a:ea typeface="楷体" panose="02010609060101010101" pitchFamily="49" charset="-122"/>
              </a:rPr>
              <a:t>25%</a:t>
            </a:r>
            <a:r>
              <a:rPr lang="zh-CN" altLang="en-US" sz="1600" dirty="0">
                <a:latin typeface="楷体" panose="02010609060101010101" pitchFamily="49" charset="-122"/>
                <a:ea typeface="楷体" panose="02010609060101010101" pitchFamily="49" charset="-122"/>
              </a:rPr>
              <a:t>的原始森林都属于这里。针叶林的独特地形不仅为无数大灰熊、狼、驼鹿以及驯鹿提供了保护所，每年还有数十亿的北美水鸟、鸣禽聚集在这里交配，繁衍后代。</a:t>
            </a:r>
          </a:p>
        </p:txBody>
      </p:sp>
      <p:pic>
        <p:nvPicPr>
          <p:cNvPr id="1025" name="Picture 1" descr="C:\Users\lenovo03\AppData\Roaming\Tencent\Users\541737432\QQ\WinTemp\RichOle\60~BI46NC~XHX3KFHD5_DF3.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09177" y="2084228"/>
            <a:ext cx="2448272" cy="1584176"/>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 name="Picture 2" descr="C:\Users\lenovo03\AppData\Roaming\Tencent\Users\541737432\QQ\WinTemp\RichOle\KW}E(~W5QPJ7_5M@FM4~BGT.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4918" y="4149080"/>
            <a:ext cx="2579141" cy="172819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barn(inHorizontal)">
                                      <p:cBhvr>
                                        <p:cTn id="7" dur="500"/>
                                        <p:tgtEl>
                                          <p:spTgt spid="1025"/>
                                        </p:tgtEl>
                                      </p:cBhvr>
                                    </p:animEffect>
                                  </p:childTnLst>
                                </p:cTn>
                              </p:par>
                              <p:par>
                                <p:cTn id="8" presetID="16" presetClass="entr" presetSubtype="2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strVal val="#ppt_w*0.05"/>
                                          </p:val>
                                        </p:tav>
                                        <p:tav tm="100000">
                                          <p:val>
                                            <p:strVal val="#ppt_w"/>
                                          </p:val>
                                        </p:tav>
                                      </p:tavLst>
                                    </p:anim>
                                    <p:anim calcmode="lin" valueType="num">
                                      <p:cBhvr>
                                        <p:cTn id="16" dur="500" fill="hold"/>
                                        <p:tgtEl>
                                          <p:spTgt spid="22"/>
                                        </p:tgtEl>
                                        <p:attrNameLst>
                                          <p:attrName>ppt_h</p:attrName>
                                        </p:attrNameLst>
                                      </p:cBhvr>
                                      <p:tavLst>
                                        <p:tav tm="0">
                                          <p:val>
                                            <p:strVal val="#ppt_h"/>
                                          </p:val>
                                        </p:tav>
                                        <p:tav tm="100000">
                                          <p:val>
                                            <p:strVal val="#ppt_h"/>
                                          </p:val>
                                        </p:tav>
                                      </p:tavLst>
                                    </p:anim>
                                    <p:anim calcmode="lin" valueType="num">
                                      <p:cBhvr>
                                        <p:cTn id="17" dur="500" fill="hold"/>
                                        <p:tgtEl>
                                          <p:spTgt spid="22"/>
                                        </p:tgtEl>
                                        <p:attrNameLst>
                                          <p:attrName>ppt_x</p:attrName>
                                        </p:attrNameLst>
                                      </p:cBhvr>
                                      <p:tavLst>
                                        <p:tav tm="0">
                                          <p:val>
                                            <p:strVal val="#ppt_x-.2"/>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4"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0" name="TextBox 2"/>
          <p:cNvSpPr txBox="1"/>
          <p:nvPr/>
        </p:nvSpPr>
        <p:spPr>
          <a:xfrm>
            <a:off x="1125598" y="1461676"/>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2" name="TextBox 3"/>
          <p:cNvSpPr txBox="1"/>
          <p:nvPr/>
        </p:nvSpPr>
        <p:spPr>
          <a:xfrm>
            <a:off x="1445481" y="642918"/>
            <a:ext cx="697627" cy="707886"/>
          </a:xfrm>
          <a:prstGeom prst="rect">
            <a:avLst/>
          </a:prstGeom>
          <a:noFill/>
        </p:spPr>
        <p:txBody>
          <a:bodyPr wrap="none" rtlCol="0">
            <a:spAutoFit/>
          </a:bodyPr>
          <a:lstStyle/>
          <a:p>
            <a:r>
              <a:rPr lang="en-US" altLang="zh-CN" sz="4000" dirty="0" err="1" smtClean="0">
                <a:latin typeface="+mn-ea"/>
                <a:ea typeface="+mn-ea"/>
              </a:rPr>
              <a:t>zǔ</a:t>
            </a:r>
            <a:endParaRPr lang="zh-CN" altLang="en-US" sz="4000" dirty="0">
              <a:latin typeface="+mn-ea"/>
              <a:ea typeface="+mn-ea"/>
            </a:endParaRPr>
          </a:p>
        </p:txBody>
      </p:sp>
      <p:sp>
        <p:nvSpPr>
          <p:cNvPr id="53" name="TextBox 4"/>
          <p:cNvSpPr txBox="1"/>
          <p:nvPr/>
        </p:nvSpPr>
        <p:spPr>
          <a:xfrm>
            <a:off x="2975608" y="967071"/>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54" name="TextBox 5"/>
          <p:cNvSpPr txBox="1"/>
          <p:nvPr/>
        </p:nvSpPr>
        <p:spPr>
          <a:xfrm>
            <a:off x="2927214" y="1857364"/>
            <a:ext cx="3932487"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：祖先  祖宗  祖父  祖母</a:t>
            </a:r>
          </a:p>
          <a:p>
            <a:endParaRPr lang="zh-CN" altLang="en-US" sz="2000" dirty="0">
              <a:latin typeface="楷体" panose="02010609060101010101" pitchFamily="49" charset="-122"/>
              <a:ea typeface="楷体" panose="02010609060101010101" pitchFamily="49" charset="-122"/>
            </a:endParaRPr>
          </a:p>
        </p:txBody>
      </p:sp>
      <p:sp>
        <p:nvSpPr>
          <p:cNvPr id="55" name="TextBox 13"/>
          <p:cNvSpPr txBox="1"/>
          <p:nvPr/>
        </p:nvSpPr>
        <p:spPr>
          <a:xfrm>
            <a:off x="2941682" y="2285992"/>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巧记：礻＋且＝祖。</a:t>
            </a:r>
            <a:endParaRPr lang="zh-CN" altLang="en-US" sz="2000" b="1" dirty="0">
              <a:latin typeface="楷体" panose="02010609060101010101" pitchFamily="49" charset="-122"/>
              <a:ea typeface="楷体" panose="02010609060101010101" pitchFamily="49" charset="-122"/>
            </a:endParaRPr>
          </a:p>
        </p:txBody>
      </p:sp>
      <p:sp>
        <p:nvSpPr>
          <p:cNvPr id="62" name="TextBox 14"/>
          <p:cNvSpPr txBox="1"/>
          <p:nvPr/>
        </p:nvSpPr>
        <p:spPr>
          <a:xfrm>
            <a:off x="2928926" y="1428736"/>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书写提示：左窄右宽，左边</a:t>
            </a:r>
            <a:r>
              <a:rPr lang="zh-CN" altLang="en-US" sz="2000" b="1" dirty="0">
                <a:latin typeface="楷体" panose="02010609060101010101" pitchFamily="49" charset="-122"/>
                <a:ea typeface="楷体" panose="02010609060101010101" pitchFamily="49" charset="-122"/>
                <a:sym typeface="Wingdings" panose="05000000000000000000" pitchFamily="2" charset="2"/>
              </a:rPr>
              <a:t>是“礻”</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，不是“衤”</a:t>
            </a:r>
            <a:r>
              <a:rPr lang="zh-CN" altLang="en-US" sz="2000" b="1" dirty="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sp>
        <p:nvSpPr>
          <p:cNvPr id="63" name="TextBox 16"/>
          <p:cNvSpPr txBox="1"/>
          <p:nvPr/>
        </p:nvSpPr>
        <p:spPr>
          <a:xfrm>
            <a:off x="1063169" y="385164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64" name="TextBox 17"/>
          <p:cNvSpPr txBox="1"/>
          <p:nvPr/>
        </p:nvSpPr>
        <p:spPr>
          <a:xfrm>
            <a:off x="1559086" y="3065949"/>
            <a:ext cx="441146" cy="707886"/>
          </a:xfrm>
          <a:prstGeom prst="rect">
            <a:avLst/>
          </a:prstGeom>
          <a:noFill/>
        </p:spPr>
        <p:txBody>
          <a:bodyPr wrap="none" rtlCol="0">
            <a:spAutoFit/>
          </a:bodyPr>
          <a:lstStyle/>
          <a:p>
            <a:r>
              <a:rPr lang="en-US" altLang="zh-CN" sz="4000" dirty="0" smtClean="0">
                <a:latin typeface="+mn-ea"/>
              </a:rPr>
              <a:t>a</a:t>
            </a:r>
            <a:endParaRPr lang="zh-CN" altLang="en-US" sz="4000" dirty="0">
              <a:latin typeface="+mn-ea"/>
              <a:ea typeface="+mn-ea"/>
            </a:endParaRPr>
          </a:p>
        </p:txBody>
      </p:sp>
      <p:sp>
        <p:nvSpPr>
          <p:cNvPr id="65" name="TextBox 18"/>
          <p:cNvSpPr txBox="1"/>
          <p:nvPr/>
        </p:nvSpPr>
        <p:spPr>
          <a:xfrm>
            <a:off x="2850396" y="3357562"/>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8" name="TextBox 20"/>
          <p:cNvSpPr txBox="1"/>
          <p:nvPr/>
        </p:nvSpPr>
        <p:spPr>
          <a:xfrm>
            <a:off x="2850396" y="4243336"/>
            <a:ext cx="1348446"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b="1" dirty="0" smtClean="0">
              <a:latin typeface="楷体" panose="02010609060101010101" pitchFamily="49" charset="-122"/>
              <a:ea typeface="楷体" panose="02010609060101010101" pitchFamily="49" charset="-122"/>
              <a:sym typeface="Wingdings" panose="05000000000000000000" pitchFamily="2" charset="2"/>
            </a:endParaRPr>
          </a:p>
          <a:p>
            <a:endParaRPr lang="zh-CN" altLang="en-US" sz="2000" dirty="0">
              <a:latin typeface="楷体" panose="02010609060101010101" pitchFamily="49" charset="-122"/>
              <a:ea typeface="楷体" panose="02010609060101010101" pitchFamily="49" charset="-122"/>
            </a:endParaRPr>
          </a:p>
        </p:txBody>
      </p:sp>
      <p:sp>
        <p:nvSpPr>
          <p:cNvPr id="69" name="TextBox 21"/>
          <p:cNvSpPr txBox="1"/>
          <p:nvPr/>
        </p:nvSpPr>
        <p:spPr>
          <a:xfrm>
            <a:off x="2857488" y="4671964"/>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巧记：阿哥张开嘴。</a:t>
            </a:r>
            <a:endParaRPr lang="zh-CN" altLang="en-US" sz="2000" b="1" dirty="0">
              <a:latin typeface="楷体" panose="02010609060101010101" pitchFamily="49" charset="-122"/>
              <a:ea typeface="楷体" panose="02010609060101010101" pitchFamily="49" charset="-122"/>
            </a:endParaRPr>
          </a:p>
        </p:txBody>
      </p:sp>
      <p:sp>
        <p:nvSpPr>
          <p:cNvPr id="70" name="TextBox 23"/>
          <p:cNvSpPr txBox="1"/>
          <p:nvPr/>
        </p:nvSpPr>
        <p:spPr>
          <a:xfrm>
            <a:off x="2825910" y="3794566"/>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书写提示：“口”小而居中，“阝”</a:t>
            </a:r>
            <a:r>
              <a:rPr lang="zh-CN" altLang="en-US" sz="2000" b="1" dirty="0">
                <a:latin typeface="楷体" panose="02010609060101010101" pitchFamily="49" charset="-122"/>
                <a:ea typeface="楷体" panose="02010609060101010101" pitchFamily="49" charset="-122"/>
                <a:sym typeface="Wingdings" panose="05000000000000000000" pitchFamily="2" charset="2"/>
              </a:rPr>
              <a:t>的</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竖是垂露竖。</a:t>
            </a:r>
            <a:endParaRPr lang="zh-CN" altLang="en-US" sz="2000" dirty="0">
              <a:latin typeface="楷体" panose="02010609060101010101" pitchFamily="49" charset="-122"/>
              <a:ea typeface="楷体" panose="02010609060101010101" pitchFamily="49" charset="-122"/>
            </a:endParaRPr>
          </a:p>
        </p:txBody>
      </p:sp>
      <p:grpSp>
        <p:nvGrpSpPr>
          <p:cNvPr id="72" name="组合 71"/>
          <p:cNvGrpSpPr/>
          <p:nvPr/>
        </p:nvGrpSpPr>
        <p:grpSpPr>
          <a:xfrm>
            <a:off x="1077238" y="3794668"/>
            <a:ext cx="1511802" cy="1486306"/>
            <a:chOff x="-2214610" y="714356"/>
            <a:chExt cx="1785950" cy="1643868"/>
          </a:xfrm>
          <a:solidFill>
            <a:schemeClr val="accent5">
              <a:lumMod val="40000"/>
              <a:lumOff val="60000"/>
            </a:schemeClr>
          </a:solidFill>
        </p:grpSpPr>
        <p:sp>
          <p:nvSpPr>
            <p:cNvPr id="73" name="矩形 72"/>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a:stCxn id="73" idx="1"/>
              <a:endCxn id="73"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0"/>
              <a:endCxn id="73"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6" name="TextBox 23"/>
          <p:cNvSpPr txBox="1">
            <a:spLocks noChangeArrowheads="1"/>
          </p:cNvSpPr>
          <p:nvPr/>
        </p:nvSpPr>
        <p:spPr bwMode="auto">
          <a:xfrm>
            <a:off x="1117843" y="368249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啊</a:t>
            </a:r>
            <a:endParaRPr lang="zh-CN" altLang="en-US" sz="9600" b="1" dirty="0">
              <a:latin typeface="楷体" panose="02010609060101010101" pitchFamily="49" charset="-122"/>
              <a:ea typeface="楷体" panose="02010609060101010101" pitchFamily="49" charset="-122"/>
            </a:endParaRPr>
          </a:p>
        </p:txBody>
      </p:sp>
      <p:grpSp>
        <p:nvGrpSpPr>
          <p:cNvPr id="77" name="组合 76"/>
          <p:cNvGrpSpPr/>
          <p:nvPr/>
        </p:nvGrpSpPr>
        <p:grpSpPr>
          <a:xfrm>
            <a:off x="1082897" y="1445405"/>
            <a:ext cx="1544244" cy="1428268"/>
            <a:chOff x="-2214610" y="714356"/>
            <a:chExt cx="1785950" cy="1643868"/>
          </a:xfrm>
          <a:solidFill>
            <a:schemeClr val="accent5">
              <a:lumMod val="40000"/>
              <a:lumOff val="60000"/>
            </a:schemeClr>
          </a:solidFill>
        </p:grpSpPr>
        <p:sp>
          <p:nvSpPr>
            <p:cNvPr id="78" name="矩形 77"/>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stCxn id="78" idx="1"/>
              <a:endCxn id="78"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8" idx="0"/>
              <a:endCxn id="78"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1" name="TextBox 23"/>
          <p:cNvSpPr txBox="1">
            <a:spLocks noChangeArrowheads="1"/>
          </p:cNvSpPr>
          <p:nvPr/>
        </p:nvSpPr>
        <p:spPr bwMode="auto">
          <a:xfrm>
            <a:off x="1214414" y="1335927"/>
            <a:ext cx="1428760"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祖</a:t>
            </a:r>
            <a:endParaRPr lang="zh-CN" altLang="en-US" sz="9600" b="1" dirty="0">
              <a:latin typeface="楷体" panose="02010609060101010101" pitchFamily="49" charset="-122"/>
              <a:ea typeface="楷体" panose="02010609060101010101" pitchFamily="49" charset="-122"/>
            </a:endParaRPr>
          </a:p>
        </p:txBody>
      </p:sp>
      <p:grpSp>
        <p:nvGrpSpPr>
          <p:cNvPr id="82" name="组合 81"/>
          <p:cNvGrpSpPr/>
          <p:nvPr/>
        </p:nvGrpSpPr>
        <p:grpSpPr>
          <a:xfrm>
            <a:off x="1835696" y="5616071"/>
            <a:ext cx="5330062" cy="1711302"/>
            <a:chOff x="1835696" y="5616071"/>
            <a:chExt cx="5330062" cy="1711302"/>
          </a:xfrm>
        </p:grpSpPr>
        <p:sp>
          <p:nvSpPr>
            <p:cNvPr id="83" name="云形 82"/>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42"/>
            <p:cNvSpPr txBox="1"/>
            <p:nvPr/>
          </p:nvSpPr>
          <p:spPr>
            <a:xfrm>
              <a:off x="3631756" y="5819268"/>
              <a:ext cx="3534002" cy="1508105"/>
            </a:xfrm>
            <a:prstGeom prst="rect">
              <a:avLst/>
            </a:prstGeom>
            <a:noFill/>
          </p:spPr>
          <p:txBody>
            <a:bodyPr wrap="square" rtlCol="0">
              <a:spAutoFit/>
            </a:bodyPr>
            <a:lstStyle/>
            <a:p>
              <a:r>
                <a:rPr lang="zh-CN" altLang="en-US" dirty="0" smtClean="0"/>
                <a:t>　　“</a:t>
              </a:r>
              <a:r>
                <a:rPr lang="zh-CN" altLang="en-US" b="1" dirty="0" smtClean="0"/>
                <a:t>加一加</a:t>
              </a:r>
              <a:r>
                <a:rPr lang="zh-CN" altLang="en-US" dirty="0" smtClean="0"/>
                <a:t>”</a:t>
              </a:r>
              <a:r>
                <a:rPr lang="zh-CN" altLang="en-US" b="1" dirty="0" smtClean="0">
                  <a:latin typeface="+mn-ea"/>
                </a:rPr>
                <a:t>识记：</a:t>
              </a:r>
              <a:r>
                <a:rPr lang="zh-CN" altLang="en-US" b="1" dirty="0" smtClean="0">
                  <a:solidFill>
                    <a:srgbClr val="FF0000"/>
                  </a:solidFill>
                  <a:latin typeface="+mn-ea"/>
                </a:rPr>
                <a:t>“祖”字 </a:t>
              </a:r>
              <a:r>
                <a:rPr lang="en-US" altLang="zh-CN" b="1" dirty="0" smtClean="0">
                  <a:solidFill>
                    <a:srgbClr val="FF0000"/>
                  </a:solidFill>
                  <a:latin typeface="+mn-ea"/>
                </a:rPr>
                <a:t>= </a:t>
              </a:r>
              <a:r>
                <a:rPr lang="zh-CN" altLang="en-US" b="1" dirty="0" smtClean="0">
                  <a:solidFill>
                    <a:srgbClr val="FF0000"/>
                  </a:solidFill>
                  <a:latin typeface="+mn-ea"/>
                </a:rPr>
                <a:t>“礻”</a:t>
              </a:r>
              <a:r>
                <a:rPr lang="zh-CN" altLang="en-US" b="1" dirty="0" smtClean="0">
                  <a:solidFill>
                    <a:srgbClr val="FF0000"/>
                  </a:solidFill>
                  <a:latin typeface="+mn-ea"/>
                  <a:sym typeface="Wingdings" panose="05000000000000000000" pitchFamily="2" charset="2"/>
                </a:rPr>
                <a:t>字旁 ＋“且”字</a:t>
              </a:r>
              <a:r>
                <a:rPr lang="zh-CN" altLang="en-US" b="1" dirty="0" smtClean="0">
                  <a:solidFill>
                    <a:srgbClr val="FF0000"/>
                  </a:solidFill>
                  <a:latin typeface="+mn-ea"/>
                </a:rPr>
                <a:t>。</a:t>
              </a:r>
            </a:p>
            <a:p>
              <a:endParaRPr lang="zh-CN" altLang="en-US" b="1" dirty="0" smtClean="0">
                <a:solidFill>
                  <a:srgbClr val="FF0000"/>
                </a:solidFill>
                <a:latin typeface="楷体" panose="02010609060101010101" pitchFamily="49" charset="-122"/>
                <a:ea typeface="楷体" panose="02010609060101010101" pitchFamily="49" charset="-122"/>
              </a:endParaRPr>
            </a:p>
            <a:p>
              <a:endParaRPr lang="zh-CN" altLang="en-US" b="1" dirty="0" smtClean="0">
                <a:solidFill>
                  <a:srgbClr val="FF0000"/>
                </a:solidFill>
                <a:latin typeface="楷体" panose="02010609060101010101" pitchFamily="49" charset="-122"/>
                <a:ea typeface="楷体" panose="02010609060101010101" pitchFamily="49" charset="-122"/>
              </a:endParaRPr>
            </a:p>
            <a:p>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85" name="组合 84"/>
            <p:cNvGrpSpPr/>
            <p:nvPr/>
          </p:nvGrpSpPr>
          <p:grpSpPr>
            <a:xfrm>
              <a:off x="1835696" y="5616071"/>
              <a:ext cx="1665879" cy="1227642"/>
              <a:chOff x="1835696" y="5616071"/>
              <a:chExt cx="1665879" cy="1227642"/>
            </a:xfrm>
          </p:grpSpPr>
          <p:pic>
            <p:nvPicPr>
              <p:cNvPr id="86"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7"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90" name="矩形 89"/>
          <p:cNvSpPr/>
          <p:nvPr/>
        </p:nvSpPr>
        <p:spPr>
          <a:xfrm>
            <a:off x="2857488" y="5100592"/>
            <a:ext cx="3281668"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：这里的景色真</a:t>
            </a:r>
            <a:r>
              <a:rPr lang="zh-CN" altLang="en-US" sz="2000" b="1" dirty="0">
                <a:latin typeface="楷体" panose="02010609060101010101" pitchFamily="49" charset="-122"/>
                <a:ea typeface="楷体" panose="02010609060101010101" pitchFamily="49" charset="-122"/>
              </a:rPr>
              <a:t>美</a:t>
            </a:r>
            <a:r>
              <a:rPr lang="zh-CN" altLang="en-US" sz="2000" b="1" dirty="0" smtClean="0">
                <a:latin typeface="楷体" panose="02010609060101010101" pitchFamily="49" charset="-122"/>
                <a:ea typeface="楷体" panose="02010609060101010101" pitchFamily="49" charset="-122"/>
              </a:rPr>
              <a:t>啊！</a:t>
            </a:r>
            <a:endParaRPr lang="zh-CN" altLang="en-US" sz="2000" b="1" dirty="0">
              <a:latin typeface="楷体" panose="02010609060101010101" pitchFamily="49" charset="-122"/>
              <a:ea typeface="楷体" panose="02010609060101010101" pitchFamily="49" charset="-122"/>
            </a:endParaRPr>
          </a:p>
        </p:txBody>
      </p:sp>
      <p:sp>
        <p:nvSpPr>
          <p:cNvPr id="91" name="矩形 90"/>
          <p:cNvSpPr/>
          <p:nvPr/>
        </p:nvSpPr>
        <p:spPr>
          <a:xfrm>
            <a:off x="2927214" y="2714620"/>
            <a:ext cx="6216786" cy="1015663"/>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a:t>
            </a:r>
            <a:r>
              <a:rPr lang="zh-CN" altLang="en-US" sz="1600" b="1" dirty="0" smtClean="0">
                <a:latin typeface="楷体" panose="02010609060101010101" pitchFamily="49" charset="-122"/>
                <a:ea typeface="楷体" panose="02010609060101010101" pitchFamily="49" charset="-122"/>
              </a:rPr>
              <a:t>我们的祖先，用勤劳和智慧创造了光辉灿烂的华夏文明。</a:t>
            </a:r>
          </a:p>
          <a:p>
            <a:endParaRPr lang="zh-CN" altLang="en-US" sz="2000" b="1" dirty="0" smtClean="0">
              <a:latin typeface="楷体" panose="02010609060101010101" pitchFamily="49" charset="-122"/>
              <a:ea typeface="楷体" panose="02010609060101010101" pitchFamily="49" charset="-122"/>
            </a:endParaRPr>
          </a:p>
          <a:p>
            <a:endParaRPr lang="zh-CN" altLang="en-US" sz="2000" b="1" dirty="0">
              <a:latin typeface="楷体" panose="02010609060101010101" pitchFamily="49" charset="-122"/>
              <a:ea typeface="楷体" panose="02010609060101010101" pitchFamily="49" charset="-122"/>
            </a:endParaRPr>
          </a:p>
        </p:txBody>
      </p:sp>
      <p:pic>
        <p:nvPicPr>
          <p:cNvPr id="1026" name="图片 2"/>
          <p:cNvPicPr>
            <a:picLocks noChangeAspect="1" noChangeArrowheads="1"/>
          </p:cNvPicPr>
          <p:nvPr/>
        </p:nvPicPr>
        <p:blipFill>
          <a:blip r:embed="rId8" cstate="print"/>
          <a:srcRect/>
          <a:stretch>
            <a:fillRect/>
          </a:stretch>
        </p:blipFill>
        <p:spPr bwMode="auto">
          <a:xfrm>
            <a:off x="3857620" y="1071570"/>
            <a:ext cx="2843041" cy="357166"/>
          </a:xfrm>
          <a:prstGeom prst="rect">
            <a:avLst/>
          </a:prstGeom>
          <a:noFill/>
          <a:ln w="9525">
            <a:noFill/>
            <a:miter lim="800000"/>
            <a:headEnd/>
            <a:tailEnd/>
          </a:ln>
        </p:spPr>
      </p:pic>
      <p:pic>
        <p:nvPicPr>
          <p:cNvPr id="1027" name="图片 6"/>
          <p:cNvPicPr>
            <a:picLocks noChangeAspect="1" noChangeArrowheads="1"/>
          </p:cNvPicPr>
          <p:nvPr/>
        </p:nvPicPr>
        <p:blipFill>
          <a:blip r:embed="rId9" cstate="print"/>
          <a:srcRect/>
          <a:stretch>
            <a:fillRect/>
          </a:stretch>
        </p:blipFill>
        <p:spPr bwMode="auto">
          <a:xfrm>
            <a:off x="3786182" y="3480131"/>
            <a:ext cx="2714612" cy="30605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strVal val="#ppt_w*0.05"/>
                                          </p:val>
                                        </p:tav>
                                        <p:tav tm="100000">
                                          <p:val>
                                            <p:strVal val="#ppt_w"/>
                                          </p:val>
                                        </p:tav>
                                      </p:tavLst>
                                    </p:anim>
                                    <p:anim calcmode="lin" valueType="num">
                                      <p:cBhvr>
                                        <p:cTn id="8" dur="500" fill="hold"/>
                                        <p:tgtEl>
                                          <p:spTgt spid="81"/>
                                        </p:tgtEl>
                                        <p:attrNameLst>
                                          <p:attrName>ppt_h</p:attrName>
                                        </p:attrNameLst>
                                      </p:cBhvr>
                                      <p:tavLst>
                                        <p:tav tm="0">
                                          <p:val>
                                            <p:strVal val="#ppt_h"/>
                                          </p:val>
                                        </p:tav>
                                        <p:tav tm="100000">
                                          <p:val>
                                            <p:strVal val="#ppt_h"/>
                                          </p:val>
                                        </p:tav>
                                      </p:tavLst>
                                    </p:anim>
                                    <p:anim calcmode="lin" valueType="num">
                                      <p:cBhvr>
                                        <p:cTn id="9" dur="500" fill="hold"/>
                                        <p:tgtEl>
                                          <p:spTgt spid="81"/>
                                        </p:tgtEl>
                                        <p:attrNameLst>
                                          <p:attrName>ppt_x</p:attrName>
                                        </p:attrNameLst>
                                      </p:cBhvr>
                                      <p:tavLst>
                                        <p:tav tm="0">
                                          <p:val>
                                            <p:strVal val="#ppt_x-.2"/>
                                          </p:val>
                                        </p:tav>
                                        <p:tav tm="100000">
                                          <p:val>
                                            <p:strVal val="#ppt_x"/>
                                          </p:val>
                                        </p:tav>
                                      </p:tavLst>
                                    </p:anim>
                                    <p:anim calcmode="lin" valueType="num">
                                      <p:cBhvr>
                                        <p:cTn id="10" dur="500" fill="hold"/>
                                        <p:tgtEl>
                                          <p:spTgt spid="81"/>
                                        </p:tgtEl>
                                        <p:attrNameLst>
                                          <p:attrName>ppt_y</p:attrName>
                                        </p:attrNameLst>
                                      </p:cBhvr>
                                      <p:tavLst>
                                        <p:tav tm="0">
                                          <p:val>
                                            <p:strVal val="#ppt_y"/>
                                          </p:val>
                                        </p:tav>
                                        <p:tav tm="100000">
                                          <p:val>
                                            <p:strVal val="#ppt_y"/>
                                          </p:val>
                                        </p:tav>
                                      </p:tavLst>
                                    </p:anim>
                                    <p:animEffect transition="in" filter="fade">
                                      <p:cBhvr>
                                        <p:cTn id="11" dur="500"/>
                                        <p:tgtEl>
                                          <p:spTgt spid="81"/>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strVal val="#ppt_w*0.05"/>
                                          </p:val>
                                        </p:tav>
                                        <p:tav tm="100000">
                                          <p:val>
                                            <p:strVal val="#ppt_w"/>
                                          </p:val>
                                        </p:tav>
                                      </p:tavLst>
                                    </p:anim>
                                    <p:anim calcmode="lin" valueType="num">
                                      <p:cBhvr>
                                        <p:cTn id="17" dur="500" fill="hold"/>
                                        <p:tgtEl>
                                          <p:spTgt spid="76"/>
                                        </p:tgtEl>
                                        <p:attrNameLst>
                                          <p:attrName>ppt_h</p:attrName>
                                        </p:attrNameLst>
                                      </p:cBhvr>
                                      <p:tavLst>
                                        <p:tav tm="0">
                                          <p:val>
                                            <p:strVal val="#ppt_h"/>
                                          </p:val>
                                        </p:tav>
                                        <p:tav tm="100000">
                                          <p:val>
                                            <p:strVal val="#ppt_h"/>
                                          </p:val>
                                        </p:tav>
                                      </p:tavLst>
                                    </p:anim>
                                    <p:anim calcmode="lin" valueType="num">
                                      <p:cBhvr>
                                        <p:cTn id="18" dur="500" fill="hold"/>
                                        <p:tgtEl>
                                          <p:spTgt spid="76"/>
                                        </p:tgtEl>
                                        <p:attrNameLst>
                                          <p:attrName>ppt_x</p:attrName>
                                        </p:attrNameLst>
                                      </p:cBhvr>
                                      <p:tavLst>
                                        <p:tav tm="0">
                                          <p:val>
                                            <p:strVal val="#ppt_x-.2"/>
                                          </p:val>
                                        </p:tav>
                                        <p:tav tm="100000">
                                          <p:val>
                                            <p:strVal val="#ppt_x"/>
                                          </p:val>
                                        </p:tav>
                                      </p:tavLst>
                                    </p:anim>
                                    <p:anim calcmode="lin" valueType="num">
                                      <p:cBhvr>
                                        <p:cTn id="19" dur="500" fill="hold"/>
                                        <p:tgtEl>
                                          <p:spTgt spid="76"/>
                                        </p:tgtEl>
                                        <p:attrNameLst>
                                          <p:attrName>ppt_y</p:attrName>
                                        </p:attrNameLst>
                                      </p:cBhvr>
                                      <p:tavLst>
                                        <p:tav tm="0">
                                          <p:val>
                                            <p:strVal val="#ppt_y"/>
                                          </p:val>
                                        </p:tav>
                                        <p:tav tm="100000">
                                          <p:val>
                                            <p:strVal val="#ppt_y"/>
                                          </p:val>
                                        </p:tav>
                                      </p:tavLst>
                                    </p:anim>
                                    <p:animEffect transition="in" filter="fade">
                                      <p:cBhvr>
                                        <p:cTn id="20" dur="500"/>
                                        <p:tgtEl>
                                          <p:spTgt spid="76"/>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down)">
                                      <p:cBhvr>
                                        <p:cTn id="25" dur="580">
                                          <p:stCondLst>
                                            <p:cond delay="0"/>
                                          </p:stCondLst>
                                        </p:cTn>
                                        <p:tgtEl>
                                          <p:spTgt spid="82"/>
                                        </p:tgtEl>
                                      </p:cBhvr>
                                    </p:animEffect>
                                    <p:anim calcmode="lin" valueType="num">
                                      <p:cBhvr>
                                        <p:cTn id="26" dur="1822"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2"/>
                                        </p:tgtEl>
                                        <p:attrNameLst>
                                          <p:attrName>ppt_y</p:attrName>
                                        </p:attrNameLst>
                                      </p:cBhvr>
                                      <p:tavLst>
                                        <p:tav tm="0" fmla="#ppt_y-sin(pi*$)/81">
                                          <p:val>
                                            <p:fltVal val="0"/>
                                          </p:val>
                                        </p:tav>
                                        <p:tav tm="100000">
                                          <p:val>
                                            <p:fltVal val="1"/>
                                          </p:val>
                                        </p:tav>
                                      </p:tavLst>
                                    </p:anim>
                                    <p:animScale>
                                      <p:cBhvr>
                                        <p:cTn id="31" dur="26">
                                          <p:stCondLst>
                                            <p:cond delay="650"/>
                                          </p:stCondLst>
                                        </p:cTn>
                                        <p:tgtEl>
                                          <p:spTgt spid="82"/>
                                        </p:tgtEl>
                                      </p:cBhvr>
                                      <p:to x="100000" y="60000"/>
                                    </p:animScale>
                                    <p:animScale>
                                      <p:cBhvr>
                                        <p:cTn id="32" dur="166" decel="50000">
                                          <p:stCondLst>
                                            <p:cond delay="676"/>
                                          </p:stCondLst>
                                        </p:cTn>
                                        <p:tgtEl>
                                          <p:spTgt spid="82"/>
                                        </p:tgtEl>
                                      </p:cBhvr>
                                      <p:to x="100000" y="100000"/>
                                    </p:animScale>
                                    <p:animScale>
                                      <p:cBhvr>
                                        <p:cTn id="33" dur="26">
                                          <p:stCondLst>
                                            <p:cond delay="1312"/>
                                          </p:stCondLst>
                                        </p:cTn>
                                        <p:tgtEl>
                                          <p:spTgt spid="82"/>
                                        </p:tgtEl>
                                      </p:cBhvr>
                                      <p:to x="100000" y="80000"/>
                                    </p:animScale>
                                    <p:animScale>
                                      <p:cBhvr>
                                        <p:cTn id="34" dur="166" decel="50000">
                                          <p:stCondLst>
                                            <p:cond delay="1338"/>
                                          </p:stCondLst>
                                        </p:cTn>
                                        <p:tgtEl>
                                          <p:spTgt spid="82"/>
                                        </p:tgtEl>
                                      </p:cBhvr>
                                      <p:to x="100000" y="100000"/>
                                    </p:animScale>
                                    <p:animScale>
                                      <p:cBhvr>
                                        <p:cTn id="35" dur="26">
                                          <p:stCondLst>
                                            <p:cond delay="1642"/>
                                          </p:stCondLst>
                                        </p:cTn>
                                        <p:tgtEl>
                                          <p:spTgt spid="82"/>
                                        </p:tgtEl>
                                      </p:cBhvr>
                                      <p:to x="100000" y="90000"/>
                                    </p:animScale>
                                    <p:animScale>
                                      <p:cBhvr>
                                        <p:cTn id="36" dur="166" decel="50000">
                                          <p:stCondLst>
                                            <p:cond delay="1668"/>
                                          </p:stCondLst>
                                        </p:cTn>
                                        <p:tgtEl>
                                          <p:spTgt spid="82"/>
                                        </p:tgtEl>
                                      </p:cBhvr>
                                      <p:to x="100000" y="100000"/>
                                    </p:animScale>
                                    <p:animScale>
                                      <p:cBhvr>
                                        <p:cTn id="37" dur="26">
                                          <p:stCondLst>
                                            <p:cond delay="1808"/>
                                          </p:stCondLst>
                                        </p:cTn>
                                        <p:tgtEl>
                                          <p:spTgt spid="82"/>
                                        </p:tgtEl>
                                      </p:cBhvr>
                                      <p:to x="100000" y="95000"/>
                                    </p:animScale>
                                    <p:animScale>
                                      <p:cBhvr>
                                        <p:cTn id="38" dur="166" decel="50000">
                                          <p:stCondLst>
                                            <p:cond delay="1834"/>
                                          </p:stCondLst>
                                        </p:cTn>
                                        <p:tgtEl>
                                          <p:spTgt spid="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5"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46"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47" name="TextBox 2"/>
          <p:cNvSpPr txBox="1"/>
          <p:nvPr/>
        </p:nvSpPr>
        <p:spPr>
          <a:xfrm>
            <a:off x="1148463" y="146045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8" name="TextBox 3"/>
          <p:cNvSpPr txBox="1"/>
          <p:nvPr/>
        </p:nvSpPr>
        <p:spPr>
          <a:xfrm>
            <a:off x="1284175" y="674723"/>
            <a:ext cx="1210588" cy="707886"/>
          </a:xfrm>
          <a:prstGeom prst="rect">
            <a:avLst/>
          </a:prstGeom>
          <a:noFill/>
        </p:spPr>
        <p:txBody>
          <a:bodyPr wrap="none" rtlCol="0">
            <a:spAutoFit/>
          </a:bodyPr>
          <a:lstStyle/>
          <a:p>
            <a:r>
              <a:rPr lang="en-US" altLang="zh-CN" sz="4000" dirty="0" err="1" smtClean="0">
                <a:latin typeface="+mn-ea"/>
                <a:ea typeface="+mn-ea"/>
              </a:rPr>
              <a:t>nóng</a:t>
            </a:r>
            <a:endParaRPr lang="zh-CN" altLang="en-US" sz="4000" dirty="0">
              <a:latin typeface="+mn-ea"/>
              <a:ea typeface="+mn-ea"/>
            </a:endParaRPr>
          </a:p>
        </p:txBody>
      </p:sp>
      <p:sp>
        <p:nvSpPr>
          <p:cNvPr id="49" name="TextBox 4"/>
          <p:cNvSpPr txBox="1"/>
          <p:nvPr/>
        </p:nvSpPr>
        <p:spPr>
          <a:xfrm>
            <a:off x="3021517" y="857232"/>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50" name="TextBox 5"/>
          <p:cNvSpPr txBox="1"/>
          <p:nvPr/>
        </p:nvSpPr>
        <p:spPr>
          <a:xfrm>
            <a:off x="3021517" y="1957320"/>
            <a:ext cx="3542958"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：浓绿  浓茶  情深意浓</a:t>
            </a:r>
          </a:p>
          <a:p>
            <a:endParaRPr lang="zh-CN" altLang="en-US" sz="2000" b="1" dirty="0" smtClean="0">
              <a:latin typeface="楷体" panose="02010609060101010101" pitchFamily="49" charset="-122"/>
              <a:ea typeface="楷体" panose="02010609060101010101" pitchFamily="49" charset="-122"/>
              <a:sym typeface="Wingdings" panose="05000000000000000000" pitchFamily="2" charset="2"/>
            </a:endParaRPr>
          </a:p>
        </p:txBody>
      </p:sp>
      <p:sp>
        <p:nvSpPr>
          <p:cNvPr id="51" name="TextBox 13"/>
          <p:cNvSpPr txBox="1"/>
          <p:nvPr/>
        </p:nvSpPr>
        <p:spPr>
          <a:xfrm>
            <a:off x="3035748" y="2314510"/>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巧记：农民伯伯喝水。</a:t>
            </a:r>
            <a:endParaRPr lang="zh-CN" altLang="en-US" sz="2000" b="1" dirty="0">
              <a:latin typeface="楷体" panose="02010609060101010101" pitchFamily="49" charset="-122"/>
              <a:ea typeface="楷体" panose="02010609060101010101" pitchFamily="49" charset="-122"/>
            </a:endParaRPr>
          </a:p>
        </p:txBody>
      </p:sp>
      <p:sp>
        <p:nvSpPr>
          <p:cNvPr id="52" name="TextBox 14"/>
          <p:cNvSpPr txBox="1"/>
          <p:nvPr/>
        </p:nvSpPr>
        <p:spPr>
          <a:xfrm>
            <a:off x="2953054" y="1285860"/>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a:t>
            </a:r>
            <a:r>
              <a:rPr lang="zh-CN" altLang="en-US" sz="2000" b="1" dirty="0">
                <a:latin typeface="楷体" panose="02010609060101010101" pitchFamily="49" charset="-122"/>
                <a:ea typeface="楷体" panose="02010609060101010101" pitchFamily="49" charset="-122"/>
                <a:sym typeface="Wingdings" panose="05000000000000000000" pitchFamily="2" charset="2"/>
              </a:rPr>
              <a:t>，“氵”</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呈弧形分布，“农”的捺画舒展。</a:t>
            </a:r>
            <a:endParaRPr lang="zh-CN" altLang="en-US" sz="2000" dirty="0">
              <a:latin typeface="楷体" panose="02010609060101010101" pitchFamily="49" charset="-122"/>
              <a:ea typeface="楷体" panose="02010609060101010101" pitchFamily="49" charset="-122"/>
            </a:endParaRPr>
          </a:p>
        </p:txBody>
      </p:sp>
      <p:sp>
        <p:nvSpPr>
          <p:cNvPr id="53" name="TextBox 16"/>
          <p:cNvSpPr txBox="1"/>
          <p:nvPr/>
        </p:nvSpPr>
        <p:spPr>
          <a:xfrm>
            <a:off x="1121123" y="3939681"/>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4" name="TextBox 17"/>
          <p:cNvSpPr txBox="1"/>
          <p:nvPr/>
        </p:nvSpPr>
        <p:spPr>
          <a:xfrm>
            <a:off x="1285852" y="3214686"/>
            <a:ext cx="1210588" cy="707886"/>
          </a:xfrm>
          <a:prstGeom prst="rect">
            <a:avLst/>
          </a:prstGeom>
          <a:noFill/>
        </p:spPr>
        <p:txBody>
          <a:bodyPr wrap="none" rtlCol="0">
            <a:spAutoFit/>
          </a:bodyPr>
          <a:lstStyle/>
          <a:p>
            <a:r>
              <a:rPr lang="en-US" altLang="zh-CN" sz="4000" dirty="0" err="1" smtClean="0">
                <a:latin typeface="+mn-ea"/>
                <a:ea typeface="+mn-ea"/>
              </a:rPr>
              <a:t>wàng</a:t>
            </a:r>
            <a:endParaRPr lang="zh-CN" altLang="en-US" sz="4000" dirty="0">
              <a:latin typeface="+mn-ea"/>
              <a:ea typeface="+mn-ea"/>
            </a:endParaRPr>
          </a:p>
        </p:txBody>
      </p:sp>
      <p:sp>
        <p:nvSpPr>
          <p:cNvPr id="55" name="TextBox 18"/>
          <p:cNvSpPr txBox="1"/>
          <p:nvPr/>
        </p:nvSpPr>
        <p:spPr>
          <a:xfrm>
            <a:off x="2908350" y="33959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56" name="TextBox 20"/>
          <p:cNvSpPr txBox="1"/>
          <p:nvPr/>
        </p:nvSpPr>
        <p:spPr>
          <a:xfrm>
            <a:off x="2908350" y="4600673"/>
            <a:ext cx="431881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：一望无际  远望  探望  看望</a:t>
            </a:r>
            <a:endParaRPr lang="zh-CN" altLang="en-US" sz="2000" dirty="0">
              <a:latin typeface="楷体" panose="02010609060101010101" pitchFamily="49" charset="-122"/>
              <a:ea typeface="楷体" panose="02010609060101010101" pitchFamily="49" charset="-122"/>
            </a:endParaRPr>
          </a:p>
        </p:txBody>
      </p:sp>
      <p:sp>
        <p:nvSpPr>
          <p:cNvPr id="57" name="TextBox 21"/>
          <p:cNvSpPr txBox="1"/>
          <p:nvPr/>
        </p:nvSpPr>
        <p:spPr>
          <a:xfrm>
            <a:off x="2922580" y="5000636"/>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巧记：亡月同来齐在王上坐。</a:t>
            </a:r>
            <a:endParaRPr lang="zh-CN" altLang="en-US" sz="2000" b="1" dirty="0">
              <a:latin typeface="楷体" panose="02010609060101010101" pitchFamily="49" charset="-122"/>
              <a:ea typeface="楷体" panose="02010609060101010101" pitchFamily="49" charset="-122"/>
            </a:endParaRPr>
          </a:p>
        </p:txBody>
      </p:sp>
      <p:sp>
        <p:nvSpPr>
          <p:cNvPr id="58" name="TextBox 23"/>
          <p:cNvSpPr txBox="1"/>
          <p:nvPr/>
        </p:nvSpPr>
        <p:spPr>
          <a:xfrm>
            <a:off x="2883864" y="3847474"/>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书写提示：上部笔画紧凑，“王”第三横长，竖在</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竖中线上。</a:t>
            </a:r>
            <a:endParaRPr lang="zh-CN" altLang="en-US" sz="2000" dirty="0">
              <a:latin typeface="楷体" panose="02010609060101010101" pitchFamily="49" charset="-122"/>
              <a:ea typeface="楷体" panose="02010609060101010101" pitchFamily="49" charset="-122"/>
            </a:endParaRPr>
          </a:p>
        </p:txBody>
      </p:sp>
      <p:grpSp>
        <p:nvGrpSpPr>
          <p:cNvPr id="59" name="组合 58"/>
          <p:cNvGrpSpPr/>
          <p:nvPr/>
        </p:nvGrpSpPr>
        <p:grpSpPr>
          <a:xfrm>
            <a:off x="1835696" y="5616071"/>
            <a:ext cx="5330062" cy="1227642"/>
            <a:chOff x="1835696" y="5616071"/>
            <a:chExt cx="5330062" cy="1227642"/>
          </a:xfrm>
        </p:grpSpPr>
        <p:sp>
          <p:nvSpPr>
            <p:cNvPr id="60" name="云形 59"/>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7"/>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latin typeface="+mn-ea"/>
                </a:rPr>
                <a:t>拆字识记：</a:t>
              </a:r>
              <a:r>
                <a:rPr lang="zh-CN" altLang="en-US" b="1" dirty="0" smtClean="0">
                  <a:solidFill>
                    <a:srgbClr val="FF0000"/>
                  </a:solidFill>
                </a:rPr>
                <a:t> “浓”可以利用拆字记忆法</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62" name="组合 61"/>
            <p:cNvGrpSpPr/>
            <p:nvPr/>
          </p:nvGrpSpPr>
          <p:grpSpPr>
            <a:xfrm>
              <a:off x="1835696" y="5616071"/>
              <a:ext cx="1665879" cy="1227642"/>
              <a:chOff x="1835696" y="5616071"/>
              <a:chExt cx="1665879" cy="1227642"/>
            </a:xfrm>
          </p:grpSpPr>
          <p:pic>
            <p:nvPicPr>
              <p:cNvPr id="63"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4"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65" name="组合 64"/>
          <p:cNvGrpSpPr/>
          <p:nvPr/>
        </p:nvGrpSpPr>
        <p:grpSpPr>
          <a:xfrm>
            <a:off x="1135192" y="3882700"/>
            <a:ext cx="1511802" cy="1486306"/>
            <a:chOff x="-2214610" y="714356"/>
            <a:chExt cx="1785950" cy="1643868"/>
          </a:xfrm>
          <a:solidFill>
            <a:schemeClr val="accent5">
              <a:lumMod val="40000"/>
              <a:lumOff val="60000"/>
            </a:schemeClr>
          </a:solidFill>
        </p:grpSpPr>
        <p:sp>
          <p:nvSpPr>
            <p:cNvPr id="66" name="矩形 65"/>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66" idx="1"/>
              <a:endCxn id="66"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6" idx="0"/>
              <a:endCxn id="66"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9" name="TextBox 23"/>
          <p:cNvSpPr txBox="1">
            <a:spLocks noChangeArrowheads="1"/>
          </p:cNvSpPr>
          <p:nvPr/>
        </p:nvSpPr>
        <p:spPr bwMode="auto">
          <a:xfrm>
            <a:off x="1236522" y="3770530"/>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望</a:t>
            </a:r>
            <a:endParaRPr lang="zh-CN" altLang="en-US" sz="9600" b="1" dirty="0">
              <a:latin typeface="楷体" panose="02010609060101010101" pitchFamily="49" charset="-122"/>
              <a:ea typeface="楷体" panose="02010609060101010101" pitchFamily="49" charset="-122"/>
            </a:endParaRPr>
          </a:p>
        </p:txBody>
      </p:sp>
      <p:grpSp>
        <p:nvGrpSpPr>
          <p:cNvPr id="70" name="组合 69"/>
          <p:cNvGrpSpPr/>
          <p:nvPr/>
        </p:nvGrpSpPr>
        <p:grpSpPr>
          <a:xfrm>
            <a:off x="1105762" y="1444179"/>
            <a:ext cx="1544244" cy="1428268"/>
            <a:chOff x="-2214610" y="714356"/>
            <a:chExt cx="1785950" cy="1643868"/>
          </a:xfrm>
          <a:solidFill>
            <a:schemeClr val="accent5">
              <a:lumMod val="40000"/>
              <a:lumOff val="60000"/>
            </a:schemeClr>
          </a:solidFill>
        </p:grpSpPr>
        <p:sp>
          <p:nvSpPr>
            <p:cNvPr id="71" name="矩形 70"/>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4" name="TextBox 23"/>
          <p:cNvSpPr txBox="1">
            <a:spLocks noChangeArrowheads="1"/>
          </p:cNvSpPr>
          <p:nvPr/>
        </p:nvSpPr>
        <p:spPr bwMode="auto">
          <a:xfrm>
            <a:off x="1178809" y="1276255"/>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浓</a:t>
            </a:r>
            <a:endParaRPr lang="zh-CN" altLang="en-US" sz="9600" b="1" dirty="0">
              <a:latin typeface="楷体" panose="02010609060101010101" pitchFamily="49" charset="-122"/>
              <a:ea typeface="楷体" panose="02010609060101010101" pitchFamily="49" charset="-122"/>
            </a:endParaRPr>
          </a:p>
        </p:txBody>
      </p:sp>
      <p:sp>
        <p:nvSpPr>
          <p:cNvPr id="77" name="矩形 76"/>
          <p:cNvSpPr/>
          <p:nvPr/>
        </p:nvSpPr>
        <p:spPr>
          <a:xfrm>
            <a:off x="3035748" y="2671700"/>
            <a:ext cx="302358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：爸爸喜欢喝浓茶。</a:t>
            </a:r>
          </a:p>
        </p:txBody>
      </p:sp>
      <p:sp>
        <p:nvSpPr>
          <p:cNvPr id="78" name="矩形 77"/>
          <p:cNvSpPr/>
          <p:nvPr/>
        </p:nvSpPr>
        <p:spPr>
          <a:xfrm>
            <a:off x="2922580" y="5400458"/>
            <a:ext cx="379783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：金黄色的麦田一望无际。</a:t>
            </a:r>
            <a:endParaRPr lang="zh-CN" altLang="en-US" sz="2000" b="1" dirty="0">
              <a:latin typeface="楷体" panose="02010609060101010101" pitchFamily="49" charset="-122"/>
              <a:ea typeface="楷体" panose="02010609060101010101" pitchFamily="49" charset="-122"/>
            </a:endParaRPr>
          </a:p>
        </p:txBody>
      </p:sp>
      <p:pic>
        <p:nvPicPr>
          <p:cNvPr id="2050" name="图片 10"/>
          <p:cNvPicPr>
            <a:picLocks noChangeAspect="1" noChangeArrowheads="1"/>
          </p:cNvPicPr>
          <p:nvPr/>
        </p:nvPicPr>
        <p:blipFill>
          <a:blip r:embed="rId8" cstate="print"/>
          <a:srcRect/>
          <a:stretch>
            <a:fillRect/>
          </a:stretch>
        </p:blipFill>
        <p:spPr bwMode="auto">
          <a:xfrm>
            <a:off x="3929058" y="928670"/>
            <a:ext cx="2842446" cy="357166"/>
          </a:xfrm>
          <a:prstGeom prst="rect">
            <a:avLst/>
          </a:prstGeom>
          <a:noFill/>
          <a:ln w="9525">
            <a:noFill/>
            <a:miter lim="800000"/>
            <a:headEnd/>
            <a:tailEnd/>
          </a:ln>
        </p:spPr>
      </p:pic>
      <p:pic>
        <p:nvPicPr>
          <p:cNvPr id="2051" name="图片 14"/>
          <p:cNvPicPr>
            <a:picLocks noChangeAspect="1" noChangeArrowheads="1"/>
          </p:cNvPicPr>
          <p:nvPr/>
        </p:nvPicPr>
        <p:blipFill>
          <a:blip r:embed="rId9" cstate="print"/>
          <a:srcRect/>
          <a:stretch>
            <a:fillRect/>
          </a:stretch>
        </p:blipFill>
        <p:spPr bwMode="auto">
          <a:xfrm>
            <a:off x="3786182" y="3500438"/>
            <a:ext cx="2720131" cy="35719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strVal val="#ppt_w*0.05"/>
                                          </p:val>
                                        </p:tav>
                                        <p:tav tm="100000">
                                          <p:val>
                                            <p:strVal val="#ppt_w"/>
                                          </p:val>
                                        </p:tav>
                                      </p:tavLst>
                                    </p:anim>
                                    <p:anim calcmode="lin" valueType="num">
                                      <p:cBhvr>
                                        <p:cTn id="8" dur="500" fill="hold"/>
                                        <p:tgtEl>
                                          <p:spTgt spid="74"/>
                                        </p:tgtEl>
                                        <p:attrNameLst>
                                          <p:attrName>ppt_h</p:attrName>
                                        </p:attrNameLst>
                                      </p:cBhvr>
                                      <p:tavLst>
                                        <p:tav tm="0">
                                          <p:val>
                                            <p:strVal val="#ppt_h"/>
                                          </p:val>
                                        </p:tav>
                                        <p:tav tm="100000">
                                          <p:val>
                                            <p:strVal val="#ppt_h"/>
                                          </p:val>
                                        </p:tav>
                                      </p:tavLst>
                                    </p:anim>
                                    <p:anim calcmode="lin" valueType="num">
                                      <p:cBhvr>
                                        <p:cTn id="9" dur="500" fill="hold"/>
                                        <p:tgtEl>
                                          <p:spTgt spid="74"/>
                                        </p:tgtEl>
                                        <p:attrNameLst>
                                          <p:attrName>ppt_x</p:attrName>
                                        </p:attrNameLst>
                                      </p:cBhvr>
                                      <p:tavLst>
                                        <p:tav tm="0">
                                          <p:val>
                                            <p:strVal val="#ppt_x-.2"/>
                                          </p:val>
                                        </p:tav>
                                        <p:tav tm="100000">
                                          <p:val>
                                            <p:strVal val="#ppt_x"/>
                                          </p:val>
                                        </p:tav>
                                      </p:tavLst>
                                    </p:anim>
                                    <p:anim calcmode="lin" valueType="num">
                                      <p:cBhvr>
                                        <p:cTn id="10" dur="500" fill="hold"/>
                                        <p:tgtEl>
                                          <p:spTgt spid="74"/>
                                        </p:tgtEl>
                                        <p:attrNameLst>
                                          <p:attrName>ppt_y</p:attrName>
                                        </p:attrNameLst>
                                      </p:cBhvr>
                                      <p:tavLst>
                                        <p:tav tm="0">
                                          <p:val>
                                            <p:strVal val="#ppt_y"/>
                                          </p:val>
                                        </p:tav>
                                        <p:tav tm="100000">
                                          <p:val>
                                            <p:strVal val="#ppt_y"/>
                                          </p:val>
                                        </p:tav>
                                      </p:tavLst>
                                    </p:anim>
                                    <p:animEffect transition="in" filter="fade">
                                      <p:cBhvr>
                                        <p:cTn id="11" dur="500"/>
                                        <p:tgtEl>
                                          <p:spTgt spid="7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p:cTn id="16" dur="500" fill="hold"/>
                                        <p:tgtEl>
                                          <p:spTgt spid="69"/>
                                        </p:tgtEl>
                                        <p:attrNameLst>
                                          <p:attrName>ppt_w</p:attrName>
                                        </p:attrNameLst>
                                      </p:cBhvr>
                                      <p:tavLst>
                                        <p:tav tm="0">
                                          <p:val>
                                            <p:strVal val="#ppt_w*0.05"/>
                                          </p:val>
                                        </p:tav>
                                        <p:tav tm="100000">
                                          <p:val>
                                            <p:strVal val="#ppt_w"/>
                                          </p:val>
                                        </p:tav>
                                      </p:tavLst>
                                    </p:anim>
                                    <p:anim calcmode="lin" valueType="num">
                                      <p:cBhvr>
                                        <p:cTn id="17" dur="500" fill="hold"/>
                                        <p:tgtEl>
                                          <p:spTgt spid="69"/>
                                        </p:tgtEl>
                                        <p:attrNameLst>
                                          <p:attrName>ppt_h</p:attrName>
                                        </p:attrNameLst>
                                      </p:cBhvr>
                                      <p:tavLst>
                                        <p:tav tm="0">
                                          <p:val>
                                            <p:strVal val="#ppt_h"/>
                                          </p:val>
                                        </p:tav>
                                        <p:tav tm="100000">
                                          <p:val>
                                            <p:strVal val="#ppt_h"/>
                                          </p:val>
                                        </p:tav>
                                      </p:tavLst>
                                    </p:anim>
                                    <p:anim calcmode="lin" valueType="num">
                                      <p:cBhvr>
                                        <p:cTn id="18" dur="500" fill="hold"/>
                                        <p:tgtEl>
                                          <p:spTgt spid="69"/>
                                        </p:tgtEl>
                                        <p:attrNameLst>
                                          <p:attrName>ppt_x</p:attrName>
                                        </p:attrNameLst>
                                      </p:cBhvr>
                                      <p:tavLst>
                                        <p:tav tm="0">
                                          <p:val>
                                            <p:strVal val="#ppt_x-.2"/>
                                          </p:val>
                                        </p:tav>
                                        <p:tav tm="100000">
                                          <p:val>
                                            <p:strVal val="#ppt_x"/>
                                          </p:val>
                                        </p:tav>
                                      </p:tavLst>
                                    </p:anim>
                                    <p:anim calcmode="lin" valueType="num">
                                      <p:cBhvr>
                                        <p:cTn id="19" dur="500" fill="hold"/>
                                        <p:tgtEl>
                                          <p:spTgt spid="69"/>
                                        </p:tgtEl>
                                        <p:attrNameLst>
                                          <p:attrName>ppt_y</p:attrName>
                                        </p:attrNameLst>
                                      </p:cBhvr>
                                      <p:tavLst>
                                        <p:tav tm="0">
                                          <p:val>
                                            <p:strVal val="#ppt_y"/>
                                          </p:val>
                                        </p:tav>
                                        <p:tav tm="100000">
                                          <p:val>
                                            <p:strVal val="#ppt_y"/>
                                          </p:val>
                                        </p:tav>
                                      </p:tavLst>
                                    </p:anim>
                                    <p:animEffect transition="in" filter="fade">
                                      <p:cBhvr>
                                        <p:cTn id="20" dur="500"/>
                                        <p:tgtEl>
                                          <p:spTgt spid="69"/>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down)">
                                      <p:cBhvr>
                                        <p:cTn id="25" dur="580">
                                          <p:stCondLst>
                                            <p:cond delay="0"/>
                                          </p:stCondLst>
                                        </p:cTn>
                                        <p:tgtEl>
                                          <p:spTgt spid="59"/>
                                        </p:tgtEl>
                                      </p:cBhvr>
                                    </p:animEffect>
                                    <p:anim calcmode="lin" valueType="num">
                                      <p:cBhvr>
                                        <p:cTn id="2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31" dur="26">
                                          <p:stCondLst>
                                            <p:cond delay="650"/>
                                          </p:stCondLst>
                                        </p:cTn>
                                        <p:tgtEl>
                                          <p:spTgt spid="59"/>
                                        </p:tgtEl>
                                      </p:cBhvr>
                                      <p:to x="100000" y="60000"/>
                                    </p:animScale>
                                    <p:animScale>
                                      <p:cBhvr>
                                        <p:cTn id="32" dur="166" decel="50000">
                                          <p:stCondLst>
                                            <p:cond delay="676"/>
                                          </p:stCondLst>
                                        </p:cTn>
                                        <p:tgtEl>
                                          <p:spTgt spid="59"/>
                                        </p:tgtEl>
                                      </p:cBhvr>
                                      <p:to x="100000" y="100000"/>
                                    </p:animScale>
                                    <p:animScale>
                                      <p:cBhvr>
                                        <p:cTn id="33" dur="26">
                                          <p:stCondLst>
                                            <p:cond delay="1312"/>
                                          </p:stCondLst>
                                        </p:cTn>
                                        <p:tgtEl>
                                          <p:spTgt spid="59"/>
                                        </p:tgtEl>
                                      </p:cBhvr>
                                      <p:to x="100000" y="80000"/>
                                    </p:animScale>
                                    <p:animScale>
                                      <p:cBhvr>
                                        <p:cTn id="34" dur="166" decel="50000">
                                          <p:stCondLst>
                                            <p:cond delay="1338"/>
                                          </p:stCondLst>
                                        </p:cTn>
                                        <p:tgtEl>
                                          <p:spTgt spid="59"/>
                                        </p:tgtEl>
                                      </p:cBhvr>
                                      <p:to x="100000" y="100000"/>
                                    </p:animScale>
                                    <p:animScale>
                                      <p:cBhvr>
                                        <p:cTn id="35" dur="26">
                                          <p:stCondLst>
                                            <p:cond delay="1642"/>
                                          </p:stCondLst>
                                        </p:cTn>
                                        <p:tgtEl>
                                          <p:spTgt spid="59"/>
                                        </p:tgtEl>
                                      </p:cBhvr>
                                      <p:to x="100000" y="90000"/>
                                    </p:animScale>
                                    <p:animScale>
                                      <p:cBhvr>
                                        <p:cTn id="36" dur="166" decel="50000">
                                          <p:stCondLst>
                                            <p:cond delay="1668"/>
                                          </p:stCondLst>
                                        </p:cTn>
                                        <p:tgtEl>
                                          <p:spTgt spid="59"/>
                                        </p:tgtEl>
                                      </p:cBhvr>
                                      <p:to x="100000" y="100000"/>
                                    </p:animScale>
                                    <p:animScale>
                                      <p:cBhvr>
                                        <p:cTn id="37" dur="26">
                                          <p:stCondLst>
                                            <p:cond delay="1808"/>
                                          </p:stCondLst>
                                        </p:cTn>
                                        <p:tgtEl>
                                          <p:spTgt spid="59"/>
                                        </p:tgtEl>
                                      </p:cBhvr>
                                      <p:to x="100000" y="95000"/>
                                    </p:animScale>
                                    <p:animScale>
                                      <p:cBhvr>
                                        <p:cTn id="38" dur="166" decel="50000">
                                          <p:stCondLst>
                                            <p:cond delay="1834"/>
                                          </p:stCondLst>
                                        </p:cTn>
                                        <p:tgtEl>
                                          <p:spTgt spid="5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3" name="TextBox 4"/>
          <p:cNvSpPr txBox="1"/>
          <p:nvPr/>
        </p:nvSpPr>
        <p:spPr>
          <a:xfrm>
            <a:off x="2954542" y="828200"/>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54" name="TextBox 5"/>
          <p:cNvSpPr txBox="1"/>
          <p:nvPr/>
        </p:nvSpPr>
        <p:spPr>
          <a:xfrm>
            <a:off x="3081300" y="1769318"/>
            <a:ext cx="3802644"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：摘果  采摘  摘取  摘要</a:t>
            </a:r>
          </a:p>
        </p:txBody>
      </p:sp>
      <p:sp>
        <p:nvSpPr>
          <p:cNvPr id="55" name="TextBox 13"/>
          <p:cNvSpPr txBox="1"/>
          <p:nvPr/>
        </p:nvSpPr>
        <p:spPr>
          <a:xfrm>
            <a:off x="3191544" y="2228813"/>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巧记：扌＋商＝摘。</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书写提示：左窄右宽，“商”的第二笔横长。</a:t>
            </a:r>
            <a:endParaRPr lang="zh-CN" altLang="en-US" sz="2000" dirty="0">
              <a:latin typeface="楷体" panose="02010609060101010101" pitchFamily="49" charset="-122"/>
              <a:ea typeface="楷体" panose="02010609060101010101" pitchFamily="49" charset="-122"/>
            </a:endParaRPr>
          </a:p>
        </p:txBody>
      </p:sp>
      <p:sp>
        <p:nvSpPr>
          <p:cNvPr id="57" name="TextBox 16"/>
          <p:cNvSpPr txBox="1"/>
          <p:nvPr/>
        </p:nvSpPr>
        <p:spPr>
          <a:xfrm>
            <a:off x="1096954" y="384092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8" name="TextBox 17"/>
          <p:cNvSpPr txBox="1"/>
          <p:nvPr/>
        </p:nvSpPr>
        <p:spPr>
          <a:xfrm>
            <a:off x="1403315" y="3055220"/>
            <a:ext cx="954107" cy="707886"/>
          </a:xfrm>
          <a:prstGeom prst="rect">
            <a:avLst/>
          </a:prstGeom>
          <a:noFill/>
        </p:spPr>
        <p:txBody>
          <a:bodyPr wrap="none" rtlCol="0">
            <a:spAutoFit/>
          </a:bodyPr>
          <a:lstStyle/>
          <a:p>
            <a:r>
              <a:rPr lang="en-US" altLang="zh-CN" sz="4000" dirty="0" err="1" smtClean="0">
                <a:latin typeface="+mn-ea"/>
                <a:ea typeface="+mn-ea"/>
              </a:rPr>
              <a:t>tāo</a:t>
            </a:r>
            <a:endParaRPr lang="zh-CN" altLang="en-US" sz="4000" dirty="0">
              <a:latin typeface="+mn-ea"/>
              <a:ea typeface="+mn-ea"/>
            </a:endParaRPr>
          </a:p>
        </p:txBody>
      </p:sp>
      <p:sp>
        <p:nvSpPr>
          <p:cNvPr id="59" name="TextBox 18"/>
          <p:cNvSpPr txBox="1"/>
          <p:nvPr/>
        </p:nvSpPr>
        <p:spPr>
          <a:xfrm>
            <a:off x="2918845" y="3286124"/>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0" name="TextBox 20"/>
          <p:cNvSpPr txBox="1"/>
          <p:nvPr/>
        </p:nvSpPr>
        <p:spPr>
          <a:xfrm>
            <a:off x="2884181" y="4434626"/>
            <a:ext cx="3542958"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：掏鸟蛋  掏腰包  掏洞</a:t>
            </a:r>
            <a:endParaRPr lang="zh-CN" altLang="en-US" sz="2000" dirty="0">
              <a:latin typeface="楷体" panose="02010609060101010101" pitchFamily="49" charset="-122"/>
              <a:ea typeface="楷体" panose="02010609060101010101" pitchFamily="49" charset="-122"/>
            </a:endParaRPr>
          </a:p>
        </p:txBody>
      </p:sp>
      <p:sp>
        <p:nvSpPr>
          <p:cNvPr id="61" name="TextBox 21"/>
          <p:cNvSpPr txBox="1"/>
          <p:nvPr/>
        </p:nvSpPr>
        <p:spPr>
          <a:xfrm>
            <a:off x="2924149" y="4804779"/>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巧记：用手换掉淘气的水。</a:t>
            </a:r>
            <a:endParaRPr lang="zh-CN" altLang="en-US" sz="2000" dirty="0">
              <a:latin typeface="楷体" panose="02010609060101010101" pitchFamily="49" charset="-122"/>
              <a:ea typeface="楷体" panose="02010609060101010101" pitchFamily="49" charset="-122"/>
            </a:endParaRPr>
          </a:p>
        </p:txBody>
      </p:sp>
      <p:sp>
        <p:nvSpPr>
          <p:cNvPr id="62" name="TextBox 23"/>
          <p:cNvSpPr txBox="1"/>
          <p:nvPr/>
        </p:nvSpPr>
        <p:spPr>
          <a:xfrm>
            <a:off x="2859695" y="3747789"/>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书写提示：左窄右宽，第五笔横折钩稍宽，“缶”</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笔画紧凑。</a:t>
            </a:r>
            <a:endParaRPr lang="zh-CN" altLang="en-US" sz="2000" dirty="0">
              <a:latin typeface="楷体" panose="02010609060101010101" pitchFamily="49" charset="-122"/>
              <a:ea typeface="楷体" panose="02010609060101010101" pitchFamily="49" charset="-122"/>
            </a:endParaRPr>
          </a:p>
        </p:txBody>
      </p:sp>
      <p:grpSp>
        <p:nvGrpSpPr>
          <p:cNvPr id="63" name="组合 8"/>
          <p:cNvGrpSpPr/>
          <p:nvPr/>
        </p:nvGrpSpPr>
        <p:grpSpPr>
          <a:xfrm>
            <a:off x="1835696" y="5616071"/>
            <a:ext cx="5361344" cy="1227642"/>
            <a:chOff x="1835696" y="5616071"/>
            <a:chExt cx="536134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663038" y="5783065"/>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这两个字和“手”有关，所以都是提手旁。</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66"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69" name="组合 30"/>
          <p:cNvGrpSpPr/>
          <p:nvPr/>
        </p:nvGrpSpPr>
        <p:grpSpPr>
          <a:xfrm>
            <a:off x="1111023" y="3783939"/>
            <a:ext cx="1511802" cy="1486306"/>
            <a:chOff x="-2214610" y="714356"/>
            <a:chExt cx="1785950" cy="1643868"/>
          </a:xfrm>
          <a:solidFill>
            <a:schemeClr val="accent5">
              <a:lumMod val="40000"/>
              <a:lumOff val="60000"/>
            </a:schemeClr>
          </a:solidFill>
        </p:grpSpPr>
        <p:sp>
          <p:nvSpPr>
            <p:cNvPr id="70" name="矩形 69"/>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1212353" y="3671769"/>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掏</a:t>
            </a:r>
            <a:endParaRPr lang="zh-CN" altLang="en-US" sz="9600" b="1" dirty="0">
              <a:latin typeface="楷体" panose="02010609060101010101" pitchFamily="49" charset="-122"/>
              <a:ea typeface="楷体" panose="02010609060101010101" pitchFamily="49" charset="-122"/>
            </a:endParaRPr>
          </a:p>
        </p:txBody>
      </p:sp>
      <p:grpSp>
        <p:nvGrpSpPr>
          <p:cNvPr id="74"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摘</a:t>
            </a:r>
            <a:endParaRPr lang="zh-CN" altLang="en-US" sz="9600" b="1" dirty="0">
              <a:latin typeface="楷体" panose="02010609060101010101" pitchFamily="49" charset="-122"/>
              <a:ea typeface="楷体" panose="02010609060101010101" pitchFamily="49" charset="-122"/>
            </a:endParaRPr>
          </a:p>
        </p:txBody>
      </p:sp>
      <p:sp>
        <p:nvSpPr>
          <p:cNvPr id="81" name="矩形 80"/>
          <p:cNvSpPr/>
          <p:nvPr/>
        </p:nvSpPr>
        <p:spPr>
          <a:xfrm>
            <a:off x="2993994" y="2786058"/>
            <a:ext cx="379783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：周末我们去郊区摘果子。</a:t>
            </a:r>
          </a:p>
        </p:txBody>
      </p:sp>
      <p:sp>
        <p:nvSpPr>
          <p:cNvPr id="82" name="矩形 81"/>
          <p:cNvSpPr/>
          <p:nvPr/>
        </p:nvSpPr>
        <p:spPr>
          <a:xfrm>
            <a:off x="2884686" y="5214950"/>
            <a:ext cx="5902156"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：小时候我们经常去掏鸟蛋。</a:t>
            </a:r>
          </a:p>
        </p:txBody>
      </p:sp>
      <p:sp>
        <p:nvSpPr>
          <p:cNvPr id="41" name="TextBox 17"/>
          <p:cNvSpPr txBox="1"/>
          <p:nvPr/>
        </p:nvSpPr>
        <p:spPr>
          <a:xfrm>
            <a:off x="1285852" y="642918"/>
            <a:ext cx="1210588" cy="707886"/>
          </a:xfrm>
          <a:prstGeom prst="rect">
            <a:avLst/>
          </a:prstGeom>
          <a:noFill/>
        </p:spPr>
        <p:txBody>
          <a:bodyPr wrap="none" rtlCol="0">
            <a:spAutoFit/>
          </a:bodyPr>
          <a:lstStyle/>
          <a:p>
            <a:r>
              <a:rPr lang="en-US" altLang="zh-CN" sz="4000" dirty="0" err="1" smtClean="0">
                <a:latin typeface="+mn-ea"/>
                <a:ea typeface="+mn-ea"/>
              </a:rPr>
              <a:t>zhāi</a:t>
            </a:r>
            <a:endParaRPr lang="zh-CN" altLang="en-US" sz="4000" dirty="0">
              <a:latin typeface="+mn-ea"/>
              <a:ea typeface="+mn-ea"/>
            </a:endParaRPr>
          </a:p>
        </p:txBody>
      </p:sp>
      <p:pic>
        <p:nvPicPr>
          <p:cNvPr id="3074" name="图片 18"/>
          <p:cNvPicPr>
            <a:picLocks noChangeAspect="1" noChangeArrowheads="1"/>
          </p:cNvPicPr>
          <p:nvPr/>
        </p:nvPicPr>
        <p:blipFill>
          <a:blip r:embed="rId8" cstate="print"/>
          <a:srcRect/>
          <a:stretch>
            <a:fillRect/>
          </a:stretch>
        </p:blipFill>
        <p:spPr bwMode="auto">
          <a:xfrm>
            <a:off x="3786182" y="928670"/>
            <a:ext cx="3000396" cy="357190"/>
          </a:xfrm>
          <a:prstGeom prst="rect">
            <a:avLst/>
          </a:prstGeom>
          <a:noFill/>
          <a:ln w="9525">
            <a:noFill/>
            <a:miter lim="800000"/>
            <a:headEnd/>
            <a:tailEnd/>
          </a:ln>
        </p:spPr>
      </p:pic>
      <p:pic>
        <p:nvPicPr>
          <p:cNvPr id="3075" name="图片 23"/>
          <p:cNvPicPr>
            <a:picLocks noChangeAspect="1" noChangeArrowheads="1"/>
          </p:cNvPicPr>
          <p:nvPr/>
        </p:nvPicPr>
        <p:blipFill>
          <a:blip r:embed="rId9" cstate="print"/>
          <a:srcRect/>
          <a:stretch>
            <a:fillRect/>
          </a:stretch>
        </p:blipFill>
        <p:spPr bwMode="auto">
          <a:xfrm>
            <a:off x="3786182" y="3390623"/>
            <a:ext cx="3416370" cy="35716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ppt_w*0.05"/>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anim calcmode="lin" valueType="num">
                                      <p:cBhvr>
                                        <p:cTn id="18" dur="500" fill="hold"/>
                                        <p:tgtEl>
                                          <p:spTgt spid="73"/>
                                        </p:tgtEl>
                                        <p:attrNameLst>
                                          <p:attrName>ppt_x</p:attrName>
                                        </p:attrNameLst>
                                      </p:cBhvr>
                                      <p:tavLst>
                                        <p:tav tm="0">
                                          <p:val>
                                            <p:strVal val="#ppt_x-.2"/>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80">
                                          <p:stCondLst>
                                            <p:cond delay="0"/>
                                          </p:stCondLst>
                                        </p:cTn>
                                        <p:tgtEl>
                                          <p:spTgt spid="63"/>
                                        </p:tgtEl>
                                      </p:cBhvr>
                                    </p:animEffect>
                                    <p:anim calcmode="lin" valueType="num">
                                      <p:cBhvr>
                                        <p:cTn id="26"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31" dur="26">
                                          <p:stCondLst>
                                            <p:cond delay="650"/>
                                          </p:stCondLst>
                                        </p:cTn>
                                        <p:tgtEl>
                                          <p:spTgt spid="63"/>
                                        </p:tgtEl>
                                      </p:cBhvr>
                                      <p:to x="100000" y="60000"/>
                                    </p:animScale>
                                    <p:animScale>
                                      <p:cBhvr>
                                        <p:cTn id="32" dur="166" decel="50000">
                                          <p:stCondLst>
                                            <p:cond delay="676"/>
                                          </p:stCondLst>
                                        </p:cTn>
                                        <p:tgtEl>
                                          <p:spTgt spid="63"/>
                                        </p:tgtEl>
                                      </p:cBhvr>
                                      <p:to x="100000" y="100000"/>
                                    </p:animScale>
                                    <p:animScale>
                                      <p:cBhvr>
                                        <p:cTn id="33" dur="26">
                                          <p:stCondLst>
                                            <p:cond delay="1312"/>
                                          </p:stCondLst>
                                        </p:cTn>
                                        <p:tgtEl>
                                          <p:spTgt spid="63"/>
                                        </p:tgtEl>
                                      </p:cBhvr>
                                      <p:to x="100000" y="80000"/>
                                    </p:animScale>
                                    <p:animScale>
                                      <p:cBhvr>
                                        <p:cTn id="34" dur="166" decel="50000">
                                          <p:stCondLst>
                                            <p:cond delay="1338"/>
                                          </p:stCondLst>
                                        </p:cTn>
                                        <p:tgtEl>
                                          <p:spTgt spid="63"/>
                                        </p:tgtEl>
                                      </p:cBhvr>
                                      <p:to x="100000" y="100000"/>
                                    </p:animScale>
                                    <p:animScale>
                                      <p:cBhvr>
                                        <p:cTn id="35" dur="26">
                                          <p:stCondLst>
                                            <p:cond delay="1642"/>
                                          </p:stCondLst>
                                        </p:cTn>
                                        <p:tgtEl>
                                          <p:spTgt spid="63"/>
                                        </p:tgtEl>
                                      </p:cBhvr>
                                      <p:to x="100000" y="90000"/>
                                    </p:animScale>
                                    <p:animScale>
                                      <p:cBhvr>
                                        <p:cTn id="36" dur="166" decel="50000">
                                          <p:stCondLst>
                                            <p:cond delay="1668"/>
                                          </p:stCondLst>
                                        </p:cTn>
                                        <p:tgtEl>
                                          <p:spTgt spid="63"/>
                                        </p:tgtEl>
                                      </p:cBhvr>
                                      <p:to x="100000" y="100000"/>
                                    </p:animScale>
                                    <p:animScale>
                                      <p:cBhvr>
                                        <p:cTn id="37" dur="26">
                                          <p:stCondLst>
                                            <p:cond delay="1808"/>
                                          </p:stCondLst>
                                        </p:cTn>
                                        <p:tgtEl>
                                          <p:spTgt spid="63"/>
                                        </p:tgtEl>
                                      </p:cBhvr>
                                      <p:to x="100000" y="95000"/>
                                    </p:animScale>
                                    <p:animScale>
                                      <p:cBhvr>
                                        <p:cTn id="38" dur="166" decel="50000">
                                          <p:stCondLst>
                                            <p:cond delay="1834"/>
                                          </p:stCondLst>
                                        </p:cTn>
                                        <p:tgtEl>
                                          <p:spTgt spid="6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3" name="TextBox 4"/>
          <p:cNvSpPr txBox="1"/>
          <p:nvPr/>
        </p:nvSpPr>
        <p:spPr>
          <a:xfrm>
            <a:off x="2954542" y="828200"/>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54" name="TextBox 5"/>
          <p:cNvSpPr txBox="1"/>
          <p:nvPr/>
        </p:nvSpPr>
        <p:spPr>
          <a:xfrm>
            <a:off x="2954542" y="2061323"/>
            <a:ext cx="2250937"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：比赛  竞赛</a:t>
            </a:r>
          </a:p>
          <a:p>
            <a:endParaRPr lang="zh-CN" altLang="en-US" sz="2000" dirty="0">
              <a:latin typeface="楷体" panose="02010609060101010101" pitchFamily="49" charset="-122"/>
              <a:ea typeface="楷体" panose="02010609060101010101" pitchFamily="49" charset="-122"/>
            </a:endParaRPr>
          </a:p>
        </p:txBody>
      </p:sp>
      <p:sp>
        <p:nvSpPr>
          <p:cNvPr id="55" name="TextBox 13"/>
          <p:cNvSpPr txBox="1"/>
          <p:nvPr/>
        </p:nvSpPr>
        <p:spPr>
          <a:xfrm>
            <a:off x="2968773" y="2457386"/>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巧记：寨中砍木换一贝。</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书写提示：三横间距均匀，撇、捺舒展。</a:t>
            </a:r>
            <a:endParaRPr lang="zh-CN" altLang="en-US" sz="2000" dirty="0">
              <a:latin typeface="楷体" panose="02010609060101010101" pitchFamily="49" charset="-122"/>
              <a:ea typeface="楷体" panose="02010609060101010101" pitchFamily="49" charset="-122"/>
            </a:endParaRPr>
          </a:p>
        </p:txBody>
      </p:sp>
      <p:sp>
        <p:nvSpPr>
          <p:cNvPr id="57" name="TextBox 16"/>
          <p:cNvSpPr txBox="1"/>
          <p:nvPr/>
        </p:nvSpPr>
        <p:spPr>
          <a:xfrm>
            <a:off x="1096954" y="384092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8" name="TextBox 17"/>
          <p:cNvSpPr txBox="1"/>
          <p:nvPr/>
        </p:nvSpPr>
        <p:spPr>
          <a:xfrm>
            <a:off x="1588357" y="3055220"/>
            <a:ext cx="697627" cy="707886"/>
          </a:xfrm>
          <a:prstGeom prst="rect">
            <a:avLst/>
          </a:prstGeom>
          <a:noFill/>
        </p:spPr>
        <p:txBody>
          <a:bodyPr wrap="none" rtlCol="0">
            <a:spAutoFit/>
          </a:bodyPr>
          <a:lstStyle/>
          <a:p>
            <a:r>
              <a:rPr lang="en-US" altLang="zh-CN" sz="4000" dirty="0" err="1" smtClean="0">
                <a:latin typeface="+mn-ea"/>
                <a:ea typeface="+mn-ea"/>
              </a:rPr>
              <a:t>yì</a:t>
            </a:r>
            <a:endParaRPr lang="zh-CN" altLang="en-US" sz="4000" dirty="0">
              <a:latin typeface="+mn-ea"/>
              <a:ea typeface="+mn-ea"/>
            </a:endParaRPr>
          </a:p>
        </p:txBody>
      </p:sp>
      <p:sp>
        <p:nvSpPr>
          <p:cNvPr id="59" name="TextBox 18"/>
          <p:cNvSpPr txBox="1"/>
          <p:nvPr/>
        </p:nvSpPr>
        <p:spPr>
          <a:xfrm>
            <a:off x="2988076" y="3357562"/>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0" name="TextBox 20"/>
          <p:cNvSpPr txBox="1"/>
          <p:nvPr/>
        </p:nvSpPr>
        <p:spPr>
          <a:xfrm>
            <a:off x="2953412" y="4247855"/>
            <a:ext cx="431720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：回忆  追忆　记忆  记忆犹新</a:t>
            </a:r>
          </a:p>
        </p:txBody>
      </p:sp>
      <p:sp>
        <p:nvSpPr>
          <p:cNvPr id="61" name="TextBox 21"/>
          <p:cNvSpPr txBox="1"/>
          <p:nvPr/>
        </p:nvSpPr>
        <p:spPr>
          <a:xfrm>
            <a:off x="2993380" y="4618008"/>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巧记：第二等的心情。</a:t>
            </a:r>
            <a:endParaRPr lang="zh-CN" altLang="en-US" sz="2000" dirty="0">
              <a:latin typeface="楷体" panose="02010609060101010101" pitchFamily="49" charset="-122"/>
              <a:ea typeface="楷体" panose="02010609060101010101" pitchFamily="49" charset="-122"/>
            </a:endParaRPr>
          </a:p>
        </p:txBody>
      </p:sp>
      <p:sp>
        <p:nvSpPr>
          <p:cNvPr id="62" name="TextBox 23"/>
          <p:cNvSpPr txBox="1"/>
          <p:nvPr/>
        </p:nvSpPr>
        <p:spPr>
          <a:xfrm>
            <a:off x="2928926" y="3819227"/>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书写提示：左窄右宽，右部弯钩出圆转有力。</a:t>
            </a:r>
            <a:endParaRPr lang="zh-CN" altLang="en-US" sz="2000" dirty="0">
              <a:latin typeface="楷体" panose="02010609060101010101" pitchFamily="49" charset="-122"/>
              <a:ea typeface="楷体" panose="02010609060101010101" pitchFamily="49" charset="-122"/>
            </a:endParaRPr>
          </a:p>
        </p:txBody>
      </p:sp>
      <p:grpSp>
        <p:nvGrpSpPr>
          <p:cNvPr id="2" name="组合 8"/>
          <p:cNvGrpSpPr/>
          <p:nvPr/>
        </p:nvGrpSpPr>
        <p:grpSpPr>
          <a:xfrm>
            <a:off x="1835696" y="5616071"/>
            <a:ext cx="5256584" cy="1227642"/>
            <a:chOff x="1835696" y="5616071"/>
            <a:chExt cx="525658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857620" y="5854503"/>
              <a:ext cx="3214710" cy="646331"/>
            </a:xfrm>
            <a:prstGeom prst="rect">
              <a:avLst/>
            </a:prstGeom>
            <a:noFill/>
          </p:spPr>
          <p:txBody>
            <a:bodyPr wrap="square" rtlCol="0">
              <a:spAutoFit/>
            </a:bodyPr>
            <a:lstStyle/>
            <a:p>
              <a:r>
                <a:rPr lang="zh-CN" altLang="en-US" b="1" dirty="0" smtClean="0">
                  <a:solidFill>
                    <a:srgbClr val="FF0000"/>
                  </a:solidFill>
                  <a:latin typeface="+mn-ea"/>
                  <a:ea typeface="+mn-ea"/>
                </a:rPr>
                <a:t>　 </a:t>
              </a:r>
              <a:r>
                <a:rPr lang="zh-CN" altLang="en-US" b="1" dirty="0" smtClean="0"/>
                <a:t>字谜记忆法：</a:t>
              </a:r>
              <a:r>
                <a:rPr lang="zh-CN" altLang="en-US" b="1" dirty="0" smtClean="0">
                  <a:solidFill>
                    <a:srgbClr val="FF0000"/>
                  </a:solidFill>
                </a:rPr>
                <a:t> “忆” 可以利用猜谜语记忆法</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mn-ea"/>
                <a:ea typeface="+mn-ea"/>
              </a:endParaRPr>
            </a:p>
          </p:txBody>
        </p:sp>
        <p:grpSp>
          <p:nvGrpSpPr>
            <p:cNvPr id="3"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4" name="组合 30"/>
          <p:cNvGrpSpPr/>
          <p:nvPr/>
        </p:nvGrpSpPr>
        <p:grpSpPr>
          <a:xfrm>
            <a:off x="1111023" y="3783939"/>
            <a:ext cx="1511802" cy="1486306"/>
            <a:chOff x="-2214610" y="714356"/>
            <a:chExt cx="1785950" cy="1643868"/>
          </a:xfrm>
          <a:solidFill>
            <a:schemeClr val="accent5">
              <a:lumMod val="40000"/>
              <a:lumOff val="60000"/>
            </a:schemeClr>
          </a:solidFill>
        </p:grpSpPr>
        <p:sp>
          <p:nvSpPr>
            <p:cNvPr id="70" name="矩形 69"/>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1212353" y="3671769"/>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忆</a:t>
            </a:r>
            <a:endParaRPr lang="zh-CN" altLang="en-US" sz="9600" b="1" dirty="0">
              <a:latin typeface="楷体" panose="02010609060101010101" pitchFamily="49" charset="-122"/>
              <a:ea typeface="楷体" panose="02010609060101010101" pitchFamily="49" charset="-122"/>
            </a:endParaRPr>
          </a:p>
        </p:txBody>
      </p:sp>
      <p:grpSp>
        <p:nvGrpSpPr>
          <p:cNvPr id="5"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a:latin typeface="楷体" panose="02010609060101010101" pitchFamily="49" charset="-122"/>
                <a:ea typeface="楷体" panose="02010609060101010101" pitchFamily="49" charset="-122"/>
              </a:rPr>
              <a:t>赛</a:t>
            </a:r>
          </a:p>
        </p:txBody>
      </p:sp>
      <p:sp>
        <p:nvSpPr>
          <p:cNvPr id="81" name="矩形 80"/>
          <p:cNvSpPr/>
          <p:nvPr/>
        </p:nvSpPr>
        <p:spPr>
          <a:xfrm>
            <a:off x="2993994" y="2859661"/>
            <a:ext cx="3281668"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：我参加了歌唱比赛。</a:t>
            </a:r>
          </a:p>
        </p:txBody>
      </p:sp>
      <p:sp>
        <p:nvSpPr>
          <p:cNvPr id="82" name="矩形 81"/>
          <p:cNvSpPr/>
          <p:nvPr/>
        </p:nvSpPr>
        <p:spPr>
          <a:xfrm>
            <a:off x="2953917" y="4985259"/>
            <a:ext cx="5902156"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：幼儿园的时候有很多美好的记忆。</a:t>
            </a:r>
          </a:p>
        </p:txBody>
      </p:sp>
      <p:sp>
        <p:nvSpPr>
          <p:cNvPr id="41" name="TextBox 17"/>
          <p:cNvSpPr txBox="1"/>
          <p:nvPr/>
        </p:nvSpPr>
        <p:spPr>
          <a:xfrm>
            <a:off x="1403315" y="720850"/>
            <a:ext cx="954107" cy="707886"/>
          </a:xfrm>
          <a:prstGeom prst="rect">
            <a:avLst/>
          </a:prstGeom>
          <a:noFill/>
        </p:spPr>
        <p:txBody>
          <a:bodyPr wrap="none" rtlCol="0">
            <a:spAutoFit/>
          </a:bodyPr>
          <a:lstStyle/>
          <a:p>
            <a:r>
              <a:rPr lang="en-US" altLang="zh-CN" sz="4000" dirty="0" err="1" smtClean="0">
                <a:latin typeface="+mn-ea"/>
                <a:ea typeface="+mn-ea"/>
              </a:rPr>
              <a:t>sài</a:t>
            </a:r>
            <a:endParaRPr lang="zh-CN" altLang="en-US" sz="4000" dirty="0">
              <a:latin typeface="+mn-ea"/>
              <a:ea typeface="+mn-ea"/>
            </a:endParaRPr>
          </a:p>
        </p:txBody>
      </p:sp>
      <p:pic>
        <p:nvPicPr>
          <p:cNvPr id="4099" name="图片 31"/>
          <p:cNvPicPr>
            <a:picLocks noChangeAspect="1" noChangeArrowheads="1"/>
          </p:cNvPicPr>
          <p:nvPr/>
        </p:nvPicPr>
        <p:blipFill>
          <a:blip r:embed="rId8" cstate="print"/>
          <a:srcRect/>
          <a:stretch>
            <a:fillRect/>
          </a:stretch>
        </p:blipFill>
        <p:spPr bwMode="auto">
          <a:xfrm>
            <a:off x="3857619" y="3429001"/>
            <a:ext cx="1175751" cy="357190"/>
          </a:xfrm>
          <a:prstGeom prst="rect">
            <a:avLst/>
          </a:prstGeom>
          <a:noFill/>
          <a:ln w="9525">
            <a:noFill/>
            <a:miter lim="800000"/>
            <a:headEnd/>
            <a:tailEnd/>
          </a:ln>
        </p:spPr>
      </p:pic>
      <p:pic>
        <p:nvPicPr>
          <p:cNvPr id="1026"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807258" y="987218"/>
            <a:ext cx="4149118" cy="28138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ppt_w*0.05"/>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anim calcmode="lin" valueType="num">
                                      <p:cBhvr>
                                        <p:cTn id="18" dur="500" fill="hold"/>
                                        <p:tgtEl>
                                          <p:spTgt spid="73"/>
                                        </p:tgtEl>
                                        <p:attrNameLst>
                                          <p:attrName>ppt_x</p:attrName>
                                        </p:attrNameLst>
                                      </p:cBhvr>
                                      <p:tavLst>
                                        <p:tav tm="0">
                                          <p:val>
                                            <p:strVal val="#ppt_x-.2"/>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110"/>
          <p:cNvGrpSpPr/>
          <p:nvPr/>
        </p:nvGrpSpPr>
        <p:grpSpPr>
          <a:xfrm>
            <a:off x="4395923" y="1627853"/>
            <a:ext cx="1265926" cy="1189713"/>
            <a:chOff x="-2771523" y="594818"/>
            <a:chExt cx="1785950" cy="1643074"/>
          </a:xfrm>
          <a:solidFill>
            <a:schemeClr val="accent3">
              <a:lumMod val="60000"/>
              <a:lumOff val="40000"/>
            </a:schemeClr>
          </a:solidFill>
        </p:grpSpPr>
        <p:sp>
          <p:nvSpPr>
            <p:cNvPr id="49" name="矩形 48"/>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49" idx="1"/>
              <a:endCxn id="49"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9" idx="0"/>
              <a:endCxn id="49"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383326" y="754650"/>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dòu</a:t>
            </a:r>
            <a:endParaRPr lang="zh-CN" altLang="en-US" sz="4000" dirty="0">
              <a:solidFill>
                <a:srgbClr val="FF0000"/>
              </a:solidFill>
              <a:latin typeface="+mn-ea"/>
              <a:ea typeface="+mn-ea"/>
            </a:endParaRPr>
          </a:p>
        </p:txBody>
      </p:sp>
      <p:sp>
        <p:nvSpPr>
          <p:cNvPr id="25" name="TextBox 24"/>
          <p:cNvSpPr txBox="1"/>
          <p:nvPr/>
        </p:nvSpPr>
        <p:spPr>
          <a:xfrm>
            <a:off x="1612507" y="1969095"/>
            <a:ext cx="232144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：逗留</a:t>
            </a:r>
            <a:r>
              <a:rPr lang="en-US" altLang="zh-CN" sz="2000" b="1" dirty="0">
                <a:latin typeface="楷体" panose="02010609060101010101" pitchFamily="49" charset="-122"/>
                <a:ea typeface="楷体" panose="02010609060101010101" pitchFamily="49" charset="-122"/>
                <a:sym typeface="Wingdings" panose="05000000000000000000" pitchFamily="2" charset="2"/>
              </a:rPr>
              <a:t> </a:t>
            </a:r>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逗号</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endParaRPr lang="zh-CN" altLang="en-US" sz="2000" dirty="0">
              <a:latin typeface="楷体" panose="02010609060101010101" pitchFamily="49" charset="-122"/>
              <a:ea typeface="楷体" panose="02010609060101010101" pitchFamily="49" charset="-122"/>
            </a:endParaRPr>
          </a:p>
        </p:txBody>
      </p:sp>
      <p:sp>
        <p:nvSpPr>
          <p:cNvPr id="26" name="TextBox 25"/>
          <p:cNvSpPr txBox="1"/>
          <p:nvPr/>
        </p:nvSpPr>
        <p:spPr>
          <a:xfrm>
            <a:off x="1612507" y="1222329"/>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四声。</a:t>
            </a:r>
            <a:endParaRPr lang="zh-CN" altLang="en-US" sz="2000" dirty="0">
              <a:latin typeface="楷体" panose="02010609060101010101" pitchFamily="49" charset="-122"/>
              <a:ea typeface="楷体" panose="02010609060101010101" pitchFamily="49" charset="-122"/>
            </a:endParaRPr>
          </a:p>
        </p:txBody>
      </p:sp>
      <p:sp>
        <p:nvSpPr>
          <p:cNvPr id="27" name="TextBox 26"/>
          <p:cNvSpPr txBox="1"/>
          <p:nvPr/>
        </p:nvSpPr>
        <p:spPr>
          <a:xfrm>
            <a:off x="4337829" y="891032"/>
            <a:ext cx="1467068" cy="707886"/>
          </a:xfrm>
          <a:prstGeom prst="rect">
            <a:avLst/>
          </a:prstGeom>
          <a:noFill/>
        </p:spPr>
        <p:txBody>
          <a:bodyPr wrap="none" rtlCol="0">
            <a:spAutoFit/>
          </a:bodyPr>
          <a:lstStyle/>
          <a:p>
            <a:r>
              <a:rPr lang="en-US" altLang="zh-CN" sz="4000" dirty="0" err="1" smtClean="0">
                <a:solidFill>
                  <a:srgbClr val="FF0000"/>
                </a:solidFill>
                <a:latin typeface="+mn-ea"/>
                <a:ea typeface="+mn-ea"/>
              </a:rPr>
              <a:t>qiáng</a:t>
            </a:r>
            <a:endParaRPr lang="zh-CN" altLang="en-US" sz="4000" dirty="0">
              <a:solidFill>
                <a:srgbClr val="FF0000"/>
              </a:solidFill>
              <a:latin typeface="+mn-ea"/>
              <a:ea typeface="+mn-ea"/>
            </a:endParaRPr>
          </a:p>
        </p:txBody>
      </p:sp>
      <p:sp>
        <p:nvSpPr>
          <p:cNvPr id="28" name="TextBox 27"/>
          <p:cNvSpPr txBox="1"/>
          <p:nvPr/>
        </p:nvSpPr>
        <p:spPr>
          <a:xfrm>
            <a:off x="5677558" y="2139365"/>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：蔷薇</a:t>
            </a:r>
            <a:r>
              <a:rPr lang="en-US" altLang="zh-CN" sz="2000" b="1" dirty="0">
                <a:latin typeface="楷体" panose="02010609060101010101" pitchFamily="49" charset="-122"/>
                <a:ea typeface="楷体" panose="02010609060101010101" pitchFamily="49" charset="-122"/>
                <a:sym typeface="Wingdings" panose="05000000000000000000" pitchFamily="2" charset="2"/>
              </a:rPr>
              <a:t> </a:t>
            </a:r>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黄蔷薇</a:t>
            </a:r>
            <a:endParaRPr lang="zh-CN" altLang="en-US" sz="2000" dirty="0">
              <a:latin typeface="楷体" panose="02010609060101010101" pitchFamily="49" charset="-122"/>
              <a:ea typeface="楷体" panose="02010609060101010101" pitchFamily="49" charset="-122"/>
            </a:endParaRPr>
          </a:p>
        </p:txBody>
      </p:sp>
      <p:sp>
        <p:nvSpPr>
          <p:cNvPr id="29" name="TextBox 28"/>
          <p:cNvSpPr txBox="1"/>
          <p:nvPr/>
        </p:nvSpPr>
        <p:spPr>
          <a:xfrm>
            <a:off x="5780799" y="1201982"/>
            <a:ext cx="3018224" cy="954107"/>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三拼音节，不要丢掉</a:t>
            </a:r>
            <a:r>
              <a:rPr lang="en-US" altLang="zh-CN" sz="1600" b="1" dirty="0" err="1" smtClean="0">
                <a:latin typeface="楷体" panose="02010609060101010101" pitchFamily="49" charset="-122"/>
                <a:ea typeface="楷体" panose="02010609060101010101" pitchFamily="49" charset="-122"/>
                <a:sym typeface="Wingdings" panose="05000000000000000000" pitchFamily="2" charset="2"/>
              </a:rPr>
              <a:t>i</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。后鼻音。</a:t>
            </a:r>
            <a:endParaRPr lang="zh-CN" altLang="en-US" sz="1600" dirty="0">
              <a:latin typeface="楷体" panose="02010609060101010101" pitchFamily="49" charset="-122"/>
              <a:ea typeface="楷体" panose="02010609060101010101" pitchFamily="49" charset="-122"/>
            </a:endParaRPr>
          </a:p>
        </p:txBody>
      </p:sp>
      <p:grpSp>
        <p:nvGrpSpPr>
          <p:cNvPr id="41" name="组合 105"/>
          <p:cNvGrpSpPr/>
          <p:nvPr/>
        </p:nvGrpSpPr>
        <p:grpSpPr>
          <a:xfrm>
            <a:off x="205123" y="1474504"/>
            <a:ext cx="1265926" cy="1189713"/>
            <a:chOff x="-2771523" y="594818"/>
            <a:chExt cx="1785950" cy="1643074"/>
          </a:xfrm>
          <a:solidFill>
            <a:schemeClr val="accent3">
              <a:lumMod val="60000"/>
              <a:lumOff val="40000"/>
            </a:schemeClr>
          </a:solidFill>
        </p:grpSpPr>
        <p:sp>
          <p:nvSpPr>
            <p:cNvPr id="42" name="矩形 4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stCxn id="42" idx="1"/>
              <a:endCxn id="4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0"/>
              <a:endCxn id="4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5" name="TextBox 23"/>
          <p:cNvSpPr txBox="1">
            <a:spLocks noChangeArrowheads="1"/>
          </p:cNvSpPr>
          <p:nvPr/>
        </p:nvSpPr>
        <p:spPr bwMode="auto">
          <a:xfrm>
            <a:off x="289931" y="142744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逗</a:t>
            </a:r>
            <a:endParaRPr lang="zh-CN" altLang="en-US" sz="7200" b="1" dirty="0">
              <a:latin typeface="楷体" panose="02010609060101010101" pitchFamily="49" charset="-122"/>
              <a:ea typeface="楷体" panose="02010609060101010101" pitchFamily="49" charset="-122"/>
            </a:endParaRPr>
          </a:p>
        </p:txBody>
      </p:sp>
      <p:sp>
        <p:nvSpPr>
          <p:cNvPr id="46" name="TextBox 23"/>
          <p:cNvSpPr txBox="1">
            <a:spLocks noChangeArrowheads="1"/>
          </p:cNvSpPr>
          <p:nvPr/>
        </p:nvSpPr>
        <p:spPr bwMode="auto">
          <a:xfrm>
            <a:off x="4472295" y="1571461"/>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sym typeface="Wingdings" panose="05000000000000000000" pitchFamily="2" charset="2"/>
              </a:rPr>
              <a:t>蔷</a:t>
            </a:r>
            <a:endParaRPr lang="zh-CN" altLang="en-US" sz="7200" b="1" dirty="0">
              <a:latin typeface="楷体" panose="02010609060101010101" pitchFamily="49" charset="-122"/>
              <a:ea typeface="楷体" panose="02010609060101010101" pitchFamily="49" charset="-122"/>
            </a:endParaRPr>
          </a:p>
        </p:txBody>
      </p:sp>
      <p:pic>
        <p:nvPicPr>
          <p:cNvPr id="52" name="图片 8"/>
          <p:cNvPicPr>
            <a:picLocks noChangeAspect="1"/>
          </p:cNvPicPr>
          <p:nvPr/>
        </p:nvPicPr>
        <p:blipFill>
          <a:blip r:embed="rId2" cstate="print"/>
          <a:srcRect/>
          <a:stretch>
            <a:fillRect/>
          </a:stretch>
        </p:blipFill>
        <p:spPr bwMode="auto">
          <a:xfrm>
            <a:off x="8172400" y="6343650"/>
            <a:ext cx="720725" cy="477838"/>
          </a:xfrm>
          <a:prstGeom prst="rect">
            <a:avLst/>
          </a:prstGeom>
          <a:noFill/>
          <a:ln w="9525">
            <a:noFill/>
            <a:miter lim="800000"/>
            <a:headEnd/>
            <a:tailEnd/>
          </a:ln>
        </p:spPr>
      </p:pic>
      <p:pic>
        <p:nvPicPr>
          <p:cNvPr id="53" name="图片 9"/>
          <p:cNvPicPr>
            <a:picLocks noChangeAspect="1"/>
          </p:cNvPicPr>
          <p:nvPr/>
        </p:nvPicPr>
        <p:blipFill>
          <a:blip r:embed="rId3" cstate="print"/>
          <a:srcRect r="72971"/>
          <a:stretch>
            <a:fillRect/>
          </a:stretch>
        </p:blipFill>
        <p:spPr bwMode="auto">
          <a:xfrm>
            <a:off x="3458945" y="6072188"/>
            <a:ext cx="1624013" cy="1543050"/>
          </a:xfrm>
          <a:prstGeom prst="rect">
            <a:avLst/>
          </a:prstGeom>
          <a:noFill/>
          <a:ln w="9525">
            <a:noFill/>
            <a:miter lim="800000"/>
            <a:headEnd/>
            <a:tailEnd/>
          </a:ln>
        </p:spPr>
      </p:pic>
      <p:pic>
        <p:nvPicPr>
          <p:cNvPr id="54"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55"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sp>
        <p:nvSpPr>
          <p:cNvPr id="56" name="对角圆角矩形 5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会认字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71" name="TextBox 70"/>
          <p:cNvSpPr txBox="1"/>
          <p:nvPr/>
        </p:nvSpPr>
        <p:spPr>
          <a:xfrm>
            <a:off x="1460294" y="4172999"/>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b="1" dirty="0" smtClean="0">
                <a:latin typeface="楷体" panose="02010609060101010101" pitchFamily="49" charset="-122"/>
                <a:ea typeface="楷体" panose="02010609060101010101" pitchFamily="49" charset="-122"/>
              </a:rPr>
              <a:t>蔷薇  紫薇</a:t>
            </a:r>
            <a:endParaRPr lang="en-US" altLang="zh-CN" sz="2000" b="1" dirty="0" smtClean="0">
              <a:latin typeface="楷体" panose="02010609060101010101" pitchFamily="49" charset="-122"/>
              <a:ea typeface="楷体" panose="02010609060101010101" pitchFamily="49" charset="-122"/>
            </a:endParaRPr>
          </a:p>
          <a:p>
            <a:r>
              <a:rPr lang="en-US" altLang="zh-CN" sz="2000" b="1" dirty="0" smtClean="0">
                <a:latin typeface="楷体" panose="02010609060101010101" pitchFamily="49" charset="-122"/>
                <a:ea typeface="楷体" panose="02010609060101010101" pitchFamily="49" charset="-122"/>
              </a:rPr>
              <a:t>      </a:t>
            </a:r>
            <a:r>
              <a:rPr lang="zh-CN" altLang="en-US" sz="2000" b="1" dirty="0" smtClean="0">
                <a:latin typeface="楷体" panose="02010609060101010101" pitchFamily="49" charset="-122"/>
                <a:ea typeface="楷体" panose="02010609060101010101" pitchFamily="49" charset="-122"/>
              </a:rPr>
              <a:t>采薇</a:t>
            </a:r>
            <a:endParaRPr lang="zh-CN" altLang="en-US" sz="2000" b="1" dirty="0">
              <a:latin typeface="楷体" panose="02010609060101010101" pitchFamily="49" charset="-122"/>
              <a:ea typeface="楷体" panose="02010609060101010101" pitchFamily="49" charset="-122"/>
            </a:endParaRPr>
          </a:p>
        </p:txBody>
      </p:sp>
      <p:sp>
        <p:nvSpPr>
          <p:cNvPr id="72" name="TextBox 71"/>
          <p:cNvSpPr txBox="1"/>
          <p:nvPr/>
        </p:nvSpPr>
        <p:spPr>
          <a:xfrm>
            <a:off x="1431245" y="3396895"/>
            <a:ext cx="3145199"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四声。</a:t>
            </a:r>
            <a:endParaRPr lang="zh-CN" altLang="en-US" sz="2000" dirty="0">
              <a:latin typeface="楷体" panose="02010609060101010101" pitchFamily="49" charset="-122"/>
              <a:ea typeface="楷体" panose="02010609060101010101" pitchFamily="49" charset="-122"/>
            </a:endParaRPr>
          </a:p>
        </p:txBody>
      </p:sp>
      <p:grpSp>
        <p:nvGrpSpPr>
          <p:cNvPr id="73" name="组合 35"/>
          <p:cNvGrpSpPr/>
          <p:nvPr/>
        </p:nvGrpSpPr>
        <p:grpSpPr>
          <a:xfrm>
            <a:off x="217938" y="3608450"/>
            <a:ext cx="1265926" cy="1189713"/>
            <a:chOff x="-2771523" y="594818"/>
            <a:chExt cx="1785950" cy="1643074"/>
          </a:xfrm>
          <a:solidFill>
            <a:schemeClr val="accent3">
              <a:lumMod val="60000"/>
              <a:lumOff val="40000"/>
            </a:schemeClr>
          </a:solidFill>
        </p:grpSpPr>
        <p:sp>
          <p:nvSpPr>
            <p:cNvPr id="74" name="矩形 73"/>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a:stCxn id="74" idx="1"/>
              <a:endCxn id="74"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0"/>
              <a:endCxn id="74"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7" name="TextBox 23"/>
          <p:cNvSpPr txBox="1">
            <a:spLocks noChangeArrowheads="1"/>
          </p:cNvSpPr>
          <p:nvPr/>
        </p:nvSpPr>
        <p:spPr bwMode="auto">
          <a:xfrm>
            <a:off x="323818" y="356506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薇</a:t>
            </a:r>
            <a:endParaRPr lang="zh-CN" altLang="en-US" sz="7200" b="1" dirty="0">
              <a:latin typeface="楷体" panose="02010609060101010101" pitchFamily="49" charset="-122"/>
              <a:ea typeface="楷体" panose="02010609060101010101" pitchFamily="49" charset="-122"/>
            </a:endParaRPr>
          </a:p>
        </p:txBody>
      </p:sp>
      <p:grpSp>
        <p:nvGrpSpPr>
          <p:cNvPr id="78" name="组合 50"/>
          <p:cNvGrpSpPr/>
          <p:nvPr/>
        </p:nvGrpSpPr>
        <p:grpSpPr>
          <a:xfrm>
            <a:off x="4333351" y="3685275"/>
            <a:ext cx="1287742" cy="1224499"/>
            <a:chOff x="4655076" y="1484784"/>
            <a:chExt cx="1287742" cy="1224499"/>
          </a:xfrm>
        </p:grpSpPr>
        <p:grpSp>
          <p:nvGrpSpPr>
            <p:cNvPr id="79"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81" name="矩形 80"/>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a:stCxn id="81" idx="1"/>
                <a:endCxn id="81"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81" idx="0"/>
                <a:endCxn id="81"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TextBox 23"/>
            <p:cNvSpPr txBox="1">
              <a:spLocks noChangeArrowheads="1"/>
            </p:cNvSpPr>
            <p:nvPr/>
          </p:nvSpPr>
          <p:spPr bwMode="auto">
            <a:xfrm>
              <a:off x="4714876" y="148478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逮</a:t>
              </a:r>
              <a:endParaRPr lang="zh-CN" altLang="en-US" sz="7200" b="1" dirty="0">
                <a:latin typeface="楷体" panose="02010609060101010101" pitchFamily="49" charset="-122"/>
                <a:ea typeface="楷体" panose="02010609060101010101" pitchFamily="49" charset="-122"/>
              </a:endParaRPr>
            </a:p>
          </p:txBody>
        </p:sp>
      </p:grpSp>
      <p:sp>
        <p:nvSpPr>
          <p:cNvPr id="84" name="TextBox 83"/>
          <p:cNvSpPr txBox="1"/>
          <p:nvPr/>
        </p:nvSpPr>
        <p:spPr>
          <a:xfrm>
            <a:off x="317270" y="2689009"/>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wēi</a:t>
            </a:r>
            <a:endParaRPr lang="en-US" altLang="zh-CN" sz="4000" dirty="0" smtClean="0">
              <a:solidFill>
                <a:srgbClr val="FF0000"/>
              </a:solidFill>
              <a:latin typeface="+mn-ea"/>
              <a:ea typeface="+mn-ea"/>
            </a:endParaRPr>
          </a:p>
        </p:txBody>
      </p:sp>
      <p:sp>
        <p:nvSpPr>
          <p:cNvPr id="85" name="TextBox 84"/>
          <p:cNvSpPr txBox="1"/>
          <p:nvPr/>
        </p:nvSpPr>
        <p:spPr>
          <a:xfrm>
            <a:off x="5665435" y="4444220"/>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：逮蚊子  逮蝈蝈</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en-US" altLang="zh-CN" sz="20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逮住</a:t>
            </a:r>
            <a:endParaRPr lang="zh-CN" altLang="en-US" sz="2000" dirty="0">
              <a:latin typeface="楷体" panose="02010609060101010101" pitchFamily="49" charset="-122"/>
              <a:ea typeface="楷体" panose="02010609060101010101" pitchFamily="49" charset="-122"/>
            </a:endParaRPr>
          </a:p>
        </p:txBody>
      </p:sp>
      <p:sp>
        <p:nvSpPr>
          <p:cNvPr id="86" name="TextBox 85"/>
          <p:cNvSpPr txBox="1"/>
          <p:nvPr/>
        </p:nvSpPr>
        <p:spPr>
          <a:xfrm>
            <a:off x="5689533" y="3702811"/>
            <a:ext cx="347733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三声。</a:t>
            </a:r>
            <a:endParaRPr lang="zh-CN" altLang="en-US" sz="2000" dirty="0">
              <a:latin typeface="楷体" panose="02010609060101010101" pitchFamily="49" charset="-122"/>
              <a:ea typeface="楷体" panose="02010609060101010101" pitchFamily="49" charset="-122"/>
            </a:endParaRPr>
          </a:p>
        </p:txBody>
      </p:sp>
      <p:sp>
        <p:nvSpPr>
          <p:cNvPr id="87" name="TextBox 86"/>
          <p:cNvSpPr txBox="1"/>
          <p:nvPr/>
        </p:nvSpPr>
        <p:spPr>
          <a:xfrm>
            <a:off x="4576444" y="2848572"/>
            <a:ext cx="954107" cy="707886"/>
          </a:xfrm>
          <a:prstGeom prst="rect">
            <a:avLst/>
          </a:prstGeom>
          <a:noFill/>
        </p:spPr>
        <p:txBody>
          <a:bodyPr wrap="none" rtlCol="0">
            <a:spAutoFit/>
          </a:bodyPr>
          <a:lstStyle/>
          <a:p>
            <a:r>
              <a:rPr lang="en-US" altLang="zh-CN" sz="4000" dirty="0" err="1" smtClean="0">
                <a:solidFill>
                  <a:srgbClr val="FF0000"/>
                </a:solidFill>
                <a:latin typeface="+mn-ea"/>
                <a:ea typeface="+mn-ea"/>
              </a:rPr>
              <a:t>dǎi</a:t>
            </a:r>
            <a:endParaRPr lang="zh-CN" altLang="en-US" sz="4000" dirty="0">
              <a:solidFill>
                <a:srgbClr val="FF0000"/>
              </a:solidFill>
              <a:latin typeface="+mn-ea"/>
              <a:ea typeface="+mn-ea"/>
            </a:endParaRPr>
          </a:p>
        </p:txBody>
      </p:sp>
    </p:spTree>
  </p:cSld>
  <p:clrMapOvr>
    <a:masterClrMapping/>
  </p:clrMapOvr>
  <p:transition spd="med">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4"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55"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5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59" name="Picture 10" descr="91661ef7fc97310ebc98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文本框 59"/>
          <p:cNvSpPr txBox="1"/>
          <p:nvPr/>
        </p:nvSpPr>
        <p:spPr>
          <a:xfrm>
            <a:off x="2928926" y="1142984"/>
            <a:ext cx="5566017"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苍苍茫茫～</a:t>
            </a:r>
            <a:r>
              <a:rPr lang="zh-CN" altLang="en-US" sz="2400" b="1" dirty="0" smtClean="0">
                <a:solidFill>
                  <a:srgbClr val="1597E0"/>
                </a:solidFill>
                <a:latin typeface="楷体" panose="02010609060101010101" pitchFamily="49" charset="-122"/>
                <a:ea typeface="楷体" panose="02010609060101010101" pitchFamily="49" charset="-122"/>
              </a:rPr>
              <a:t>郁郁葱葱</a:t>
            </a:r>
            <a:r>
              <a:rPr lang="zh-CN" altLang="en-US" sz="2400" b="1" dirty="0" smtClean="0">
                <a:latin typeface="楷体" panose="02010609060101010101" pitchFamily="49" charset="-122"/>
                <a:ea typeface="楷体" panose="02010609060101010101" pitchFamily="49" charset="-122"/>
              </a:rPr>
              <a:t>    浓绿～</a:t>
            </a:r>
            <a:r>
              <a:rPr lang="zh-CN" altLang="en-US" sz="2400" b="1" dirty="0" smtClean="0">
                <a:solidFill>
                  <a:srgbClr val="1597E0"/>
                </a:solidFill>
                <a:latin typeface="楷体" panose="02010609060101010101" pitchFamily="49" charset="-122"/>
                <a:ea typeface="楷体" panose="02010609060101010101" pitchFamily="49" charset="-122"/>
              </a:rPr>
              <a:t>深绿</a:t>
            </a:r>
            <a:r>
              <a:rPr lang="zh-CN" altLang="en-US" sz="2400" b="1" dirty="0" smtClean="0">
                <a:latin typeface="楷体" panose="02010609060101010101" pitchFamily="49" charset="-122"/>
                <a:ea typeface="楷体" panose="02010609060101010101" pitchFamily="49" charset="-122"/>
              </a:rPr>
              <a:t>   一望无边～</a:t>
            </a:r>
            <a:r>
              <a:rPr lang="zh-CN" altLang="en-US" sz="2400" b="1" dirty="0" smtClean="0">
                <a:solidFill>
                  <a:srgbClr val="1597E0"/>
                </a:solidFill>
                <a:latin typeface="楷体" panose="02010609060101010101" pitchFamily="49" charset="-122"/>
                <a:ea typeface="楷体" panose="02010609060101010101" pitchFamily="49" charset="-122"/>
              </a:rPr>
              <a:t>一望无际</a:t>
            </a:r>
            <a:r>
              <a:rPr lang="zh-CN" altLang="en-US" sz="2400" b="1" dirty="0" smtClean="0">
                <a:latin typeface="楷体" panose="02010609060101010101" pitchFamily="49" charset="-122"/>
                <a:ea typeface="楷体" panose="02010609060101010101" pitchFamily="49" charset="-122"/>
              </a:rPr>
              <a:t>    原始～</a:t>
            </a:r>
            <a:r>
              <a:rPr lang="zh-CN" altLang="en-US" sz="2400" b="1" dirty="0" smtClean="0">
                <a:solidFill>
                  <a:srgbClr val="1597E0"/>
                </a:solidFill>
                <a:latin typeface="楷体" panose="02010609060101010101" pitchFamily="49" charset="-122"/>
                <a:ea typeface="楷体" panose="02010609060101010101" pitchFamily="49" charset="-122"/>
              </a:rPr>
              <a:t>古老</a:t>
            </a:r>
          </a:p>
        </p:txBody>
      </p:sp>
      <p:sp>
        <p:nvSpPr>
          <p:cNvPr id="61" name="文本框 60"/>
          <p:cNvSpPr txBox="1"/>
          <p:nvPr/>
        </p:nvSpPr>
        <p:spPr>
          <a:xfrm>
            <a:off x="2928926" y="2357430"/>
            <a:ext cx="5566017"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原始～</a:t>
            </a:r>
            <a:r>
              <a:rPr lang="zh-CN" altLang="en-US" sz="2400" b="1" dirty="0" smtClean="0">
                <a:solidFill>
                  <a:srgbClr val="1597E0"/>
                </a:solidFill>
                <a:latin typeface="楷体" panose="02010609060101010101" pitchFamily="49" charset="-122"/>
                <a:ea typeface="楷体" panose="02010609060101010101" pitchFamily="49" charset="-122"/>
              </a:rPr>
              <a:t>现代</a:t>
            </a: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浓绿～</a:t>
            </a:r>
            <a:r>
              <a:rPr lang="zh-CN" altLang="en-US" sz="2400" b="1" dirty="0" smtClean="0">
                <a:solidFill>
                  <a:srgbClr val="1597E0"/>
                </a:solidFill>
                <a:latin typeface="楷体" panose="02010609060101010101" pitchFamily="49" charset="-122"/>
                <a:ea typeface="楷体" panose="02010609060101010101" pitchFamily="49" charset="-122"/>
              </a:rPr>
              <a:t>浅绿</a:t>
            </a:r>
          </a:p>
        </p:txBody>
      </p:sp>
      <p:grpSp>
        <p:nvGrpSpPr>
          <p:cNvPr id="63" name="组合 62"/>
          <p:cNvGrpSpPr/>
          <p:nvPr/>
        </p:nvGrpSpPr>
        <p:grpSpPr>
          <a:xfrm>
            <a:off x="2857488" y="3587967"/>
            <a:ext cx="5766098" cy="922215"/>
            <a:chOff x="2910550" y="3573016"/>
            <a:chExt cx="5766098" cy="922215"/>
          </a:xfrm>
        </p:grpSpPr>
        <p:sp>
          <p:nvSpPr>
            <p:cNvPr id="64" name="文本框 63"/>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65" name="文本框 64"/>
            <p:cNvSpPr txBox="1"/>
            <p:nvPr/>
          </p:nvSpPr>
          <p:spPr>
            <a:xfrm>
              <a:off x="2910550" y="3662359"/>
              <a:ext cx="520193" cy="646331"/>
            </a:xfrm>
            <a:prstGeom prst="rect">
              <a:avLst/>
            </a:prstGeom>
            <a:noFill/>
          </p:spPr>
          <p:txBody>
            <a:bodyPr wrap="square" rtlCol="0">
              <a:spAutoFit/>
            </a:bodyPr>
            <a:lstStyle/>
            <a:p>
              <a:r>
                <a:rPr lang="zh-CN" altLang="en-US" sz="3600" dirty="0" smtClean="0">
                  <a:solidFill>
                    <a:srgbClr val="EF3E22"/>
                  </a:solidFill>
                  <a:latin typeface="楷体" panose="02010609060101010101" pitchFamily="49" charset="-122"/>
                  <a:ea typeface="楷体" panose="02010609060101010101" pitchFamily="49" charset="-122"/>
                </a:rPr>
                <a:t>曾</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66" name="文本框 65"/>
            <p:cNvSpPr txBox="1"/>
            <p:nvPr/>
          </p:nvSpPr>
          <p:spPr>
            <a:xfrm>
              <a:off x="3563888" y="3631135"/>
              <a:ext cx="1296144" cy="338554"/>
            </a:xfrm>
            <a:prstGeom prst="rect">
              <a:avLst/>
            </a:prstGeom>
            <a:noFill/>
          </p:spPr>
          <p:txBody>
            <a:bodyPr wrap="square" rtlCol="0">
              <a:spAutoFit/>
            </a:bodyPr>
            <a:lstStyle/>
            <a:p>
              <a:r>
                <a:rPr lang="en-US" sz="1600" dirty="0" err="1" smtClean="0"/>
                <a:t>c</a:t>
              </a:r>
              <a:r>
                <a:rPr lang="en-US" altLang="zh-CN" sz="1600" dirty="0" err="1" smtClean="0"/>
                <a:t>é</a:t>
              </a:r>
              <a:r>
                <a:rPr lang="en-US" sz="1600" dirty="0" err="1" smtClean="0"/>
                <a:t>ng</a:t>
              </a:r>
              <a:r>
                <a:rPr lang="en-US" sz="1600" dirty="0" smtClean="0"/>
                <a:t> </a:t>
              </a:r>
              <a:r>
                <a:rPr lang="zh-CN" altLang="en-US" sz="1600" dirty="0" smtClean="0"/>
                <a:t>（曾经）  </a:t>
              </a:r>
              <a:endParaRPr lang="zh-CN" altLang="en-US" sz="1600" dirty="0"/>
            </a:p>
          </p:txBody>
        </p:sp>
        <p:sp>
          <p:nvSpPr>
            <p:cNvPr id="67" name="文本框 66"/>
            <p:cNvSpPr txBox="1"/>
            <p:nvPr/>
          </p:nvSpPr>
          <p:spPr>
            <a:xfrm>
              <a:off x="3565481" y="4000467"/>
              <a:ext cx="1585002" cy="338554"/>
            </a:xfrm>
            <a:prstGeom prst="rect">
              <a:avLst/>
            </a:prstGeom>
            <a:noFill/>
          </p:spPr>
          <p:txBody>
            <a:bodyPr wrap="square" rtlCol="0">
              <a:spAutoFit/>
            </a:bodyPr>
            <a:lstStyle/>
            <a:p>
              <a:r>
                <a:rPr lang="en-US" sz="1600" dirty="0" err="1" smtClean="0"/>
                <a:t>z</a:t>
              </a:r>
              <a:r>
                <a:rPr lang="en-US" altLang="zh-CN" sz="1600" dirty="0" err="1" smtClean="0"/>
                <a:t>ē</a:t>
              </a:r>
              <a:r>
                <a:rPr lang="en-US" sz="1600" dirty="0" err="1" smtClean="0"/>
                <a:t>ng</a:t>
              </a:r>
              <a:r>
                <a:rPr lang="zh-CN" altLang="en-US" sz="1600" dirty="0" smtClean="0"/>
                <a:t>（姓曾） </a:t>
              </a:r>
            </a:p>
          </p:txBody>
        </p:sp>
        <p:cxnSp>
          <p:nvCxnSpPr>
            <p:cNvPr id="68" name="直接连接符 67"/>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057110" y="3631135"/>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5000628" y="3772919"/>
            <a:ext cx="3571900" cy="830997"/>
          </a:xfrm>
          <a:prstGeom prst="rect">
            <a:avLst/>
          </a:prstGeom>
          <a:noFill/>
        </p:spPr>
        <p:txBody>
          <a:bodyPr wrap="square" rtlCol="0">
            <a:spAutoFit/>
          </a:bodyPr>
          <a:lstStyle/>
          <a:p>
            <a:r>
              <a:rPr lang="zh-CN" altLang="en-US" sz="1600" dirty="0" smtClean="0"/>
              <a:t>       我曾（ </a:t>
            </a:r>
            <a:r>
              <a:rPr lang="en-US" sz="1600" dirty="0" err="1" smtClean="0"/>
              <a:t>c</a:t>
            </a:r>
            <a:r>
              <a:rPr lang="en-US" altLang="zh-CN" sz="1600" dirty="0" err="1" smtClean="0"/>
              <a:t>é</a:t>
            </a:r>
            <a:r>
              <a:rPr lang="en-US" sz="1600" dirty="0" err="1" smtClean="0"/>
              <a:t>ng</a:t>
            </a:r>
            <a:r>
              <a:rPr lang="en-US" sz="1600" dirty="0" smtClean="0"/>
              <a:t> </a:t>
            </a:r>
            <a:r>
              <a:rPr lang="zh-CN" altLang="en-US" sz="1600" dirty="0" smtClean="0"/>
              <a:t>）经认识一个姓曾（</a:t>
            </a:r>
            <a:r>
              <a:rPr lang="en-US" sz="1600" dirty="0" err="1" smtClean="0"/>
              <a:t>c</a:t>
            </a:r>
            <a:r>
              <a:rPr lang="en-US" altLang="zh-CN" sz="1600" dirty="0" err="1" smtClean="0"/>
              <a:t>é</a:t>
            </a:r>
            <a:r>
              <a:rPr lang="en-US" sz="1600" dirty="0" err="1" smtClean="0"/>
              <a:t>ng</a:t>
            </a:r>
            <a:r>
              <a:rPr lang="en-US" sz="1600" dirty="0" smtClean="0"/>
              <a:t> </a:t>
            </a:r>
            <a:r>
              <a:rPr lang="zh-CN" altLang="en-US" sz="1600" dirty="0" smtClean="0"/>
              <a:t>）的同学，后来他转学了。</a:t>
            </a:r>
          </a:p>
          <a:p>
            <a:endParaRPr lang="zh-CN" altLang="en-US" sz="1600" dirty="0"/>
          </a:p>
        </p:txBody>
      </p:sp>
      <p:grpSp>
        <p:nvGrpSpPr>
          <p:cNvPr id="72" name="组合 71"/>
          <p:cNvGrpSpPr/>
          <p:nvPr/>
        </p:nvGrpSpPr>
        <p:grpSpPr>
          <a:xfrm>
            <a:off x="2893890" y="4588043"/>
            <a:ext cx="5729696" cy="922215"/>
            <a:chOff x="2946952" y="3573016"/>
            <a:chExt cx="5729696" cy="922215"/>
          </a:xfrm>
        </p:grpSpPr>
        <p:sp>
          <p:nvSpPr>
            <p:cNvPr id="73" name="文本框 72"/>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74" name="文本框 73"/>
            <p:cNvSpPr txBox="1"/>
            <p:nvPr/>
          </p:nvSpPr>
          <p:spPr>
            <a:xfrm>
              <a:off x="2952026" y="3662359"/>
              <a:ext cx="520193" cy="646331"/>
            </a:xfrm>
            <a:prstGeom prst="rect">
              <a:avLst/>
            </a:prstGeom>
            <a:noFill/>
          </p:spPr>
          <p:txBody>
            <a:bodyPr wrap="square" rtlCol="0">
              <a:spAutoFit/>
            </a:bodyPr>
            <a:lstStyle/>
            <a:p>
              <a:r>
                <a:rPr lang="zh-CN" altLang="en-US" sz="3600" dirty="0" smtClean="0">
                  <a:solidFill>
                    <a:srgbClr val="EF3E22"/>
                  </a:solidFill>
                  <a:latin typeface="楷体" panose="02010609060101010101" pitchFamily="49" charset="-122"/>
                  <a:ea typeface="楷体" panose="02010609060101010101" pitchFamily="49" charset="-122"/>
                </a:rPr>
                <a:t>逮</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75" name="文本框 74"/>
            <p:cNvSpPr txBox="1"/>
            <p:nvPr/>
          </p:nvSpPr>
          <p:spPr>
            <a:xfrm>
              <a:off x="3563888" y="3631135"/>
              <a:ext cx="1296144" cy="338554"/>
            </a:xfrm>
            <a:prstGeom prst="rect">
              <a:avLst/>
            </a:prstGeom>
            <a:noFill/>
          </p:spPr>
          <p:txBody>
            <a:bodyPr wrap="square" rtlCol="0">
              <a:spAutoFit/>
            </a:bodyPr>
            <a:lstStyle/>
            <a:p>
              <a:r>
                <a:rPr lang="en-US" sz="1600" dirty="0" err="1" smtClean="0"/>
                <a:t>d</a:t>
              </a:r>
              <a:r>
                <a:rPr lang="en-US" altLang="zh-CN" sz="1600" dirty="0" err="1" smtClean="0"/>
                <a:t>ǎ</a:t>
              </a:r>
              <a:r>
                <a:rPr lang="en-US" sz="1600" dirty="0" err="1" smtClean="0"/>
                <a:t>i</a:t>
              </a:r>
              <a:r>
                <a:rPr lang="zh-CN" altLang="en-US" sz="1600" dirty="0" smtClean="0"/>
                <a:t>（逮住）</a:t>
              </a:r>
            </a:p>
          </p:txBody>
        </p:sp>
        <p:sp>
          <p:nvSpPr>
            <p:cNvPr id="76" name="文本框 75"/>
            <p:cNvSpPr txBox="1"/>
            <p:nvPr/>
          </p:nvSpPr>
          <p:spPr>
            <a:xfrm>
              <a:off x="3565481" y="4000467"/>
              <a:ext cx="1585002" cy="338554"/>
            </a:xfrm>
            <a:prstGeom prst="rect">
              <a:avLst/>
            </a:prstGeom>
            <a:noFill/>
          </p:spPr>
          <p:txBody>
            <a:bodyPr wrap="square" rtlCol="0">
              <a:spAutoFit/>
            </a:bodyPr>
            <a:lstStyle/>
            <a:p>
              <a:r>
                <a:rPr lang="en-US" sz="1600" dirty="0" err="1" smtClean="0"/>
                <a:t>d</a:t>
              </a:r>
              <a:r>
                <a:rPr lang="en-US" altLang="zh-CN" sz="1600" dirty="0" err="1" smtClean="0"/>
                <a:t>à</a:t>
              </a:r>
              <a:r>
                <a:rPr lang="en-US" sz="1600" dirty="0" err="1" smtClean="0"/>
                <a:t>i</a:t>
              </a:r>
              <a:r>
                <a:rPr lang="zh-CN" altLang="en-US" sz="1600" dirty="0" smtClean="0"/>
                <a:t>（逮捕）</a:t>
              </a:r>
            </a:p>
          </p:txBody>
        </p:sp>
        <p:cxnSp>
          <p:nvCxnSpPr>
            <p:cNvPr id="77" name="直接连接符 76"/>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57110" y="3631135"/>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79" name="文本框 78"/>
          <p:cNvSpPr txBox="1"/>
          <p:nvPr/>
        </p:nvSpPr>
        <p:spPr>
          <a:xfrm>
            <a:off x="5047796" y="4614227"/>
            <a:ext cx="3484644" cy="830997"/>
          </a:xfrm>
          <a:prstGeom prst="rect">
            <a:avLst/>
          </a:prstGeom>
          <a:noFill/>
        </p:spPr>
        <p:txBody>
          <a:bodyPr wrap="square" rtlCol="0">
            <a:spAutoFit/>
          </a:bodyPr>
          <a:lstStyle/>
          <a:p>
            <a:r>
              <a:rPr lang="zh-CN" altLang="en-US" sz="1600" dirty="0" smtClean="0"/>
              <a:t>      警察逮（</a:t>
            </a:r>
            <a:r>
              <a:rPr lang="en-US" altLang="zh-CN" sz="1600" dirty="0" err="1"/>
              <a:t>dài</a:t>
            </a:r>
            <a:r>
              <a:rPr lang="zh-CN" altLang="en-US" sz="1600" dirty="0" smtClean="0"/>
              <a:t>）捕</a:t>
            </a:r>
            <a:r>
              <a:rPr lang="zh-CN" altLang="en-US" sz="1600" dirty="0"/>
              <a:t>了一个逃跑了三年的犯罪</a:t>
            </a:r>
            <a:r>
              <a:rPr lang="zh-CN" altLang="en-US" sz="1600" dirty="0" smtClean="0"/>
              <a:t>嫌疑人</a:t>
            </a:r>
            <a:r>
              <a:rPr lang="en-US" altLang="zh-CN" sz="1600" dirty="0" smtClean="0"/>
              <a:t>,</a:t>
            </a:r>
            <a:r>
              <a:rPr lang="zh-CN" altLang="en-US" sz="1600" dirty="0" smtClean="0"/>
              <a:t>在被逮（</a:t>
            </a:r>
            <a:r>
              <a:rPr lang="en-US" altLang="zh-CN" sz="1600" dirty="0" err="1"/>
              <a:t>dǎi</a:t>
            </a:r>
            <a:r>
              <a:rPr lang="zh-CN" altLang="en-US" sz="1600" dirty="0" smtClean="0"/>
              <a:t>）住了的一瞬间</a:t>
            </a:r>
            <a:r>
              <a:rPr lang="en-US" altLang="zh-CN" sz="1600" dirty="0" smtClean="0"/>
              <a:t>,</a:t>
            </a:r>
            <a:r>
              <a:rPr lang="zh-CN" altLang="en-US" sz="1600" dirty="0" smtClean="0"/>
              <a:t>他不禁流出</a:t>
            </a:r>
            <a:r>
              <a:rPr lang="zh-CN" altLang="en-US" sz="1600" dirty="0"/>
              <a:t>悔恨的</a:t>
            </a:r>
            <a:r>
              <a:rPr lang="zh-CN" altLang="en-US" sz="1600" dirty="0" smtClean="0"/>
              <a:t>泪水。</a:t>
            </a:r>
            <a:endParaRPr lang="zh-CN" altLang="en-US" sz="16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theme/theme1.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1352</Words>
  <Application>Microsoft Office PowerPoint</Application>
  <PresentationFormat>全屏显示(4:3)</PresentationFormat>
  <Paragraphs>248</Paragraphs>
  <Slides>26</Slides>
  <Notes>1</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3_自定义设计方案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lenovo03</dc:creator>
  <cp:lastModifiedBy>whjy</cp:lastModifiedBy>
  <cp:revision>15</cp:revision>
  <dcterms:created xsi:type="dcterms:W3CDTF">2017-11-17T06:39:00Z</dcterms:created>
  <dcterms:modified xsi:type="dcterms:W3CDTF">2018-02-18T05:37:00Z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