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62" r:id="rId2"/>
    <p:sldId id="293" r:id="rId3"/>
    <p:sldId id="294" r:id="rId4"/>
    <p:sldId id="355" r:id="rId5"/>
    <p:sldId id="356" r:id="rId6"/>
    <p:sldId id="357" r:id="rId7"/>
    <p:sldId id="358" r:id="rId8"/>
    <p:sldId id="359" r:id="rId9"/>
    <p:sldId id="364" r:id="rId10"/>
    <p:sldId id="365" r:id="rId11"/>
    <p:sldId id="300" r:id="rId12"/>
    <p:sldId id="303" r:id="rId13"/>
    <p:sldId id="304" r:id="rId14"/>
    <p:sldId id="306" r:id="rId15"/>
    <p:sldId id="376" r:id="rId16"/>
    <p:sldId id="367" r:id="rId17"/>
    <p:sldId id="368" r:id="rId18"/>
    <p:sldId id="369" r:id="rId19"/>
    <p:sldId id="374" r:id="rId20"/>
    <p:sldId id="375" r:id="rId21"/>
    <p:sldId id="312" r:id="rId22"/>
    <p:sldId id="315" r:id="rId23"/>
    <p:sldId id="363" r:id="rId24"/>
    <p:sldId id="314" r:id="rId25"/>
    <p:sldId id="370" r:id="rId26"/>
    <p:sldId id="373" r:id="rId27"/>
    <p:sldId id="372" r:id="rId28"/>
    <p:sldId id="321" r:id="rId29"/>
    <p:sldId id="291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D545"/>
    <a:srgbClr val="FF0000"/>
    <a:srgbClr val="0000FF"/>
    <a:srgbClr val="1597E0"/>
    <a:srgbClr val="1894DE"/>
    <a:srgbClr val="CCECFF"/>
    <a:srgbClr val="FCF7E3"/>
    <a:srgbClr val="FFFFFF"/>
    <a:srgbClr val="F57F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862" autoAdjust="0"/>
    <p:restoredTop sz="93765" autoAdjust="0"/>
  </p:normalViewPr>
  <p:slideViewPr>
    <p:cSldViewPr>
      <p:cViewPr varScale="1">
        <p:scale>
          <a:sx n="66" d="100"/>
          <a:sy n="66" d="100"/>
        </p:scale>
        <p:origin x="-1698" y="186"/>
      </p:cViewPr>
      <p:guideLst>
        <p:guide orient="horz" pos="2157"/>
        <p:guide pos="28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.png"/><Relationship Id="rId4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13.png"/><Relationship Id="rId7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4.emf"/><Relationship Id="rId4" Type="http://schemas.openxmlformats.org/officeDocument/2006/relationships/image" Target="../media/image6.emf"/><Relationship Id="rId9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4.emf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hyperlink" Target="&#26391;&#35835;&#12289;&#21548;&#20889;&#35270;&#39057;-&#32703;&#23556;&#20061;&#26085;/&#35838;&#25991;&#26391;&#35835;&#8212;25%20&#32703;&#23556;&#20061;&#26085;.mp4" TargetMode="Externa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0.png"/><Relationship Id="rId5" Type="http://schemas.openxmlformats.org/officeDocument/2006/relationships/image" Target="../media/image13.png"/><Relationship Id="rId10" Type="http://schemas.openxmlformats.org/officeDocument/2006/relationships/image" Target="../media/image33.png"/><Relationship Id="rId4" Type="http://schemas.openxmlformats.org/officeDocument/2006/relationships/image" Target="../media/image29.png"/><Relationship Id="rId9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3.png"/><Relationship Id="rId7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4.emf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3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emf"/><Relationship Id="rId5" Type="http://schemas.openxmlformats.org/officeDocument/2006/relationships/image" Target="../media/image14.emf"/><Relationship Id="rId4" Type="http://schemas.openxmlformats.org/officeDocument/2006/relationships/image" Target="../media/image6.emf"/><Relationship Id="rId9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3.png"/><Relationship Id="rId7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emf"/><Relationship Id="rId5" Type="http://schemas.openxmlformats.org/officeDocument/2006/relationships/image" Target="../media/image14.emf"/><Relationship Id="rId4" Type="http://schemas.openxmlformats.org/officeDocument/2006/relationships/image" Target="../media/image6.emf"/><Relationship Id="rId9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3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emf"/><Relationship Id="rId5" Type="http://schemas.openxmlformats.org/officeDocument/2006/relationships/image" Target="../media/image14.emf"/><Relationship Id="rId4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.emf"/><Relationship Id="rId7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14.emf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0.png"/><Relationship Id="rId4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4.emf"/><Relationship Id="rId4" Type="http://schemas.openxmlformats.org/officeDocument/2006/relationships/image" Target="../media/image6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3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4.emf"/><Relationship Id="rId4" Type="http://schemas.openxmlformats.org/officeDocument/2006/relationships/image" Target="../media/image6.emf"/><Relationship Id="rId9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3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4.emf"/><Relationship Id="rId4" Type="http://schemas.openxmlformats.org/officeDocument/2006/relationships/image" Target="../media/image6.emf"/><Relationship Id="rId9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13.png"/><Relationship Id="rId7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4.emf"/><Relationship Id="rId4" Type="http://schemas.openxmlformats.org/officeDocument/2006/relationships/image" Target="../media/image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4.emf"/><Relationship Id="rId4" Type="http://schemas.openxmlformats.org/officeDocument/2006/relationships/image" Target="../media/image6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4.emf"/><Relationship Id="rId4" Type="http://schemas.openxmlformats.org/officeDocument/2006/relationships/image" Target="../media/image6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3.png"/><Relationship Id="rId7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hyperlink" Target="&#26391;&#35835;&#12289;&#21548;&#20889;&#35270;&#39057;-&#32703;&#23556;&#20061;&#26085;/&#21548;&#20889;-25&#32703;&#23556;&#20061;&#26085;.mp4" TargetMode="External"/><Relationship Id="rId11" Type="http://schemas.openxmlformats.org/officeDocument/2006/relationships/image" Target="../media/image9.png"/><Relationship Id="rId5" Type="http://schemas.openxmlformats.org/officeDocument/2006/relationships/image" Target="../media/image14.emf"/><Relationship Id="rId10" Type="http://schemas.openxmlformats.org/officeDocument/2006/relationships/image" Target="../media/image8.png"/><Relationship Id="rId4" Type="http://schemas.openxmlformats.org/officeDocument/2006/relationships/image" Target="../media/image6.emf"/><Relationship Id="rId9" Type="http://schemas.openxmlformats.org/officeDocument/2006/relationships/image" Target="../media/image7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3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.png"/><Relationship Id="rId5" Type="http://schemas.openxmlformats.org/officeDocument/2006/relationships/image" Target="../media/image14.emf"/><Relationship Id="rId4" Type="http://schemas.openxmlformats.org/officeDocument/2006/relationships/image" Target="../media/image6.em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4.emf"/><Relationship Id="rId4" Type="http://schemas.openxmlformats.org/officeDocument/2006/relationships/image" Target="../media/image6.emf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emf"/><Relationship Id="rId5" Type="http://schemas.openxmlformats.org/officeDocument/2006/relationships/image" Target="../media/image10.png"/><Relationship Id="rId4" Type="http://schemas.openxmlformats.org/officeDocument/2006/relationships/image" Target="../media/image6.emf"/><Relationship Id="rId9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4.emf"/><Relationship Id="rId4" Type="http://schemas.openxmlformats.org/officeDocument/2006/relationships/image" Target="../media/image6.emf"/><Relationship Id="rId9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4.emf"/><Relationship Id="rId4" Type="http://schemas.openxmlformats.org/officeDocument/2006/relationships/image" Target="../media/image6.emf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4.emf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.png"/><Relationship Id="rId5" Type="http://schemas.openxmlformats.org/officeDocument/2006/relationships/image" Target="../media/image14.emf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143108" y="19888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25 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羿射九日</a:t>
            </a: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人教版二年级下册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9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448971" y="790440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jià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662337" y="2040445"/>
            <a:ext cx="286732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：庄稼  耕稼</a:t>
            </a: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稼穑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662337" y="908720"/>
            <a:ext cx="299573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三拼音节，不要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丢掉</a:t>
            </a:r>
            <a:r>
              <a:rPr lang="en-US" altLang="zh-CN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i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425975" y="639927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zī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549119" y="1931999"/>
            <a:ext cx="2321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：滋润  滋生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滋事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39131" y="1087062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一声。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92"/>
          <p:cNvGrpSpPr/>
          <p:nvPr/>
        </p:nvGrpSpPr>
        <p:grpSpPr>
          <a:xfrm>
            <a:off x="386539" y="1441005"/>
            <a:ext cx="1344458" cy="1252636"/>
            <a:chOff x="3418472" y="1147023"/>
            <a:chExt cx="1344458" cy="1252636"/>
          </a:xfrm>
        </p:grpSpPr>
        <p:grpSp>
          <p:nvGrpSpPr>
            <p:cNvPr id="36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38" name="矩形 37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" name="直接连接符 38"/>
              <p:cNvCxnSpPr>
                <a:stCxn id="38" idx="1"/>
                <a:endCxn id="38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>
                <a:stCxn id="38" idx="0"/>
                <a:endCxn id="38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TextBox 23"/>
            <p:cNvSpPr txBox="1">
              <a:spLocks noChangeArrowheads="1"/>
            </p:cNvSpPr>
            <p:nvPr/>
          </p:nvSpPr>
          <p:spPr bwMode="auto">
            <a:xfrm>
              <a:off x="3534988" y="1147023"/>
              <a:ext cx="1227942" cy="11988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稼</a:t>
              </a:r>
            </a:p>
          </p:txBody>
        </p:sp>
      </p:grpSp>
      <p:grpSp>
        <p:nvGrpSpPr>
          <p:cNvPr id="46" name="组合 105"/>
          <p:cNvGrpSpPr/>
          <p:nvPr/>
        </p:nvGrpSpPr>
        <p:grpSpPr>
          <a:xfrm>
            <a:off x="4138452" y="1353630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7" name="矩形 4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直接连接符 47"/>
            <p:cNvCxnSpPr>
              <a:stCxn id="47" idx="1"/>
              <a:endCxn id="4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>
              <a:stCxn id="47" idx="0"/>
              <a:endCxn id="4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23"/>
          <p:cNvSpPr txBox="1">
            <a:spLocks noChangeArrowheads="1"/>
          </p:cNvSpPr>
          <p:nvPr/>
        </p:nvSpPr>
        <p:spPr bwMode="auto">
          <a:xfrm>
            <a:off x="4223260" y="1259560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滋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对角圆角矩形 5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1713185" y="3891356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奔腾  欢腾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腾跃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653703" y="3084944"/>
            <a:ext cx="31451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后鼻音，不要读成前鼻音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组合 35"/>
          <p:cNvGrpSpPr/>
          <p:nvPr/>
        </p:nvGrpSpPr>
        <p:grpSpPr>
          <a:xfrm>
            <a:off x="440396" y="329649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61" name="矩形 60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2" name="直接连接符 61"/>
            <p:cNvCxnSpPr>
              <a:stCxn id="61" idx="1"/>
              <a:endCxn id="61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>
              <a:stCxn id="61" idx="0"/>
              <a:endCxn id="61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TextBox 23"/>
          <p:cNvSpPr txBox="1">
            <a:spLocks noChangeArrowheads="1"/>
          </p:cNvSpPr>
          <p:nvPr/>
        </p:nvSpPr>
        <p:spPr bwMode="auto">
          <a:xfrm>
            <a:off x="546276" y="319932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腾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27495" y="263988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téng</a:t>
            </a:r>
            <a:endParaRPr lang="en-US" altLang="zh-CN" sz="4000" dirty="0" smtClean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058768" y="212988"/>
            <a:ext cx="6206425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近义词、反义词、多音字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4" name="AutoShape 2"/>
          <p:cNvSpPr>
            <a:spLocks noChangeArrowheads="1"/>
          </p:cNvSpPr>
          <p:nvPr/>
        </p:nvSpPr>
        <p:spPr bwMode="auto">
          <a:xfrm>
            <a:off x="1382713" y="1371894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近义词</a:t>
            </a:r>
            <a:endParaRPr lang="zh-CN" altLang="en-US" b="1" dirty="0"/>
          </a:p>
        </p:txBody>
      </p:sp>
      <p:pic>
        <p:nvPicPr>
          <p:cNvPr id="55" name="Picture 10" descr="91661ef7fc97310ebc98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2991" y="972799"/>
            <a:ext cx="641671" cy="65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AutoShape 2"/>
          <p:cNvSpPr>
            <a:spLocks noChangeArrowheads="1"/>
          </p:cNvSpPr>
          <p:nvPr/>
        </p:nvSpPr>
        <p:spPr bwMode="auto">
          <a:xfrm>
            <a:off x="1429184" y="2535403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反义词</a:t>
            </a:r>
            <a:endParaRPr lang="zh-CN" altLang="en-US" b="1" dirty="0"/>
          </a:p>
        </p:txBody>
      </p:sp>
      <p:pic>
        <p:nvPicPr>
          <p:cNvPr id="57" name="Picture 10" descr="91661ef7fc97310ebc98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2792" y="2310608"/>
            <a:ext cx="590432" cy="60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AutoShape 2"/>
          <p:cNvSpPr>
            <a:spLocks noChangeArrowheads="1"/>
          </p:cNvSpPr>
          <p:nvPr/>
        </p:nvSpPr>
        <p:spPr bwMode="auto">
          <a:xfrm>
            <a:off x="1514115" y="3717032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多音字</a:t>
            </a:r>
            <a:endParaRPr lang="zh-CN" altLang="en-US" b="1" dirty="0"/>
          </a:p>
        </p:txBody>
      </p:sp>
      <p:pic>
        <p:nvPicPr>
          <p:cNvPr id="59" name="Picture 10" descr="91661ef7fc97310ebc98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4950" y="3399097"/>
            <a:ext cx="624746" cy="635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文本框 59"/>
          <p:cNvSpPr txBox="1"/>
          <p:nvPr/>
        </p:nvSpPr>
        <p:spPr>
          <a:xfrm>
            <a:off x="2786050" y="1214422"/>
            <a:ext cx="5839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艰难～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困难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炙烤～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暴晒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滋润～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滋养</a:t>
            </a:r>
            <a:endParaRPr lang="en-US" altLang="zh-CN" sz="2400" b="1" dirty="0" smtClean="0">
              <a:solidFill>
                <a:srgbClr val="1597E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勃勃生机～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生气勃勃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2786050" y="2428868"/>
            <a:ext cx="5566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勃勃生机～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死气沉沉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艰难～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安适  </a:t>
            </a:r>
            <a:endParaRPr lang="en-US" altLang="zh-CN" sz="2400" b="1" dirty="0" smtClean="0">
              <a:solidFill>
                <a:srgbClr val="1597E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炎热～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寒冷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2857488" y="3587967"/>
            <a:ext cx="5766098" cy="922215"/>
            <a:chOff x="2910550" y="3573016"/>
            <a:chExt cx="5766098" cy="922215"/>
          </a:xfrm>
        </p:grpSpPr>
        <p:sp>
          <p:nvSpPr>
            <p:cNvPr id="64" name="文本框 63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2910550" y="3662359"/>
              <a:ext cx="520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觉</a:t>
              </a:r>
              <a:endPara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563888" y="3631135"/>
              <a:ext cx="12961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 smtClean="0"/>
                <a:t>ju</a:t>
              </a:r>
              <a:r>
                <a:rPr lang="en-US" altLang="zh-CN" sz="1600" dirty="0" err="1" smtClean="0"/>
                <a:t>é</a:t>
              </a:r>
              <a:r>
                <a:rPr lang="en-US" altLang="zh-CN" sz="1600" dirty="0" smtClean="0"/>
                <a:t> </a:t>
              </a:r>
              <a:r>
                <a:rPr lang="zh-CN" altLang="en-US" sz="1600" dirty="0" smtClean="0"/>
                <a:t>（觉得）</a:t>
              </a:r>
              <a:endParaRPr lang="zh-CN" altLang="en-US" sz="1600" dirty="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565481" y="4000467"/>
              <a:ext cx="15850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 smtClean="0"/>
                <a:t>ji</a:t>
              </a:r>
              <a:r>
                <a:rPr lang="en-US" altLang="zh-CN" sz="1600" dirty="0" err="1" smtClean="0"/>
                <a:t>à</a:t>
              </a:r>
              <a:r>
                <a:rPr lang="en-US" sz="1600" dirty="0" err="1" smtClean="0"/>
                <a:t>o</a:t>
              </a:r>
              <a:r>
                <a:rPr lang="zh-CN" altLang="en-US" sz="1600" dirty="0" smtClean="0"/>
                <a:t>（睡觉）</a:t>
              </a:r>
              <a:endParaRPr lang="zh-CN" altLang="en-US" sz="1600" dirty="0"/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文本框 69"/>
          <p:cNvSpPr txBox="1"/>
          <p:nvPr/>
        </p:nvSpPr>
        <p:spPr>
          <a:xfrm>
            <a:off x="4984100" y="3714752"/>
            <a:ext cx="38027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        晚上睡觉（</a:t>
            </a:r>
            <a:r>
              <a:rPr lang="en-US" altLang="zh-CN" sz="1600" dirty="0" err="1" smtClean="0"/>
              <a:t>jiào</a:t>
            </a:r>
            <a:r>
              <a:rPr lang="zh-CN" altLang="en-US" sz="1600" dirty="0" smtClean="0"/>
              <a:t>）不宜太晚，不然，早上学习会觉（</a:t>
            </a:r>
            <a:r>
              <a:rPr lang="en-US" altLang="zh-CN" sz="1600" dirty="0" err="1" smtClean="0"/>
              <a:t>jué</a:t>
            </a:r>
            <a:r>
              <a:rPr lang="zh-CN" altLang="en-US" sz="1600" dirty="0" smtClean="0"/>
              <a:t>）得没有精神。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2893890" y="4588043"/>
            <a:ext cx="5729696" cy="922215"/>
            <a:chOff x="2946952" y="3573016"/>
            <a:chExt cx="5729696" cy="922215"/>
          </a:xfrm>
        </p:grpSpPr>
        <p:sp>
          <p:nvSpPr>
            <p:cNvPr id="73" name="文本框 72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2952026" y="3662359"/>
              <a:ext cx="520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裂</a:t>
              </a:r>
              <a:endPara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563888" y="3631135"/>
              <a:ext cx="12961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 smtClean="0"/>
                <a:t>li</a:t>
              </a:r>
              <a:r>
                <a:rPr lang="en-US" altLang="zh-CN" sz="1600" dirty="0" err="1" smtClean="0"/>
                <a:t>è</a:t>
              </a:r>
              <a:r>
                <a:rPr lang="zh-CN" altLang="en-US" sz="1600" dirty="0" smtClean="0"/>
                <a:t>（裂纹）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565481" y="4000467"/>
              <a:ext cx="15850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 smtClean="0"/>
                <a:t>li</a:t>
              </a:r>
              <a:r>
                <a:rPr lang="en-US" altLang="zh-CN" sz="1600" dirty="0" err="1" smtClean="0"/>
                <a:t>ě</a:t>
              </a:r>
              <a:r>
                <a:rPr lang="zh-CN" altLang="en-US" sz="1600" dirty="0" smtClean="0"/>
                <a:t>（裂着嘴）</a:t>
              </a: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78"/>
          <p:cNvSpPr txBox="1"/>
          <p:nvPr/>
        </p:nvSpPr>
        <p:spPr>
          <a:xfrm>
            <a:off x="5028325" y="4694093"/>
            <a:ext cx="348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       叔叔裂（</a:t>
            </a:r>
            <a:r>
              <a:rPr lang="en-US" sz="1600" dirty="0" smtClean="0"/>
              <a:t> </a:t>
            </a:r>
            <a:r>
              <a:rPr lang="en-US" sz="1600" dirty="0" err="1" smtClean="0"/>
              <a:t>li</a:t>
            </a:r>
            <a:r>
              <a:rPr lang="en-US" altLang="zh-CN" sz="1600" dirty="0" err="1" smtClean="0"/>
              <a:t>ě</a:t>
            </a:r>
            <a:r>
              <a:rPr lang="en-US" altLang="zh-CN" sz="1600" dirty="0" smtClean="0"/>
              <a:t> </a:t>
            </a:r>
            <a:r>
              <a:rPr lang="zh-CN" altLang="en-US" sz="1600" dirty="0" smtClean="0"/>
              <a:t>）着嘴笑，唇上的裂（</a:t>
            </a:r>
            <a:r>
              <a:rPr lang="en-US" sz="1600" dirty="0" smtClean="0"/>
              <a:t> </a:t>
            </a:r>
            <a:r>
              <a:rPr lang="en-US" sz="1600" dirty="0" err="1" smtClean="0"/>
              <a:t>li</a:t>
            </a:r>
            <a:r>
              <a:rPr lang="en-US" altLang="zh-CN" sz="1600" dirty="0" err="1" smtClean="0"/>
              <a:t>è</a:t>
            </a:r>
            <a:r>
              <a:rPr lang="en-US" altLang="zh-CN" sz="1600" dirty="0" smtClean="0"/>
              <a:t> </a:t>
            </a:r>
            <a:r>
              <a:rPr lang="zh-CN" altLang="en-US" sz="1600" dirty="0" smtClean="0"/>
              <a:t>）纹更深了。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1" y="205637"/>
            <a:ext cx="1927161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9" name="TextBox 1"/>
          <p:cNvSpPr txBox="1"/>
          <p:nvPr/>
        </p:nvSpPr>
        <p:spPr>
          <a:xfrm>
            <a:off x="683729" y="928670"/>
            <a:ext cx="773376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扶桑：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神话中海外的大树，据说太阳从这里出来。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造句：扶桑树的枝头站着一个太阳，树底下还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有九个太阳。</a:t>
            </a:r>
          </a:p>
          <a:p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炙烤：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烤。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造句：从前十个太阳炙烤着大地，人们热得受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不了。</a:t>
            </a:r>
          </a:p>
          <a:p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滋润：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增添水分，使不干枯。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造句：禾苗的生长必须有雨露的滋润。</a:t>
            </a:r>
          </a:p>
          <a:p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艰难：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困难。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造句：很久以前，人们的日子过得很艰难，缺                 衣少食的。</a:t>
            </a:r>
          </a:p>
          <a:p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熔化：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固体加热到一定的程度变成液体。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造句：铁加热至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1538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摄氏度以上就熔化成铁水。</a:t>
            </a:r>
          </a:p>
          <a:p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勃勃生机：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精神旺盛或欲望强烈的样子。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造句：春天到了，万物呈现出勃勃生机。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006" y="1338957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2411760" y="4449105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638" y="4412406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边听边想：课文主要写了什么？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课文早知道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4548" y="4449105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18" grpId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05565" y="604400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36170" y="5997582"/>
            <a:ext cx="1513116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547" y="604400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461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课文早知道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348177"/>
            <a:ext cx="1148383" cy="129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1"/>
          <p:cNvSpPr txBox="1"/>
          <p:nvPr/>
        </p:nvSpPr>
        <p:spPr>
          <a:xfrm>
            <a:off x="4786314" y="1428736"/>
            <a:ext cx="3643338" cy="397031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本文讲的是由于天上同时出现十个太阳，大地万物都快被烤焦了，羿准备救人们于水火之中。他一口气射掉了九个太阳，留下一个太阳让它造福世界。</a:t>
            </a:r>
            <a:endParaRPr lang="zh-CN" alt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23" descr="C:\Users\Administrator\AppData\Roaming\Tencent\Users\541737432\QQ\WinTemp\RichOle\%GW(GQ8U{$DIS8QBEQNV{]7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28662" y="1714488"/>
            <a:ext cx="3471868" cy="3557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1357298"/>
            <a:ext cx="78581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</a:rPr>
              <a:t>       禾苗被晒枯了，土地被烤焦了，江河里的水被蒸干了，连地上的沙石好像都要被熔化了。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2761341" y="3326950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719081" y="3480569"/>
            <a:ext cx="24763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重读划线词语，读出更加急迫、危急之情。</a:t>
            </a:r>
          </a:p>
          <a:p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对角圆角矩形 22"/>
          <p:cNvSpPr/>
          <p:nvPr/>
        </p:nvSpPr>
        <p:spPr>
          <a:xfrm>
            <a:off x="1132672" y="205637"/>
            <a:ext cx="1982682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朗读指导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38" y="4153121"/>
            <a:ext cx="1035476" cy="1050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6"/>
          <p:cNvGrpSpPr/>
          <p:nvPr/>
        </p:nvGrpSpPr>
        <p:grpSpPr>
          <a:xfrm>
            <a:off x="4626249" y="4153121"/>
            <a:ext cx="2968747" cy="1204705"/>
            <a:chOff x="4568809" y="3748420"/>
            <a:chExt cx="2968747" cy="1204705"/>
          </a:xfrm>
        </p:grpSpPr>
        <p:sp>
          <p:nvSpPr>
            <p:cNvPr id="16" name="六角星 15"/>
            <p:cNvSpPr/>
            <p:nvPr/>
          </p:nvSpPr>
          <p:spPr>
            <a:xfrm>
              <a:off x="4568809" y="4051015"/>
              <a:ext cx="1947144" cy="902110"/>
            </a:xfrm>
            <a:prstGeom prst="star6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试一试。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7004" y="3748420"/>
              <a:ext cx="890552" cy="10994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28" name="直接连接符 27"/>
          <p:cNvCxnSpPr/>
          <p:nvPr/>
        </p:nvCxnSpPr>
        <p:spPr>
          <a:xfrm>
            <a:off x="1214414" y="2857496"/>
            <a:ext cx="785818" cy="158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857488" y="1857364"/>
            <a:ext cx="785818" cy="158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643570" y="1857364"/>
            <a:ext cx="785818" cy="158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2428860" y="2428868"/>
            <a:ext cx="785818" cy="158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2000232" y="857232"/>
            <a:ext cx="6000792" cy="2143140"/>
          </a:xfrm>
          <a:prstGeom prst="cloudCallout">
            <a:avLst>
              <a:gd name="adj1" fmla="val -74065"/>
              <a:gd name="adj2" fmla="val 10133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357554" y="1214422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羿为什么射日？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1538" y="3429000"/>
            <a:ext cx="76438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禾苗被晒枯了，土地被烤焦了，江河里的水被蒸干了，连地上的沙石好像都要被熔化了。人类的日子非常艰难。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71736" y="1714488"/>
            <a:ext cx="49292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天上出现十个太阳，人们的日子很艰难。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286116" y="3929066"/>
            <a:ext cx="714380" cy="158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072198" y="3929066"/>
            <a:ext cx="857256" cy="158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286380" y="4929198"/>
            <a:ext cx="1571636" cy="158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500166" y="5143512"/>
            <a:ext cx="3128078" cy="1222679"/>
            <a:chOff x="1407417" y="4797152"/>
            <a:chExt cx="2682048" cy="1222679"/>
          </a:xfrm>
        </p:grpSpPr>
        <p:sp>
          <p:nvSpPr>
            <p:cNvPr id="10" name="云形标注 9"/>
            <p:cNvSpPr/>
            <p:nvPr/>
          </p:nvSpPr>
          <p:spPr>
            <a:xfrm>
              <a:off x="1407417" y="4797152"/>
              <a:ext cx="2682048" cy="945680"/>
            </a:xfrm>
            <a:prstGeom prst="cloudCallout">
              <a:avLst>
                <a:gd name="adj1" fmla="val -76605"/>
                <a:gd name="adj2" fmla="val 6468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29920" y="4819502"/>
              <a:ext cx="252445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我知道“晒枯、烤焦、蒸干、熔化”写出了太阳当空，大地万物遭了殃。</a:t>
              </a:r>
            </a:p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 flipV="1">
            <a:off x="1571604" y="4929198"/>
            <a:ext cx="857256" cy="9524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云形标注 12"/>
          <p:cNvSpPr/>
          <p:nvPr/>
        </p:nvSpPr>
        <p:spPr>
          <a:xfrm>
            <a:off x="5286380" y="5214950"/>
            <a:ext cx="2500330" cy="1214446"/>
          </a:xfrm>
          <a:prstGeom prst="cloudCallout">
            <a:avLst>
              <a:gd name="adj1" fmla="val 77026"/>
              <a:gd name="adj2" fmla="val 5275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429256" y="5429264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“艰难”写出了人类更是很难生存下来。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2786050" y="4429132"/>
            <a:ext cx="785818" cy="9524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6" y="61468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6" y="62753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组合 19"/>
          <p:cNvGrpSpPr/>
          <p:nvPr/>
        </p:nvGrpSpPr>
        <p:grpSpPr>
          <a:xfrm>
            <a:off x="7786710" y="4714884"/>
            <a:ext cx="1113416" cy="1819834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4282" y="5143512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对角圆角矩形 23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 animBg="1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1857356" y="1071546"/>
            <a:ext cx="6000792" cy="2143140"/>
          </a:xfrm>
          <a:prstGeom prst="cloudCallout">
            <a:avLst>
              <a:gd name="adj1" fmla="val -74065"/>
              <a:gd name="adj2" fmla="val 10133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571736" y="1548458"/>
            <a:ext cx="4857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羿为什么会留下最后一个太阳？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85786" y="3500438"/>
            <a:ext cx="76438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天上没有了太阳，整个世界一片黑暗。羿想，没有了太阳，就没有了光明和温暖，庄稼不能生长，人类和动物也没法活下去。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86050" y="2191400"/>
            <a:ext cx="42148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没有了太阳，人和动物无法生活下去。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7358082" y="4000504"/>
            <a:ext cx="857256" cy="9524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215074" y="5000636"/>
            <a:ext cx="1143008" cy="158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143636" y="4500570"/>
            <a:ext cx="928694" cy="9524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428860" y="5000636"/>
            <a:ext cx="928694" cy="9524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358082" y="4500570"/>
            <a:ext cx="928694" cy="9524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6" y="61468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6215082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组合 14"/>
          <p:cNvGrpSpPr/>
          <p:nvPr/>
        </p:nvGrpSpPr>
        <p:grpSpPr>
          <a:xfrm>
            <a:off x="7715272" y="5214950"/>
            <a:ext cx="970540" cy="1391206"/>
            <a:chOff x="5836357" y="4560894"/>
            <a:chExt cx="1327930" cy="2056092"/>
          </a:xfrm>
        </p:grpSpPr>
        <p:pic>
          <p:nvPicPr>
            <p:cNvPr id="16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0034" y="5357826"/>
            <a:ext cx="1014342" cy="1135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对角圆角矩形 18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1857356" y="1071546"/>
            <a:ext cx="6000792" cy="2143140"/>
          </a:xfrm>
          <a:prstGeom prst="cloudCallout">
            <a:avLst>
              <a:gd name="adj1" fmla="val -74065"/>
              <a:gd name="adj2" fmla="val 10133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714612" y="1571612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羿射日的结果是什么？</a:t>
            </a: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6" y="61468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6" y="62753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85786" y="3500438"/>
            <a:ext cx="764386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土地渐渐滋润起来，花草树木渐渐繁茂起来，江河奔腾欢唱，大地上重新现出了勃勃生机。</a:t>
            </a:r>
          </a:p>
          <a:p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14678" y="2143116"/>
            <a:ext cx="4214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大地重现勃勃生机。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3357554" y="4000504"/>
            <a:ext cx="857256" cy="9524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3357554" y="4500570"/>
            <a:ext cx="1500198" cy="9524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7786710" y="4000504"/>
            <a:ext cx="428628" cy="9524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857224" y="4500570"/>
            <a:ext cx="428628" cy="9524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16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9" name="对角圆角矩形 18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 flipV="1">
            <a:off x="1285852" y="5000636"/>
            <a:ext cx="1571636" cy="9524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157263"/>
            <a:ext cx="79789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量词：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一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58" y="4857760"/>
            <a:ext cx="7786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太阳   一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大山  一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大河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04271" y="2823719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拓展：</a:t>
            </a:r>
          </a:p>
        </p:txBody>
      </p:sp>
      <p:pic>
        <p:nvPicPr>
          <p:cNvPr id="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572132" y="592933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438" y="62245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0958" y="6143644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 descr="C:\Users\Administrator\AppData\Roaming\Tencent\Users\541737432\QQ\WinTemp\RichOle\U(2HW5R7](74L_DOG{ZMBYP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56" y="3595697"/>
            <a:ext cx="1357322" cy="1190625"/>
          </a:xfrm>
          <a:prstGeom prst="rect">
            <a:avLst/>
          </a:prstGeom>
          <a:noFill/>
        </p:spPr>
      </p:pic>
      <p:pic>
        <p:nvPicPr>
          <p:cNvPr id="9" name="Picture 2" descr="C:\Users\Administrator\AppData\Roaming\Tencent\Users\541737432\QQ\WinTemp\RichOle\F`J_3DJ7}7(WA8{AKBPZAI4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4810" y="3571876"/>
            <a:ext cx="1357321" cy="1168692"/>
          </a:xfrm>
          <a:prstGeom prst="rect">
            <a:avLst/>
          </a:prstGeom>
          <a:noFill/>
        </p:spPr>
      </p:pic>
      <p:pic>
        <p:nvPicPr>
          <p:cNvPr id="10" name="Picture 4" descr="C:\Users\Administrator\AppData\Roaming\Tencent\Users\541737432\QQ\WinTemp\RichOle\O_L1F@(G030YQ1D]YVVX~QF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43702" y="3571876"/>
            <a:ext cx="1346772" cy="1214446"/>
          </a:xfrm>
          <a:prstGeom prst="rect">
            <a:avLst/>
          </a:prstGeom>
          <a:noFill/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8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词语积累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12" name="对角圆角矩形 11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新课</a:t>
              </a:r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  <p:sp>
        <p:nvSpPr>
          <p:cNvPr id="15" name="云形标注 14"/>
          <p:cNvSpPr/>
          <p:nvPr/>
        </p:nvSpPr>
        <p:spPr>
          <a:xfrm>
            <a:off x="4286248" y="3929066"/>
            <a:ext cx="4426585" cy="2286016"/>
          </a:xfrm>
          <a:prstGeom prst="cloudCallout">
            <a:avLst>
              <a:gd name="adj1" fmla="val -63675"/>
              <a:gd name="adj2" fmla="val 3951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2"/>
          <p:cNvSpPr txBox="1"/>
          <p:nvPr/>
        </p:nvSpPr>
        <p:spPr>
          <a:xfrm>
            <a:off x="4572000" y="4214818"/>
            <a:ext cx="405384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同学们，你们平时喜欢读神话故事吗？神话故事带给我们最大的感受莫过于神奇，因为这些神话故事是我们的祖先几千年来智慧的结晶，里面充满了神奇的想象。</a:t>
            </a:r>
          </a:p>
        </p:txBody>
      </p:sp>
      <p:pic>
        <p:nvPicPr>
          <p:cNvPr id="22" name="Picture 4" descr="饿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857232"/>
            <a:ext cx="4714908" cy="323057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14480" y="4714884"/>
            <a:ext cx="1645686" cy="1841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1285860"/>
            <a:ext cx="7978906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新词：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艰难  决心  苦海  炎热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好句：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他登上一座大山，搭上神箭，拉开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神弓，对准天上的一个太阳，嗖地就是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一箭。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17855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对角圆角矩形 5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词语积累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5818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50965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4" name="TextBox 2"/>
          <p:cNvSpPr txBox="1"/>
          <p:nvPr/>
        </p:nvSpPr>
        <p:spPr>
          <a:xfrm>
            <a:off x="714348" y="1071546"/>
            <a:ext cx="797890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 这篇课文是一篇神话故事，它内容精炼，结构紧接，语言简单生动，通过对课文的学习，让我们感受到神话传说的魅力，激发了我们阅读神化故事的兴趣和愿望。泱泱中华的历史长河，造就了数不尽的英雄人物，其中不乏像后羿这样的神话英雄，在他的身上体现了为百姓着想、为民除害的大无畏精神。 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67665" y="4437111"/>
            <a:ext cx="4780687" cy="1453466"/>
            <a:chOff x="867665" y="4437111"/>
            <a:chExt cx="4780687" cy="1453466"/>
          </a:xfrm>
        </p:grpSpPr>
        <p:sp>
          <p:nvSpPr>
            <p:cNvPr id="18" name="云形标注 17"/>
            <p:cNvSpPr/>
            <p:nvPr/>
          </p:nvSpPr>
          <p:spPr>
            <a:xfrm>
              <a:off x="2555776" y="4437111"/>
              <a:ext cx="3092576" cy="945680"/>
            </a:xfrm>
            <a:prstGeom prst="cloudCallout">
              <a:avLst>
                <a:gd name="adj1" fmla="val -76605"/>
                <a:gd name="adj2" fmla="val 6468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我还积累了很多词语。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7665" y="4916670"/>
              <a:ext cx="878714" cy="9739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对角圆角矩形 18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25" name="左大括号 24"/>
          <p:cNvSpPr/>
          <p:nvPr/>
        </p:nvSpPr>
        <p:spPr>
          <a:xfrm>
            <a:off x="1643042" y="2000240"/>
            <a:ext cx="357190" cy="3286148"/>
          </a:xfrm>
          <a:prstGeom prst="leftBrace">
            <a:avLst>
              <a:gd name="adj1" fmla="val 78710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右大括号 32"/>
          <p:cNvSpPr/>
          <p:nvPr/>
        </p:nvSpPr>
        <p:spPr>
          <a:xfrm>
            <a:off x="7358082" y="2071678"/>
            <a:ext cx="285752" cy="3214710"/>
          </a:xfrm>
          <a:prstGeom prst="rightBrace">
            <a:avLst>
              <a:gd name="adj1" fmla="val 110216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26"/>
          <p:cNvSpPr txBox="1">
            <a:spLocks noChangeArrowheads="1"/>
          </p:cNvSpPr>
          <p:nvPr/>
        </p:nvSpPr>
        <p:spPr bwMode="auto">
          <a:xfrm>
            <a:off x="785786" y="2571744"/>
            <a:ext cx="800219" cy="2112117"/>
          </a:xfrm>
          <a:prstGeom prst="rect">
            <a:avLst/>
          </a:prstGeom>
          <a:solidFill>
            <a:srgbClr val="CCECFF"/>
          </a:solidFill>
          <a:ln w="9525">
            <a:solidFill>
              <a:srgbClr val="CCECFF"/>
            </a:solidFill>
            <a:miter lim="800000"/>
          </a:ln>
        </p:spPr>
        <p:txBody>
          <a:bodyPr vert="eaVert"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羿射九日</a:t>
            </a:r>
          </a:p>
        </p:txBody>
      </p:sp>
      <p:sp>
        <p:nvSpPr>
          <p:cNvPr id="36" name="矩形 7"/>
          <p:cNvSpPr>
            <a:spLocks noChangeArrowheads="1"/>
          </p:cNvSpPr>
          <p:nvPr/>
        </p:nvSpPr>
        <p:spPr bwMode="auto">
          <a:xfrm>
            <a:off x="1849363" y="3429000"/>
            <a:ext cx="2071702" cy="553998"/>
          </a:xfrm>
          <a:prstGeom prst="rect">
            <a:avLst/>
          </a:prstGeom>
          <a:solidFill>
            <a:srgbClr val="CCECFF"/>
          </a:solidFill>
          <a:ln w="9525">
            <a:solidFill>
              <a:srgbClr val="CCECFF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羿射九日的经过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071670" y="1925413"/>
            <a:ext cx="5211750" cy="553998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羿射九日的原因：十日当空，万物生灵涂炭</a:t>
            </a: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4206817" y="3000372"/>
            <a:ext cx="2936951" cy="1477328"/>
          </a:xfrm>
          <a:prstGeom prst="rect">
            <a:avLst/>
          </a:prstGeom>
          <a:noFill/>
          <a:ln w="9525">
            <a:solidFill>
              <a:srgbClr val="1894DE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翻过  蹚过 来到  登上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搭上 拉开  一口气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留下一个太阳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243170" y="4875202"/>
            <a:ext cx="4614846" cy="400110"/>
          </a:xfrm>
          <a:prstGeom prst="rect">
            <a:avLst/>
          </a:prstGeom>
          <a:solidFill>
            <a:srgbClr val="CCECFF"/>
          </a:solidFill>
          <a:ln w="9525">
            <a:solidFill>
              <a:srgbClr val="CCECFF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羿射九日的结果：万物现出勃勃生机</a:t>
            </a: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7715272" y="2786058"/>
            <a:ext cx="545342" cy="1815882"/>
          </a:xfrm>
          <a:prstGeom prst="rect">
            <a:avLst/>
          </a:prstGeom>
          <a:solidFill>
            <a:srgbClr val="CCECFF"/>
          </a:solidFill>
          <a:ln w="9525">
            <a:solidFill>
              <a:srgbClr val="CCECFF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私</a:t>
            </a: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奉</a:t>
            </a: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献</a:t>
            </a: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8358214" y="3000372"/>
            <a:ext cx="545342" cy="1384995"/>
          </a:xfrm>
          <a:prstGeom prst="rect">
            <a:avLst/>
          </a:prstGeom>
          <a:solidFill>
            <a:srgbClr val="CCECFF"/>
          </a:solidFill>
          <a:ln w="9525">
            <a:solidFill>
              <a:srgbClr val="CCECFF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英</a:t>
            </a: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雄</a:t>
            </a:r>
          </a:p>
        </p:txBody>
      </p:sp>
      <p:sp>
        <p:nvSpPr>
          <p:cNvPr id="44" name="左大括号 43"/>
          <p:cNvSpPr/>
          <p:nvPr/>
        </p:nvSpPr>
        <p:spPr>
          <a:xfrm>
            <a:off x="3921065" y="3110854"/>
            <a:ext cx="285752" cy="1366846"/>
          </a:xfrm>
          <a:prstGeom prst="leftBrace">
            <a:avLst>
              <a:gd name="adj1" fmla="val 78710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1" grpId="0" animBg="1"/>
      <p:bldP spid="42" grpId="0" animBg="1"/>
      <p:bldP spid="4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2" name="组合 13"/>
          <p:cNvGrpSpPr/>
          <p:nvPr/>
        </p:nvGrpSpPr>
        <p:grpSpPr>
          <a:xfrm>
            <a:off x="7702315" y="4889915"/>
            <a:ext cx="933555" cy="1650056"/>
            <a:chOff x="5836357" y="4560894"/>
            <a:chExt cx="1327930" cy="2056092"/>
          </a:xfrm>
        </p:grpSpPr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072074"/>
            <a:ext cx="1240944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矩形 16"/>
          <p:cNvSpPr/>
          <p:nvPr/>
        </p:nvSpPr>
        <p:spPr>
          <a:xfrm>
            <a:off x="1214414" y="1214422"/>
            <a:ext cx="714380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羿诛杀恶兽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封豚是一只大野猪，住在桑林（今商丘市夏邑县桑堌乡），被羿所杀。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大羿为了取雄黄到北方诛杀九婴。 九婴生于天地初分之时，既后羿战巴蛇，能吐水，又能喷火。高兴时就吐水，冲坏道路、田地。生气时就喷火，烧毁庄稼、房屋。见到羿，九婴并不像前两个恶兽那样害怕，而是直接与之对战。大羿四处躲闪，以避开凶险的水火网。随即，看准机会连发九箭，结束了九婴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大羿取了雄黄以后就前往洞庭斩杀修蛇（也作巴蛇）。巴蛇死的地方以后就叫做巴陵。</a:t>
            </a: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702315" y="4889915"/>
            <a:ext cx="933555" cy="1650056"/>
            <a:chOff x="5836357" y="4560894"/>
            <a:chExt cx="1327930" cy="2056092"/>
          </a:xfrm>
        </p:grpSpPr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4714884"/>
            <a:ext cx="1240944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矩形 16"/>
          <p:cNvSpPr/>
          <p:nvPr/>
        </p:nvSpPr>
        <p:spPr>
          <a:xfrm>
            <a:off x="1214414" y="1071546"/>
            <a:ext cx="71438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畴华之野，住着一个叫凿齿的怪物。凿齿长着野兽的头，其牙齿形状像凿子，能把金石贯穿。见大羿带着弓箭找上门来，凿齿慌忙一面拿起盾牌遮挡自己，一面伸出牙齿迎战。后羿挥动宝剑砍去，盾牌顿时折成两半。凿齿吓得转身逃跑，后羿则拉弓上弦，一箭正中凿齿心窝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之后，大羿在务成子的帮助下于青丘之泽杀死大风。</a:t>
            </a:r>
          </a:p>
          <a:p>
            <a:pPr indent="457200">
              <a:lnSpc>
                <a:spcPct val="150000"/>
              </a:lnSpc>
            </a:pP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4500562" y="5143512"/>
            <a:ext cx="3092576" cy="945680"/>
          </a:xfrm>
          <a:prstGeom prst="cloudCallout">
            <a:avLst>
              <a:gd name="adj1" fmla="val 62135"/>
              <a:gd name="adj2" fmla="val 5353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你知道哪些神话故事？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857232"/>
            <a:ext cx="805566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史上留名的，共有两位后羿。一位生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于尧帝（伊放勋）时代；一位生于夏朝时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代，属有穷部落。尧帝时代的后羿，善于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射箭，传说中曾助伊放勋（尧帝）射九日。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传说天帝（十日的父亲叫帝俊或帝喾或帝夋 ）实在看不过去，就派擅长射箭的“羿”下凡解除灾祸。夏朝时代的后羿， 夏王朝第六任帝，嫦娥的丈夫，又称夷羿，相传是夏王朝东夷族有穷氏的首领，同尧帝时代的后羿一样，也善于射箭。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5047" y="6096989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782" y="6027737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2396" y="5312134"/>
            <a:ext cx="1130212" cy="1545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9" descr="nezha_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7950" y="1000108"/>
            <a:ext cx="2160586" cy="21486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1500174"/>
            <a:ext cx="797890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　    </a:t>
            </a:r>
            <a:r>
              <a:rPr lang="en-US" altLang="zh-CN" sz="2800" b="1" dirty="0" smtClean="0"/>
              <a:t>1.</a:t>
            </a:r>
            <a:r>
              <a:rPr lang="zh-CN" altLang="en-US" sz="2800" b="1" dirty="0" smtClean="0"/>
              <a:t>填上合适的词语。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（     ）禾苗  （      ）土地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（     ）高山  （      ）大河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（     ）太阳</a:t>
            </a:r>
          </a:p>
          <a:p>
            <a:pPr>
              <a:lnSpc>
                <a:spcPct val="150000"/>
              </a:lnSpc>
            </a:pP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295338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91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对角圆角矩形 2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4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806" r="7809" b="7265"/>
          <a:stretch>
            <a:fillRect/>
          </a:stretch>
        </p:blipFill>
        <p:spPr bwMode="auto">
          <a:xfrm>
            <a:off x="6643702" y="4929198"/>
            <a:ext cx="1692174" cy="151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1857356" y="226283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晒枯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14876" y="228599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烤焦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28794" y="290578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翻过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43438" y="290578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蹚过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80033" y="354872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射下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45689" y="6858000"/>
            <a:ext cx="3198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更多教学资源微信</a:t>
            </a:r>
            <a:r>
              <a:rPr lang="en-US" altLang="zh-CN" dirty="0" smtClean="0"/>
              <a:t>jxzy888666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1214422"/>
            <a:ext cx="79789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　</a:t>
            </a:r>
            <a:r>
              <a:rPr lang="en-US" altLang="zh-CN" sz="3200" dirty="0" smtClean="0"/>
              <a:t>2.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你觉得故事里哪些内容很神奇？和同学交流一下。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32672" y="620553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018" y="62579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42910" y="2643182"/>
            <a:ext cx="76733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我觉得羿能够用弓箭射下太阳很神奇。</a:t>
            </a:r>
          </a:p>
          <a:p>
            <a:pPr>
              <a:lnSpc>
                <a:spcPct val="150000"/>
              </a:lnSpc>
            </a:pPr>
            <a:endParaRPr lang="zh-CN" altLang="en-US" sz="3600" dirty="0"/>
          </a:p>
        </p:txBody>
      </p:sp>
      <p:grpSp>
        <p:nvGrpSpPr>
          <p:cNvPr id="2" name="组合 14"/>
          <p:cNvGrpSpPr/>
          <p:nvPr/>
        </p:nvGrpSpPr>
        <p:grpSpPr>
          <a:xfrm>
            <a:off x="4572000" y="4965825"/>
            <a:ext cx="4020911" cy="1292100"/>
            <a:chOff x="4638295" y="5199835"/>
            <a:chExt cx="4012800" cy="1292100"/>
          </a:xfrm>
        </p:grpSpPr>
        <p:sp>
          <p:nvSpPr>
            <p:cNvPr id="10" name="云形标注 9"/>
            <p:cNvSpPr/>
            <p:nvPr/>
          </p:nvSpPr>
          <p:spPr>
            <a:xfrm>
              <a:off x="4638295" y="5247803"/>
              <a:ext cx="3206598" cy="1114996"/>
            </a:xfrm>
            <a:prstGeom prst="cloudCallout">
              <a:avLst>
                <a:gd name="adj1" fmla="val 60440"/>
                <a:gd name="adj2" fmla="val 32755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7820" y="5199835"/>
              <a:ext cx="723275" cy="129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4857752" y="5357826"/>
            <a:ext cx="2749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大胆地说出你的想法。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138958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277" y="63651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376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3733690" y="1440908"/>
            <a:ext cx="3168351" cy="1114996"/>
          </a:xfrm>
          <a:prstGeom prst="cloudCallout">
            <a:avLst>
              <a:gd name="adj1" fmla="val 69074"/>
              <a:gd name="adj2" fmla="val 530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完课文，一起来听写吧。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>
            <a:hlinkClick r:id="rId6" action="ppaction://hlinkfile"/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0533" y="2768352"/>
            <a:ext cx="31090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云形标注 13"/>
          <p:cNvSpPr/>
          <p:nvPr/>
        </p:nvSpPr>
        <p:spPr>
          <a:xfrm>
            <a:off x="3923872" y="4509120"/>
            <a:ext cx="2787988" cy="795001"/>
          </a:xfrm>
          <a:prstGeom prst="cloudCallout">
            <a:avLst>
              <a:gd name="adj1" fmla="val -60247"/>
              <a:gd name="adj2" fmla="val -5029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点我，点我！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1132672" y="205637"/>
            <a:ext cx="235920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点击报听写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349937" y="1934159"/>
            <a:ext cx="1113416" cy="1819834"/>
            <a:chOff x="5836357" y="4560894"/>
            <a:chExt cx="1327930" cy="2056092"/>
          </a:xfrm>
        </p:grpSpPr>
        <p:pic>
          <p:nvPicPr>
            <p:cNvPr id="16" name="图片 5"/>
            <p:cNvPicPr>
              <a:picLocks noChangeAspect="1"/>
            </p:cNvPicPr>
            <p:nvPr/>
          </p:nvPicPr>
          <p:blipFill rotWithShape="1"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4255428"/>
            <a:ext cx="1717124" cy="192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资料宝袋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  <p:sp>
        <p:nvSpPr>
          <p:cNvPr id="14" name="TextBox 11"/>
          <p:cNvSpPr txBox="1"/>
          <p:nvPr/>
        </p:nvSpPr>
        <p:spPr>
          <a:xfrm>
            <a:off x="1079287" y="3231155"/>
            <a:ext cx="7363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57686" y="1428736"/>
            <a:ext cx="4390778" cy="4524315"/>
          </a:xfrm>
          <a:prstGeom prst="rect">
            <a:avLst/>
          </a:prstGeom>
          <a:solidFill>
            <a:srgbClr val="B7D545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羿简介：本称“羿”“大羿”“司羿”，上古射日英雄，后娶嫦娥为天后，据说大羿与嫦娥是中国帝尧时期人物。盖世英雄大羿先后射下九个太阳，从此天下风调雨顺；他又杀死众多吃人的猛禽恶兽，使百姓终能安居乐业。</a:t>
            </a:r>
          </a:p>
        </p:txBody>
      </p:sp>
      <p:pic>
        <p:nvPicPr>
          <p:cNvPr id="15" name="Picture 23" descr="C:\Users\Administrator\AppData\Roaming\Tencent\Users\541737432\QQ\WinTemp\RichOle\%GW(GQ8U{$DIS8QBEQNV{]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714488"/>
            <a:ext cx="3143272" cy="35575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44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TextBox 2"/>
          <p:cNvSpPr txBox="1"/>
          <p:nvPr/>
        </p:nvSpPr>
        <p:spPr>
          <a:xfrm>
            <a:off x="1125598" y="1461676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3"/>
          <p:cNvSpPr txBox="1"/>
          <p:nvPr/>
        </p:nvSpPr>
        <p:spPr>
          <a:xfrm>
            <a:off x="1285852" y="67594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jué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3" name="TextBox 4"/>
          <p:cNvSpPr txBox="1"/>
          <p:nvPr/>
        </p:nvSpPr>
        <p:spPr>
          <a:xfrm>
            <a:off x="2975608" y="928670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"/>
          <p:cNvSpPr txBox="1"/>
          <p:nvPr/>
        </p:nvSpPr>
        <p:spPr>
          <a:xfrm>
            <a:off x="2927214" y="2071678"/>
            <a:ext cx="38010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：觉得  视觉　觉醒  觉悟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2941682" y="2428868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巧记：只见高空星点点。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14"/>
          <p:cNvSpPr txBox="1"/>
          <p:nvPr/>
        </p:nvSpPr>
        <p:spPr>
          <a:xfrm>
            <a:off x="2928926" y="1357298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书写提示：上面三点呼应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，“冖”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稍宽，“见”的撇舒展，竖弯钩圆转有力。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16"/>
          <p:cNvSpPr txBox="1"/>
          <p:nvPr/>
        </p:nvSpPr>
        <p:spPr>
          <a:xfrm>
            <a:off x="1063169" y="385164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17"/>
          <p:cNvSpPr txBox="1"/>
          <p:nvPr/>
        </p:nvSpPr>
        <p:spPr>
          <a:xfrm>
            <a:off x="1403315" y="306594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zhí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5" name="TextBox 18"/>
          <p:cNvSpPr txBox="1"/>
          <p:nvPr/>
        </p:nvSpPr>
        <p:spPr>
          <a:xfrm>
            <a:off x="2850396" y="3357562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20"/>
          <p:cNvSpPr txBox="1"/>
          <p:nvPr/>
        </p:nvSpPr>
        <p:spPr>
          <a:xfrm>
            <a:off x="2850396" y="4243336"/>
            <a:ext cx="3801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：值日  值班　产值  升值</a:t>
            </a:r>
          </a:p>
          <a:p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21"/>
          <p:cNvSpPr txBox="1"/>
          <p:nvPr/>
        </p:nvSpPr>
        <p:spPr>
          <a:xfrm>
            <a:off x="2857488" y="4671964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巧记：人在直左做值日。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23"/>
          <p:cNvSpPr txBox="1"/>
          <p:nvPr/>
        </p:nvSpPr>
        <p:spPr>
          <a:xfrm>
            <a:off x="2825910" y="3794566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书写提示：左窄右宽，“直”最后一笔横长。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71"/>
          <p:cNvGrpSpPr/>
          <p:nvPr/>
        </p:nvGrpSpPr>
        <p:grpSpPr>
          <a:xfrm>
            <a:off x="1077238" y="379466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3" name="矩形 72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4" name="直接连接符 73"/>
            <p:cNvCxnSpPr>
              <a:stCxn id="73" idx="1"/>
              <a:endCxn id="73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>
              <a:stCxn id="73" idx="0"/>
              <a:endCxn id="73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TextBox 23"/>
          <p:cNvSpPr txBox="1">
            <a:spLocks noChangeArrowheads="1"/>
          </p:cNvSpPr>
          <p:nvPr/>
        </p:nvSpPr>
        <p:spPr bwMode="auto">
          <a:xfrm>
            <a:off x="1117843" y="368249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值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76"/>
          <p:cNvGrpSpPr/>
          <p:nvPr/>
        </p:nvGrpSpPr>
        <p:grpSpPr>
          <a:xfrm>
            <a:off x="1082897" y="1445405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8" name="矩形 7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9" name="直接连接符 78"/>
            <p:cNvCxnSpPr>
              <a:stCxn id="78" idx="1"/>
              <a:endCxn id="7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>
              <a:stCxn id="78" idx="0"/>
              <a:endCxn id="7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TextBox 23"/>
          <p:cNvSpPr txBox="1">
            <a:spLocks noChangeArrowheads="1"/>
          </p:cNvSpPr>
          <p:nvPr/>
        </p:nvSpPr>
        <p:spPr bwMode="auto">
          <a:xfrm>
            <a:off x="1071538" y="1335927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觉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81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83" name="云形 82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TextBox 42"/>
            <p:cNvSpPr txBox="1"/>
            <p:nvPr/>
          </p:nvSpPr>
          <p:spPr>
            <a:xfrm>
              <a:off x="3631756" y="5819268"/>
              <a:ext cx="35340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拆字记忆法：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“值” 可以利用拆字记忆法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</a:p>
            <a:p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" name="组合 84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86" name="Picture 4"/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7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90" name="矩形 89"/>
          <p:cNvSpPr/>
          <p:nvPr/>
        </p:nvSpPr>
        <p:spPr>
          <a:xfrm>
            <a:off x="2857488" y="5100592"/>
            <a:ext cx="53190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：今天我和小明值日，他打水，我扫地。</a:t>
            </a:r>
          </a:p>
          <a:p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2927214" y="2786058"/>
            <a:ext cx="56044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：我觉得读书给我打开了一个崭新的世界。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图片 35" descr="说明: 觉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86182" y="961707"/>
            <a:ext cx="2976383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2" descr="说明: 值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14744" y="3429000"/>
            <a:ext cx="292895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对角圆角矩形 40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4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TextBox 2"/>
          <p:cNvSpPr txBox="1"/>
          <p:nvPr/>
        </p:nvSpPr>
        <p:spPr>
          <a:xfrm>
            <a:off x="1148463" y="146045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3"/>
          <p:cNvSpPr txBox="1"/>
          <p:nvPr/>
        </p:nvSpPr>
        <p:spPr>
          <a:xfrm>
            <a:off x="1403315" y="674723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lèi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9" name="TextBox 4"/>
          <p:cNvSpPr txBox="1"/>
          <p:nvPr/>
        </p:nvSpPr>
        <p:spPr>
          <a:xfrm>
            <a:off x="2925951" y="857232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5"/>
          <p:cNvSpPr txBox="1"/>
          <p:nvPr/>
        </p:nvSpPr>
        <p:spPr>
          <a:xfrm>
            <a:off x="2940176" y="1947580"/>
            <a:ext cx="38010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：人类  类群　类似  类同</a:t>
            </a:r>
          </a:p>
        </p:txBody>
      </p:sp>
      <p:sp>
        <p:nvSpPr>
          <p:cNvPr id="51" name="TextBox 13"/>
          <p:cNvSpPr txBox="1"/>
          <p:nvPr/>
        </p:nvSpPr>
        <p:spPr>
          <a:xfrm>
            <a:off x="2955178" y="2339657"/>
            <a:ext cx="4414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巧记：大米。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2857488" y="1347415"/>
            <a:ext cx="61909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书写提示：“米”笔画紧凑，“大”横长，撇、捺舒展。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16"/>
          <p:cNvSpPr txBox="1"/>
          <p:nvPr/>
        </p:nvSpPr>
        <p:spPr>
          <a:xfrm>
            <a:off x="1121123" y="3939681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17"/>
          <p:cNvSpPr txBox="1"/>
          <p:nvPr/>
        </p:nvSpPr>
        <p:spPr>
          <a:xfrm>
            <a:off x="1285852" y="314324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jiān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5" name="TextBox 18"/>
          <p:cNvSpPr txBox="1"/>
          <p:nvPr/>
        </p:nvSpPr>
        <p:spPr>
          <a:xfrm>
            <a:off x="2918845" y="3357562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20"/>
          <p:cNvSpPr txBox="1"/>
          <p:nvPr/>
        </p:nvSpPr>
        <p:spPr>
          <a:xfrm>
            <a:off x="2908350" y="4300807"/>
            <a:ext cx="3801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：艰难  艰苦　丁艰  母艰</a:t>
            </a:r>
          </a:p>
          <a:p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21"/>
          <p:cNvSpPr txBox="1"/>
          <p:nvPr/>
        </p:nvSpPr>
        <p:spPr>
          <a:xfrm>
            <a:off x="2922580" y="4700770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巧记：又＋艮＝艰。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23"/>
          <p:cNvSpPr txBox="1"/>
          <p:nvPr/>
        </p:nvSpPr>
        <p:spPr>
          <a:xfrm>
            <a:off x="2881616" y="3886146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书写提示：左小而靠上，竖提挺立稳住重心。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58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60" name="云形 59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TextBox 7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  </a:t>
              </a:r>
              <a:r>
                <a:rPr lang="zh-CN" altLang="en-US" b="1" dirty="0" smtClean="0"/>
                <a:t>加一加识记：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“艰”字 </a:t>
              </a:r>
              <a:endParaRPr lang="en-US" altLang="zh-CN" b="1" dirty="0" smtClean="0">
                <a:solidFill>
                  <a:srgbClr val="FF0000"/>
                </a:solidFill>
              </a:endParaRPr>
            </a:p>
            <a:p>
              <a:r>
                <a:rPr lang="en-US" altLang="zh-CN" b="1" dirty="0" smtClean="0">
                  <a:solidFill>
                    <a:srgbClr val="FF0000"/>
                  </a:solidFill>
                </a:rPr>
                <a:t>  =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“又”字旁</a:t>
              </a:r>
              <a:r>
                <a:rPr lang="en-US" altLang="zh-CN" b="1" dirty="0" smtClean="0">
                  <a:solidFill>
                    <a:srgbClr val="FF0000"/>
                  </a:solidFill>
                </a:rPr>
                <a:t>+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“艮”字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" name="组合 6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63" name="Picture 4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4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4" name="组合 64"/>
          <p:cNvGrpSpPr/>
          <p:nvPr/>
        </p:nvGrpSpPr>
        <p:grpSpPr>
          <a:xfrm>
            <a:off x="1135192" y="3882700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66" name="矩形 65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7" name="直接连接符 66"/>
            <p:cNvCxnSpPr>
              <a:stCxn id="66" idx="1"/>
              <a:endCxn id="66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>
              <a:stCxn id="66" idx="0"/>
              <a:endCxn id="66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Box 23"/>
          <p:cNvSpPr txBox="1">
            <a:spLocks noChangeArrowheads="1"/>
          </p:cNvSpPr>
          <p:nvPr/>
        </p:nvSpPr>
        <p:spPr bwMode="auto">
          <a:xfrm>
            <a:off x="1236522" y="377053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艰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69"/>
          <p:cNvGrpSpPr/>
          <p:nvPr/>
        </p:nvGrpSpPr>
        <p:grpSpPr>
          <a:xfrm>
            <a:off x="1105762" y="1444179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1178809" y="1276255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类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2928926" y="2671702"/>
            <a:ext cx="35397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：动物和人类是好朋友。</a:t>
            </a:r>
          </a:p>
        </p:txBody>
      </p:sp>
      <p:sp>
        <p:nvSpPr>
          <p:cNvPr id="78" name="矩形 77"/>
          <p:cNvSpPr/>
          <p:nvPr/>
        </p:nvSpPr>
        <p:spPr>
          <a:xfrm>
            <a:off x="2922580" y="5100592"/>
            <a:ext cx="53463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：他克服了所有的艰难困苦取得了成功。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图片 6" descr="说明: 类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04930" y="928670"/>
            <a:ext cx="284457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图片 14" descr="说明: 艰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86182" y="3447279"/>
            <a:ext cx="2428860" cy="338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4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TextBox 2"/>
          <p:cNvSpPr txBox="1"/>
          <p:nvPr/>
        </p:nvSpPr>
        <p:spPr>
          <a:xfrm>
            <a:off x="1152926" y="141537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4"/>
          <p:cNvSpPr txBox="1"/>
          <p:nvPr/>
        </p:nvSpPr>
        <p:spPr>
          <a:xfrm>
            <a:off x="2954542" y="928670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"/>
          <p:cNvSpPr txBox="1"/>
          <p:nvPr/>
        </p:nvSpPr>
        <p:spPr>
          <a:xfrm>
            <a:off x="2954542" y="1785926"/>
            <a:ext cx="38026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：神弓  弓箭  弓身  弓腰</a:t>
            </a:r>
          </a:p>
          <a:p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2968773" y="2181989"/>
            <a:ext cx="4414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巧记：张字丢了长。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14"/>
          <p:cNvSpPr txBox="1"/>
          <p:nvPr/>
        </p:nvSpPr>
        <p:spPr>
          <a:xfrm>
            <a:off x="2930056" y="1408594"/>
            <a:ext cx="58567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书写提示：整体稍扁，最后一笔圆转有力。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16"/>
          <p:cNvSpPr txBox="1"/>
          <p:nvPr/>
        </p:nvSpPr>
        <p:spPr>
          <a:xfrm>
            <a:off x="1096954" y="384092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17"/>
          <p:cNvSpPr txBox="1"/>
          <p:nvPr/>
        </p:nvSpPr>
        <p:spPr>
          <a:xfrm>
            <a:off x="1403315" y="3055220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yán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9" name="TextBox 18"/>
          <p:cNvSpPr txBox="1"/>
          <p:nvPr/>
        </p:nvSpPr>
        <p:spPr>
          <a:xfrm>
            <a:off x="2918845" y="3324525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20"/>
          <p:cNvSpPr txBox="1"/>
          <p:nvPr/>
        </p:nvSpPr>
        <p:spPr>
          <a:xfrm>
            <a:off x="2884181" y="4429132"/>
            <a:ext cx="43172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：炎热  趋炎附势　炎症  发炎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21"/>
          <p:cNvSpPr txBox="1"/>
          <p:nvPr/>
        </p:nvSpPr>
        <p:spPr>
          <a:xfrm>
            <a:off x="2924149" y="4804779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巧记：火上加火。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23"/>
          <p:cNvSpPr txBox="1"/>
          <p:nvPr/>
        </p:nvSpPr>
        <p:spPr>
          <a:xfrm>
            <a:off x="2859695" y="3786190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书写提示：上小下大，第一个“火”捺变点，第二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个“火”笔画舒展。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8"/>
          <p:cNvGrpSpPr/>
          <p:nvPr/>
        </p:nvGrpSpPr>
        <p:grpSpPr>
          <a:xfrm>
            <a:off x="1835696" y="5616071"/>
            <a:ext cx="5361344" cy="1227642"/>
            <a:chOff x="1835696" y="5616071"/>
            <a:chExt cx="5361344" cy="1227642"/>
          </a:xfrm>
        </p:grpSpPr>
        <p:sp>
          <p:nvSpPr>
            <p:cNvPr id="64" name="云形 63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7"/>
            <p:cNvSpPr txBox="1"/>
            <p:nvPr/>
          </p:nvSpPr>
          <p:spPr>
            <a:xfrm>
              <a:off x="3663038" y="5783065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字谜识记：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 “弓”可以利用猜谜语记忆法。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67" name="Picture 4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8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4" name="组合 30"/>
          <p:cNvGrpSpPr/>
          <p:nvPr/>
        </p:nvGrpSpPr>
        <p:grpSpPr>
          <a:xfrm>
            <a:off x="1111023" y="3783939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1" name="直接连接符 70"/>
            <p:cNvCxnSpPr>
              <a:stCxn id="70" idx="1"/>
              <a:endCxn id="70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>
              <a:stCxn id="70" idx="0"/>
              <a:endCxn id="70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23"/>
          <p:cNvSpPr txBox="1">
            <a:spLocks noChangeArrowheads="1"/>
          </p:cNvSpPr>
          <p:nvPr/>
        </p:nvSpPr>
        <p:spPr bwMode="auto">
          <a:xfrm>
            <a:off x="1212353" y="3671769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炎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35"/>
          <p:cNvGrpSpPr/>
          <p:nvPr/>
        </p:nvGrpSpPr>
        <p:grpSpPr>
          <a:xfrm>
            <a:off x="1110225" y="1399104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5" name="矩形 7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/>
            <p:cNvCxnSpPr>
              <a:stCxn id="75" idx="1"/>
              <a:endCxn id="7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>
              <a:stCxn id="75" idx="0"/>
              <a:endCxn id="7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TextBox 23"/>
          <p:cNvSpPr txBox="1">
            <a:spLocks noChangeArrowheads="1"/>
          </p:cNvSpPr>
          <p:nvPr/>
        </p:nvSpPr>
        <p:spPr bwMode="auto">
          <a:xfrm>
            <a:off x="1183272" y="1231180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弓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993994" y="2584264"/>
            <a:ext cx="43140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：他手里拿着一把古老的弓箭。</a:t>
            </a:r>
          </a:p>
        </p:txBody>
      </p:sp>
      <p:sp>
        <p:nvSpPr>
          <p:cNvPr id="82" name="矩形 81"/>
          <p:cNvSpPr/>
          <p:nvPr/>
        </p:nvSpPr>
        <p:spPr>
          <a:xfrm>
            <a:off x="2884686" y="5172030"/>
            <a:ext cx="59021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：天气炎热，太阳公公炙烤着大地。</a:t>
            </a:r>
          </a:p>
        </p:txBody>
      </p:sp>
      <p:sp>
        <p:nvSpPr>
          <p:cNvPr id="41" name="TextBox 17"/>
          <p:cNvSpPr txBox="1"/>
          <p:nvPr/>
        </p:nvSpPr>
        <p:spPr>
          <a:xfrm>
            <a:off x="1289710" y="64291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gōng</a:t>
            </a:r>
            <a:endParaRPr lang="zh-CN" altLang="en-US" sz="4000" dirty="0">
              <a:latin typeface="+mn-ea"/>
              <a:ea typeface="+mn-ea"/>
            </a:endParaRPr>
          </a:p>
        </p:txBody>
      </p:sp>
      <p:pic>
        <p:nvPicPr>
          <p:cNvPr id="3074" name="图片 18" descr="说明: 弓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57620" y="1050855"/>
            <a:ext cx="1357290" cy="33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图片 10" descr="说明: 炎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86182" y="3429000"/>
            <a:ext cx="251185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4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TextBox 2"/>
          <p:cNvSpPr txBox="1"/>
          <p:nvPr/>
        </p:nvSpPr>
        <p:spPr>
          <a:xfrm>
            <a:off x="1152926" y="141537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4"/>
          <p:cNvSpPr txBox="1"/>
          <p:nvPr/>
        </p:nvSpPr>
        <p:spPr>
          <a:xfrm>
            <a:off x="2954542" y="828200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"/>
          <p:cNvSpPr txBox="1"/>
          <p:nvPr/>
        </p:nvSpPr>
        <p:spPr>
          <a:xfrm>
            <a:off x="2954542" y="2061323"/>
            <a:ext cx="38026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：害怕  害羞  害虫  有害</a:t>
            </a:r>
          </a:p>
          <a:p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2968773" y="2457386"/>
            <a:ext cx="4414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巧记：割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-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刂＝害。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14"/>
          <p:cNvSpPr txBox="1"/>
          <p:nvPr/>
        </p:nvSpPr>
        <p:spPr>
          <a:xfrm>
            <a:off x="2930056" y="1308124"/>
            <a:ext cx="58567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：“宀”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稍宽，第七笔竖在竖中线上，“口”稍扁。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16"/>
          <p:cNvSpPr txBox="1"/>
          <p:nvPr/>
        </p:nvSpPr>
        <p:spPr>
          <a:xfrm>
            <a:off x="1096954" y="384092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17"/>
          <p:cNvSpPr txBox="1"/>
          <p:nvPr/>
        </p:nvSpPr>
        <p:spPr>
          <a:xfrm>
            <a:off x="1500166" y="305522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cǐ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9" name="TextBox 18"/>
          <p:cNvSpPr txBox="1"/>
          <p:nvPr/>
        </p:nvSpPr>
        <p:spPr>
          <a:xfrm>
            <a:off x="2988076" y="3357562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20"/>
          <p:cNvSpPr txBox="1"/>
          <p:nvPr/>
        </p:nvSpPr>
        <p:spPr>
          <a:xfrm>
            <a:off x="2953412" y="4457650"/>
            <a:ext cx="43172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：从此  此时　此外  由此向南</a:t>
            </a:r>
          </a:p>
        </p:txBody>
      </p:sp>
      <p:sp>
        <p:nvSpPr>
          <p:cNvPr id="61" name="TextBox 21"/>
          <p:cNvSpPr txBox="1"/>
          <p:nvPr/>
        </p:nvSpPr>
        <p:spPr>
          <a:xfrm>
            <a:off x="2993380" y="4804779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巧记：匕首停止。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23"/>
          <p:cNvSpPr txBox="1"/>
          <p:nvPr/>
        </p:nvSpPr>
        <p:spPr>
          <a:xfrm>
            <a:off x="2928926" y="3819227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书写提示：左右宽窄相似，第四笔是提，竖弯钩舒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展有力。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8"/>
          <p:cNvGrpSpPr/>
          <p:nvPr/>
        </p:nvGrpSpPr>
        <p:grpSpPr>
          <a:xfrm>
            <a:off x="1835696" y="5616071"/>
            <a:ext cx="5256584" cy="1227642"/>
            <a:chOff x="1835696" y="5616071"/>
            <a:chExt cx="5256584" cy="1227642"/>
          </a:xfrm>
        </p:grpSpPr>
        <p:sp>
          <p:nvSpPr>
            <p:cNvPr id="64" name="云形 63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7"/>
            <p:cNvSpPr txBox="1"/>
            <p:nvPr/>
          </p:nvSpPr>
          <p:spPr>
            <a:xfrm>
              <a:off x="3857620" y="5854503"/>
              <a:ext cx="32147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0000"/>
                  </a:solidFill>
                  <a:latin typeface="+mn-ea"/>
                  <a:ea typeface="+mn-ea"/>
                </a:rPr>
                <a:t>　　</a:t>
              </a:r>
              <a:r>
                <a:rPr lang="zh-CN" altLang="en-US" b="1" dirty="0" smtClean="0">
                  <a:latin typeface="+mn-ea"/>
                  <a:ea typeface="+mn-ea"/>
                </a:rPr>
                <a:t>减一减识记：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+mn-ea"/>
                  <a:ea typeface="+mn-ea"/>
                </a:rPr>
                <a:t>“害”字 </a:t>
              </a:r>
              <a:r>
                <a:rPr lang="en-US" altLang="zh-CN" b="1" dirty="0" smtClean="0">
                  <a:solidFill>
                    <a:srgbClr val="FF0000"/>
                  </a:solidFill>
                  <a:latin typeface="+mn-ea"/>
                  <a:ea typeface="+mn-ea"/>
                </a:rPr>
                <a:t>= </a:t>
              </a:r>
              <a:r>
                <a:rPr lang="zh-CN" altLang="en-US" b="1" dirty="0" smtClean="0">
                  <a:solidFill>
                    <a:srgbClr val="FF0000"/>
                  </a:solidFill>
                  <a:latin typeface="+mn-ea"/>
                  <a:ea typeface="+mn-ea"/>
                </a:rPr>
                <a:t>“割”</a:t>
              </a:r>
              <a:r>
                <a:rPr lang="zh-CN" altLang="en-US" b="1" dirty="0" smtClean="0">
                  <a:solidFill>
                    <a:srgbClr val="FF0000"/>
                  </a:solidFill>
                  <a:latin typeface="+mn-ea"/>
                  <a:ea typeface="+mn-ea"/>
                  <a:sym typeface="Wingdings" panose="05000000000000000000" pitchFamily="2" charset="2"/>
                </a:rPr>
                <a:t>字 ＋“刂”旁</a:t>
              </a:r>
              <a:r>
                <a:rPr lang="zh-CN" altLang="en-US" b="1" dirty="0" smtClean="0">
                  <a:solidFill>
                    <a:srgbClr val="FF0000"/>
                  </a:solidFill>
                  <a:latin typeface="+mn-ea"/>
                  <a:ea typeface="+mn-ea"/>
                </a:rPr>
                <a:t>。</a:t>
              </a:r>
              <a:endParaRPr lang="zh-CN" altLang="en-US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grpSp>
          <p:nvGrpSpPr>
            <p:cNvPr id="3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67" name="Picture 4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8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4" name="组合 30"/>
          <p:cNvGrpSpPr/>
          <p:nvPr/>
        </p:nvGrpSpPr>
        <p:grpSpPr>
          <a:xfrm>
            <a:off x="1111023" y="3783939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1" name="直接连接符 70"/>
            <p:cNvCxnSpPr>
              <a:stCxn id="70" idx="1"/>
              <a:endCxn id="70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>
              <a:stCxn id="70" idx="0"/>
              <a:endCxn id="70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23"/>
          <p:cNvSpPr txBox="1">
            <a:spLocks noChangeArrowheads="1"/>
          </p:cNvSpPr>
          <p:nvPr/>
        </p:nvSpPr>
        <p:spPr bwMode="auto">
          <a:xfrm>
            <a:off x="1212353" y="3671769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此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35"/>
          <p:cNvGrpSpPr/>
          <p:nvPr/>
        </p:nvGrpSpPr>
        <p:grpSpPr>
          <a:xfrm>
            <a:off x="1110225" y="1399104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5" name="矩形 7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/>
            <p:cNvCxnSpPr>
              <a:stCxn id="75" idx="1"/>
              <a:endCxn id="7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>
              <a:stCxn id="75" idx="0"/>
              <a:endCxn id="7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TextBox 23"/>
          <p:cNvSpPr txBox="1">
            <a:spLocks noChangeArrowheads="1"/>
          </p:cNvSpPr>
          <p:nvPr/>
        </p:nvSpPr>
        <p:spPr bwMode="auto">
          <a:xfrm>
            <a:off x="1183272" y="1231180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害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993994" y="2859661"/>
            <a:ext cx="54761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：我一个人走在黑暗的小路上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害怕极了。</a:t>
            </a:r>
          </a:p>
        </p:txBody>
      </p:sp>
      <p:sp>
        <p:nvSpPr>
          <p:cNvPr id="82" name="矩形 81"/>
          <p:cNvSpPr/>
          <p:nvPr/>
        </p:nvSpPr>
        <p:spPr>
          <a:xfrm>
            <a:off x="2953917" y="5172030"/>
            <a:ext cx="59021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：妈妈从此再也不担心我的学习了。</a:t>
            </a:r>
          </a:p>
        </p:txBody>
      </p:sp>
      <p:sp>
        <p:nvSpPr>
          <p:cNvPr id="41" name="TextBox 17"/>
          <p:cNvSpPr txBox="1"/>
          <p:nvPr/>
        </p:nvSpPr>
        <p:spPr>
          <a:xfrm>
            <a:off x="1428728" y="720850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hài</a:t>
            </a:r>
            <a:endParaRPr lang="zh-CN" altLang="en-US" sz="4000" dirty="0">
              <a:latin typeface="+mn-ea"/>
              <a:ea typeface="+mn-ea"/>
            </a:endParaRPr>
          </a:p>
        </p:txBody>
      </p:sp>
      <p:pic>
        <p:nvPicPr>
          <p:cNvPr id="4098" name="图片 22" descr="说明: 害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57620" y="928694"/>
            <a:ext cx="3161581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26" descr="说明: 此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857620" y="3429000"/>
            <a:ext cx="221457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4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TextBox 2"/>
          <p:cNvSpPr txBox="1"/>
          <p:nvPr/>
        </p:nvSpPr>
        <p:spPr>
          <a:xfrm>
            <a:off x="1152926" y="141537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4"/>
          <p:cNvSpPr txBox="1"/>
          <p:nvPr/>
        </p:nvSpPr>
        <p:spPr>
          <a:xfrm>
            <a:off x="2954542" y="828200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"/>
          <p:cNvSpPr txBox="1"/>
          <p:nvPr/>
        </p:nvSpPr>
        <p:spPr>
          <a:xfrm>
            <a:off x="2954542" y="2061323"/>
            <a:ext cx="38010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：重新  崭新　新生  新鲜</a:t>
            </a:r>
          </a:p>
        </p:txBody>
      </p:sp>
      <p:sp>
        <p:nvSpPr>
          <p:cNvPr id="55" name="TextBox 13"/>
          <p:cNvSpPr txBox="1"/>
          <p:nvPr/>
        </p:nvSpPr>
        <p:spPr>
          <a:xfrm>
            <a:off x="2968773" y="2457386"/>
            <a:ext cx="4414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巧记：亲，你要几斤？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14"/>
          <p:cNvSpPr txBox="1"/>
          <p:nvPr/>
        </p:nvSpPr>
        <p:spPr>
          <a:xfrm>
            <a:off x="2930056" y="1308124"/>
            <a:ext cx="58567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书写提示：左右等宽，注意笔画避让，“斤”第二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笔撇舒展，竖是悬针竖。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8"/>
          <p:cNvGrpSpPr/>
          <p:nvPr/>
        </p:nvGrpSpPr>
        <p:grpSpPr>
          <a:xfrm>
            <a:off x="1835696" y="5616071"/>
            <a:ext cx="5256584" cy="1227642"/>
            <a:chOff x="1835696" y="5616071"/>
            <a:chExt cx="5256584" cy="1227642"/>
          </a:xfrm>
        </p:grpSpPr>
        <p:sp>
          <p:nvSpPr>
            <p:cNvPr id="64" name="云形 63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7"/>
            <p:cNvSpPr txBox="1"/>
            <p:nvPr/>
          </p:nvSpPr>
          <p:spPr>
            <a:xfrm>
              <a:off x="3857620" y="5854503"/>
              <a:ext cx="32147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0000"/>
                  </a:solidFill>
                  <a:latin typeface="+mn-ea"/>
                  <a:ea typeface="+mn-ea"/>
                </a:rPr>
                <a:t>　　</a:t>
              </a:r>
              <a:r>
                <a:rPr lang="zh-CN" altLang="en-US" b="1" dirty="0" smtClean="0">
                  <a:latin typeface="+mn-ea"/>
                  <a:ea typeface="+mn-ea"/>
                </a:rPr>
                <a:t>拆字识记：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+mn-ea"/>
                  <a:ea typeface="+mn-ea"/>
                </a:rPr>
                <a:t>“新”可以利用拆字记忆法。</a:t>
              </a:r>
              <a:endParaRPr lang="zh-CN" altLang="en-US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grpSp>
          <p:nvGrpSpPr>
            <p:cNvPr id="3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67" name="Picture 4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8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4" name="组合 35"/>
          <p:cNvGrpSpPr/>
          <p:nvPr/>
        </p:nvGrpSpPr>
        <p:grpSpPr>
          <a:xfrm>
            <a:off x="1110225" y="1399104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5" name="矩形 7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/>
            <p:cNvCxnSpPr>
              <a:stCxn id="75" idx="1"/>
              <a:endCxn id="7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>
              <a:stCxn id="75" idx="0"/>
              <a:endCxn id="7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TextBox 23"/>
          <p:cNvSpPr txBox="1">
            <a:spLocks noChangeArrowheads="1"/>
          </p:cNvSpPr>
          <p:nvPr/>
        </p:nvSpPr>
        <p:spPr bwMode="auto">
          <a:xfrm>
            <a:off x="1183272" y="1231180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新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993994" y="2859661"/>
            <a:ext cx="45720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：我相信我能重新赢得她的信任。</a:t>
            </a:r>
          </a:p>
        </p:txBody>
      </p:sp>
      <p:sp>
        <p:nvSpPr>
          <p:cNvPr id="41" name="TextBox 17"/>
          <p:cNvSpPr txBox="1"/>
          <p:nvPr/>
        </p:nvSpPr>
        <p:spPr>
          <a:xfrm>
            <a:off x="1428728" y="720850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xīn</a:t>
            </a:r>
            <a:endParaRPr lang="zh-CN" altLang="en-US" sz="4000" dirty="0">
              <a:latin typeface="+mn-ea"/>
              <a:ea typeface="+mn-ea"/>
            </a:endParaRPr>
          </a:p>
        </p:txBody>
      </p:sp>
      <p:pic>
        <p:nvPicPr>
          <p:cNvPr id="5122" name="图片 30" descr="说明: 新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57620" y="928694"/>
            <a:ext cx="3554652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5" name="矩形 44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>
              <a:stCxn id="45" idx="1"/>
              <a:endCxn id="45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>
              <a:stCxn id="45" idx="0"/>
              <a:endCxn id="45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105"/>
          <p:cNvGrpSpPr/>
          <p:nvPr/>
        </p:nvGrpSpPr>
        <p:grpSpPr>
          <a:xfrm>
            <a:off x="488782" y="3414036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9" name="矩形 48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/>
            <p:cNvCxnSpPr>
              <a:stCxn id="49" idx="1"/>
              <a:endCxn id="49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49" idx="0"/>
              <a:endCxn id="49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825103" y="671795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shè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11399" y="1972508"/>
            <a:ext cx="286732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：射箭  射日</a:t>
            </a: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辐射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82350" y="1196404"/>
            <a:ext cx="314519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不要读成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se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23"/>
          <p:cNvSpPr txBox="1">
            <a:spLocks noChangeArrowheads="1"/>
          </p:cNvSpPr>
          <p:nvPr/>
        </p:nvSpPr>
        <p:spPr bwMode="auto">
          <a:xfrm>
            <a:off x="714348" y="1372864"/>
            <a:ext cx="1227942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射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96380" y="866568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róng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65435" y="2056706"/>
            <a:ext cx="286732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：熔化  熔炉</a:t>
            </a: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熔点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65434" y="1216998"/>
            <a:ext cx="337106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后</a:t>
            </a:r>
            <a:r>
              <a:rPr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鼻音，不要读成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前鼻音</a:t>
            </a:r>
            <a:r>
              <a:rPr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2305" y="2733715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jiàn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99449" y="4064160"/>
            <a:ext cx="232144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：弓箭  射箭</a:t>
            </a: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归心似箭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896166" y="3161861"/>
            <a:ext cx="279363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三拼音节，不要丢掉i。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835802" y="2830564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liè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069340" y="3838321"/>
            <a:ext cx="286732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：开裂  裂纹</a:t>
            </a: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裂缝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928528" y="3051228"/>
            <a:ext cx="344688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   四声。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100"/>
          <p:cNvGrpSpPr/>
          <p:nvPr/>
        </p:nvGrpSpPr>
        <p:grpSpPr>
          <a:xfrm>
            <a:off x="4453424" y="1573510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4" name="矩形 33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>
              <a:stCxn id="34" idx="1"/>
              <a:endCxn id="34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>
              <a:stCxn id="34" idx="0"/>
              <a:endCxn id="34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23"/>
          <p:cNvSpPr txBox="1">
            <a:spLocks noChangeArrowheads="1"/>
          </p:cNvSpPr>
          <p:nvPr/>
        </p:nvSpPr>
        <p:spPr bwMode="auto">
          <a:xfrm>
            <a:off x="4580369" y="1431312"/>
            <a:ext cx="1227942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熔</a:t>
            </a:r>
          </a:p>
        </p:txBody>
      </p:sp>
      <p:sp>
        <p:nvSpPr>
          <p:cNvPr id="38" name="TextBox 23"/>
          <p:cNvSpPr txBox="1">
            <a:spLocks noChangeArrowheads="1"/>
          </p:cNvSpPr>
          <p:nvPr/>
        </p:nvSpPr>
        <p:spPr bwMode="auto">
          <a:xfrm>
            <a:off x="573590" y="3346196"/>
            <a:ext cx="1227942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箭</a:t>
            </a:r>
          </a:p>
        </p:txBody>
      </p:sp>
      <p:grpSp>
        <p:nvGrpSpPr>
          <p:cNvPr id="39" name="组合 110"/>
          <p:cNvGrpSpPr/>
          <p:nvPr/>
        </p:nvGrpSpPr>
        <p:grpSpPr>
          <a:xfrm>
            <a:off x="4679582" y="3567385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0" name="矩形 39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>
              <a:stCxn id="40" idx="1"/>
              <a:endCxn id="40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>
              <a:stCxn id="40" idx="0"/>
              <a:endCxn id="40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23"/>
          <p:cNvSpPr txBox="1">
            <a:spLocks noChangeArrowheads="1"/>
          </p:cNvSpPr>
          <p:nvPr/>
        </p:nvSpPr>
        <p:spPr bwMode="auto">
          <a:xfrm>
            <a:off x="4755954" y="3473506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裂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2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图片 9"/>
          <p:cNvPicPr>
            <a:picLocks noChangeAspect="1"/>
          </p:cNvPicPr>
          <p:nvPr/>
        </p:nvPicPr>
        <p:blipFill>
          <a:blip r:embed="rId6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对角圆角矩形 5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69" name="组合 35"/>
          <p:cNvGrpSpPr/>
          <p:nvPr/>
        </p:nvGrpSpPr>
        <p:grpSpPr>
          <a:xfrm>
            <a:off x="554598" y="5177750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1" name="直接连接符 70"/>
            <p:cNvCxnSpPr>
              <a:stCxn id="70" idx="1"/>
              <a:endCxn id="70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>
              <a:stCxn id="70" idx="0"/>
              <a:endCxn id="70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23"/>
          <p:cNvSpPr txBox="1">
            <a:spLocks noChangeArrowheads="1"/>
          </p:cNvSpPr>
          <p:nvPr/>
        </p:nvSpPr>
        <p:spPr bwMode="auto">
          <a:xfrm>
            <a:off x="644205" y="5168583"/>
            <a:ext cx="1227942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窜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4520213" y="4755728"/>
            <a:ext cx="170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zhuāng</a:t>
            </a:r>
          </a:p>
        </p:txBody>
      </p:sp>
      <p:grpSp>
        <p:nvGrpSpPr>
          <p:cNvPr id="75" name="组合 100"/>
          <p:cNvGrpSpPr/>
          <p:nvPr/>
        </p:nvGrpSpPr>
        <p:grpSpPr>
          <a:xfrm>
            <a:off x="4736962" y="5469430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76" name="矩形 75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7" name="直接连接符 76"/>
            <p:cNvCxnSpPr>
              <a:stCxn id="76" idx="1"/>
              <a:endCxn id="76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>
              <a:stCxn id="76" idx="0"/>
              <a:endCxn id="76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TextBox 23"/>
          <p:cNvSpPr txBox="1">
            <a:spLocks noChangeArrowheads="1"/>
          </p:cNvSpPr>
          <p:nvPr/>
        </p:nvSpPr>
        <p:spPr bwMode="auto">
          <a:xfrm>
            <a:off x="4826773" y="5375360"/>
            <a:ext cx="1227942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庄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859317" y="5990272"/>
            <a:ext cx="286732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逃窜  流窜 </a:t>
            </a:r>
          </a:p>
          <a:p>
            <a:r>
              <a:rPr 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窜逐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1833202" y="5109105"/>
            <a:ext cx="3145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 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三拼音节，不要丢掉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u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588121" y="4473763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cuàn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054715" y="5952388"/>
            <a:ext cx="286732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：庄稼  村庄</a:t>
            </a: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庄重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6226337" y="5070979"/>
            <a:ext cx="30003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后鼻音，不要读成前鼻音。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1470</Words>
  <Application>WPS 演示</Application>
  <PresentationFormat>全屏显示(4:3)</PresentationFormat>
  <Paragraphs>280</Paragraphs>
  <Slides>29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jxzy888666</dc:title>
  <dc:creator>jxzy888666; lcj</dc:creator>
  <cp:lastModifiedBy>whjy</cp:lastModifiedBy>
  <cp:revision>533</cp:revision>
  <dcterms:created xsi:type="dcterms:W3CDTF">2017-05-17T10:13:00Z</dcterms:created>
  <dcterms:modified xsi:type="dcterms:W3CDTF">2018-01-25T14:29:51Z</dcterms:modified>
  <cp:category>jxzy888666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