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4"/>
  </p:notesMasterIdLst>
  <p:sldIdLst>
    <p:sldId id="262" r:id="rId2"/>
    <p:sldId id="293" r:id="rId3"/>
    <p:sldId id="294" r:id="rId4"/>
    <p:sldId id="334" r:id="rId5"/>
    <p:sldId id="292" r:id="rId6"/>
    <p:sldId id="301" r:id="rId7"/>
    <p:sldId id="324" r:id="rId8"/>
    <p:sldId id="325" r:id="rId9"/>
    <p:sldId id="335" r:id="rId10"/>
    <p:sldId id="302" r:id="rId11"/>
    <p:sldId id="327" r:id="rId12"/>
    <p:sldId id="322" r:id="rId13"/>
    <p:sldId id="329" r:id="rId14"/>
    <p:sldId id="336" r:id="rId15"/>
    <p:sldId id="303" r:id="rId16"/>
    <p:sldId id="306" r:id="rId17"/>
    <p:sldId id="305" r:id="rId18"/>
    <p:sldId id="309" r:id="rId19"/>
    <p:sldId id="310" r:id="rId20"/>
    <p:sldId id="311" r:id="rId21"/>
    <p:sldId id="307" r:id="rId22"/>
    <p:sldId id="312" r:id="rId23"/>
    <p:sldId id="315" r:id="rId24"/>
    <p:sldId id="317" r:id="rId25"/>
    <p:sldId id="314" r:id="rId26"/>
    <p:sldId id="337" r:id="rId27"/>
    <p:sldId id="338" r:id="rId28"/>
    <p:sldId id="332" r:id="rId29"/>
    <p:sldId id="319" r:id="rId30"/>
    <p:sldId id="320" r:id="rId31"/>
    <p:sldId id="321" r:id="rId32"/>
    <p:sldId id="29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75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="" xmlns:p14="http://schemas.microsoft.com/office/powerpoint/2010/main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12" Type="http://schemas.openxmlformats.org/officeDocument/2006/relationships/image" Target="../media/image8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11" Type="http://schemas.openxmlformats.org/officeDocument/2006/relationships/image" Target="../media/image14.png"/><Relationship Id="rId5" Type="http://schemas.openxmlformats.org/officeDocument/2006/relationships/image" Target="../media/image7.emf"/><Relationship Id="rId10" Type="http://schemas.openxmlformats.org/officeDocument/2006/relationships/image" Target="../media/image25.png"/><Relationship Id="rId4" Type="http://schemas.openxmlformats.org/officeDocument/2006/relationships/image" Target="../media/image15.png"/><Relationship Id="rId9" Type="http://schemas.openxmlformats.org/officeDocument/2006/relationships/image" Target="../media/image24.png"/><Relationship Id="rId1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8.emf"/><Relationship Id="rId5" Type="http://schemas.openxmlformats.org/officeDocument/2006/relationships/image" Target="../media/image16.emf"/><Relationship Id="rId10" Type="http://schemas.openxmlformats.org/officeDocument/2006/relationships/image" Target="../media/image14.png"/><Relationship Id="rId4" Type="http://schemas.openxmlformats.org/officeDocument/2006/relationships/image" Target="../media/image7.emf"/><Relationship Id="rId9" Type="http://schemas.openxmlformats.org/officeDocument/2006/relationships/image" Target="../media/image25.png"/><Relationship Id="rId1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21.png"/><Relationship Id="rId5" Type="http://schemas.openxmlformats.org/officeDocument/2006/relationships/image" Target="../media/image16.emf"/><Relationship Id="rId10" Type="http://schemas.openxmlformats.org/officeDocument/2006/relationships/image" Target="../media/image10.png"/><Relationship Id="rId4" Type="http://schemas.openxmlformats.org/officeDocument/2006/relationships/image" Target="../media/image7.emf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4.png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&#35782;&#23383;2%20&#20256;&#32479;&#33410;&#26085;.wav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16.emf"/><Relationship Id="rId10" Type="http://schemas.openxmlformats.org/officeDocument/2006/relationships/image" Target="../media/image9.png"/><Relationship Id="rId4" Type="http://schemas.openxmlformats.org/officeDocument/2006/relationships/image" Target="../media/image7.emf"/><Relationship Id="rId9" Type="http://schemas.openxmlformats.org/officeDocument/2006/relationships/image" Target="../media/image8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传统节日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人教版二年级下册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chuán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：传统  传说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翘舌音，前鼻音，二声。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传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：传统  统一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易错提示：后鼻音，三声。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统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：元宵节  元宵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三拼音节，一声。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：大街小巷  小巷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后鼻音，三拼音节。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：满堂  课堂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后鼻音，二声。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76056" y="44371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qǐ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：乞巧  乞丐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三声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巷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宵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堂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乞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8278" y="676930"/>
            <a:ext cx="1475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chuán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1342" y="250866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xiāo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4048" y="2636912"/>
            <a:ext cx="1475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xiàng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9012" y="4317806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69234" y="443711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qǐ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9377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/>
          <p:cNvSpPr txBox="1"/>
          <p:nvPr/>
        </p:nvSpPr>
        <p:spPr>
          <a:xfrm>
            <a:off x="5412807" y="432059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latin typeface="+mn-ea"/>
                <a:ea typeface="+mn-ea"/>
              </a:rPr>
              <a:t>jì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782653" y="6206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qiǎo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17114" y="173555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：乞巧  巧手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7764" y="1156556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易错提示：三拼音节，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813942" y="1268167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巧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220072" y="6206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00395" y="1982503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：牛郎  新郎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452895" y="1151959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后鼻音，二声。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5130261" y="132763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5220072" y="1233560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郎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5576" y="62623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qiǎo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193764" y="62228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856398" y="249289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bǐng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36721" y="385471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：月饼  春饼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89221" y="30241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后鼻音，三声。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0" name="组合 100"/>
          <p:cNvGrpSpPr/>
          <p:nvPr/>
        </p:nvGrpSpPr>
        <p:grpSpPr>
          <a:xfrm>
            <a:off x="766587" y="319983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1" idx="0"/>
              <a:endCxn id="5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23"/>
          <p:cNvSpPr txBox="1">
            <a:spLocks noChangeArrowheads="1"/>
          </p:cNvSpPr>
          <p:nvPr/>
        </p:nvSpPr>
        <p:spPr bwMode="auto">
          <a:xfrm>
            <a:off x="856398" y="310576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饼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4866" y="250499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bǐng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176878" y="256490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shǎng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457201" y="392671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：赏菊  欣赏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09701" y="3096175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翘舌音，后鼻音。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5" name="组合 100"/>
          <p:cNvGrpSpPr/>
          <p:nvPr/>
        </p:nvGrpSpPr>
        <p:grpSpPr>
          <a:xfrm>
            <a:off x="5087067" y="327184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>
              <a:stCxn id="68" idx="1"/>
              <a:endCxn id="68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8" idx="0"/>
              <a:endCxn id="68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23"/>
          <p:cNvSpPr txBox="1">
            <a:spLocks noChangeArrowheads="1"/>
          </p:cNvSpPr>
          <p:nvPr/>
        </p:nvSpPr>
        <p:spPr bwMode="auto">
          <a:xfrm>
            <a:off x="5176878" y="3177776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赏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136402" y="2564904"/>
            <a:ext cx="1475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shǎng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45387" y="451438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125710" y="587619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：赏菊  菊花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78210" y="5045655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二声，韵母是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ü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6" name="组合 100"/>
          <p:cNvGrpSpPr/>
          <p:nvPr/>
        </p:nvGrpSpPr>
        <p:grpSpPr>
          <a:xfrm>
            <a:off x="755576" y="522132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845387" y="5127256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菊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4397" y="450912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59" name="组合 100"/>
          <p:cNvGrpSpPr/>
          <p:nvPr/>
        </p:nvGrpSpPr>
        <p:grpSpPr>
          <a:xfrm>
            <a:off x="5130261" y="502848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2" name="矩形 8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 82"/>
            <p:cNvCxnSpPr>
              <a:stCxn id="82" idx="1"/>
              <a:endCxn id="8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82" idx="0"/>
              <a:endCxn id="8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23"/>
          <p:cNvSpPr txBox="1">
            <a:spLocks noChangeArrowheads="1"/>
          </p:cNvSpPr>
          <p:nvPr/>
        </p:nvSpPr>
        <p:spPr bwMode="auto">
          <a:xfrm>
            <a:off x="5182822" y="501130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祭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440432" y="434474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11486" y="4514384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四声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557598" y="567614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：祭祀  祭奠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377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祭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巷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宵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传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统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7067143" y="1324262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饼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5945685" y="880218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郎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2871799" y="818852"/>
            <a:ext cx="1227942" cy="2688703"/>
            <a:chOff x="2455890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90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乞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4489020" y="821035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巧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475656" y="694238"/>
            <a:ext cx="1209598" cy="2818778"/>
            <a:chOff x="5066550" y="3023144"/>
            <a:chExt cx="1209598" cy="2818778"/>
          </a:xfrm>
        </p:grpSpPr>
        <p:pic>
          <p:nvPicPr>
            <p:cNvPr id="35" name="Picture 1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堂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菊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2840644" y="711649"/>
            <a:ext cx="1209598" cy="2818778"/>
            <a:chOff x="5066550" y="3023144"/>
            <a:chExt cx="1209598" cy="2818778"/>
          </a:xfrm>
        </p:grpSpPr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赏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转眼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形容时间极短。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造句：一转眼，小燕子已经从稻田的这边飞到了那一边。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团圆：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（夫妻、父子等）散而复聚。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造句：他们一家终于团圆了。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热闹：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（景象）繁盛活跃。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造句：太阳升起来了，寂静的小山村变得热闹起来。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6385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653136"/>
            <a:ext cx="7044503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课文内容以韵文的形式为我们介绍了祖国的传统节日。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908720"/>
            <a:ext cx="5572125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59729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9675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春节到，人</a:t>
            </a:r>
            <a:r>
              <a:rPr lang="zh-CN" altLang="en-US" sz="3600" dirty="0" smtClean="0">
                <a:solidFill>
                  <a:srgbClr val="FF0000"/>
                </a:solidFill>
              </a:rPr>
              <a:t>欢笑</a:t>
            </a:r>
            <a:r>
              <a:rPr lang="zh-CN" altLang="en-US" sz="3600" dirty="0" smtClean="0">
                <a:solidFill>
                  <a:srgbClr val="0000FF"/>
                </a:solidFill>
              </a:rPr>
              <a:t>，</a:t>
            </a:r>
            <a:r>
              <a:rPr lang="zh-CN" altLang="en-US" sz="3600" dirty="0" smtClean="0">
                <a:solidFill>
                  <a:srgbClr val="FF0000"/>
                </a:solidFill>
              </a:rPr>
              <a:t>贴</a:t>
            </a:r>
            <a:r>
              <a:rPr lang="zh-CN" altLang="en-US" sz="3600" dirty="0" smtClean="0">
                <a:solidFill>
                  <a:srgbClr val="0000FF"/>
                </a:solidFill>
              </a:rPr>
              <a:t>窗花，</a:t>
            </a:r>
            <a:r>
              <a:rPr lang="zh-CN" altLang="en-US" sz="3600" dirty="0" smtClean="0">
                <a:solidFill>
                  <a:srgbClr val="FF0000"/>
                </a:solidFill>
              </a:rPr>
              <a:t>放</a:t>
            </a:r>
            <a:r>
              <a:rPr lang="zh-CN" altLang="en-US" sz="3600" dirty="0" smtClean="0">
                <a:solidFill>
                  <a:srgbClr val="0000FF"/>
                </a:solidFill>
              </a:rPr>
              <a:t>鞭炮。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6" name="六角星 15"/>
          <p:cNvSpPr/>
          <p:nvPr/>
        </p:nvSpPr>
        <p:spPr>
          <a:xfrm>
            <a:off x="1115616" y="2348880"/>
            <a:ext cx="5127694" cy="90211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用欢快的语调来读，重读“欢笑、贴、放”这几个词。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76872"/>
            <a:ext cx="1965659" cy="10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364502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清明节，雨</a:t>
            </a:r>
            <a:r>
              <a:rPr lang="zh-CN" altLang="en-US" sz="3600" dirty="0" smtClean="0">
                <a:solidFill>
                  <a:srgbClr val="FF0000"/>
                </a:solidFill>
              </a:rPr>
              <a:t>纷纷</a:t>
            </a:r>
            <a:r>
              <a:rPr lang="zh-CN" altLang="en-US" sz="3600" dirty="0" smtClean="0">
                <a:solidFill>
                  <a:srgbClr val="0000FF"/>
                </a:solidFill>
              </a:rPr>
              <a:t>，先人墓前去</a:t>
            </a:r>
            <a:r>
              <a:rPr lang="zh-CN" altLang="en-US" sz="3600" dirty="0" smtClean="0">
                <a:solidFill>
                  <a:srgbClr val="FF0000"/>
                </a:solidFill>
              </a:rPr>
              <a:t>祭扫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9" name="六角星 8"/>
          <p:cNvSpPr/>
          <p:nvPr/>
        </p:nvSpPr>
        <p:spPr>
          <a:xfrm>
            <a:off x="1403648" y="4653136"/>
            <a:ext cx="5127694" cy="90211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语速缓慢，语调低沉，重读“纷纷、祭扫”这几个词，读出对先人的怀念之情。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81128"/>
            <a:ext cx="1965659" cy="10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38422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908720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课文写到了哪些传统节日？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755576" y="1988840"/>
            <a:ext cx="7992888" cy="194421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春节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到，人欢笑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元宵节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，看花灯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清明节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，雨纷纷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端午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，赛龙舟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七月七，来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乞巧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中秋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，吃月饼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重阳节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，要敬老</a:t>
            </a:r>
            <a:r>
              <a:rPr lang="en-US" altLang="zh-CN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3608" y="4365104"/>
            <a:ext cx="7272808" cy="158417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课文写到的传统节日有：春节、元宵节、清明节、端午节、乞巧节、中秋节、重阳节。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19675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9903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3692577" cy="148571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49" y="1124744"/>
            <a:ext cx="7366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端午节和重阳节的习俗是什么？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2564904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过端午，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赛龙舟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粽子艾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香满堂飘。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重阳节，要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敬老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，踏秋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赏菊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登高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71600" y="5301208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过端午节的习俗是：赛龙舟、吃粽子、挂艾草。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8960" y="5903694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过重阳节的习俗是：敬老、赏菊、登高。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361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2490327"/>
            <a:ext cx="39251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“新年到，新年到，穿新衣，戴新帽，小朋友们哈哈笑。”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在歌声中，走进课文，了解一下中华的传统节日有哪些吧！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7504" y="1196752"/>
            <a:ext cx="954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你的家乡过中秋节的时候有什么习俗呢？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83568" y="2492896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吃月饼，一家人晚上围坐在院子里赏月，听老人讲嫦娥的传说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62584" y="4638010"/>
            <a:ext cx="8053832" cy="1822443"/>
            <a:chOff x="180685" y="4680072"/>
            <a:chExt cx="4408140" cy="1822443"/>
          </a:xfrm>
        </p:grpSpPr>
        <p:sp>
          <p:nvSpPr>
            <p:cNvPr id="20" name="云形标注 19"/>
            <p:cNvSpPr/>
            <p:nvPr/>
          </p:nvSpPr>
          <p:spPr>
            <a:xfrm>
              <a:off x="1568258" y="4680072"/>
              <a:ext cx="3020567" cy="1137912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51128" y="4911222"/>
              <a:ext cx="2666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sz="2400" dirty="0" smtClean="0"/>
                <a:t>　中秋团圆节</a:t>
              </a:r>
              <a:r>
                <a:rPr lang="zh-CN" altLang="en-US" sz="2000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0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0685" y="5198707"/>
              <a:ext cx="1164942" cy="1303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752894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　　贴窗花  大街小巷  赛龙舟  艾香  转眼  团圆  热闹  　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　　元宵节，看花灯，大街小巷人如潮。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85870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48478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通过朗读，我们了解到了祖国的传统节日有哪些和每个节日的习俗是什么，在增长了知识的同时增强了民族自豪感。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1275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51720" y="90872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春节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贴窗花、放鞭炮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162880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元宵节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看花灯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720" y="2276872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清明节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祭扫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55576" y="1340768"/>
            <a:ext cx="1224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传统节日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9712" y="3068960"/>
            <a:ext cx="5318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端午节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赛龙舟，粽子、艾草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右大括号 22"/>
          <p:cNvSpPr/>
          <p:nvPr/>
        </p:nvSpPr>
        <p:spPr>
          <a:xfrm rot="10800000" flipH="1">
            <a:off x="7154460" y="1071900"/>
            <a:ext cx="288033" cy="45365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763688" y="1268760"/>
            <a:ext cx="216024" cy="43924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051720" y="371703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乞巧节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牛郎织女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31057" y="314755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源远流长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4365104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中秋节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月饼、赏月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3728" y="5085184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重阳节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敬老、赏菊、登高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1155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2" grpId="0"/>
      <p:bldP spid="23" grpId="0" animBg="1"/>
      <p:bldP spid="24" grpId="0" animBg="1"/>
      <p:bldP spid="26" grpId="0"/>
      <p:bldP spid="27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1268760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描写元宵夜的词语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和和美美  阖家团圆  团团圆圆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阖家欢乐  阖家美满  灯火通明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张灯结彩  花团锦簇  瓜果飘香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皓月当空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4941168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6939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196752"/>
            <a:ext cx="45539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关描写春节的古诗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元日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王安石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爆竹声中一岁除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春风送暖入屠苏。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千门万户曈曈日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总把新桃换旧符。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0019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196752"/>
            <a:ext cx="45539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关于清明节的古诗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清明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杜牧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清明时节雨纷纷，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路上行人欲断魂。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借问酒家何处有？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牧童遥指杏花村。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0019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196752"/>
            <a:ext cx="57606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关描写中秋节的古诗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望月怀远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张九龄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海上生明月，天涯共此时。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情人怨遥夜，竟夕起相思。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灭烛怜光满，披衣觉露滋。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不堪盈手赠，还寝梦佳期。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0019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加偏旁变成新字再组词。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占（  ）（       ）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专（　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才（　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市（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熟字加偏旁的方法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可以巩固所学的生字。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299695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转眼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团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378904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团圆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闹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80" y="45811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热闹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06" r="7809" b="7265"/>
          <a:stretch/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979712" y="22768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贴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1880" y="2132856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贴窗花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0124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9"/>
            <a:ext cx="7290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填一填。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520" y="1916832"/>
            <a:ext cx="8568952" cy="247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春节到，人</a:t>
            </a:r>
            <a:r>
              <a:rPr lang="zh-CN" altLang="en-US" sz="3600" u="sng" dirty="0" smtClean="0"/>
              <a:t>            </a:t>
            </a:r>
            <a:r>
              <a:rPr lang="zh-CN" altLang="en-US" sz="3600" dirty="0" smtClean="0"/>
              <a:t>，</a:t>
            </a:r>
            <a:r>
              <a:rPr lang="zh-CN" altLang="en-US" sz="3600" u="sng" dirty="0" smtClean="0"/>
              <a:t>      </a:t>
            </a:r>
            <a:r>
              <a:rPr lang="zh-CN" altLang="en-US" sz="3600" dirty="0" smtClean="0"/>
              <a:t>窗花，</a:t>
            </a:r>
            <a:r>
              <a:rPr lang="zh-CN" altLang="en-US" sz="3600" u="sng" dirty="0" smtClean="0"/>
              <a:t>       </a:t>
            </a:r>
            <a:r>
              <a:rPr lang="zh-CN" altLang="en-US" sz="3600" dirty="0" smtClean="0"/>
              <a:t>鞭炮 。七月七，来</a:t>
            </a:r>
            <a:r>
              <a:rPr lang="zh-CN" altLang="en-US" sz="3600" u="sng" dirty="0" smtClean="0"/>
              <a:t>        </a:t>
            </a:r>
            <a:r>
              <a:rPr lang="zh-CN" altLang="en-US" sz="3600" dirty="0"/>
              <a:t>，</a:t>
            </a:r>
            <a:r>
              <a:rPr lang="zh-CN" altLang="en-US" sz="3600" dirty="0" smtClean="0"/>
              <a:t>牛郎织女会 </a:t>
            </a:r>
            <a:r>
              <a:rPr lang="zh-CN" altLang="en-US" sz="3600" u="sng" dirty="0" smtClean="0"/>
              <a:t>           </a:t>
            </a:r>
            <a:r>
              <a:rPr lang="zh-CN" altLang="en-US" sz="3600" dirty="0" smtClean="0"/>
              <a:t>。重阳节，</a:t>
            </a:r>
            <a:r>
              <a:rPr lang="zh-CN" altLang="en-US" sz="3600" u="sng" dirty="0" smtClean="0"/>
              <a:t>          </a:t>
            </a:r>
            <a:r>
              <a:rPr lang="zh-CN" altLang="en-US" sz="3600" dirty="0" smtClean="0"/>
              <a:t>，踏秋赏菊去登高。</a:t>
            </a:r>
            <a:endParaRPr lang="en-US" altLang="zh-CN" sz="32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915816" y="1844824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欢笑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8024" y="1772816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贴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0272" y="184482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放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88146" y="2675821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乞巧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0272" y="2691424"/>
            <a:ext cx="1152128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鹊桥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38744" y="3396297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要敬老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8846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窗花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355976" y="980728"/>
            <a:ext cx="3528392" cy="410445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3968" y="980728"/>
            <a:ext cx="3384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窗花是贴在窗纸或窗户玻璃上的剪纸，中国古老的传统民间艺术之一。它历史悠久，风格独特，深受国内外人士所喜爱。窗花是农耕文化的特色艺术，农村的生活地理环境、农业生产特征以及社会的习俗方式，也使这种乡土艺术具有了鲜明的中国民俗情趣和艺术特色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2132856"/>
            <a:ext cx="3600000" cy="343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352928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　</a:t>
            </a:r>
            <a:r>
              <a:rPr lang="zh-CN" altLang="en-US" sz="2800" dirty="0" smtClean="0"/>
              <a:t>３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你知道端午节的来历吗？试着说一下吧。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995936" y="5301208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　　传统文化。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539552" y="2780928"/>
            <a:ext cx="767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端午节是为了纪念伟大的爱国诗人屈原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06327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点我，点我！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349937" y="1934159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4255428"/>
            <a:ext cx="1717124" cy="19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2191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赛龙舟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5148064" y="980728"/>
            <a:ext cx="3528392" cy="410445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1196752"/>
            <a:ext cx="30243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赛龙舟是中国端午节的习俗之一，也是端午节最重要的节日民俗活动之一，在中国南方地区普遍存在，在北方靠近河湖的城市也有赛龙舟习俗，而大部分是划旱龙舟舞龙船的形式。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1916832"/>
            <a:ext cx="4320000" cy="288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8367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tiē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2497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贴窗花  贴切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贝占贴窗花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左右等宽，分在竖中线两侧。“贝”的点小，“占”的“口”要小。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jiē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大街小巷  街道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此行别佳人。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中间两个“土”的末笔都是提。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街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贴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贝＋占＝贴。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每到春节的时候妈妈都要贴窗花。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大街上人来人往热闹非凡。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28384" y="3573016"/>
            <a:ext cx="288000" cy="27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jìng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215" y="84422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5058" y="1730035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敬爱  尊敬  敬茶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1224" y="2134862"/>
            <a:ext cx="4829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“句”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子戴帽（</a:t>
            </a:r>
            <a:r>
              <a:rPr lang="zh-CN" altLang="en-US" sz="2000" dirty="0"/>
              <a:t>艹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）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“文”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章好。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左部横笔向上斜，“</a:t>
            </a:r>
            <a:r>
              <a:rPr lang="zh-CN" altLang="en-US" sz="2000" dirty="0" smtClean="0"/>
              <a:t>攵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”捺要舒展。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zhōu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38508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2497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赛龙舟  小舟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5421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丹心一点到白头。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第一笔撇短小，第二笔竖撇舒展，横折的横要短，中横长在横中线上。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/>
                <a:t>减一减</a:t>
              </a:r>
              <a:r>
                <a:rPr lang="zh-CN" altLang="en-US" b="1" dirty="0" smtClean="0"/>
                <a:t>识记</a:t>
              </a:r>
              <a:r>
                <a:rPr lang="zh-CN" altLang="en-US" b="1" dirty="0"/>
                <a:t>：</a:t>
              </a:r>
              <a:r>
                <a:rPr lang="zh-CN" altLang="en-US" b="1" dirty="0">
                  <a:solidFill>
                    <a:srgbClr val="FF0000"/>
                  </a:solidFill>
                </a:rPr>
                <a:t>船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－几－口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舟。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舟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186774" y="1546769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870383" y="5362208"/>
            <a:ext cx="5590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湖面上停泊着一叶小舟。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23"/>
          <p:cNvSpPr txBox="1">
            <a:spLocks noChangeArrowheads="1"/>
          </p:cNvSpPr>
          <p:nvPr/>
        </p:nvSpPr>
        <p:spPr bwMode="auto">
          <a:xfrm>
            <a:off x="1249988" y="1388014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itchFamily="49" charset="-122"/>
                <a:ea typeface="楷体" pitchFamily="49" charset="-122"/>
              </a:rPr>
              <a:t>敬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38334" y="2574927"/>
            <a:ext cx="5590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我们都很尊敬王老师。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952500" y="3706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05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ài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艾香  艾草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义气无心以生草。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“艹”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的横长，下部撇捺舒展。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3543" y="4510478"/>
            <a:ext cx="33954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转眼   转身  转过头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车专能转身。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左右等宽。“车”的第四笔横变成提，“专”的第二横长。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转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艾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哎</a:t>
              </a:r>
              <a:r>
                <a:rPr lang="en-US" altLang="zh-CN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口＝艾。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端午节门前挂艾草是我们的习俗。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88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我们的国家是一个各民族大融合的国家。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团圆  团长  共青团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人才困口中。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“口”宽而方正，“才”笔画紧凑。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rè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热闹  热情  炎热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执在火（灬）上烤。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：“灬”四点分布均匀托住上部。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热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团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口＋才＝团。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中秋佳节是一个阖家团圆的日子。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节日里的北京城真热闹。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笔顺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热闹  闹铃  闹钟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门＋市＝闹。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“门”宽而方正，“市”笔画紧凑，竖在竖中线上。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闹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门＋市＝闹。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小闹钟每天准时叫我起床。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3247</TotalTime>
  <Words>1155</Words>
  <Application>Microsoft Office PowerPoint</Application>
  <PresentationFormat>全屏显示(4:3)</PresentationFormat>
  <Paragraphs>300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whjy</cp:lastModifiedBy>
  <cp:revision>698</cp:revision>
  <dcterms:created xsi:type="dcterms:W3CDTF">2017-05-17T10:13:19Z</dcterms:created>
  <dcterms:modified xsi:type="dcterms:W3CDTF">2018-02-18T05:43:26Z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