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emf" ContentType="image/x-emf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0" r:id="rId1"/>
  </p:sldMasterIdLst>
  <p:notesMasterIdLst>
    <p:notesMasterId r:id="rId30"/>
  </p:notesMasterIdLst>
  <p:sldIdLst>
    <p:sldId id="262" r:id="rId2"/>
    <p:sldId id="293" r:id="rId3"/>
    <p:sldId id="294" r:id="rId4"/>
    <p:sldId id="292" r:id="rId5"/>
    <p:sldId id="301" r:id="rId6"/>
    <p:sldId id="324" r:id="rId7"/>
    <p:sldId id="325" r:id="rId8"/>
    <p:sldId id="334" r:id="rId9"/>
    <p:sldId id="302" r:id="rId10"/>
    <p:sldId id="327" r:id="rId11"/>
    <p:sldId id="335" r:id="rId12"/>
    <p:sldId id="322" r:id="rId13"/>
    <p:sldId id="329" r:id="rId14"/>
    <p:sldId id="333" r:id="rId15"/>
    <p:sldId id="306" r:id="rId16"/>
    <p:sldId id="309" r:id="rId17"/>
    <p:sldId id="310" r:id="rId18"/>
    <p:sldId id="311" r:id="rId19"/>
    <p:sldId id="307" r:id="rId20"/>
    <p:sldId id="312" r:id="rId21"/>
    <p:sldId id="315" r:id="rId22"/>
    <p:sldId id="314" r:id="rId23"/>
    <p:sldId id="317" r:id="rId24"/>
    <p:sldId id="332" r:id="rId25"/>
    <p:sldId id="319" r:id="rId26"/>
    <p:sldId id="320" r:id="rId27"/>
    <p:sldId id="321" r:id="rId28"/>
    <p:sldId id="291" r:id="rId29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0000"/>
    <a:srgbClr val="1597E0"/>
    <a:srgbClr val="1894DE"/>
    <a:srgbClr val="FCF7E3"/>
    <a:srgbClr val="FFFFFF"/>
    <a:srgbClr val="B7D545"/>
    <a:srgbClr val="CCECFF"/>
    <a:srgbClr val="F57F1A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862" autoAdjust="0"/>
    <p:restoredTop sz="93765" autoAdjust="0"/>
  </p:normalViewPr>
  <p:slideViewPr>
    <p:cSldViewPr>
      <p:cViewPr>
        <p:scale>
          <a:sx n="80" d="100"/>
          <a:sy n="80" d="100"/>
        </p:scale>
        <p:origin x="-1278" y="-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0C8C9FB5-AF00-420F-8375-86425FED18B0}" type="datetimeFigureOut">
              <a:rPr lang="zh-CN" altLang="en-US"/>
              <a:pPr>
                <a:defRPr/>
              </a:pPr>
              <a:t>2018/2/18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3DE1C597-045B-4484-9210-D34BC6B52F3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72851950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362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5363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934A45C-533B-49F9-B715-025EAC29F6C9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</a:t>
            </a:fld>
            <a:endParaRPr lang="en-US" altLang="zh-CN"/>
          </a:p>
        </p:txBody>
      </p:sp>
    </p:spTree>
    <p:extLst>
      <p:ext uri="{BB962C8B-B14F-4D97-AF65-F5344CB8AC3E}">
        <p14:creationId xmlns="" xmlns:p14="http://schemas.microsoft.com/office/powerpoint/2010/main" val="21179342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11DF6C85-580E-49AA-8C0F-7282E851D184}" type="datetimeFigureOut">
              <a:rPr lang="en-US" smtClean="0"/>
              <a:pPr eaLnBrk="1" latinLnBrk="0" hangingPunct="1"/>
              <a:t>2/18/2018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5434A-1094-4C26-ADA4-1AB6210859AE}" type="slidenum">
              <a:rPr kumimoji="0" lang="en-US" smtClean="0"/>
              <a:pPr/>
              <a:t>‹#›</a:t>
            </a:fld>
            <a:endParaRPr kumimoji="0"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76899429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747A54F-3FEC-4936-8736-4984B542CD43}" type="datetimeFigureOut">
              <a:rPr lang="zh-CN" altLang="en-US" smtClean="0"/>
              <a:pPr>
                <a:defRPr/>
              </a:pPr>
              <a:t>2018/2/18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F967827-1260-487A-A463-0B68ED403DB1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049706237"/>
      </p:ext>
    </p:extLst>
  </p:cSld>
  <p:clrMapOvr>
    <a:masterClrMapping/>
  </p:clrMapOvr>
  <p:transition spd="med">
    <p:pull dir="d"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B40C29D-F8BC-4739-8571-43BF11840871}" type="datetimeFigureOut">
              <a:rPr lang="zh-CN" altLang="en-US" smtClean="0"/>
              <a:pPr>
                <a:defRPr/>
              </a:pPr>
              <a:t>2018/2/18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DF3B43B-6748-494E-8E9B-16197170E833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000950411"/>
      </p:ext>
    </p:extLst>
  </p:cSld>
  <p:clrMapOvr>
    <a:masterClrMapping/>
  </p:clrMapOvr>
  <p:transition spd="med">
    <p:pull dir="d"/>
  </p:transition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6"/>
          <p:cNvCxnSpPr/>
          <p:nvPr userDrawn="1"/>
        </p:nvCxnSpPr>
        <p:spPr>
          <a:xfrm>
            <a:off x="428625" y="714375"/>
            <a:ext cx="8286750" cy="1588"/>
          </a:xfrm>
          <a:prstGeom prst="line">
            <a:avLst/>
          </a:prstGeom>
          <a:ln w="317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28625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E2571EF-282A-47A1-AFBD-85FF57F4AD5F}" type="datetimeFigureOut">
              <a:rPr lang="zh-CN" altLang="en-US"/>
              <a:pPr>
                <a:defRPr/>
              </a:pPr>
              <a:t>2018/2/18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43250" y="6675438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72250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93D1EFB-0EDD-4D06-9F51-78CC25D1BFC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6"/>
          <p:cNvCxnSpPr/>
          <p:nvPr userDrawn="1"/>
        </p:nvCxnSpPr>
        <p:spPr>
          <a:xfrm>
            <a:off x="428625" y="714375"/>
            <a:ext cx="8286750" cy="1588"/>
          </a:xfrm>
          <a:prstGeom prst="line">
            <a:avLst/>
          </a:prstGeom>
          <a:ln w="317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图片 11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4025" y="-12700"/>
            <a:ext cx="661988" cy="687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28625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E2571EF-282A-47A1-AFBD-85FF57F4AD5F}" type="datetimeFigureOut">
              <a:rPr lang="zh-CN" altLang="en-US"/>
              <a:pPr>
                <a:defRPr/>
              </a:pPr>
              <a:t>2018/2/18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43250" y="6675438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72250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93D1EFB-0EDD-4D06-9F51-78CC25D1BFC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28625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E2571EF-282A-47A1-AFBD-85FF57F4AD5F}" type="datetimeFigureOut">
              <a:rPr lang="zh-CN" altLang="en-US"/>
              <a:pPr>
                <a:defRPr/>
              </a:pPr>
              <a:t>2018/2/18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43250" y="6675438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72250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93D1EFB-0EDD-4D06-9F51-78CC25D1BFC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  <p:cxnSp>
        <p:nvCxnSpPr>
          <p:cNvPr id="8" name="直接连接符 6"/>
          <p:cNvCxnSpPr/>
          <p:nvPr userDrawn="1"/>
        </p:nvCxnSpPr>
        <p:spPr>
          <a:xfrm>
            <a:off x="428625" y="714375"/>
            <a:ext cx="8286750" cy="1588"/>
          </a:xfrm>
          <a:prstGeom prst="line">
            <a:avLst/>
          </a:prstGeom>
          <a:ln w="317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图片 11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4025" y="-12700"/>
            <a:ext cx="661988" cy="687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pull dir="d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6"/>
          <p:cNvCxnSpPr/>
          <p:nvPr userDrawn="1"/>
        </p:nvCxnSpPr>
        <p:spPr>
          <a:xfrm>
            <a:off x="428625" y="714375"/>
            <a:ext cx="8286750" cy="1588"/>
          </a:xfrm>
          <a:prstGeom prst="line">
            <a:avLst/>
          </a:prstGeom>
          <a:ln w="317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图片 11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4025" y="-12700"/>
            <a:ext cx="661988" cy="687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28625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E2571EF-282A-47A1-AFBD-85FF57F4AD5F}" type="datetimeFigureOut">
              <a:rPr lang="zh-CN" altLang="en-US"/>
              <a:pPr>
                <a:defRPr/>
              </a:pPr>
              <a:t>2018/2/18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43250" y="6675438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72250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93D1EFB-0EDD-4D06-9F51-78CC25D1BFC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6"/>
          <p:cNvCxnSpPr/>
          <p:nvPr userDrawn="1"/>
        </p:nvCxnSpPr>
        <p:spPr>
          <a:xfrm>
            <a:off x="428625" y="714375"/>
            <a:ext cx="8286750" cy="1588"/>
          </a:xfrm>
          <a:prstGeom prst="line">
            <a:avLst/>
          </a:prstGeom>
          <a:ln w="317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图片 11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4025" y="-12700"/>
            <a:ext cx="661988" cy="687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28625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E2571EF-282A-47A1-AFBD-85FF57F4AD5F}" type="datetimeFigureOut">
              <a:rPr lang="zh-CN" altLang="en-US"/>
              <a:pPr>
                <a:defRPr/>
              </a:pPr>
              <a:t>2018/2/18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43250" y="6675438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72250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93D1EFB-0EDD-4D06-9F51-78CC25D1BFC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6"/>
          <p:cNvCxnSpPr/>
          <p:nvPr userDrawn="1"/>
        </p:nvCxnSpPr>
        <p:spPr>
          <a:xfrm>
            <a:off x="428625" y="714375"/>
            <a:ext cx="8286750" cy="1588"/>
          </a:xfrm>
          <a:prstGeom prst="line">
            <a:avLst/>
          </a:prstGeom>
          <a:ln w="317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图片 11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4025" y="-12700"/>
            <a:ext cx="661988" cy="687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28625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E2571EF-282A-47A1-AFBD-85FF57F4AD5F}" type="datetimeFigureOut">
              <a:rPr lang="zh-CN" altLang="en-US"/>
              <a:pPr>
                <a:defRPr/>
              </a:pPr>
              <a:t>2018/2/18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43250" y="6675438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72250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93D1EFB-0EDD-4D06-9F51-78CC25D1BFC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F1E265B0-DCD4-4796-B75D-711F6AC2A922}" type="datetimeFigureOut">
              <a:rPr lang="zh-CN" altLang="en-US"/>
              <a:pPr>
                <a:defRPr/>
              </a:pPr>
              <a:t>2018/2/18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0087019A-3CDA-445A-9687-17C2E4B5EC3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11DF6C85-580E-49AA-8C0F-7282E851D184}" type="datetimeFigureOut">
              <a:rPr lang="en-US" smtClean="0"/>
              <a:pPr eaLnBrk="1" latinLnBrk="0" hangingPunct="1"/>
              <a:t>2/18/2018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5434A-1094-4C26-ADA4-1AB6210859AE}" type="slidenum">
              <a:rPr kumimoji="0" lang="en-US" smtClean="0"/>
              <a:pPr/>
              <a:t>‹#›</a:t>
            </a:fld>
            <a:endParaRPr kumimoji="0"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21563323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9687E9B-3C79-4CEC-83F4-2F4717F49314}" type="datetimeFigureOut">
              <a:rPr lang="zh-CN" altLang="en-US" smtClean="0"/>
              <a:pPr>
                <a:defRPr/>
              </a:pPr>
              <a:t>2018/2/18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E8A40AC-8327-41A7-B253-1606CB1C8497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561909815"/>
      </p:ext>
    </p:extLst>
  </p:cSld>
  <p:clrMapOvr>
    <a:masterClrMapping/>
  </p:clrMapOvr>
  <p:transition spd="med">
    <p:pull dir="d"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119AB8E-A24F-4C6B-B45B-F1413F517A43}" type="datetimeFigureOut">
              <a:rPr lang="zh-CN" altLang="en-US" smtClean="0"/>
              <a:pPr>
                <a:defRPr/>
              </a:pPr>
              <a:t>2018/2/18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A42BF55-4000-4174-BB51-D53C39041841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667962689"/>
      </p:ext>
    </p:extLst>
  </p:cSld>
  <p:clrMapOvr>
    <a:masterClrMapping/>
  </p:clrMapOvr>
  <p:transition spd="med">
    <p:pull dir="d"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0BDA5B8-0CBB-43B2-8450-2937FFC0BB48}" type="datetimeFigureOut">
              <a:rPr lang="zh-CN" altLang="en-US" smtClean="0"/>
              <a:pPr>
                <a:defRPr/>
              </a:pPr>
              <a:t>2018/2/18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E8E8FD3-CF33-4D7C-9F2E-EF83FB8D2E6B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688860141"/>
      </p:ext>
    </p:extLst>
  </p:cSld>
  <p:clrMapOvr>
    <a:masterClrMapping/>
  </p:clrMapOvr>
  <p:transition spd="med">
    <p:pull dir="d"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7439827-C08C-407D-8FCE-26EC36613D72}" type="datetimeFigureOut">
              <a:rPr lang="zh-CN" altLang="en-US" smtClean="0"/>
              <a:pPr>
                <a:defRPr/>
              </a:pPr>
              <a:t>2018/2/18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5229B43-16FD-4E5A-8C99-936808A001A2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044290462"/>
      </p:ext>
    </p:extLst>
  </p:cSld>
  <p:clrMapOvr>
    <a:masterClrMapping/>
  </p:clrMapOvr>
  <p:transition spd="med">
    <p:pull dir="d"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82C6953-BA12-468F-B445-92D732FF2055}" type="datetimeFigureOut">
              <a:rPr lang="zh-CN" altLang="en-US" smtClean="0"/>
              <a:pPr>
                <a:defRPr/>
              </a:pPr>
              <a:t>2018/2/18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08FF690-C14C-40AC-A546-12A9EC55E334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044846845"/>
      </p:ext>
    </p:extLst>
  </p:cSld>
  <p:clrMapOvr>
    <a:masterClrMapping/>
  </p:clrMapOvr>
  <p:transition spd="med">
    <p:pull dir="d"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3299DDF-21D2-45DA-BB95-95C31C05B895}" type="datetimeFigureOut">
              <a:rPr lang="zh-CN" altLang="en-US" smtClean="0"/>
              <a:pPr>
                <a:defRPr/>
              </a:pPr>
              <a:t>2018/2/18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6E7717C-74FC-4CDC-9D8D-92AB9B3EE357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600345204"/>
      </p:ext>
    </p:extLst>
  </p:cSld>
  <p:clrMapOvr>
    <a:masterClrMapping/>
  </p:clrMapOvr>
  <p:transition spd="med">
    <p:pull dir="d"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FCECB8F-BCA3-423E-A202-4CD36E0D101F}" type="datetimeFigureOut">
              <a:rPr lang="zh-CN" altLang="en-US" smtClean="0"/>
              <a:pPr>
                <a:defRPr/>
              </a:pPr>
              <a:t>2018/2/18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A39AFFB-A8C5-45FA-896B-632C528212C8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563490749"/>
      </p:ext>
    </p:extLst>
  </p:cSld>
  <p:clrMapOvr>
    <a:masterClrMapping/>
  </p:clrMapOvr>
  <p:transition spd="med">
    <p:pull dir="d"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latinLnBrk="0" hangingPunct="1"/>
            <a:fld id="{11DF6C85-580E-49AA-8C0F-7282E851D184}" type="datetimeFigureOut">
              <a:rPr lang="en-US" smtClean="0"/>
              <a:pPr eaLnBrk="1" latinLnBrk="0" hangingPunct="1"/>
              <a:t>2/18/2018</a:t>
            </a:fld>
            <a:endParaRPr lang="en-US" sz="1100" dirty="0">
              <a:solidFill>
                <a:schemeClr val="tx2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algn="r" eaLnBrk="1" latinLnBrk="0" hangingPunct="1"/>
            <a:endParaRPr kumimoji="0" lang="zh-CN" altLang="en-US" sz="1100" dirty="0">
              <a:solidFill>
                <a:schemeClr val="tx2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algn="ctr" eaLnBrk="1" latinLnBrk="0" hangingPunct="1"/>
            <a:fld id="{6D95434A-1094-4C26-ADA4-1AB6210859AE}" type="slidenum">
              <a:rPr kumimoji="0" lang="en-US" smtClean="0"/>
              <a:pPr algn="ctr" eaLnBrk="1" latinLnBrk="0" hangingPunct="1"/>
              <a:t>‹#›</a:t>
            </a:fld>
            <a:endParaRPr kumimoji="0" lang="zh-CN" altLang="en-US" b="0" dirty="0"/>
          </a:p>
        </p:txBody>
      </p:sp>
    </p:spTree>
    <p:extLst>
      <p:ext uri="{BB962C8B-B14F-4D97-AF65-F5344CB8AC3E}">
        <p14:creationId xmlns="" xmlns:p14="http://schemas.microsoft.com/office/powerpoint/2010/main" val="22377571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1" r:id="rId1"/>
    <p:sldLayoutId id="2147483692" r:id="rId2"/>
    <p:sldLayoutId id="2147483693" r:id="rId3"/>
    <p:sldLayoutId id="2147483694" r:id="rId4"/>
    <p:sldLayoutId id="2147483695" r:id="rId5"/>
    <p:sldLayoutId id="2147483696" r:id="rId6"/>
    <p:sldLayoutId id="2147483697" r:id="rId7"/>
    <p:sldLayoutId id="2147483698" r:id="rId8"/>
    <p:sldLayoutId id="2147483699" r:id="rId9"/>
    <p:sldLayoutId id="2147483700" r:id="rId10"/>
    <p:sldLayoutId id="2147483701" r:id="rId11"/>
    <p:sldLayoutId id="2147483702" r:id="rId12"/>
    <p:sldLayoutId id="2147483703" r:id="rId13"/>
    <p:sldLayoutId id="2147483704" r:id="rId14"/>
    <p:sldLayoutId id="2147483705" r:id="rId15"/>
    <p:sldLayoutId id="2147483706" r:id="rId16"/>
    <p:sldLayoutId id="2147483707" r:id="rId17"/>
    <p:sldLayoutId id="2147483708" r:id="rId18"/>
  </p:sldLayoutIdLst>
  <p:transition spd="med">
    <p:pull dir="d"/>
  </p:transition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emf"/><Relationship Id="rId3" Type="http://schemas.openxmlformats.org/officeDocument/2006/relationships/image" Target="../media/image2.png"/><Relationship Id="rId7" Type="http://schemas.openxmlformats.org/officeDocument/2006/relationships/image" Target="../media/image6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em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4.png"/><Relationship Id="rId5" Type="http://schemas.openxmlformats.org/officeDocument/2006/relationships/image" Target="../media/image16.emf"/><Relationship Id="rId4" Type="http://schemas.openxmlformats.org/officeDocument/2006/relationships/image" Target="../media/image7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4.png"/><Relationship Id="rId4" Type="http://schemas.openxmlformats.org/officeDocument/2006/relationships/image" Target="../media/image16.emf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13" Type="http://schemas.openxmlformats.org/officeDocument/2006/relationships/image" Target="../media/image9.png"/><Relationship Id="rId3" Type="http://schemas.openxmlformats.org/officeDocument/2006/relationships/image" Target="../media/image2.png"/><Relationship Id="rId7" Type="http://schemas.openxmlformats.org/officeDocument/2006/relationships/image" Target="../media/image22.png"/><Relationship Id="rId12" Type="http://schemas.openxmlformats.org/officeDocument/2006/relationships/image" Target="../media/image8.emf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6.emf"/><Relationship Id="rId11" Type="http://schemas.openxmlformats.org/officeDocument/2006/relationships/image" Target="../media/image14.png"/><Relationship Id="rId5" Type="http://schemas.openxmlformats.org/officeDocument/2006/relationships/image" Target="../media/image7.emf"/><Relationship Id="rId10" Type="http://schemas.openxmlformats.org/officeDocument/2006/relationships/image" Target="../media/image25.png"/><Relationship Id="rId4" Type="http://schemas.openxmlformats.org/officeDocument/2006/relationships/image" Target="../media/image15.png"/><Relationship Id="rId9" Type="http://schemas.openxmlformats.org/officeDocument/2006/relationships/image" Target="../media/image24.png"/><Relationship Id="rId14" Type="http://schemas.openxmlformats.org/officeDocument/2006/relationships/image" Target="../media/image10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13" Type="http://schemas.openxmlformats.org/officeDocument/2006/relationships/image" Target="../media/image10.png"/><Relationship Id="rId3" Type="http://schemas.openxmlformats.org/officeDocument/2006/relationships/image" Target="../media/image15.png"/><Relationship Id="rId7" Type="http://schemas.openxmlformats.org/officeDocument/2006/relationships/image" Target="../media/image23.png"/><Relationship Id="rId12" Type="http://schemas.openxmlformats.org/officeDocument/2006/relationships/image" Target="../media/image9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2.png"/><Relationship Id="rId11" Type="http://schemas.openxmlformats.org/officeDocument/2006/relationships/image" Target="../media/image8.emf"/><Relationship Id="rId5" Type="http://schemas.openxmlformats.org/officeDocument/2006/relationships/image" Target="../media/image16.emf"/><Relationship Id="rId10" Type="http://schemas.openxmlformats.org/officeDocument/2006/relationships/image" Target="../media/image14.png"/><Relationship Id="rId4" Type="http://schemas.openxmlformats.org/officeDocument/2006/relationships/image" Target="../media/image7.emf"/><Relationship Id="rId9" Type="http://schemas.openxmlformats.org/officeDocument/2006/relationships/image" Target="../media/image25.png"/><Relationship Id="rId14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15.png"/><Relationship Id="rId7" Type="http://schemas.openxmlformats.org/officeDocument/2006/relationships/image" Target="../media/image25.png"/><Relationship Id="rId12" Type="http://schemas.openxmlformats.org/officeDocument/2006/relationships/image" Target="../media/image2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3.png"/><Relationship Id="rId11" Type="http://schemas.openxmlformats.org/officeDocument/2006/relationships/image" Target="../media/image10.png"/><Relationship Id="rId5" Type="http://schemas.openxmlformats.org/officeDocument/2006/relationships/image" Target="../media/image16.emf"/><Relationship Id="rId10" Type="http://schemas.openxmlformats.org/officeDocument/2006/relationships/image" Target="../media/image9.png"/><Relationship Id="rId4" Type="http://schemas.openxmlformats.org/officeDocument/2006/relationships/image" Target="../media/image7.emf"/><Relationship Id="rId9" Type="http://schemas.openxmlformats.org/officeDocument/2006/relationships/image" Target="../media/image8.emf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image" Target="../media/image15.png"/><Relationship Id="rId7" Type="http://schemas.openxmlformats.org/officeDocument/2006/relationships/image" Target="../media/image2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4.png"/><Relationship Id="rId5" Type="http://schemas.openxmlformats.org/officeDocument/2006/relationships/image" Target="../media/image16.emf"/><Relationship Id="rId4" Type="http://schemas.openxmlformats.org/officeDocument/2006/relationships/image" Target="../media/image7.emf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15.png"/><Relationship Id="rId7" Type="http://schemas.openxmlformats.org/officeDocument/2006/relationships/image" Target="../media/image8.em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4.png"/><Relationship Id="rId5" Type="http://schemas.openxmlformats.org/officeDocument/2006/relationships/image" Target="../media/image16.emf"/><Relationship Id="rId4" Type="http://schemas.openxmlformats.org/officeDocument/2006/relationships/image" Target="../media/image7.emf"/><Relationship Id="rId9" Type="http://schemas.openxmlformats.org/officeDocument/2006/relationships/image" Target="../media/image2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image" Target="../media/image15.png"/><Relationship Id="rId7" Type="http://schemas.openxmlformats.org/officeDocument/2006/relationships/image" Target="../media/image29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8.png"/><Relationship Id="rId5" Type="http://schemas.openxmlformats.org/officeDocument/2006/relationships/image" Target="../media/image14.png"/><Relationship Id="rId4" Type="http://schemas.openxmlformats.org/officeDocument/2006/relationships/image" Target="../media/image16.emf"/><Relationship Id="rId9" Type="http://schemas.openxmlformats.org/officeDocument/2006/relationships/image" Target="../media/image3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4.png"/><Relationship Id="rId5" Type="http://schemas.openxmlformats.org/officeDocument/2006/relationships/image" Target="../media/image16.emf"/><Relationship Id="rId4" Type="http://schemas.openxmlformats.org/officeDocument/2006/relationships/image" Target="../media/image7.e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4.png"/><Relationship Id="rId5" Type="http://schemas.openxmlformats.org/officeDocument/2006/relationships/image" Target="../media/image16.emf"/><Relationship Id="rId4" Type="http://schemas.openxmlformats.org/officeDocument/2006/relationships/image" Target="../media/image7.emf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4.png"/><Relationship Id="rId5" Type="http://schemas.openxmlformats.org/officeDocument/2006/relationships/image" Target="../media/image16.emf"/><Relationship Id="rId4" Type="http://schemas.openxmlformats.org/officeDocument/2006/relationships/image" Target="../media/image7.em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7" Type="http://schemas.openxmlformats.org/officeDocument/2006/relationships/image" Target="../media/image32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4.png"/><Relationship Id="rId5" Type="http://schemas.openxmlformats.org/officeDocument/2006/relationships/image" Target="../media/image16.emf"/><Relationship Id="rId4" Type="http://schemas.openxmlformats.org/officeDocument/2006/relationships/image" Target="../media/image7.emf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jpeg"/><Relationship Id="rId3" Type="http://schemas.openxmlformats.org/officeDocument/2006/relationships/image" Target="../media/image15.png"/><Relationship Id="rId7" Type="http://schemas.openxmlformats.org/officeDocument/2006/relationships/image" Target="../media/image1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0.png"/><Relationship Id="rId5" Type="http://schemas.openxmlformats.org/officeDocument/2006/relationships/image" Target="../media/image16.emf"/><Relationship Id="rId4" Type="http://schemas.openxmlformats.org/officeDocument/2006/relationships/image" Target="../media/image7.emf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4.png"/><Relationship Id="rId5" Type="http://schemas.openxmlformats.org/officeDocument/2006/relationships/image" Target="../media/image16.emf"/><Relationship Id="rId4" Type="http://schemas.openxmlformats.org/officeDocument/2006/relationships/image" Target="../media/image7.emf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7" Type="http://schemas.openxmlformats.org/officeDocument/2006/relationships/image" Target="../media/image3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4.png"/><Relationship Id="rId5" Type="http://schemas.openxmlformats.org/officeDocument/2006/relationships/image" Target="../media/image16.emf"/><Relationship Id="rId4" Type="http://schemas.openxmlformats.org/officeDocument/2006/relationships/image" Target="../media/image7.emf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15.png"/><Relationship Id="rId7" Type="http://schemas.openxmlformats.org/officeDocument/2006/relationships/image" Target="../media/image3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Relationship Id="rId6" Type="http://schemas.openxmlformats.org/officeDocument/2006/relationships/hyperlink" Target="&#35782;&#23383;4%20&#20013;&#22269;&#32654;&#39135;.wav" TargetMode="External"/><Relationship Id="rId11" Type="http://schemas.openxmlformats.org/officeDocument/2006/relationships/image" Target="../media/image10.png"/><Relationship Id="rId5" Type="http://schemas.openxmlformats.org/officeDocument/2006/relationships/image" Target="../media/image16.emf"/><Relationship Id="rId10" Type="http://schemas.openxmlformats.org/officeDocument/2006/relationships/image" Target="../media/image9.png"/><Relationship Id="rId4" Type="http://schemas.openxmlformats.org/officeDocument/2006/relationships/image" Target="../media/image7.emf"/><Relationship Id="rId9" Type="http://schemas.openxmlformats.org/officeDocument/2006/relationships/image" Target="../media/image8.emf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15.png"/><Relationship Id="rId7" Type="http://schemas.openxmlformats.org/officeDocument/2006/relationships/image" Target="../media/image8.em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4.png"/><Relationship Id="rId5" Type="http://schemas.openxmlformats.org/officeDocument/2006/relationships/image" Target="../media/image16.emf"/><Relationship Id="rId4" Type="http://schemas.openxmlformats.org/officeDocument/2006/relationships/image" Target="../media/image7.emf"/><Relationship Id="rId9" Type="http://schemas.openxmlformats.org/officeDocument/2006/relationships/image" Target="../media/image10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15.png"/><Relationship Id="rId7" Type="http://schemas.openxmlformats.org/officeDocument/2006/relationships/image" Target="../media/image9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8.emf"/><Relationship Id="rId11" Type="http://schemas.openxmlformats.org/officeDocument/2006/relationships/image" Target="../media/image19.png"/><Relationship Id="rId5" Type="http://schemas.openxmlformats.org/officeDocument/2006/relationships/image" Target="../media/image16.emf"/><Relationship Id="rId10" Type="http://schemas.openxmlformats.org/officeDocument/2006/relationships/image" Target="../media/image18.png"/><Relationship Id="rId4" Type="http://schemas.openxmlformats.org/officeDocument/2006/relationships/image" Target="../media/image7.emf"/><Relationship Id="rId9" Type="http://schemas.openxmlformats.org/officeDocument/2006/relationships/image" Target="../media/image1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7" Type="http://schemas.openxmlformats.org/officeDocument/2006/relationships/image" Target="../media/image1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0.png"/><Relationship Id="rId5" Type="http://schemas.openxmlformats.org/officeDocument/2006/relationships/image" Target="../media/image16.emf"/><Relationship Id="rId4" Type="http://schemas.openxmlformats.org/officeDocument/2006/relationships/image" Target="../media/image7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7" Type="http://schemas.openxmlformats.org/officeDocument/2006/relationships/image" Target="../media/image1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0.png"/><Relationship Id="rId5" Type="http://schemas.openxmlformats.org/officeDocument/2006/relationships/image" Target="../media/image16.emf"/><Relationship Id="rId4" Type="http://schemas.openxmlformats.org/officeDocument/2006/relationships/image" Target="../media/image7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7" Type="http://schemas.openxmlformats.org/officeDocument/2006/relationships/image" Target="../media/image1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0.png"/><Relationship Id="rId5" Type="http://schemas.openxmlformats.org/officeDocument/2006/relationships/image" Target="../media/image16.emf"/><Relationship Id="rId4" Type="http://schemas.openxmlformats.org/officeDocument/2006/relationships/image" Target="../media/image7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7" Type="http://schemas.openxmlformats.org/officeDocument/2006/relationships/image" Target="../media/image1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0.png"/><Relationship Id="rId5" Type="http://schemas.openxmlformats.org/officeDocument/2006/relationships/image" Target="../media/image16.emf"/><Relationship Id="rId4" Type="http://schemas.openxmlformats.org/officeDocument/2006/relationships/image" Target="../media/image7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7" Type="http://schemas.openxmlformats.org/officeDocument/2006/relationships/image" Target="../media/image1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0.png"/><Relationship Id="rId5" Type="http://schemas.openxmlformats.org/officeDocument/2006/relationships/image" Target="../media/image16.emf"/><Relationship Id="rId4" Type="http://schemas.openxmlformats.org/officeDocument/2006/relationships/image" Target="../media/image7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4.png"/><Relationship Id="rId5" Type="http://schemas.openxmlformats.org/officeDocument/2006/relationships/image" Target="../media/image16.emf"/><Relationship Id="rId4" Type="http://schemas.openxmlformats.org/officeDocument/2006/relationships/image" Target="../media/image7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0" y="5732463"/>
            <a:ext cx="9144000" cy="1125537"/>
          </a:xfrm>
          <a:prstGeom prst="rect">
            <a:avLst/>
          </a:prstGeom>
          <a:solidFill>
            <a:srgbClr val="FCF7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3690938" y="5662613"/>
            <a:ext cx="2519362" cy="2390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/>
        </p:nvSpPr>
        <p:spPr>
          <a:xfrm>
            <a:off x="2267744" y="1988840"/>
            <a:ext cx="5328592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400" b="1" dirty="0" smtClean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中国美食</a:t>
            </a:r>
            <a:endParaRPr lang="zh-CN" altLang="en-US" sz="4400" b="1" dirty="0">
              <a:gradFill flip="none" rotWithShape="1">
                <a:gsLst>
                  <a:gs pos="0">
                    <a:srgbClr val="FF0000"/>
                  </a:gs>
                  <a:gs pos="24000">
                    <a:srgbClr val="00B0F0"/>
                  </a:gs>
                  <a:gs pos="62000">
                    <a:srgbClr val="7030A0"/>
                  </a:gs>
                  <a:gs pos="100000">
                    <a:srgbClr val="F73BDC"/>
                  </a:gs>
                </a:gsLst>
                <a:lin ang="8100000" scaled="1"/>
                <a:tileRect/>
              </a:gra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pic>
        <p:nvPicPr>
          <p:cNvPr id="14341" name="图片 9"/>
          <p:cNvPicPr>
            <a:picLocks noChangeAspect="1"/>
          </p:cNvPicPr>
          <p:nvPr/>
        </p:nvPicPr>
        <p:blipFill>
          <a:blip r:embed="rId4" cstate="print"/>
          <a:srcRect r="33527" b="78349"/>
          <a:stretch>
            <a:fillRect/>
          </a:stretch>
        </p:blipFill>
        <p:spPr bwMode="auto">
          <a:xfrm>
            <a:off x="5011738" y="5199063"/>
            <a:ext cx="4132262" cy="1658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913856" y="2881841"/>
            <a:ext cx="4195763" cy="623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4" name="图片 14"/>
          <p:cNvPicPr>
            <a:picLocks noChangeAspect="1"/>
          </p:cNvPicPr>
          <p:nvPr/>
        </p:nvPicPr>
        <p:blipFill>
          <a:blip r:embed="rId6" cstate="print"/>
          <a:srcRect l="33527" b="78349"/>
          <a:stretch>
            <a:fillRect/>
          </a:stretch>
        </p:blipFill>
        <p:spPr bwMode="auto">
          <a:xfrm>
            <a:off x="0" y="5337175"/>
            <a:ext cx="3851275" cy="154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图片 5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727325" y="6459538"/>
            <a:ext cx="596900" cy="436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图片 7"/>
          <p:cNvPicPr>
            <a:picLocks noChangeAspect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655763" y="5662613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/>
          <p:cNvSpPr txBox="1"/>
          <p:nvPr/>
        </p:nvSpPr>
        <p:spPr>
          <a:xfrm>
            <a:off x="3071918" y="3356992"/>
            <a:ext cx="38796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人教版二年级下册</a:t>
            </a:r>
            <a:endParaRPr lang="en-US" altLang="zh-CN" sz="3200" dirty="0" smtClean="0"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5836357" y="4560894"/>
            <a:ext cx="1327930" cy="2056092"/>
            <a:chOff x="5836357" y="4560894"/>
            <a:chExt cx="1327930" cy="2056092"/>
          </a:xfrm>
        </p:grpSpPr>
        <p:pic>
          <p:nvPicPr>
            <p:cNvPr id="25" name="图片 5"/>
            <p:cNvPicPr>
              <a:picLocks noChangeAspect="1"/>
            </p:cNvPicPr>
            <p:nvPr/>
          </p:nvPicPr>
          <p:blipFill rotWithShape="1">
            <a:blip r:embed="rId9" cstate="print"/>
            <a:srcRect l="35500" r="32250" b="80044"/>
            <a:stretch/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10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2195513" y="4723901"/>
            <a:ext cx="1549697" cy="17344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6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800"/>
                            </p:stCondLst>
                            <p:childTnLst>
                              <p:par>
                                <p:cTn id="1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800"/>
                            </p:stCondLst>
                            <p:childTnLst>
                              <p:par>
                                <p:cTn id="2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800"/>
                            </p:stCondLst>
                            <p:childTnLst>
                              <p:par>
                                <p:cTn id="3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57598" y="6049963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9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1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3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753348" y="671795"/>
            <a:ext cx="69762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err="1" smtClean="0">
                <a:latin typeface="+mn-ea"/>
                <a:ea typeface="+mn-ea"/>
              </a:rPr>
              <a:t>mó</a:t>
            </a:r>
            <a:endParaRPr lang="zh-CN" altLang="en-US" sz="4000" dirty="0">
              <a:latin typeface="+mn-ea"/>
              <a:ea typeface="+mn-ea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911399" y="1972508"/>
            <a:ext cx="286732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itchFamily="49" charset="-122"/>
                <a:ea typeface="楷体" pitchFamily="49" charset="-122"/>
              </a:rPr>
              <a:t>组词</a:t>
            </a:r>
            <a:r>
              <a:rPr lang="zh-CN" altLang="en-US" sz="2000" b="1" dirty="0" smtClean="0">
                <a:latin typeface="楷体" pitchFamily="49" charset="-122"/>
                <a:ea typeface="楷体" pitchFamily="49" charset="-122"/>
                <a:sym typeface="Wingdings" pitchFamily="2" charset="2"/>
              </a:rPr>
              <a:t>：蘑菇</a:t>
            </a:r>
            <a:endParaRPr lang="zh-CN" altLang="en-US" sz="20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882350" y="1196404"/>
            <a:ext cx="314519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itchFamily="49" charset="-122"/>
                <a:ea typeface="楷体" pitchFamily="49" charset="-122"/>
                <a:sym typeface="Wingdings" pitchFamily="2" charset="2"/>
              </a:rPr>
              <a:t>易错提示：</a:t>
            </a:r>
            <a:endParaRPr lang="en-US" altLang="zh-CN" sz="2000" b="1" dirty="0" smtClean="0">
              <a:latin typeface="楷体" pitchFamily="49" charset="-122"/>
              <a:ea typeface="楷体" pitchFamily="49" charset="-122"/>
              <a:sym typeface="Wingdings" pitchFamily="2" charset="2"/>
            </a:endParaRPr>
          </a:p>
          <a:p>
            <a:r>
              <a:rPr lang="zh-CN" altLang="en-US" sz="1600" b="1" dirty="0" smtClean="0">
                <a:latin typeface="楷体" pitchFamily="49" charset="-122"/>
                <a:ea typeface="楷体" pitchFamily="49" charset="-122"/>
                <a:sym typeface="Wingdings" pitchFamily="2" charset="2"/>
              </a:rPr>
              <a:t>　</a:t>
            </a:r>
            <a:r>
              <a:rPr lang="zh-CN" altLang="en-US" sz="2000" b="1" dirty="0" smtClean="0">
                <a:latin typeface="楷体" pitchFamily="49" charset="-122"/>
                <a:ea typeface="楷体" pitchFamily="49" charset="-122"/>
                <a:sym typeface="Wingdings" pitchFamily="2" charset="2"/>
              </a:rPr>
              <a:t>二声。</a:t>
            </a:r>
            <a:endParaRPr lang="zh-CN" altLang="en-US" sz="1600" dirty="0"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2" name="组合 35"/>
          <p:cNvGrpSpPr/>
          <p:nvPr/>
        </p:nvGrpSpPr>
        <p:grpSpPr>
          <a:xfrm>
            <a:off x="669043" y="1407959"/>
            <a:ext cx="1265926" cy="1189713"/>
            <a:chOff x="-2771523" y="594818"/>
            <a:chExt cx="1785950" cy="1643074"/>
          </a:xfrm>
          <a:solidFill>
            <a:schemeClr val="accent3">
              <a:lumMod val="60000"/>
              <a:lumOff val="40000"/>
            </a:schemeClr>
          </a:solidFill>
        </p:grpSpPr>
        <p:sp>
          <p:nvSpPr>
            <p:cNvPr id="37" name="矩形 36"/>
            <p:cNvSpPr/>
            <p:nvPr/>
          </p:nvSpPr>
          <p:spPr>
            <a:xfrm>
              <a:off x="-2771523" y="594818"/>
              <a:ext cx="1785950" cy="1643074"/>
            </a:xfrm>
            <a:prstGeom prst="rect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8" name="直接连接符 37"/>
            <p:cNvCxnSpPr>
              <a:stCxn id="37" idx="1"/>
              <a:endCxn id="37" idx="3"/>
            </p:cNvCxnSpPr>
            <p:nvPr/>
          </p:nvCxnSpPr>
          <p:spPr>
            <a:xfrm>
              <a:off x="-2771523" y="1416355"/>
              <a:ext cx="1785950" cy="0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>
              <a:stCxn id="37" idx="0"/>
              <a:endCxn id="37" idx="2"/>
            </p:cNvCxnSpPr>
            <p:nvPr/>
          </p:nvCxnSpPr>
          <p:spPr>
            <a:xfrm>
              <a:off x="-1878548" y="594818"/>
              <a:ext cx="0" cy="1643074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TextBox 23"/>
          <p:cNvSpPr txBox="1">
            <a:spLocks noChangeArrowheads="1"/>
          </p:cNvSpPr>
          <p:nvPr/>
        </p:nvSpPr>
        <p:spPr bwMode="auto">
          <a:xfrm>
            <a:off x="774923" y="1310788"/>
            <a:ext cx="1227942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7200" b="1" dirty="0" smtClean="0">
                <a:latin typeface="楷体" pitchFamily="49" charset="-122"/>
                <a:ea typeface="楷体" pitchFamily="49" charset="-122"/>
              </a:rPr>
              <a:t>蘑</a:t>
            </a:r>
            <a:endParaRPr lang="zh-CN" altLang="en-US" sz="72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4623787" y="774920"/>
            <a:ext cx="69762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err="1" smtClean="0">
                <a:latin typeface="+mn-ea"/>
                <a:ea typeface="+mn-ea"/>
              </a:rPr>
              <a:t>gū</a:t>
            </a:r>
            <a:endParaRPr lang="zh-CN" altLang="en-US" sz="4000" dirty="0">
              <a:latin typeface="+mn-ea"/>
              <a:ea typeface="+mn-ea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6058248" y="1889786"/>
            <a:ext cx="286732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itchFamily="49" charset="-122"/>
                <a:ea typeface="楷体" pitchFamily="49" charset="-122"/>
              </a:rPr>
              <a:t>组词</a:t>
            </a:r>
            <a:r>
              <a:rPr lang="zh-CN" altLang="en-US" sz="2000" b="1" dirty="0" smtClean="0">
                <a:latin typeface="楷体" pitchFamily="49" charset="-122"/>
                <a:ea typeface="楷体" pitchFamily="49" charset="-122"/>
                <a:sym typeface="Wingdings" pitchFamily="2" charset="2"/>
              </a:rPr>
              <a:t>：蘑菇  香菇</a:t>
            </a:r>
            <a:endParaRPr lang="zh-CN" altLang="en-US" sz="20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5988898" y="1310788"/>
            <a:ext cx="347733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itchFamily="49" charset="-122"/>
                <a:ea typeface="楷体" pitchFamily="49" charset="-122"/>
                <a:sym typeface="Wingdings" pitchFamily="2" charset="2"/>
              </a:rPr>
              <a:t>易错提示：一声。</a:t>
            </a:r>
            <a:endParaRPr lang="zh-CN" altLang="en-US" sz="2000" dirty="0"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3" name="组合 50"/>
          <p:cNvGrpSpPr/>
          <p:nvPr/>
        </p:nvGrpSpPr>
        <p:grpSpPr>
          <a:xfrm>
            <a:off x="4655076" y="1422399"/>
            <a:ext cx="1333822" cy="1286884"/>
            <a:chOff x="4655076" y="1422399"/>
            <a:chExt cx="1333822" cy="1286884"/>
          </a:xfrm>
        </p:grpSpPr>
        <p:grpSp>
          <p:nvGrpSpPr>
            <p:cNvPr id="5" name="组合 44"/>
            <p:cNvGrpSpPr/>
            <p:nvPr/>
          </p:nvGrpSpPr>
          <p:grpSpPr>
            <a:xfrm>
              <a:off x="4655076" y="1519570"/>
              <a:ext cx="1265926" cy="1189713"/>
              <a:chOff x="-2505974" y="355288"/>
              <a:chExt cx="1785950" cy="1643074"/>
            </a:xfrm>
            <a:solidFill>
              <a:schemeClr val="accent3">
                <a:lumMod val="60000"/>
                <a:lumOff val="40000"/>
              </a:schemeClr>
            </a:solidFill>
          </p:grpSpPr>
          <p:sp>
            <p:nvSpPr>
              <p:cNvPr id="47" name="矩形 46"/>
              <p:cNvSpPr/>
              <p:nvPr/>
            </p:nvSpPr>
            <p:spPr>
              <a:xfrm>
                <a:off x="-2505974" y="355288"/>
                <a:ext cx="1785950" cy="1643074"/>
              </a:xfrm>
              <a:prstGeom prst="rect">
                <a:avLst/>
              </a:prstGeom>
              <a:grpFill/>
              <a:ln>
                <a:solidFill>
                  <a:schemeClr val="accent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48" name="直接连接符 47"/>
              <p:cNvCxnSpPr>
                <a:stCxn id="47" idx="1"/>
                <a:endCxn id="47" idx="3"/>
              </p:cNvCxnSpPr>
              <p:nvPr/>
            </p:nvCxnSpPr>
            <p:spPr>
              <a:xfrm>
                <a:off x="-2505974" y="1176826"/>
                <a:ext cx="1785950" cy="0"/>
              </a:xfrm>
              <a:prstGeom prst="line">
                <a:avLst/>
              </a:prstGeom>
              <a:grpFill/>
              <a:ln>
                <a:solidFill>
                  <a:schemeClr val="accent2">
                    <a:lumMod val="7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9" name="直接连接符 48"/>
              <p:cNvCxnSpPr>
                <a:stCxn id="47" idx="0"/>
                <a:endCxn id="47" idx="2"/>
              </p:cNvCxnSpPr>
              <p:nvPr/>
            </p:nvCxnSpPr>
            <p:spPr>
              <a:xfrm>
                <a:off x="-1612999" y="355288"/>
                <a:ext cx="0" cy="1643074"/>
              </a:xfrm>
              <a:prstGeom prst="line">
                <a:avLst/>
              </a:prstGeom>
              <a:grpFill/>
              <a:ln>
                <a:solidFill>
                  <a:schemeClr val="accent2">
                    <a:lumMod val="7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6" name="TextBox 23"/>
            <p:cNvSpPr txBox="1">
              <a:spLocks noChangeArrowheads="1"/>
            </p:cNvSpPr>
            <p:nvPr/>
          </p:nvSpPr>
          <p:spPr bwMode="auto">
            <a:xfrm>
              <a:off x="4760956" y="1422399"/>
              <a:ext cx="1227942" cy="120032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zh-CN" altLang="en-US" sz="7200" b="1" dirty="0" smtClean="0">
                  <a:latin typeface="楷体" pitchFamily="49" charset="-122"/>
                  <a:ea typeface="楷体" pitchFamily="49" charset="-122"/>
                </a:rPr>
                <a:t>菇</a:t>
              </a:r>
              <a:endParaRPr lang="zh-CN" altLang="en-US" sz="7200" b="1" dirty="0">
                <a:latin typeface="楷体" pitchFamily="49" charset="-122"/>
                <a:ea typeface="楷体" pitchFamily="49" charset="-122"/>
              </a:endParaRPr>
            </a:p>
          </p:txBody>
        </p:sp>
      </p:grpSp>
      <p:sp>
        <p:nvSpPr>
          <p:cNvPr id="56" name="TextBox 55"/>
          <p:cNvSpPr txBox="1"/>
          <p:nvPr/>
        </p:nvSpPr>
        <p:spPr>
          <a:xfrm>
            <a:off x="806594" y="2507066"/>
            <a:ext cx="146706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err="1" smtClean="0">
                <a:latin typeface="+mn-ea"/>
                <a:ea typeface="+mn-ea"/>
              </a:rPr>
              <a:t>zhēng</a:t>
            </a:r>
            <a:endParaRPr lang="zh-CN" altLang="en-US" sz="4000" dirty="0">
              <a:latin typeface="+mn-ea"/>
              <a:ea typeface="+mn-ea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2086917" y="3868881"/>
            <a:ext cx="286732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itchFamily="49" charset="-122"/>
                <a:ea typeface="楷体" pitchFamily="49" charset="-122"/>
              </a:rPr>
              <a:t>组词</a:t>
            </a:r>
            <a:r>
              <a:rPr lang="zh-CN" altLang="en-US" sz="2000" b="1" dirty="0" smtClean="0">
                <a:latin typeface="楷体" pitchFamily="49" charset="-122"/>
                <a:ea typeface="楷体" pitchFamily="49" charset="-122"/>
                <a:sym typeface="Wingdings" pitchFamily="2" charset="2"/>
              </a:rPr>
              <a:t>：蒸饺  蒸米饭</a:t>
            </a:r>
            <a:endParaRPr lang="zh-CN" altLang="en-US" sz="20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2039417" y="3038337"/>
            <a:ext cx="279363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itchFamily="49" charset="-122"/>
                <a:ea typeface="楷体" pitchFamily="49" charset="-122"/>
                <a:sym typeface="Wingdings" pitchFamily="2" charset="2"/>
              </a:rPr>
              <a:t>易错提示：</a:t>
            </a:r>
            <a:endParaRPr lang="en-US" altLang="zh-CN" sz="2000" b="1" dirty="0" smtClean="0">
              <a:latin typeface="楷体" pitchFamily="49" charset="-122"/>
              <a:ea typeface="楷体" pitchFamily="49" charset="-122"/>
              <a:sym typeface="Wingdings" pitchFamily="2" charset="2"/>
            </a:endParaRPr>
          </a:p>
          <a:p>
            <a:r>
              <a:rPr lang="zh-CN" altLang="en-US" sz="2000" b="1" dirty="0" smtClean="0">
                <a:latin typeface="楷体" pitchFamily="49" charset="-122"/>
                <a:ea typeface="楷体" pitchFamily="49" charset="-122"/>
                <a:sym typeface="Wingdings" pitchFamily="2" charset="2"/>
              </a:rPr>
              <a:t>　翘舌音，后鼻音。</a:t>
            </a:r>
            <a:endParaRPr lang="zh-CN" altLang="en-US" sz="2000" dirty="0"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9" name="组合 100"/>
          <p:cNvGrpSpPr/>
          <p:nvPr/>
        </p:nvGrpSpPr>
        <p:grpSpPr>
          <a:xfrm>
            <a:off x="716783" y="3214008"/>
            <a:ext cx="1265926" cy="1189713"/>
            <a:chOff x="-2771523" y="594818"/>
            <a:chExt cx="1785950" cy="1643074"/>
          </a:xfrm>
          <a:solidFill>
            <a:schemeClr val="accent3">
              <a:lumMod val="60000"/>
              <a:lumOff val="40000"/>
            </a:schemeClr>
          </a:solidFill>
        </p:grpSpPr>
        <p:sp>
          <p:nvSpPr>
            <p:cNvPr id="102" name="矩形 101"/>
            <p:cNvSpPr/>
            <p:nvPr/>
          </p:nvSpPr>
          <p:spPr>
            <a:xfrm>
              <a:off x="-2771523" y="594818"/>
              <a:ext cx="1785950" cy="1643074"/>
            </a:xfrm>
            <a:prstGeom prst="rect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03" name="直接连接符 102"/>
            <p:cNvCxnSpPr>
              <a:stCxn id="102" idx="1"/>
              <a:endCxn id="102" idx="3"/>
            </p:cNvCxnSpPr>
            <p:nvPr/>
          </p:nvCxnSpPr>
          <p:spPr>
            <a:xfrm>
              <a:off x="-2771523" y="1416355"/>
              <a:ext cx="1785950" cy="0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直接连接符 103"/>
            <p:cNvCxnSpPr>
              <a:stCxn id="102" idx="0"/>
              <a:endCxn id="102" idx="2"/>
            </p:cNvCxnSpPr>
            <p:nvPr/>
          </p:nvCxnSpPr>
          <p:spPr>
            <a:xfrm>
              <a:off x="-1878548" y="594818"/>
              <a:ext cx="0" cy="1643074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5" name="TextBox 23"/>
          <p:cNvSpPr txBox="1">
            <a:spLocks noChangeArrowheads="1"/>
          </p:cNvSpPr>
          <p:nvPr/>
        </p:nvSpPr>
        <p:spPr bwMode="auto">
          <a:xfrm>
            <a:off x="806594" y="3119938"/>
            <a:ext cx="1227942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7200" b="1" dirty="0" smtClean="0">
                <a:latin typeface="楷体" pitchFamily="49" charset="-122"/>
                <a:ea typeface="楷体" pitchFamily="49" charset="-122"/>
              </a:rPr>
              <a:t>蒸</a:t>
            </a:r>
            <a:endParaRPr lang="zh-CN" altLang="en-US" sz="72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739810" y="676930"/>
            <a:ext cx="70083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 err="1" smtClean="0">
                <a:solidFill>
                  <a:srgbClr val="FF0000"/>
                </a:solidFill>
                <a:latin typeface="+mn-ea"/>
                <a:ea typeface="+mn-ea"/>
              </a:rPr>
              <a:t>mó</a:t>
            </a:r>
            <a:endParaRPr lang="zh-CN" altLang="en-US" sz="4000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4612476" y="773648"/>
            <a:ext cx="70083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 err="1" smtClean="0">
                <a:solidFill>
                  <a:srgbClr val="FF0000"/>
                </a:solidFill>
                <a:latin typeface="+mn-ea"/>
                <a:ea typeface="+mn-ea"/>
              </a:rPr>
              <a:t>gū</a:t>
            </a:r>
            <a:endParaRPr lang="zh-CN" altLang="en-US" sz="4000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771342" y="2501840"/>
            <a:ext cx="147508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 err="1" smtClean="0">
                <a:solidFill>
                  <a:srgbClr val="FF0000"/>
                </a:solidFill>
                <a:latin typeface="+mn-ea"/>
                <a:ea typeface="+mn-ea"/>
              </a:rPr>
              <a:t>zhēng</a:t>
            </a:r>
            <a:endParaRPr lang="zh-CN" altLang="en-US" sz="4000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66" name="对角圆角矩形 65"/>
          <p:cNvSpPr/>
          <p:nvPr/>
        </p:nvSpPr>
        <p:spPr>
          <a:xfrm>
            <a:off x="1132671" y="205637"/>
            <a:ext cx="3655353" cy="432048"/>
          </a:xfrm>
          <a:prstGeom prst="round2DiagRect">
            <a:avLst/>
          </a:prstGeom>
          <a:ln w="12700">
            <a:solidFill>
              <a:srgbClr val="CCECFF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字词乐园</a:t>
            </a:r>
            <a:r>
              <a:rPr lang="en-US" altLang="zh-CN" sz="3200" b="1" dirty="0" smtClean="0">
                <a:solidFill>
                  <a:schemeClr val="accent6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—</a:t>
            </a:r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会认字</a:t>
            </a:r>
            <a:endParaRPr lang="en-US" altLang="zh-CN" sz="3200" b="1" dirty="0">
              <a:solidFill>
                <a:schemeClr val="accent6">
                  <a:lumMod val="75000"/>
                </a:schemeClr>
              </a:solidFill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67" name="图片 6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110421"/>
            <a:ext cx="591224" cy="549852"/>
          </a:xfrm>
          <a:prstGeom prst="rect">
            <a:avLst/>
          </a:prstGeom>
        </p:spPr>
      </p:pic>
      <p:sp>
        <p:nvSpPr>
          <p:cNvPr id="83" name="TextBox 82"/>
          <p:cNvSpPr txBox="1"/>
          <p:nvPr/>
        </p:nvSpPr>
        <p:spPr>
          <a:xfrm>
            <a:off x="4644008" y="2780928"/>
            <a:ext cx="121058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err="1" smtClean="0">
                <a:latin typeface="+mn-ea"/>
                <a:ea typeface="+mn-ea"/>
              </a:rPr>
              <a:t>jiǎo</a:t>
            </a:r>
            <a:endParaRPr lang="zh-CN" altLang="en-US" sz="4000" dirty="0">
              <a:latin typeface="+mn-ea"/>
              <a:ea typeface="+mn-ea"/>
            </a:endParaRPr>
          </a:p>
        </p:txBody>
      </p:sp>
      <p:sp>
        <p:nvSpPr>
          <p:cNvPr id="84" name="TextBox 83"/>
          <p:cNvSpPr txBox="1"/>
          <p:nvPr/>
        </p:nvSpPr>
        <p:spPr>
          <a:xfrm>
            <a:off x="5924331" y="4142743"/>
            <a:ext cx="286732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itchFamily="49" charset="-122"/>
                <a:ea typeface="楷体" pitchFamily="49" charset="-122"/>
              </a:rPr>
              <a:t>组词</a:t>
            </a:r>
            <a:r>
              <a:rPr lang="zh-CN" altLang="en-US" sz="2000" b="1" dirty="0" smtClean="0">
                <a:latin typeface="楷体" pitchFamily="49" charset="-122"/>
                <a:ea typeface="楷体" pitchFamily="49" charset="-122"/>
                <a:sym typeface="Wingdings" pitchFamily="2" charset="2"/>
              </a:rPr>
              <a:t>：饺子  蒸饺</a:t>
            </a:r>
            <a:endParaRPr lang="zh-CN" altLang="en-US" sz="20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85" name="TextBox 84"/>
          <p:cNvSpPr txBox="1"/>
          <p:nvPr/>
        </p:nvSpPr>
        <p:spPr>
          <a:xfrm>
            <a:off x="5876831" y="3312199"/>
            <a:ext cx="279363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itchFamily="49" charset="-122"/>
                <a:ea typeface="楷体" pitchFamily="49" charset="-122"/>
                <a:sym typeface="Wingdings" pitchFamily="2" charset="2"/>
              </a:rPr>
              <a:t>易错提示：</a:t>
            </a:r>
            <a:endParaRPr lang="en-US" altLang="zh-CN" sz="2000" b="1" dirty="0" smtClean="0">
              <a:latin typeface="楷体" pitchFamily="49" charset="-122"/>
              <a:ea typeface="楷体" pitchFamily="49" charset="-122"/>
              <a:sym typeface="Wingdings" pitchFamily="2" charset="2"/>
            </a:endParaRPr>
          </a:p>
          <a:p>
            <a:r>
              <a:rPr lang="zh-CN" altLang="en-US" sz="2000" b="1" dirty="0" smtClean="0">
                <a:latin typeface="楷体" pitchFamily="49" charset="-122"/>
                <a:ea typeface="楷体" pitchFamily="49" charset="-122"/>
                <a:sym typeface="Wingdings" pitchFamily="2" charset="2"/>
              </a:rPr>
              <a:t>　三拼音节，三声。</a:t>
            </a:r>
            <a:endParaRPr lang="zh-CN" altLang="en-US" sz="2000" dirty="0"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86" name="组合 100"/>
          <p:cNvGrpSpPr/>
          <p:nvPr/>
        </p:nvGrpSpPr>
        <p:grpSpPr>
          <a:xfrm>
            <a:off x="4554197" y="3487870"/>
            <a:ext cx="1265926" cy="1189713"/>
            <a:chOff x="-2771523" y="594818"/>
            <a:chExt cx="1785950" cy="1643074"/>
          </a:xfrm>
          <a:solidFill>
            <a:schemeClr val="accent3">
              <a:lumMod val="60000"/>
              <a:lumOff val="40000"/>
            </a:schemeClr>
          </a:solidFill>
        </p:grpSpPr>
        <p:sp>
          <p:nvSpPr>
            <p:cNvPr id="87" name="矩形 86"/>
            <p:cNvSpPr/>
            <p:nvPr/>
          </p:nvSpPr>
          <p:spPr>
            <a:xfrm>
              <a:off x="-2771523" y="594818"/>
              <a:ext cx="1785950" cy="1643074"/>
            </a:xfrm>
            <a:prstGeom prst="rect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88" name="直接连接符 87"/>
            <p:cNvCxnSpPr>
              <a:stCxn id="87" idx="1"/>
              <a:endCxn id="87" idx="3"/>
            </p:cNvCxnSpPr>
            <p:nvPr/>
          </p:nvCxnSpPr>
          <p:spPr>
            <a:xfrm>
              <a:off x="-2771523" y="1416355"/>
              <a:ext cx="1785950" cy="0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直接连接符 88"/>
            <p:cNvCxnSpPr>
              <a:stCxn id="87" idx="0"/>
              <a:endCxn id="87" idx="2"/>
            </p:cNvCxnSpPr>
            <p:nvPr/>
          </p:nvCxnSpPr>
          <p:spPr>
            <a:xfrm>
              <a:off x="-1878548" y="594818"/>
              <a:ext cx="0" cy="1643074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0" name="TextBox 23"/>
          <p:cNvSpPr txBox="1">
            <a:spLocks noChangeArrowheads="1"/>
          </p:cNvSpPr>
          <p:nvPr/>
        </p:nvSpPr>
        <p:spPr bwMode="auto">
          <a:xfrm>
            <a:off x="4644008" y="3393800"/>
            <a:ext cx="1227942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7200" b="1" dirty="0" smtClean="0">
                <a:latin typeface="楷体" pitchFamily="49" charset="-122"/>
                <a:ea typeface="楷体" pitchFamily="49" charset="-122"/>
              </a:rPr>
              <a:t>饺</a:t>
            </a:r>
            <a:endParaRPr lang="zh-CN" altLang="en-US" sz="72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91" name="TextBox 90"/>
          <p:cNvSpPr txBox="1"/>
          <p:nvPr/>
        </p:nvSpPr>
        <p:spPr>
          <a:xfrm>
            <a:off x="4612476" y="2774106"/>
            <a:ext cx="121700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 err="1" smtClean="0">
                <a:solidFill>
                  <a:srgbClr val="FF0000"/>
                </a:solidFill>
                <a:latin typeface="+mn-ea"/>
                <a:ea typeface="+mn-ea"/>
              </a:rPr>
              <a:t>jiǎo</a:t>
            </a:r>
            <a:endParaRPr lang="zh-CN" altLang="en-US" sz="4000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92" name="TextBox 91"/>
          <p:cNvSpPr txBox="1"/>
          <p:nvPr/>
        </p:nvSpPr>
        <p:spPr>
          <a:xfrm>
            <a:off x="611560" y="4581128"/>
            <a:ext cx="146706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err="1" smtClean="0">
                <a:latin typeface="+mn-ea"/>
                <a:ea typeface="+mn-ea"/>
              </a:rPr>
              <a:t>jiàng</a:t>
            </a:r>
            <a:endParaRPr lang="zh-CN" altLang="en-US" sz="4000" dirty="0">
              <a:latin typeface="+mn-ea"/>
              <a:ea typeface="+mn-ea"/>
            </a:endParaRPr>
          </a:p>
        </p:txBody>
      </p:sp>
      <p:sp>
        <p:nvSpPr>
          <p:cNvPr id="93" name="TextBox 92"/>
          <p:cNvSpPr txBox="1"/>
          <p:nvPr/>
        </p:nvSpPr>
        <p:spPr>
          <a:xfrm>
            <a:off x="1899113" y="6083962"/>
            <a:ext cx="286732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itchFamily="49" charset="-122"/>
                <a:ea typeface="楷体" pitchFamily="49" charset="-122"/>
              </a:rPr>
              <a:t>组词</a:t>
            </a:r>
            <a:r>
              <a:rPr lang="zh-CN" altLang="en-US" sz="2000" b="1" dirty="0" smtClean="0">
                <a:latin typeface="楷体" pitchFamily="49" charset="-122"/>
                <a:ea typeface="楷体" pitchFamily="49" charset="-122"/>
                <a:sym typeface="Wingdings" pitchFamily="2" charset="2"/>
              </a:rPr>
              <a:t>：炸酱面  酱油</a:t>
            </a:r>
            <a:endParaRPr lang="zh-CN" altLang="en-US" sz="20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94" name="TextBox 93"/>
          <p:cNvSpPr txBox="1"/>
          <p:nvPr/>
        </p:nvSpPr>
        <p:spPr>
          <a:xfrm>
            <a:off x="1844383" y="5112399"/>
            <a:ext cx="279363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itchFamily="49" charset="-122"/>
                <a:ea typeface="楷体" pitchFamily="49" charset="-122"/>
                <a:sym typeface="Wingdings" pitchFamily="2" charset="2"/>
              </a:rPr>
              <a:t>易错提示：</a:t>
            </a:r>
            <a:endParaRPr lang="en-US" altLang="zh-CN" sz="2000" b="1" dirty="0" smtClean="0">
              <a:latin typeface="楷体" pitchFamily="49" charset="-122"/>
              <a:ea typeface="楷体" pitchFamily="49" charset="-122"/>
              <a:sym typeface="Wingdings" pitchFamily="2" charset="2"/>
            </a:endParaRPr>
          </a:p>
          <a:p>
            <a:r>
              <a:rPr lang="zh-CN" altLang="en-US" sz="2000" b="1" dirty="0" smtClean="0">
                <a:latin typeface="楷体" pitchFamily="49" charset="-122"/>
                <a:ea typeface="楷体" pitchFamily="49" charset="-122"/>
                <a:sym typeface="Wingdings" pitchFamily="2" charset="2"/>
              </a:rPr>
              <a:t>　三拼音节，后鼻音，四声。</a:t>
            </a:r>
            <a:endParaRPr lang="zh-CN" altLang="en-US" sz="2000" dirty="0"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95" name="组合 100"/>
          <p:cNvGrpSpPr/>
          <p:nvPr/>
        </p:nvGrpSpPr>
        <p:grpSpPr>
          <a:xfrm>
            <a:off x="521749" y="5288070"/>
            <a:ext cx="1265926" cy="1189713"/>
            <a:chOff x="-2771523" y="594818"/>
            <a:chExt cx="1785950" cy="1643074"/>
          </a:xfrm>
          <a:solidFill>
            <a:schemeClr val="accent3">
              <a:lumMod val="60000"/>
              <a:lumOff val="40000"/>
            </a:schemeClr>
          </a:solidFill>
        </p:grpSpPr>
        <p:sp>
          <p:nvSpPr>
            <p:cNvPr id="96" name="矩形 95"/>
            <p:cNvSpPr/>
            <p:nvPr/>
          </p:nvSpPr>
          <p:spPr>
            <a:xfrm>
              <a:off x="-2771523" y="594818"/>
              <a:ext cx="1785950" cy="1643074"/>
            </a:xfrm>
            <a:prstGeom prst="rect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97" name="直接连接符 96"/>
            <p:cNvCxnSpPr>
              <a:stCxn id="96" idx="1"/>
              <a:endCxn id="96" idx="3"/>
            </p:cNvCxnSpPr>
            <p:nvPr/>
          </p:nvCxnSpPr>
          <p:spPr>
            <a:xfrm>
              <a:off x="-2771523" y="1416355"/>
              <a:ext cx="1785950" cy="0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8" name="直接连接符 97"/>
            <p:cNvCxnSpPr>
              <a:stCxn id="96" idx="0"/>
              <a:endCxn id="96" idx="2"/>
            </p:cNvCxnSpPr>
            <p:nvPr/>
          </p:nvCxnSpPr>
          <p:spPr>
            <a:xfrm>
              <a:off x="-1878548" y="594818"/>
              <a:ext cx="0" cy="1643074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9" name="TextBox 23"/>
          <p:cNvSpPr txBox="1">
            <a:spLocks noChangeArrowheads="1"/>
          </p:cNvSpPr>
          <p:nvPr/>
        </p:nvSpPr>
        <p:spPr bwMode="auto">
          <a:xfrm>
            <a:off x="611560" y="5194000"/>
            <a:ext cx="1227942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7200" b="1" dirty="0" smtClean="0">
                <a:latin typeface="楷体" pitchFamily="49" charset="-122"/>
                <a:ea typeface="楷体" pitchFamily="49" charset="-122"/>
              </a:rPr>
              <a:t>酱</a:t>
            </a:r>
            <a:endParaRPr lang="zh-CN" altLang="en-US" sz="72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00" name="TextBox 99"/>
          <p:cNvSpPr txBox="1"/>
          <p:nvPr/>
        </p:nvSpPr>
        <p:spPr>
          <a:xfrm>
            <a:off x="564262" y="4587950"/>
            <a:ext cx="147508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 err="1" smtClean="0">
                <a:solidFill>
                  <a:srgbClr val="FF0000"/>
                </a:solidFill>
                <a:latin typeface="+mn-ea"/>
                <a:ea typeface="+mn-ea"/>
              </a:rPr>
              <a:t>jiàng</a:t>
            </a:r>
            <a:endParaRPr lang="zh-CN" altLang="en-US" sz="4000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101" name="TextBox 100"/>
          <p:cNvSpPr txBox="1"/>
          <p:nvPr/>
        </p:nvSpPr>
        <p:spPr>
          <a:xfrm>
            <a:off x="4733819" y="4725144"/>
            <a:ext cx="121058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err="1" smtClean="0">
                <a:latin typeface="+mn-ea"/>
                <a:ea typeface="+mn-ea"/>
              </a:rPr>
              <a:t>zhōu</a:t>
            </a:r>
            <a:endParaRPr lang="zh-CN" altLang="en-US" sz="4000" dirty="0">
              <a:latin typeface="+mn-ea"/>
              <a:ea typeface="+mn-ea"/>
            </a:endParaRPr>
          </a:p>
        </p:txBody>
      </p:sp>
      <p:sp>
        <p:nvSpPr>
          <p:cNvPr id="106" name="TextBox 105"/>
          <p:cNvSpPr txBox="1"/>
          <p:nvPr/>
        </p:nvSpPr>
        <p:spPr>
          <a:xfrm>
            <a:off x="6014142" y="6086959"/>
            <a:ext cx="286732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itchFamily="49" charset="-122"/>
                <a:ea typeface="楷体" pitchFamily="49" charset="-122"/>
              </a:rPr>
              <a:t>组词</a:t>
            </a:r>
            <a:r>
              <a:rPr lang="zh-CN" altLang="en-US" sz="2000" b="1" dirty="0" smtClean="0">
                <a:latin typeface="楷体" pitchFamily="49" charset="-122"/>
                <a:ea typeface="楷体" pitchFamily="49" charset="-122"/>
                <a:sym typeface="Wingdings" pitchFamily="2" charset="2"/>
              </a:rPr>
              <a:t>：小米粥  大米粥</a:t>
            </a:r>
            <a:endParaRPr lang="zh-CN" altLang="en-US" sz="20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07" name="TextBox 106"/>
          <p:cNvSpPr txBox="1"/>
          <p:nvPr/>
        </p:nvSpPr>
        <p:spPr>
          <a:xfrm>
            <a:off x="5966642" y="5256415"/>
            <a:ext cx="279363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itchFamily="49" charset="-122"/>
                <a:ea typeface="楷体" pitchFamily="49" charset="-122"/>
                <a:sym typeface="Wingdings" pitchFamily="2" charset="2"/>
              </a:rPr>
              <a:t>易错提示：</a:t>
            </a:r>
            <a:endParaRPr lang="en-US" altLang="zh-CN" sz="2000" b="1" dirty="0" smtClean="0">
              <a:latin typeface="楷体" pitchFamily="49" charset="-122"/>
              <a:ea typeface="楷体" pitchFamily="49" charset="-122"/>
              <a:sym typeface="Wingdings" pitchFamily="2" charset="2"/>
            </a:endParaRPr>
          </a:p>
          <a:p>
            <a:r>
              <a:rPr lang="zh-CN" altLang="en-US" sz="2000" b="1" dirty="0" smtClean="0">
                <a:latin typeface="楷体" pitchFamily="49" charset="-122"/>
                <a:ea typeface="楷体" pitchFamily="49" charset="-122"/>
                <a:sym typeface="Wingdings" pitchFamily="2" charset="2"/>
              </a:rPr>
              <a:t>　翘舌音，一声。</a:t>
            </a:r>
            <a:endParaRPr lang="zh-CN" altLang="en-US" sz="2000" dirty="0"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108" name="组合 100"/>
          <p:cNvGrpSpPr/>
          <p:nvPr/>
        </p:nvGrpSpPr>
        <p:grpSpPr>
          <a:xfrm>
            <a:off x="4644008" y="5432086"/>
            <a:ext cx="1265926" cy="1189713"/>
            <a:chOff x="-2771523" y="594818"/>
            <a:chExt cx="1785950" cy="1643074"/>
          </a:xfrm>
          <a:solidFill>
            <a:schemeClr val="accent3">
              <a:lumMod val="60000"/>
              <a:lumOff val="40000"/>
            </a:schemeClr>
          </a:solidFill>
        </p:grpSpPr>
        <p:sp>
          <p:nvSpPr>
            <p:cNvPr id="109" name="矩形 108"/>
            <p:cNvSpPr/>
            <p:nvPr/>
          </p:nvSpPr>
          <p:spPr>
            <a:xfrm>
              <a:off x="-2771523" y="594818"/>
              <a:ext cx="1785950" cy="1643074"/>
            </a:xfrm>
            <a:prstGeom prst="rect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10" name="直接连接符 109"/>
            <p:cNvCxnSpPr>
              <a:stCxn id="109" idx="1"/>
              <a:endCxn id="109" idx="3"/>
            </p:cNvCxnSpPr>
            <p:nvPr/>
          </p:nvCxnSpPr>
          <p:spPr>
            <a:xfrm>
              <a:off x="-2771523" y="1416355"/>
              <a:ext cx="1785950" cy="0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1" name="直接连接符 110"/>
            <p:cNvCxnSpPr>
              <a:stCxn id="109" idx="0"/>
              <a:endCxn id="109" idx="2"/>
            </p:cNvCxnSpPr>
            <p:nvPr/>
          </p:nvCxnSpPr>
          <p:spPr>
            <a:xfrm>
              <a:off x="-1878548" y="594818"/>
              <a:ext cx="0" cy="1643074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2" name="TextBox 23"/>
          <p:cNvSpPr txBox="1">
            <a:spLocks noChangeArrowheads="1"/>
          </p:cNvSpPr>
          <p:nvPr/>
        </p:nvSpPr>
        <p:spPr bwMode="auto">
          <a:xfrm>
            <a:off x="4733819" y="5338016"/>
            <a:ext cx="1227942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7200" b="1" dirty="0" smtClean="0">
                <a:latin typeface="楷体" pitchFamily="49" charset="-122"/>
                <a:ea typeface="楷体" pitchFamily="49" charset="-122"/>
              </a:rPr>
              <a:t>粥</a:t>
            </a:r>
            <a:endParaRPr lang="zh-CN" altLang="en-US" sz="72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13" name="TextBox 112"/>
          <p:cNvSpPr txBox="1"/>
          <p:nvPr/>
        </p:nvSpPr>
        <p:spPr>
          <a:xfrm>
            <a:off x="4707072" y="4731966"/>
            <a:ext cx="121700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 err="1" smtClean="0">
                <a:solidFill>
                  <a:srgbClr val="FF0000"/>
                </a:solidFill>
                <a:latin typeface="+mn-ea"/>
                <a:ea typeface="+mn-ea"/>
              </a:rPr>
              <a:t>zhōu</a:t>
            </a:r>
            <a:endParaRPr lang="zh-CN" altLang="en-US" sz="4000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97937707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804057" y="714445"/>
            <a:ext cx="95891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b="1" dirty="0" err="1">
                <a:latin typeface="+mn-ea"/>
              </a:rPr>
              <a:t>zhá</a:t>
            </a:r>
            <a:endParaRPr lang="zh-CN" altLang="en-US" sz="4000" dirty="0"/>
          </a:p>
        </p:txBody>
      </p:sp>
      <p:pic>
        <p:nvPicPr>
          <p:cNvPr id="19458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57598" y="6049963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1" name="图片 7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3" name="图片 8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1911399" y="1972508"/>
            <a:ext cx="286732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itchFamily="49" charset="-122"/>
                <a:ea typeface="楷体" pitchFamily="49" charset="-122"/>
              </a:rPr>
              <a:t>组词</a:t>
            </a:r>
            <a:r>
              <a:rPr lang="zh-CN" altLang="en-US" sz="2000" b="1" dirty="0" smtClean="0">
                <a:latin typeface="楷体" pitchFamily="49" charset="-122"/>
                <a:ea typeface="楷体" pitchFamily="49" charset="-122"/>
                <a:sym typeface="Wingdings" pitchFamily="2" charset="2"/>
              </a:rPr>
              <a:t>：油炸  炸酱</a:t>
            </a:r>
            <a:endParaRPr lang="zh-CN" altLang="en-US" sz="20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882350" y="1196404"/>
            <a:ext cx="314519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itchFamily="49" charset="-122"/>
                <a:ea typeface="楷体" pitchFamily="49" charset="-122"/>
                <a:sym typeface="Wingdings" pitchFamily="2" charset="2"/>
              </a:rPr>
              <a:t>易错提示：</a:t>
            </a:r>
            <a:endParaRPr lang="en-US" altLang="zh-CN" sz="2000" b="1" dirty="0" smtClean="0">
              <a:latin typeface="楷体" pitchFamily="49" charset="-122"/>
              <a:ea typeface="楷体" pitchFamily="49" charset="-122"/>
              <a:sym typeface="Wingdings" pitchFamily="2" charset="2"/>
            </a:endParaRPr>
          </a:p>
          <a:p>
            <a:r>
              <a:rPr lang="zh-CN" altLang="en-US" sz="1600" b="1" dirty="0" smtClean="0">
                <a:latin typeface="楷体" pitchFamily="49" charset="-122"/>
                <a:ea typeface="楷体" pitchFamily="49" charset="-122"/>
                <a:sym typeface="Wingdings" pitchFamily="2" charset="2"/>
              </a:rPr>
              <a:t>　</a:t>
            </a:r>
            <a:r>
              <a:rPr lang="zh-CN" altLang="en-US" sz="2000" b="1" dirty="0" smtClean="0">
                <a:latin typeface="楷体" pitchFamily="49" charset="-122"/>
                <a:ea typeface="楷体" pitchFamily="49" charset="-122"/>
                <a:sym typeface="Wingdings" pitchFamily="2" charset="2"/>
              </a:rPr>
              <a:t>二声。</a:t>
            </a:r>
            <a:endParaRPr lang="zh-CN" altLang="en-US" sz="1600" dirty="0"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2" name="组合 35"/>
          <p:cNvGrpSpPr/>
          <p:nvPr/>
        </p:nvGrpSpPr>
        <p:grpSpPr>
          <a:xfrm>
            <a:off x="669043" y="1407959"/>
            <a:ext cx="1265926" cy="1189713"/>
            <a:chOff x="-2771523" y="594818"/>
            <a:chExt cx="1785950" cy="1643074"/>
          </a:xfrm>
          <a:solidFill>
            <a:schemeClr val="accent3">
              <a:lumMod val="60000"/>
              <a:lumOff val="40000"/>
            </a:schemeClr>
          </a:solidFill>
        </p:grpSpPr>
        <p:sp>
          <p:nvSpPr>
            <p:cNvPr id="37" name="矩形 36"/>
            <p:cNvSpPr/>
            <p:nvPr/>
          </p:nvSpPr>
          <p:spPr>
            <a:xfrm>
              <a:off x="-2771523" y="594818"/>
              <a:ext cx="1785950" cy="1643074"/>
            </a:xfrm>
            <a:prstGeom prst="rect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8" name="直接连接符 37"/>
            <p:cNvCxnSpPr>
              <a:stCxn id="37" idx="1"/>
              <a:endCxn id="37" idx="3"/>
            </p:cNvCxnSpPr>
            <p:nvPr/>
          </p:nvCxnSpPr>
          <p:spPr>
            <a:xfrm>
              <a:off x="-2771523" y="1416355"/>
              <a:ext cx="1785950" cy="0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>
              <a:stCxn id="37" idx="0"/>
              <a:endCxn id="37" idx="2"/>
            </p:cNvCxnSpPr>
            <p:nvPr/>
          </p:nvCxnSpPr>
          <p:spPr>
            <a:xfrm>
              <a:off x="-1878548" y="594818"/>
              <a:ext cx="0" cy="1643074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TextBox 23"/>
          <p:cNvSpPr txBox="1">
            <a:spLocks noChangeArrowheads="1"/>
          </p:cNvSpPr>
          <p:nvPr/>
        </p:nvSpPr>
        <p:spPr bwMode="auto">
          <a:xfrm>
            <a:off x="774923" y="1310788"/>
            <a:ext cx="1227942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7200" b="1" dirty="0" smtClean="0">
                <a:latin typeface="楷体" pitchFamily="49" charset="-122"/>
                <a:ea typeface="楷体" pitchFamily="49" charset="-122"/>
              </a:rPr>
              <a:t>炸</a:t>
            </a:r>
            <a:endParaRPr lang="zh-CN" altLang="en-US" sz="72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804058" y="700073"/>
            <a:ext cx="95891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 err="1" smtClean="0">
                <a:solidFill>
                  <a:srgbClr val="FF0000"/>
                </a:solidFill>
                <a:latin typeface="+mn-ea"/>
                <a:ea typeface="+mn-ea"/>
              </a:rPr>
              <a:t>zhá</a:t>
            </a:r>
            <a:endParaRPr lang="zh-CN" altLang="en-US" sz="4000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66" name="对角圆角矩形 65"/>
          <p:cNvSpPr/>
          <p:nvPr/>
        </p:nvSpPr>
        <p:spPr>
          <a:xfrm>
            <a:off x="1132671" y="205637"/>
            <a:ext cx="3655353" cy="432048"/>
          </a:xfrm>
          <a:prstGeom prst="round2DiagRect">
            <a:avLst/>
          </a:prstGeom>
          <a:ln w="12700">
            <a:solidFill>
              <a:srgbClr val="CCECFF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字词乐园</a:t>
            </a:r>
            <a:r>
              <a:rPr lang="en-US" altLang="zh-CN" sz="3200" b="1" dirty="0" smtClean="0">
                <a:solidFill>
                  <a:schemeClr val="accent6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—</a:t>
            </a:r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会认字</a:t>
            </a:r>
            <a:endParaRPr lang="en-US" altLang="zh-CN" sz="3200" b="1" dirty="0">
              <a:solidFill>
                <a:schemeClr val="accent6">
                  <a:lumMod val="75000"/>
                </a:schemeClr>
              </a:solidFill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67" name="图片 6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110421"/>
            <a:ext cx="591224" cy="549852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33454005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5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7351751" y="883452"/>
            <a:ext cx="1209598" cy="2818778"/>
            <a:chOff x="5066550" y="3023144"/>
            <a:chExt cx="1209598" cy="2818778"/>
          </a:xfrm>
        </p:grpSpPr>
        <p:pic>
          <p:nvPicPr>
            <p:cNvPr id="1035" name="Picture 11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95048" y="3222547"/>
              <a:ext cx="1181100" cy="26193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40" name="TextBox 23"/>
            <p:cNvSpPr txBox="1">
              <a:spLocks noChangeArrowheads="1"/>
            </p:cNvSpPr>
            <p:nvPr/>
          </p:nvSpPr>
          <p:spPr bwMode="auto">
            <a:xfrm>
              <a:off x="5066550" y="3023144"/>
              <a:ext cx="1108681" cy="120032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zh-CN" altLang="en-US" sz="7200" b="1" dirty="0" smtClean="0">
                  <a:latin typeface="楷体" pitchFamily="49" charset="-122"/>
                  <a:ea typeface="楷体" pitchFamily="49" charset="-122"/>
                </a:rPr>
                <a:t>爆</a:t>
              </a:r>
              <a:endParaRPr lang="zh-CN" altLang="en-US" sz="7200" b="1" dirty="0">
                <a:latin typeface="楷体" pitchFamily="49" charset="-122"/>
                <a:ea typeface="楷体" pitchFamily="49" charset="-122"/>
              </a:endParaRPr>
            </a:p>
          </p:txBody>
        </p:sp>
      </p:grpSp>
      <p:pic>
        <p:nvPicPr>
          <p:cNvPr id="19458" name="图片 9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6557598" y="6049963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9" name="图片 12"/>
          <p:cNvPicPr>
            <a:picLocks noChangeAspect="1"/>
          </p:cNvPicPr>
          <p:nvPr/>
        </p:nvPicPr>
        <p:blipFill>
          <a:blip r:embed="rId4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1" name="图片 7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3" name="图片 8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1" name="组合 10"/>
          <p:cNvGrpSpPr/>
          <p:nvPr/>
        </p:nvGrpSpPr>
        <p:grpSpPr>
          <a:xfrm rot="317213">
            <a:off x="5624415" y="889559"/>
            <a:ext cx="1363110" cy="2287942"/>
            <a:chOff x="6372200" y="934605"/>
            <a:chExt cx="1363110" cy="2287942"/>
          </a:xfrm>
        </p:grpSpPr>
        <p:pic>
          <p:nvPicPr>
            <p:cNvPr id="1034" name="Picture 10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72200" y="986654"/>
              <a:ext cx="1363110" cy="223589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46" name="TextBox 23"/>
            <p:cNvSpPr txBox="1">
              <a:spLocks noChangeArrowheads="1"/>
            </p:cNvSpPr>
            <p:nvPr/>
          </p:nvSpPr>
          <p:spPr bwMode="auto">
            <a:xfrm rot="399044">
              <a:off x="6451239" y="934605"/>
              <a:ext cx="1227942" cy="120032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zh-CN" altLang="en-US" sz="7200" b="1" dirty="0" smtClean="0">
                  <a:latin typeface="楷体" pitchFamily="49" charset="-122"/>
                  <a:ea typeface="楷体" pitchFamily="49" charset="-122"/>
                </a:rPr>
                <a:t>煮</a:t>
              </a:r>
              <a:endParaRPr lang="zh-CN" altLang="en-US" sz="7200" b="1" dirty="0">
                <a:latin typeface="楷体" pitchFamily="49" charset="-122"/>
                <a:ea typeface="楷体" pitchFamily="49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 rot="21266584">
            <a:off x="4304237" y="852776"/>
            <a:ext cx="1125802" cy="2517702"/>
            <a:chOff x="4881262" y="887076"/>
            <a:chExt cx="1125802" cy="2517702"/>
          </a:xfrm>
        </p:grpSpPr>
        <p:pic>
          <p:nvPicPr>
            <p:cNvPr id="1030" name="Picture 6"/>
            <p:cNvPicPr>
              <a:picLocks noChangeAspect="1" noChangeArrowheads="1"/>
            </p:cNvPicPr>
            <p:nvPr/>
          </p:nvPicPr>
          <p:blipFill>
            <a:blip r:embed="rId8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81262" y="887076"/>
              <a:ext cx="1125802" cy="251770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95" name="TextBox 23"/>
            <p:cNvSpPr txBox="1">
              <a:spLocks noChangeArrowheads="1"/>
            </p:cNvSpPr>
            <p:nvPr/>
          </p:nvSpPr>
          <p:spPr bwMode="auto">
            <a:xfrm>
              <a:off x="4941642" y="887076"/>
              <a:ext cx="976793" cy="120032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zh-CN" altLang="en-US" sz="7200" b="1" dirty="0" smtClean="0">
                  <a:latin typeface="楷体" pitchFamily="49" charset="-122"/>
                  <a:ea typeface="楷体" pitchFamily="49" charset="-122"/>
                </a:rPr>
                <a:t>腐</a:t>
              </a:r>
              <a:endParaRPr lang="zh-CN" altLang="en-US" sz="7200" b="1" dirty="0">
                <a:latin typeface="楷体" pitchFamily="49" charset="-122"/>
                <a:ea typeface="楷体" pitchFamily="49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 rot="466839">
            <a:off x="1267401" y="902369"/>
            <a:ext cx="1227942" cy="2688703"/>
            <a:chOff x="2455889" y="934606"/>
            <a:chExt cx="1227942" cy="2688703"/>
          </a:xfrm>
        </p:grpSpPr>
        <p:pic>
          <p:nvPicPr>
            <p:cNvPr id="1031" name="Picture 7"/>
            <p:cNvPicPr>
              <a:picLocks noChangeAspect="1" noChangeArrowheads="1"/>
            </p:cNvPicPr>
            <p:nvPr/>
          </p:nvPicPr>
          <p:blipFill>
            <a:blip r:embed="rId9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36748" y="934606"/>
              <a:ext cx="1147083" cy="268870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10" name="TextBox 23"/>
            <p:cNvSpPr txBox="1">
              <a:spLocks noChangeArrowheads="1"/>
            </p:cNvSpPr>
            <p:nvPr/>
          </p:nvSpPr>
          <p:spPr bwMode="auto">
            <a:xfrm>
              <a:off x="2455889" y="934606"/>
              <a:ext cx="1227942" cy="120032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zh-CN" altLang="en-US" sz="7200" b="1" dirty="0" smtClean="0">
                  <a:latin typeface="楷体" pitchFamily="49" charset="-122"/>
                  <a:ea typeface="楷体" pitchFamily="49" charset="-122"/>
                </a:rPr>
                <a:t>菠</a:t>
              </a:r>
              <a:endParaRPr lang="zh-CN" altLang="en-US" sz="7200" b="1" dirty="0">
                <a:latin typeface="楷体" pitchFamily="49" charset="-122"/>
                <a:ea typeface="楷体" pitchFamily="49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 rot="349235">
            <a:off x="2782817" y="777069"/>
            <a:ext cx="1227942" cy="2221227"/>
            <a:chOff x="3947300" y="986654"/>
            <a:chExt cx="1227942" cy="2221227"/>
          </a:xfrm>
        </p:grpSpPr>
        <p:pic>
          <p:nvPicPr>
            <p:cNvPr id="1033" name="Picture 9" descr="E:\王景然\崭新每一天\一头耕牛，每天更新\18春季项目\调研意见\吃水不忘挖井人\图片1_副本.png"/>
            <p:cNvPicPr>
              <a:picLocks noChangeAspect="1" noChangeArrowheads="1"/>
            </p:cNvPicPr>
            <p:nvPr/>
          </p:nvPicPr>
          <p:blipFill>
            <a:blip r:embed="rId10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02224" y="1061989"/>
              <a:ext cx="939552" cy="2145892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5" name="TextBox 23"/>
            <p:cNvSpPr txBox="1">
              <a:spLocks noChangeArrowheads="1"/>
            </p:cNvSpPr>
            <p:nvPr/>
          </p:nvSpPr>
          <p:spPr bwMode="auto">
            <a:xfrm>
              <a:off x="3947300" y="986654"/>
              <a:ext cx="1227942" cy="120032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zh-CN" altLang="en-US" sz="7200" b="1" dirty="0" smtClean="0">
                  <a:latin typeface="楷体" pitchFamily="49" charset="-122"/>
                  <a:ea typeface="楷体" pitchFamily="49" charset="-122"/>
                </a:rPr>
                <a:t>煎</a:t>
              </a:r>
              <a:endParaRPr lang="zh-CN" altLang="en-US" sz="7200" b="1" dirty="0">
                <a:latin typeface="楷体" pitchFamily="49" charset="-122"/>
                <a:ea typeface="楷体" pitchFamily="49" charset="-122"/>
              </a:endParaRPr>
            </a:p>
          </p:txBody>
        </p:sp>
      </p:grpSp>
      <p:sp>
        <p:nvSpPr>
          <p:cNvPr id="77" name="云形标注 76"/>
          <p:cNvSpPr/>
          <p:nvPr/>
        </p:nvSpPr>
        <p:spPr>
          <a:xfrm>
            <a:off x="991148" y="3530427"/>
            <a:ext cx="2471597" cy="1021292"/>
          </a:xfrm>
          <a:prstGeom prst="cloudCallout">
            <a:avLst>
              <a:gd name="adj1" fmla="val -38784"/>
              <a:gd name="adj2" fmla="val 112218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000" dirty="0" smtClean="0">
                <a:latin typeface="楷体" pitchFamily="49" charset="-122"/>
                <a:ea typeface="楷体" pitchFamily="49" charset="-122"/>
              </a:rPr>
              <a:t>　　这些字你认识吗？快来读一读。</a:t>
            </a:r>
            <a:endParaRPr lang="zh-CN" altLang="en-US" sz="20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86" name="云形标注 85"/>
          <p:cNvSpPr/>
          <p:nvPr/>
        </p:nvSpPr>
        <p:spPr>
          <a:xfrm>
            <a:off x="4867138" y="3861048"/>
            <a:ext cx="2406837" cy="792088"/>
          </a:xfrm>
          <a:prstGeom prst="cloudCallout">
            <a:avLst>
              <a:gd name="adj1" fmla="val 52714"/>
              <a:gd name="adj2" fmla="val 126936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000" dirty="0" smtClean="0">
                <a:latin typeface="楷体" pitchFamily="49" charset="-122"/>
                <a:ea typeface="楷体" pitchFamily="49" charset="-122"/>
              </a:rPr>
              <a:t>　追气球啦！</a:t>
            </a:r>
            <a:endParaRPr lang="zh-CN" altLang="en-US" sz="20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7" name="对角圆角矩形 26"/>
          <p:cNvSpPr/>
          <p:nvPr/>
        </p:nvSpPr>
        <p:spPr>
          <a:xfrm>
            <a:off x="1132671" y="205637"/>
            <a:ext cx="3655353" cy="432048"/>
          </a:xfrm>
          <a:prstGeom prst="round2DiagRect">
            <a:avLst/>
          </a:prstGeom>
          <a:ln w="12700">
            <a:solidFill>
              <a:srgbClr val="CCECFF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字词乐园</a:t>
            </a:r>
            <a:r>
              <a:rPr lang="en-US" altLang="zh-CN" sz="3200" b="1" dirty="0" smtClean="0">
                <a:solidFill>
                  <a:schemeClr val="accent6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—</a:t>
            </a:r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会认字</a:t>
            </a:r>
            <a:endParaRPr lang="en-US" altLang="zh-CN" sz="3200" b="1" dirty="0">
              <a:solidFill>
                <a:schemeClr val="accent6">
                  <a:lumMod val="75000"/>
                </a:schemeClr>
              </a:solidFill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110421"/>
            <a:ext cx="591224" cy="549852"/>
          </a:xfrm>
          <a:prstGeom prst="rect">
            <a:avLst/>
          </a:prstGeom>
        </p:spPr>
      </p:pic>
      <p:grpSp>
        <p:nvGrpSpPr>
          <p:cNvPr id="29" name="组合 28"/>
          <p:cNvGrpSpPr/>
          <p:nvPr/>
        </p:nvGrpSpPr>
        <p:grpSpPr>
          <a:xfrm>
            <a:off x="7358406" y="4773142"/>
            <a:ext cx="1113416" cy="1819834"/>
            <a:chOff x="5836357" y="4560894"/>
            <a:chExt cx="1327930" cy="2056092"/>
          </a:xfrm>
        </p:grpSpPr>
        <p:pic>
          <p:nvPicPr>
            <p:cNvPr id="31" name="图片 5"/>
            <p:cNvPicPr>
              <a:picLocks noChangeAspect="1"/>
            </p:cNvPicPr>
            <p:nvPr/>
          </p:nvPicPr>
          <p:blipFill rotWithShape="1">
            <a:blip r:embed="rId12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</a:blip>
            <a:srcRect l="35500" r="32250" b="80044"/>
            <a:stretch/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2" name="Picture 2"/>
            <p:cNvPicPr>
              <a:picLocks noChangeAspect="1" noChangeArrowheads="1"/>
            </p:cNvPicPr>
            <p:nvPr/>
          </p:nvPicPr>
          <p:blipFill>
            <a:blip r:embed="rId13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33" name="Picture 3"/>
          <p:cNvPicPr>
            <a:picLocks noChangeAspect="1" noChangeArrowheads="1"/>
          </p:cNvPicPr>
          <p:nvPr/>
        </p:nvPicPr>
        <p:blipFill>
          <a:blip r:embed="rId14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79398" y="5041270"/>
            <a:ext cx="1163666" cy="13023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368355787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0"/>
                            </p:stCondLst>
                            <p:childTnLst>
                              <p:par>
                                <p:cTn id="2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3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3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57598" y="6049963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9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1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3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" name="组合 10"/>
          <p:cNvGrpSpPr/>
          <p:nvPr/>
        </p:nvGrpSpPr>
        <p:grpSpPr>
          <a:xfrm rot="317213">
            <a:off x="5624415" y="889559"/>
            <a:ext cx="1363110" cy="2287942"/>
            <a:chOff x="6372200" y="934605"/>
            <a:chExt cx="1363110" cy="2287942"/>
          </a:xfrm>
        </p:grpSpPr>
        <p:pic>
          <p:nvPicPr>
            <p:cNvPr id="1034" name="Picture 10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72200" y="986654"/>
              <a:ext cx="1363110" cy="223589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46" name="TextBox 23"/>
            <p:cNvSpPr txBox="1">
              <a:spLocks noChangeArrowheads="1"/>
            </p:cNvSpPr>
            <p:nvPr/>
          </p:nvSpPr>
          <p:spPr bwMode="auto">
            <a:xfrm rot="399044">
              <a:off x="6451239" y="934605"/>
              <a:ext cx="1227942" cy="120032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zh-CN" altLang="en-US" sz="7200" b="1" dirty="0" smtClean="0">
                  <a:latin typeface="楷体" pitchFamily="49" charset="-122"/>
                  <a:ea typeface="楷体" pitchFamily="49" charset="-122"/>
                </a:rPr>
                <a:t>蒸</a:t>
              </a:r>
              <a:endParaRPr lang="zh-CN" altLang="en-US" sz="7200" b="1" dirty="0">
                <a:latin typeface="楷体" pitchFamily="49" charset="-122"/>
                <a:ea typeface="楷体" pitchFamily="49" charset="-122"/>
              </a:endParaRPr>
            </a:p>
          </p:txBody>
        </p:sp>
      </p:grpSp>
      <p:grpSp>
        <p:nvGrpSpPr>
          <p:cNvPr id="4" name="组合 6"/>
          <p:cNvGrpSpPr/>
          <p:nvPr/>
        </p:nvGrpSpPr>
        <p:grpSpPr>
          <a:xfrm rot="21266584">
            <a:off x="4304237" y="852776"/>
            <a:ext cx="1125802" cy="2517702"/>
            <a:chOff x="4881262" y="887076"/>
            <a:chExt cx="1125802" cy="2517702"/>
          </a:xfrm>
        </p:grpSpPr>
        <p:pic>
          <p:nvPicPr>
            <p:cNvPr id="1030" name="Picture 6"/>
            <p:cNvPicPr>
              <a:picLocks noChangeAspect="1" noChangeArrowheads="1"/>
            </p:cNvPicPr>
            <p:nvPr/>
          </p:nvPicPr>
          <p:blipFill>
            <a:blip r:embed="rId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81262" y="887076"/>
              <a:ext cx="1125802" cy="251770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95" name="TextBox 23"/>
            <p:cNvSpPr txBox="1">
              <a:spLocks noChangeArrowheads="1"/>
            </p:cNvSpPr>
            <p:nvPr/>
          </p:nvSpPr>
          <p:spPr bwMode="auto">
            <a:xfrm>
              <a:off x="4941642" y="887076"/>
              <a:ext cx="976793" cy="120032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zh-CN" altLang="en-US" sz="7200" b="1" dirty="0" smtClean="0">
                  <a:latin typeface="楷体" pitchFamily="49" charset="-122"/>
                  <a:ea typeface="楷体" pitchFamily="49" charset="-122"/>
                </a:rPr>
                <a:t>菇</a:t>
              </a:r>
              <a:endParaRPr lang="zh-CN" altLang="en-US" sz="7200" b="1" dirty="0">
                <a:latin typeface="楷体" pitchFamily="49" charset="-122"/>
                <a:ea typeface="楷体" pitchFamily="49" charset="-122"/>
              </a:endParaRPr>
            </a:p>
          </p:txBody>
        </p:sp>
      </p:grpSp>
      <p:grpSp>
        <p:nvGrpSpPr>
          <p:cNvPr id="5" name="组合 8"/>
          <p:cNvGrpSpPr/>
          <p:nvPr/>
        </p:nvGrpSpPr>
        <p:grpSpPr>
          <a:xfrm rot="466839">
            <a:off x="1267401" y="902369"/>
            <a:ext cx="1227942" cy="2688703"/>
            <a:chOff x="2455889" y="934606"/>
            <a:chExt cx="1227942" cy="2688703"/>
          </a:xfrm>
        </p:grpSpPr>
        <p:pic>
          <p:nvPicPr>
            <p:cNvPr id="1031" name="Picture 7"/>
            <p:cNvPicPr>
              <a:picLocks noChangeAspect="1" noChangeArrowheads="1"/>
            </p:cNvPicPr>
            <p:nvPr/>
          </p:nvPicPr>
          <p:blipFill>
            <a:blip r:embed="rId8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36748" y="934606"/>
              <a:ext cx="1147083" cy="268870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10" name="TextBox 23"/>
            <p:cNvSpPr txBox="1">
              <a:spLocks noChangeArrowheads="1"/>
            </p:cNvSpPr>
            <p:nvPr/>
          </p:nvSpPr>
          <p:spPr bwMode="auto">
            <a:xfrm>
              <a:off x="2455889" y="934606"/>
              <a:ext cx="1227942" cy="120032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zh-CN" altLang="en-US" sz="7200" b="1" dirty="0" smtClean="0">
                  <a:latin typeface="楷体" pitchFamily="49" charset="-122"/>
                  <a:ea typeface="楷体" pitchFamily="49" charset="-122"/>
                </a:rPr>
                <a:t>炖</a:t>
              </a:r>
              <a:endParaRPr lang="zh-CN" altLang="en-US" sz="7200" b="1" dirty="0">
                <a:latin typeface="楷体" pitchFamily="49" charset="-122"/>
                <a:ea typeface="楷体" pitchFamily="49" charset="-122"/>
              </a:endParaRPr>
            </a:p>
          </p:txBody>
        </p:sp>
      </p:grpSp>
      <p:grpSp>
        <p:nvGrpSpPr>
          <p:cNvPr id="6" name="组合 9"/>
          <p:cNvGrpSpPr/>
          <p:nvPr/>
        </p:nvGrpSpPr>
        <p:grpSpPr>
          <a:xfrm rot="349235">
            <a:off x="2782818" y="777069"/>
            <a:ext cx="1227942" cy="2221227"/>
            <a:chOff x="3947301" y="986654"/>
            <a:chExt cx="1227942" cy="2221227"/>
          </a:xfrm>
        </p:grpSpPr>
        <p:pic>
          <p:nvPicPr>
            <p:cNvPr id="1033" name="Picture 9" descr="E:\王景然\崭新每一天\一头耕牛，每天更新\18春季项目\调研意见\吃水不忘挖井人\图片1_副本.png"/>
            <p:cNvPicPr>
              <a:picLocks noChangeAspect="1" noChangeArrowheads="1"/>
            </p:cNvPicPr>
            <p:nvPr/>
          </p:nvPicPr>
          <p:blipFill>
            <a:blip r:embed="rId9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02224" y="1061989"/>
              <a:ext cx="939552" cy="2145892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5" name="TextBox 23"/>
            <p:cNvSpPr txBox="1">
              <a:spLocks noChangeArrowheads="1"/>
            </p:cNvSpPr>
            <p:nvPr/>
          </p:nvSpPr>
          <p:spPr bwMode="auto">
            <a:xfrm>
              <a:off x="3947301" y="986654"/>
              <a:ext cx="1227942" cy="120032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zh-CN" altLang="en-US" sz="7200" b="1" dirty="0" smtClean="0">
                  <a:latin typeface="楷体" pitchFamily="49" charset="-122"/>
                  <a:ea typeface="楷体" pitchFamily="49" charset="-122"/>
                </a:rPr>
                <a:t>蘑</a:t>
              </a:r>
              <a:endParaRPr lang="zh-CN" altLang="en-US" sz="7200" b="1" dirty="0">
                <a:latin typeface="楷体" pitchFamily="49" charset="-122"/>
                <a:ea typeface="楷体" pitchFamily="49" charset="-122"/>
              </a:endParaRPr>
            </a:p>
          </p:txBody>
        </p:sp>
      </p:grpSp>
      <p:sp>
        <p:nvSpPr>
          <p:cNvPr id="77" name="云形标注 76"/>
          <p:cNvSpPr/>
          <p:nvPr/>
        </p:nvSpPr>
        <p:spPr>
          <a:xfrm>
            <a:off x="991148" y="3530427"/>
            <a:ext cx="2471597" cy="1021292"/>
          </a:xfrm>
          <a:prstGeom prst="cloudCallout">
            <a:avLst>
              <a:gd name="adj1" fmla="val -38784"/>
              <a:gd name="adj2" fmla="val 112218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000" dirty="0" smtClean="0">
                <a:latin typeface="楷体" pitchFamily="49" charset="-122"/>
                <a:ea typeface="楷体" pitchFamily="49" charset="-122"/>
              </a:rPr>
              <a:t>　　这些字你认识吗？快来读一读。</a:t>
            </a:r>
            <a:endParaRPr lang="zh-CN" altLang="en-US" sz="20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86" name="云形标注 85"/>
          <p:cNvSpPr/>
          <p:nvPr/>
        </p:nvSpPr>
        <p:spPr>
          <a:xfrm>
            <a:off x="4867138" y="3861048"/>
            <a:ext cx="2406837" cy="792088"/>
          </a:xfrm>
          <a:prstGeom prst="cloudCallout">
            <a:avLst>
              <a:gd name="adj1" fmla="val 52714"/>
              <a:gd name="adj2" fmla="val 126936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000" dirty="0" smtClean="0">
                <a:latin typeface="楷体" pitchFamily="49" charset="-122"/>
                <a:ea typeface="楷体" pitchFamily="49" charset="-122"/>
              </a:rPr>
              <a:t>　追气球啦！</a:t>
            </a:r>
            <a:endParaRPr lang="zh-CN" altLang="en-US" sz="20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7" name="对角圆角矩形 26"/>
          <p:cNvSpPr/>
          <p:nvPr/>
        </p:nvSpPr>
        <p:spPr>
          <a:xfrm>
            <a:off x="1132671" y="205637"/>
            <a:ext cx="3655353" cy="432048"/>
          </a:xfrm>
          <a:prstGeom prst="round2DiagRect">
            <a:avLst/>
          </a:prstGeom>
          <a:ln w="12700">
            <a:solidFill>
              <a:srgbClr val="CCECFF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字词乐园</a:t>
            </a:r>
            <a:r>
              <a:rPr lang="en-US" altLang="zh-CN" sz="3200" b="1" dirty="0" smtClean="0">
                <a:solidFill>
                  <a:schemeClr val="accent6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—</a:t>
            </a:r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会认字</a:t>
            </a:r>
            <a:endParaRPr lang="en-US" altLang="zh-CN" sz="3200" b="1" dirty="0">
              <a:solidFill>
                <a:schemeClr val="accent6">
                  <a:lumMod val="75000"/>
                </a:schemeClr>
              </a:solidFill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110421"/>
            <a:ext cx="591224" cy="549852"/>
          </a:xfrm>
          <a:prstGeom prst="rect">
            <a:avLst/>
          </a:prstGeom>
        </p:spPr>
      </p:pic>
      <p:grpSp>
        <p:nvGrpSpPr>
          <p:cNvPr id="7" name="组合 28"/>
          <p:cNvGrpSpPr/>
          <p:nvPr/>
        </p:nvGrpSpPr>
        <p:grpSpPr>
          <a:xfrm>
            <a:off x="7358406" y="4773142"/>
            <a:ext cx="1113416" cy="1819834"/>
            <a:chOff x="5836357" y="4560894"/>
            <a:chExt cx="1327930" cy="2056092"/>
          </a:xfrm>
        </p:grpSpPr>
        <p:pic>
          <p:nvPicPr>
            <p:cNvPr id="31" name="图片 5"/>
            <p:cNvPicPr>
              <a:picLocks noChangeAspect="1"/>
            </p:cNvPicPr>
            <p:nvPr/>
          </p:nvPicPr>
          <p:blipFill rotWithShape="1">
            <a:blip r:embed="rId11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</a:blip>
            <a:srcRect l="35500" r="32250" b="80044"/>
            <a:stretch/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2" name="Picture 2"/>
            <p:cNvPicPr>
              <a:picLocks noChangeAspect="1" noChangeArrowheads="1"/>
            </p:cNvPicPr>
            <p:nvPr/>
          </p:nvPicPr>
          <p:blipFill>
            <a:blip r:embed="rId12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33" name="Picture 3"/>
          <p:cNvPicPr>
            <a:picLocks noChangeAspect="1" noChangeArrowheads="1"/>
          </p:cNvPicPr>
          <p:nvPr/>
        </p:nvPicPr>
        <p:blipFill>
          <a:blip r:embed="rId13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79398" y="5041270"/>
            <a:ext cx="1163666" cy="13023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26" name="组合 25"/>
          <p:cNvGrpSpPr/>
          <p:nvPr/>
        </p:nvGrpSpPr>
        <p:grpSpPr>
          <a:xfrm>
            <a:off x="7351751" y="883452"/>
            <a:ext cx="1252697" cy="2818778"/>
            <a:chOff x="5066550" y="3023144"/>
            <a:chExt cx="1252697" cy="2818778"/>
          </a:xfrm>
        </p:grpSpPr>
        <p:pic>
          <p:nvPicPr>
            <p:cNvPr id="29" name="Picture 11"/>
            <p:cNvPicPr>
              <a:picLocks noChangeAspect="1" noChangeArrowheads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95048" y="3222547"/>
              <a:ext cx="1181100" cy="26193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30" name="TextBox 23"/>
            <p:cNvSpPr txBox="1">
              <a:spLocks noChangeArrowheads="1"/>
            </p:cNvSpPr>
            <p:nvPr/>
          </p:nvSpPr>
          <p:spPr bwMode="auto">
            <a:xfrm>
              <a:off x="5066550" y="3023144"/>
              <a:ext cx="1252697" cy="120032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zh-CN" altLang="en-US" sz="7200" b="1" dirty="0" smtClean="0">
                  <a:latin typeface="楷体" pitchFamily="49" charset="-122"/>
                  <a:ea typeface="楷体" pitchFamily="49" charset="-122"/>
                </a:rPr>
                <a:t>饺</a:t>
              </a:r>
              <a:endParaRPr lang="zh-CN" altLang="en-US" sz="7200" b="1" dirty="0">
                <a:latin typeface="楷体" pitchFamily="49" charset="-122"/>
                <a:ea typeface="楷体" pitchFamily="49" charset="-122"/>
              </a:endParaRPr>
            </a:p>
          </p:txBody>
        </p:sp>
      </p:grpSp>
    </p:spTree>
    <p:extLst>
      <p:ext uri="{BB962C8B-B14F-4D97-AF65-F5344CB8AC3E}">
        <p14:creationId xmlns="" xmlns:p14="http://schemas.microsoft.com/office/powerpoint/2010/main" val="368355787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0"/>
                            </p:stCondLst>
                            <p:childTnLst>
                              <p:par>
                                <p:cTn id="2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3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3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57598" y="6049963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9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1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3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" name="组合 6"/>
          <p:cNvGrpSpPr/>
          <p:nvPr/>
        </p:nvGrpSpPr>
        <p:grpSpPr>
          <a:xfrm rot="21266584">
            <a:off x="5843383" y="938134"/>
            <a:ext cx="1125802" cy="2517702"/>
            <a:chOff x="4881262" y="887076"/>
            <a:chExt cx="1125802" cy="2517702"/>
          </a:xfrm>
        </p:grpSpPr>
        <p:pic>
          <p:nvPicPr>
            <p:cNvPr id="1030" name="Picture 6"/>
            <p:cNvPicPr>
              <a:picLocks noChangeAspect="1" noChangeArrowheads="1"/>
            </p:cNvPicPr>
            <p:nvPr/>
          </p:nvPicPr>
          <p:blipFill>
            <a:blip r:embed="rId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81262" y="887076"/>
              <a:ext cx="1125802" cy="251770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95" name="TextBox 23"/>
            <p:cNvSpPr txBox="1">
              <a:spLocks noChangeArrowheads="1"/>
            </p:cNvSpPr>
            <p:nvPr/>
          </p:nvSpPr>
          <p:spPr bwMode="auto">
            <a:xfrm>
              <a:off x="4941642" y="887076"/>
              <a:ext cx="976793" cy="120032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zh-CN" altLang="en-US" sz="7200" b="1" dirty="0" smtClean="0">
                  <a:latin typeface="楷体" pitchFamily="49" charset="-122"/>
                  <a:ea typeface="楷体" pitchFamily="49" charset="-122"/>
                </a:rPr>
                <a:t>粥</a:t>
              </a:r>
              <a:endParaRPr lang="zh-CN" altLang="en-US" sz="7200" b="1" dirty="0">
                <a:latin typeface="楷体" pitchFamily="49" charset="-122"/>
                <a:ea typeface="楷体" pitchFamily="49" charset="-122"/>
              </a:endParaRPr>
            </a:p>
          </p:txBody>
        </p:sp>
      </p:grpSp>
      <p:grpSp>
        <p:nvGrpSpPr>
          <p:cNvPr id="5" name="组合 9"/>
          <p:cNvGrpSpPr/>
          <p:nvPr/>
        </p:nvGrpSpPr>
        <p:grpSpPr>
          <a:xfrm rot="349235">
            <a:off x="4446816" y="916215"/>
            <a:ext cx="1227942" cy="2221227"/>
            <a:chOff x="3947302" y="986654"/>
            <a:chExt cx="1227942" cy="2221227"/>
          </a:xfrm>
        </p:grpSpPr>
        <p:pic>
          <p:nvPicPr>
            <p:cNvPr id="1033" name="Picture 9" descr="E:\王景然\崭新每一天\一头耕牛，每天更新\18春季项目\调研意见\吃水不忘挖井人\图片1_副本.png"/>
            <p:cNvPicPr>
              <a:picLocks noChangeAspect="1" noChangeArrowheads="1"/>
            </p:cNvPicPr>
            <p:nvPr/>
          </p:nvPicPr>
          <p:blipFill>
            <a:blip r:embed="rId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02224" y="1061989"/>
              <a:ext cx="939552" cy="2145892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5" name="TextBox 23"/>
            <p:cNvSpPr txBox="1">
              <a:spLocks noChangeArrowheads="1"/>
            </p:cNvSpPr>
            <p:nvPr/>
          </p:nvSpPr>
          <p:spPr bwMode="auto">
            <a:xfrm>
              <a:off x="3947302" y="986654"/>
              <a:ext cx="1227942" cy="120032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zh-CN" altLang="en-US" sz="7200" b="1" dirty="0" smtClean="0">
                  <a:latin typeface="楷体" pitchFamily="49" charset="-122"/>
                  <a:ea typeface="楷体" pitchFamily="49" charset="-122"/>
                </a:rPr>
                <a:t>酱</a:t>
              </a:r>
              <a:endParaRPr lang="zh-CN" altLang="en-US" sz="7200" b="1" dirty="0">
                <a:latin typeface="楷体" pitchFamily="49" charset="-122"/>
                <a:ea typeface="楷体" pitchFamily="49" charset="-122"/>
              </a:endParaRPr>
            </a:p>
          </p:txBody>
        </p:sp>
      </p:grpSp>
      <p:sp>
        <p:nvSpPr>
          <p:cNvPr id="77" name="云形标注 76"/>
          <p:cNvSpPr/>
          <p:nvPr/>
        </p:nvSpPr>
        <p:spPr>
          <a:xfrm>
            <a:off x="991148" y="3530427"/>
            <a:ext cx="2471597" cy="1021292"/>
          </a:xfrm>
          <a:prstGeom prst="cloudCallout">
            <a:avLst>
              <a:gd name="adj1" fmla="val -38784"/>
              <a:gd name="adj2" fmla="val 112218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000" dirty="0" smtClean="0">
                <a:latin typeface="楷体" pitchFamily="49" charset="-122"/>
                <a:ea typeface="楷体" pitchFamily="49" charset="-122"/>
              </a:rPr>
              <a:t>　　这些字你认识吗？快来读一读。</a:t>
            </a:r>
            <a:endParaRPr lang="zh-CN" altLang="en-US" sz="20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86" name="云形标注 85"/>
          <p:cNvSpPr/>
          <p:nvPr/>
        </p:nvSpPr>
        <p:spPr>
          <a:xfrm>
            <a:off x="4867138" y="3861048"/>
            <a:ext cx="2406837" cy="792088"/>
          </a:xfrm>
          <a:prstGeom prst="cloudCallout">
            <a:avLst>
              <a:gd name="adj1" fmla="val 52714"/>
              <a:gd name="adj2" fmla="val 126936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000" dirty="0" smtClean="0">
                <a:latin typeface="楷体" pitchFamily="49" charset="-122"/>
                <a:ea typeface="楷体" pitchFamily="49" charset="-122"/>
              </a:rPr>
              <a:t>　追气球啦！</a:t>
            </a:r>
            <a:endParaRPr lang="zh-CN" altLang="en-US" sz="20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7" name="对角圆角矩形 26"/>
          <p:cNvSpPr/>
          <p:nvPr/>
        </p:nvSpPr>
        <p:spPr>
          <a:xfrm>
            <a:off x="1132671" y="205637"/>
            <a:ext cx="3655353" cy="432048"/>
          </a:xfrm>
          <a:prstGeom prst="round2DiagRect">
            <a:avLst/>
          </a:prstGeom>
          <a:ln w="12700">
            <a:solidFill>
              <a:srgbClr val="CCECFF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字词乐园</a:t>
            </a:r>
            <a:r>
              <a:rPr lang="en-US" altLang="zh-CN" sz="3200" b="1" dirty="0" smtClean="0">
                <a:solidFill>
                  <a:schemeClr val="accent6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—</a:t>
            </a:r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会认字</a:t>
            </a:r>
            <a:endParaRPr lang="en-US" altLang="zh-CN" sz="3200" b="1" dirty="0">
              <a:solidFill>
                <a:schemeClr val="accent6">
                  <a:lumMod val="75000"/>
                </a:schemeClr>
              </a:solidFill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110421"/>
            <a:ext cx="591224" cy="549852"/>
          </a:xfrm>
          <a:prstGeom prst="rect">
            <a:avLst/>
          </a:prstGeom>
        </p:spPr>
      </p:pic>
      <p:grpSp>
        <p:nvGrpSpPr>
          <p:cNvPr id="6" name="组合 28"/>
          <p:cNvGrpSpPr/>
          <p:nvPr/>
        </p:nvGrpSpPr>
        <p:grpSpPr>
          <a:xfrm>
            <a:off x="7358406" y="4773142"/>
            <a:ext cx="1113416" cy="1819834"/>
            <a:chOff x="5836357" y="4560894"/>
            <a:chExt cx="1327930" cy="2056092"/>
          </a:xfrm>
        </p:grpSpPr>
        <p:pic>
          <p:nvPicPr>
            <p:cNvPr id="31" name="图片 5"/>
            <p:cNvPicPr>
              <a:picLocks noChangeAspect="1"/>
            </p:cNvPicPr>
            <p:nvPr/>
          </p:nvPicPr>
          <p:blipFill rotWithShape="1">
            <a:blip r:embed="rId9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</a:blip>
            <a:srcRect l="35500" r="32250" b="80044"/>
            <a:stretch/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2" name="Picture 2"/>
            <p:cNvPicPr>
              <a:picLocks noChangeAspect="1" noChangeArrowheads="1"/>
            </p:cNvPicPr>
            <p:nvPr/>
          </p:nvPicPr>
          <p:blipFill>
            <a:blip r:embed="rId10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33" name="Picture 3"/>
          <p:cNvPicPr>
            <a:picLocks noChangeAspect="1" noChangeArrowheads="1"/>
          </p:cNvPicPr>
          <p:nvPr/>
        </p:nvPicPr>
        <p:blipFill>
          <a:blip r:embed="rId11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79398" y="5041270"/>
            <a:ext cx="1163666" cy="13023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20" name="组合 19"/>
          <p:cNvGrpSpPr/>
          <p:nvPr/>
        </p:nvGrpSpPr>
        <p:grpSpPr>
          <a:xfrm>
            <a:off x="2857946" y="660273"/>
            <a:ext cx="1209598" cy="2818778"/>
            <a:chOff x="5066550" y="3023144"/>
            <a:chExt cx="1209598" cy="2818778"/>
          </a:xfrm>
        </p:grpSpPr>
        <p:pic>
          <p:nvPicPr>
            <p:cNvPr id="21" name="Picture 11"/>
            <p:cNvPicPr>
              <a:picLocks noChangeAspect="1" noChangeArrowheads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95048" y="3222547"/>
              <a:ext cx="1181100" cy="26193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2" name="TextBox 23"/>
            <p:cNvSpPr txBox="1">
              <a:spLocks noChangeArrowheads="1"/>
            </p:cNvSpPr>
            <p:nvPr/>
          </p:nvSpPr>
          <p:spPr bwMode="auto">
            <a:xfrm>
              <a:off x="5066550" y="3023144"/>
              <a:ext cx="1108681" cy="120032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zh-CN" altLang="en-US" sz="7200" b="1" dirty="0">
                  <a:latin typeface="楷体" pitchFamily="49" charset="-122"/>
                  <a:ea typeface="楷体" pitchFamily="49" charset="-122"/>
                </a:rPr>
                <a:t>炸</a:t>
              </a:r>
            </a:p>
          </p:txBody>
        </p:sp>
      </p:grpSp>
    </p:spTree>
    <p:extLst>
      <p:ext uri="{BB962C8B-B14F-4D97-AF65-F5344CB8AC3E}">
        <p14:creationId xmlns="" xmlns:p14="http://schemas.microsoft.com/office/powerpoint/2010/main" val="368355787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3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3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87624" y="4005064"/>
            <a:ext cx="7044503" cy="1077218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　</a:t>
            </a:r>
            <a:r>
              <a:rPr lang="zh-CN" altLang="en-US" sz="3200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　课文以图片配文字注释的形式为我们介绍了祖国精美的饮食文化。</a:t>
            </a:r>
            <a:endParaRPr lang="zh-CN" altLang="en-US" sz="3200" dirty="0">
              <a:solidFill>
                <a:srgbClr val="0000FF"/>
              </a:solidFill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4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5305565" y="6044008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636170" y="5997582"/>
            <a:ext cx="1513116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32547" y="604400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086461" y="625792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对角圆角矩形 12"/>
          <p:cNvSpPr/>
          <p:nvPr/>
        </p:nvSpPr>
        <p:spPr>
          <a:xfrm>
            <a:off x="1132672" y="205637"/>
            <a:ext cx="2287200" cy="432048"/>
          </a:xfrm>
          <a:prstGeom prst="round2DiagRect">
            <a:avLst/>
          </a:prstGeom>
          <a:ln w="12700">
            <a:solidFill>
              <a:srgbClr val="CCECFF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课文早知道</a:t>
            </a:r>
            <a:endParaRPr lang="en-US" altLang="zh-CN" sz="3200" b="1" dirty="0">
              <a:solidFill>
                <a:schemeClr val="accent6">
                  <a:lumMod val="75000"/>
                </a:schemeClr>
              </a:solidFill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110421"/>
            <a:ext cx="591224" cy="549852"/>
          </a:xfrm>
          <a:prstGeom prst="rect">
            <a:avLst/>
          </a:prstGeom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0351" y="5348177"/>
            <a:ext cx="1148383" cy="12988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971600" y="1412776"/>
            <a:ext cx="7408863" cy="210502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="" xmlns:p14="http://schemas.microsoft.com/office/powerpoint/2010/main" val="315972918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115616" y="980728"/>
            <a:ext cx="7879080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你还知道哪些食物用到了下面的这</a:t>
            </a:r>
            <a:endParaRPr lang="en-US" altLang="zh-CN" sz="4000" dirty="0" smtClean="0">
              <a:solidFill>
                <a:srgbClr val="0000FF"/>
              </a:solidFill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4000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些方法？</a:t>
            </a:r>
            <a:endParaRPr lang="zh-CN" altLang="en-US" sz="4000" dirty="0">
              <a:solidFill>
                <a:srgbClr val="0000FF"/>
              </a:solidFill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4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5326953" y="6067425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1124004" y="608612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7953" y="6210301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65241" y="629311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圆角矩形 9"/>
          <p:cNvSpPr/>
          <p:nvPr/>
        </p:nvSpPr>
        <p:spPr>
          <a:xfrm>
            <a:off x="755576" y="2492896"/>
            <a:ext cx="7992888" cy="1296144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600" dirty="0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红</a:t>
            </a:r>
            <a:r>
              <a:rPr lang="zh-CN" altLang="en-US" sz="36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烧</a:t>
            </a:r>
            <a:r>
              <a:rPr lang="zh-CN" altLang="en-US" sz="3600" dirty="0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茄子  </a:t>
            </a:r>
            <a:r>
              <a:rPr lang="zh-CN" altLang="en-US" sz="36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烤</a:t>
            </a:r>
            <a:r>
              <a:rPr lang="zh-CN" altLang="en-US" sz="3600" dirty="0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鸭  水</a:t>
            </a:r>
            <a:r>
              <a:rPr lang="zh-CN" altLang="en-US" sz="36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煮</a:t>
            </a:r>
            <a:r>
              <a:rPr lang="zh-CN" altLang="en-US" sz="3600" dirty="0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鱼  蛋</a:t>
            </a:r>
            <a:r>
              <a:rPr lang="zh-CN" altLang="en-US" sz="36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炒</a:t>
            </a:r>
            <a:r>
              <a:rPr lang="zh-CN" altLang="en-US" sz="3600" dirty="0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饭 </a:t>
            </a:r>
            <a:endParaRPr lang="zh-CN" altLang="en-US" sz="3600" dirty="0">
              <a:solidFill>
                <a:schemeClr val="tx1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3" name="圆角矩形 12"/>
          <p:cNvSpPr/>
          <p:nvPr/>
        </p:nvSpPr>
        <p:spPr>
          <a:xfrm>
            <a:off x="899592" y="4365104"/>
            <a:ext cx="6768752" cy="1224136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6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红烧肉、烤羊肉串、煮鸡蛋、炒鸡蛋、芹菜炒肉</a:t>
            </a:r>
            <a:endParaRPr lang="zh-CN" altLang="en-US" sz="36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5" name="对角圆角矩形 14"/>
          <p:cNvSpPr/>
          <p:nvPr/>
        </p:nvSpPr>
        <p:spPr>
          <a:xfrm>
            <a:off x="1132672" y="205637"/>
            <a:ext cx="2287200" cy="432048"/>
          </a:xfrm>
          <a:prstGeom prst="round2DiagRect">
            <a:avLst/>
          </a:prstGeom>
          <a:ln w="12700">
            <a:solidFill>
              <a:srgbClr val="CCECFF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重难点点拨</a:t>
            </a:r>
            <a:endParaRPr lang="en-US" altLang="zh-CN" sz="3200" b="1" dirty="0">
              <a:solidFill>
                <a:schemeClr val="accent6">
                  <a:lumMod val="75000"/>
                </a:schemeClr>
              </a:solidFill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110421"/>
            <a:ext cx="591224" cy="549852"/>
          </a:xfrm>
          <a:prstGeom prst="rect">
            <a:avLst/>
          </a:prstGeom>
        </p:spPr>
      </p:pic>
      <p:grpSp>
        <p:nvGrpSpPr>
          <p:cNvPr id="17" name="组合 16"/>
          <p:cNvGrpSpPr/>
          <p:nvPr/>
        </p:nvGrpSpPr>
        <p:grpSpPr>
          <a:xfrm>
            <a:off x="7619077" y="5032848"/>
            <a:ext cx="1113416" cy="1819834"/>
            <a:chOff x="5836357" y="4560894"/>
            <a:chExt cx="1327930" cy="2056092"/>
          </a:xfrm>
        </p:grpSpPr>
        <p:pic>
          <p:nvPicPr>
            <p:cNvPr id="18" name="图片 5"/>
            <p:cNvPicPr>
              <a:picLocks noChangeAspect="1"/>
            </p:cNvPicPr>
            <p:nvPr/>
          </p:nvPicPr>
          <p:blipFill rotWithShape="1">
            <a:blip r:embed="rId7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</a:blip>
            <a:srcRect l="35500" r="32250" b="80044"/>
            <a:stretch/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9" name="Picture 2"/>
            <p:cNvPicPr>
              <a:picLocks noChangeAspect="1" noChangeArrowheads="1"/>
            </p:cNvPicPr>
            <p:nvPr/>
          </p:nvPicPr>
          <p:blipFill>
            <a:blip r:embed="rId8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20" name="Picture 3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395536" y="1124744"/>
            <a:ext cx="668466" cy="748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111990362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云形标注 15"/>
          <p:cNvSpPr/>
          <p:nvPr/>
        </p:nvSpPr>
        <p:spPr>
          <a:xfrm>
            <a:off x="2103559" y="863162"/>
            <a:ext cx="3692577" cy="1485717"/>
          </a:xfrm>
          <a:prstGeom prst="cloudCallout">
            <a:avLst>
              <a:gd name="adj1" fmla="val -76605"/>
              <a:gd name="adj2" fmla="val 64688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TextBox 2"/>
          <p:cNvSpPr txBox="1"/>
          <p:nvPr/>
        </p:nvSpPr>
        <p:spPr>
          <a:xfrm>
            <a:off x="518249" y="1124744"/>
            <a:ext cx="8392041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观察课文插图，联系生活实际想一想</a:t>
            </a:r>
            <a:endParaRPr lang="en-US" altLang="zh-CN" sz="4000" dirty="0" smtClean="0">
              <a:solidFill>
                <a:srgbClr val="0000FF"/>
              </a:solidFill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4000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下面的字的意思和什么有关？</a:t>
            </a:r>
            <a:endParaRPr lang="zh-CN" altLang="en-US" sz="4000" dirty="0">
              <a:solidFill>
                <a:srgbClr val="0000FF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51520" y="2564904"/>
            <a:ext cx="81369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　　煎   烧   煮   炒</a:t>
            </a:r>
            <a:endParaRPr lang="zh-CN" altLang="en-US" sz="40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2" name="对角圆角矩形 11"/>
          <p:cNvSpPr/>
          <p:nvPr/>
        </p:nvSpPr>
        <p:spPr>
          <a:xfrm>
            <a:off x="1132672" y="205637"/>
            <a:ext cx="2431216" cy="432048"/>
          </a:xfrm>
          <a:prstGeom prst="round2DiagRect">
            <a:avLst/>
          </a:prstGeom>
          <a:ln w="12700">
            <a:solidFill>
              <a:srgbClr val="CCECFF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重难点点拨</a:t>
            </a:r>
            <a:endParaRPr lang="en-US" altLang="zh-CN" sz="3200" b="1" dirty="0">
              <a:solidFill>
                <a:schemeClr val="accent6">
                  <a:lumMod val="75000"/>
                </a:schemeClr>
              </a:solidFill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110421"/>
            <a:ext cx="591224" cy="549852"/>
          </a:xfrm>
          <a:prstGeom prst="rect">
            <a:avLst/>
          </a:prstGeom>
        </p:spPr>
      </p:pic>
      <p:sp>
        <p:nvSpPr>
          <p:cNvPr id="20" name="TextBox 19"/>
          <p:cNvSpPr txBox="1"/>
          <p:nvPr/>
        </p:nvSpPr>
        <p:spPr>
          <a:xfrm>
            <a:off x="1331640" y="5157192"/>
            <a:ext cx="46805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</a:rPr>
              <a:t>这几个字的意思都和火有关。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cxnSp>
        <p:nvCxnSpPr>
          <p:cNvPr id="22" name="直接箭头连接符 21"/>
          <p:cNvCxnSpPr/>
          <p:nvPr/>
        </p:nvCxnSpPr>
        <p:spPr>
          <a:xfrm>
            <a:off x="3851920" y="4437112"/>
            <a:ext cx="0" cy="72008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1115616" y="3501008"/>
            <a:ext cx="741682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</a:rPr>
              <a:t>“煎”和“煮”都要用到火，是灬字底；“烧”和“烤”也要用到火，所以是火字旁。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44436141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20" grpId="0"/>
      <p:bldP spid="1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云形标注 15"/>
          <p:cNvSpPr/>
          <p:nvPr/>
        </p:nvSpPr>
        <p:spPr>
          <a:xfrm>
            <a:off x="2103559" y="863162"/>
            <a:ext cx="5204745" cy="1629734"/>
          </a:xfrm>
          <a:prstGeom prst="cloudCallout">
            <a:avLst>
              <a:gd name="adj1" fmla="val -76605"/>
              <a:gd name="adj2" fmla="val 64688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TextBox 2"/>
          <p:cNvSpPr txBox="1"/>
          <p:nvPr/>
        </p:nvSpPr>
        <p:spPr>
          <a:xfrm>
            <a:off x="1907704" y="1124744"/>
            <a:ext cx="582723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你的家乡有哪些美食呢？</a:t>
            </a:r>
            <a:endParaRPr lang="zh-CN" altLang="en-US" sz="4000" dirty="0">
              <a:solidFill>
                <a:srgbClr val="0000FF"/>
              </a:solidFill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4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5326953" y="6067425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2040034" y="5935064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65241" y="629311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Box 14"/>
          <p:cNvSpPr txBox="1"/>
          <p:nvPr/>
        </p:nvSpPr>
        <p:spPr>
          <a:xfrm>
            <a:off x="539552" y="4005064"/>
            <a:ext cx="25202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　羊肚汤</a:t>
            </a:r>
            <a:endParaRPr lang="zh-CN" altLang="en-US" sz="40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9" name="对角圆角矩形 18"/>
          <p:cNvSpPr/>
          <p:nvPr/>
        </p:nvSpPr>
        <p:spPr>
          <a:xfrm>
            <a:off x="1132672" y="205637"/>
            <a:ext cx="2287200" cy="432048"/>
          </a:xfrm>
          <a:prstGeom prst="round2DiagRect">
            <a:avLst/>
          </a:prstGeom>
          <a:ln w="12700">
            <a:solidFill>
              <a:srgbClr val="CCECFF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重难点点拨</a:t>
            </a:r>
            <a:endParaRPr lang="en-US" altLang="zh-CN" sz="3200" b="1" dirty="0">
              <a:solidFill>
                <a:schemeClr val="accent6">
                  <a:lumMod val="75000"/>
                </a:schemeClr>
              </a:solidFill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110421"/>
            <a:ext cx="591224" cy="549852"/>
          </a:xfrm>
          <a:prstGeom prst="rect">
            <a:avLst/>
          </a:prstGeom>
        </p:spPr>
      </p:pic>
      <p:grpSp>
        <p:nvGrpSpPr>
          <p:cNvPr id="10" name="组合 9"/>
          <p:cNvGrpSpPr/>
          <p:nvPr/>
        </p:nvGrpSpPr>
        <p:grpSpPr>
          <a:xfrm>
            <a:off x="323528" y="4797152"/>
            <a:ext cx="8053832" cy="1846202"/>
            <a:chOff x="180685" y="4656313"/>
            <a:chExt cx="4408140" cy="1846202"/>
          </a:xfrm>
        </p:grpSpPr>
        <p:sp>
          <p:nvSpPr>
            <p:cNvPr id="20" name="云形标注 19"/>
            <p:cNvSpPr/>
            <p:nvPr/>
          </p:nvSpPr>
          <p:spPr>
            <a:xfrm>
              <a:off x="1568258" y="4680072"/>
              <a:ext cx="3020567" cy="1137912"/>
            </a:xfrm>
            <a:prstGeom prst="cloudCallout">
              <a:avLst>
                <a:gd name="adj1" fmla="val -76605"/>
                <a:gd name="adj2" fmla="val 64688"/>
              </a:avLst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1749497" y="4656313"/>
              <a:ext cx="2666191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/>
                <a:t>　</a:t>
              </a:r>
              <a:r>
                <a:rPr lang="zh-CN" altLang="en-US" sz="2400" dirty="0" smtClean="0"/>
                <a:t>　</a:t>
              </a:r>
              <a:r>
                <a:rPr lang="zh-CN" altLang="en-US" sz="2000" dirty="0" smtClean="0">
                  <a:latin typeface="楷体" pitchFamily="49" charset="-122"/>
                  <a:ea typeface="楷体" pitchFamily="49" charset="-122"/>
                </a:rPr>
                <a:t>每个地域的美食都代表着该地区独特的风土人情和文化传统。</a:t>
              </a:r>
              <a:endParaRPr lang="zh-CN" altLang="en-US" sz="2000" dirty="0">
                <a:latin typeface="楷体" pitchFamily="49" charset="-122"/>
                <a:ea typeface="楷体" pitchFamily="49" charset="-122"/>
              </a:endParaRPr>
            </a:p>
          </p:txBody>
        </p:sp>
        <p:pic>
          <p:nvPicPr>
            <p:cNvPr id="27" name="Picture 3"/>
            <p:cNvPicPr>
              <a:picLocks noChangeAspect="1" noChangeArrowheads="1"/>
            </p:cNvPicPr>
            <p:nvPr/>
          </p:nvPicPr>
          <p:blipFill>
            <a:blip r:embed="rId6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180685" y="5198707"/>
              <a:ext cx="1164942" cy="130380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99592" y="2492896"/>
            <a:ext cx="2160000" cy="1620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8" name="TextBox 17"/>
          <p:cNvSpPr txBox="1"/>
          <p:nvPr/>
        </p:nvSpPr>
        <p:spPr>
          <a:xfrm>
            <a:off x="3131840" y="4077072"/>
            <a:ext cx="295232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清蒸梭子蟹</a:t>
            </a:r>
            <a:endParaRPr lang="zh-CN" altLang="en-US" sz="4000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275856" y="2636912"/>
            <a:ext cx="2520000" cy="148526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1" name="TextBox 20"/>
          <p:cNvSpPr txBox="1"/>
          <p:nvPr/>
        </p:nvSpPr>
        <p:spPr>
          <a:xfrm>
            <a:off x="6228184" y="4077072"/>
            <a:ext cx="211076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酱毛蚶</a:t>
            </a:r>
            <a:endParaRPr lang="zh-CN" altLang="en-US" sz="4000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228184" y="2564904"/>
            <a:ext cx="2160000" cy="143856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="" xmlns:p14="http://schemas.microsoft.com/office/powerpoint/2010/main" val="175289457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8" grpId="0"/>
      <p:bldP spid="21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827584" y="1700808"/>
            <a:ext cx="7978906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　新词：　</a:t>
            </a:r>
            <a:endParaRPr lang="en-US" altLang="zh-CN" sz="4000" dirty="0" smtClean="0">
              <a:solidFill>
                <a:srgbClr val="0000FF"/>
              </a:solidFill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4000" dirty="0" smtClean="0">
                <a:latin typeface="楷体" pitchFamily="49" charset="-122"/>
                <a:ea typeface="楷体" pitchFamily="49" charset="-122"/>
              </a:rPr>
              <a:t>　　　红烧茄子  烤鸭  羊肉  小鸡  蛋炒饭  　</a:t>
            </a:r>
            <a:endParaRPr lang="en-US" altLang="zh-CN" sz="4000" dirty="0" smtClean="0">
              <a:latin typeface="楷体" pitchFamily="49" charset="-122"/>
              <a:ea typeface="楷体" pitchFamily="49" charset="-122"/>
            </a:endParaRPr>
          </a:p>
          <a:p>
            <a:endParaRPr lang="en-US" altLang="zh-CN" sz="4000" dirty="0">
              <a:latin typeface="楷体" pitchFamily="49" charset="-122"/>
              <a:ea typeface="楷体" pitchFamily="49" charset="-122"/>
            </a:endParaRPr>
          </a:p>
          <a:p>
            <a:endParaRPr lang="zh-CN" altLang="en-US" sz="4000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4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439080" y="5964238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1058768" y="6135688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3387" y="621338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063093" y="625792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对角圆角矩形 9"/>
          <p:cNvSpPr/>
          <p:nvPr/>
        </p:nvSpPr>
        <p:spPr>
          <a:xfrm>
            <a:off x="1132672" y="205637"/>
            <a:ext cx="2031538" cy="432048"/>
          </a:xfrm>
          <a:prstGeom prst="round2DiagRect">
            <a:avLst/>
          </a:prstGeom>
          <a:ln w="12700">
            <a:solidFill>
              <a:srgbClr val="CCECFF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词语积累</a:t>
            </a:r>
            <a:endParaRPr lang="en-US" altLang="zh-CN" sz="3200" b="1" dirty="0">
              <a:solidFill>
                <a:schemeClr val="accent6">
                  <a:lumMod val="75000"/>
                </a:schemeClr>
              </a:solidFill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110421"/>
            <a:ext cx="591224" cy="549852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31858704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云形标注 6"/>
          <p:cNvSpPr/>
          <p:nvPr/>
        </p:nvSpPr>
        <p:spPr>
          <a:xfrm>
            <a:off x="4753349" y="2311911"/>
            <a:ext cx="3866085" cy="2295824"/>
          </a:xfrm>
          <a:prstGeom prst="cloudCallout">
            <a:avLst>
              <a:gd name="adj1" fmla="val -28717"/>
              <a:gd name="adj2" fmla="val 72334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13549" y="1391429"/>
            <a:ext cx="78105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4499992" y="1556792"/>
            <a:ext cx="406915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　　“蒸羊羔</a:t>
            </a:r>
            <a:r>
              <a:rPr lang="en-US" altLang="zh-CN" sz="2400" dirty="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蒸熊掌</a:t>
            </a:r>
            <a:r>
              <a:rPr lang="en-US" altLang="zh-CN" sz="2400" dirty="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蒸鹿尾儿</a:t>
            </a:r>
            <a:r>
              <a:rPr lang="en-US" altLang="zh-CN" sz="2400" dirty="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烧花鸭</a:t>
            </a:r>
            <a:r>
              <a:rPr lang="en-US" altLang="zh-CN" sz="2400" dirty="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烧雏鸡儿</a:t>
            </a:r>
            <a:r>
              <a:rPr lang="en-US" altLang="zh-CN" sz="2400" dirty="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烧子鹅</a:t>
            </a:r>
            <a:r>
              <a:rPr lang="en-US" altLang="zh-CN" sz="2400" dirty="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卤煮咸鸭</a:t>
            </a:r>
            <a:r>
              <a:rPr lang="en-US" altLang="zh-CN" sz="2400" dirty="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酱鸡</a:t>
            </a:r>
            <a:r>
              <a:rPr lang="en-US" altLang="zh-CN" sz="2400" dirty="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腊肉</a:t>
            </a:r>
            <a:r>
              <a:rPr lang="en-US" altLang="zh-CN" sz="2400" dirty="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松花小肚儿</a:t>
            </a:r>
            <a:r>
              <a:rPr lang="en-US" altLang="zh-CN" sz="2400" dirty="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晾肉</a:t>
            </a:r>
            <a:r>
              <a:rPr lang="en-US" altLang="zh-CN" sz="2400" dirty="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香肠儿</a:t>
            </a:r>
            <a:r>
              <a:rPr lang="en-US" altLang="zh-CN" sz="2400" dirty="0" smtClean="0">
                <a:latin typeface="楷体" pitchFamily="49" charset="-122"/>
                <a:ea typeface="楷体" pitchFamily="49" charset="-122"/>
              </a:rPr>
              <a:t>……</a:t>
            </a:r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”</a:t>
            </a:r>
            <a:endParaRPr lang="en-US" altLang="zh-CN" sz="2400" dirty="0" smtClean="0"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　　这是相声</a:t>
            </a:r>
            <a:r>
              <a:rPr lang="en-US" altLang="zh-CN" sz="2400" dirty="0" smtClean="0"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报菜名</a:t>
            </a:r>
            <a:r>
              <a:rPr lang="en-US" altLang="zh-CN" sz="2400" dirty="0" smtClean="0"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中一段脍炙人口的贯口。它让人感到中国饮食文化的博大精深。今天就让我们走进课文了解一下中国美食吧！</a:t>
            </a:r>
            <a:endParaRPr lang="zh-CN" altLang="en-US" sz="2400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97005" y="866966"/>
            <a:ext cx="404813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2482" y="2123350"/>
            <a:ext cx="2371725" cy="2924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8" name="组合 7"/>
          <p:cNvGrpSpPr/>
          <p:nvPr/>
        </p:nvGrpSpPr>
        <p:grpSpPr>
          <a:xfrm>
            <a:off x="467544" y="110421"/>
            <a:ext cx="2525818" cy="549852"/>
            <a:chOff x="467544" y="110421"/>
            <a:chExt cx="2525818" cy="549852"/>
          </a:xfrm>
        </p:grpSpPr>
        <p:sp>
          <p:nvSpPr>
            <p:cNvPr id="12" name="对角圆角矩形 11"/>
            <p:cNvSpPr/>
            <p:nvPr/>
          </p:nvSpPr>
          <p:spPr>
            <a:xfrm>
              <a:off x="1115616" y="205637"/>
              <a:ext cx="1877746" cy="432048"/>
            </a:xfrm>
            <a:prstGeom prst="round2DiagRect">
              <a:avLst/>
            </a:prstGeom>
            <a:ln w="12700">
              <a:solidFill>
                <a:srgbClr val="CCECFF"/>
              </a:solidFill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zh-CN" altLang="en-US" sz="3200" b="1" dirty="0">
                  <a:solidFill>
                    <a:schemeClr val="accent6">
                      <a:lumMod val="75000"/>
                    </a:schemeClr>
                  </a:solidFill>
                  <a:latin typeface="楷体" pitchFamily="49" charset="-122"/>
                  <a:ea typeface="楷体" pitchFamily="49" charset="-122"/>
                </a:rPr>
                <a:t>新课</a:t>
              </a:r>
              <a:r>
                <a:rPr lang="zh-CN" altLang="en-US" sz="3200" b="1" dirty="0" smtClean="0">
                  <a:solidFill>
                    <a:schemeClr val="accent6">
                      <a:lumMod val="75000"/>
                    </a:schemeClr>
                  </a:solidFill>
                  <a:latin typeface="楷体" pitchFamily="49" charset="-122"/>
                  <a:ea typeface="楷体" pitchFamily="49" charset="-122"/>
                </a:rPr>
                <a:t>导入</a:t>
              </a:r>
              <a:endParaRPr lang="en-US" altLang="zh-CN" sz="3200" b="1" dirty="0">
                <a:solidFill>
                  <a:schemeClr val="accent6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7544" y="110421"/>
              <a:ext cx="576064" cy="549852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57158" y="1785926"/>
            <a:ext cx="8496944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000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　　</a:t>
            </a:r>
            <a:r>
              <a:rPr lang="zh-CN" altLang="en-US" sz="3600" dirty="0" smtClean="0">
                <a:latin typeface="楷体" pitchFamily="49" charset="-122"/>
                <a:ea typeface="楷体" pitchFamily="49" charset="-122"/>
              </a:rPr>
              <a:t>通过朗读，我们了解到了中国美食有哪些，还了解了这些美食的制作方法，既增长了见识又增强了民族自豪感。</a:t>
            </a:r>
            <a:endParaRPr lang="zh-CN" altLang="en-US" sz="3600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4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5326952" y="6058183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1407415" y="62579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67665" y="6386513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950965" y="63690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对角圆角矩形 10"/>
          <p:cNvSpPr/>
          <p:nvPr/>
        </p:nvSpPr>
        <p:spPr>
          <a:xfrm>
            <a:off x="1132672" y="205637"/>
            <a:ext cx="2031538" cy="432048"/>
          </a:xfrm>
          <a:prstGeom prst="round2DiagRect">
            <a:avLst/>
          </a:prstGeom>
          <a:ln w="12700">
            <a:solidFill>
              <a:srgbClr val="CCECFF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课堂小结</a:t>
            </a:r>
            <a:endParaRPr lang="en-US" altLang="zh-CN" sz="3200" b="1" dirty="0">
              <a:solidFill>
                <a:schemeClr val="accent6">
                  <a:lumMod val="75000"/>
                </a:schemeClr>
              </a:solidFill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110421"/>
            <a:ext cx="591224" cy="549852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31127528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2411760" y="908720"/>
            <a:ext cx="29523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凉拌菠菜</a:t>
            </a:r>
            <a:endParaRPr lang="zh-CN" altLang="en-US" sz="28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283968" y="980728"/>
            <a:ext cx="18722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香煎豆腐</a:t>
            </a:r>
            <a:endParaRPr lang="zh-CN" altLang="en-US" sz="28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940152" y="1052736"/>
            <a:ext cx="1800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红烧茄子</a:t>
            </a:r>
            <a:endParaRPr lang="zh-CN" altLang="en-US" sz="28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483768" y="1916832"/>
            <a:ext cx="12241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烤鸭</a:t>
            </a:r>
            <a:endParaRPr lang="zh-CN" altLang="en-US" sz="28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9" name="对角圆角矩形 18"/>
          <p:cNvSpPr/>
          <p:nvPr/>
        </p:nvSpPr>
        <p:spPr>
          <a:xfrm>
            <a:off x="1132672" y="205637"/>
            <a:ext cx="2031538" cy="432048"/>
          </a:xfrm>
          <a:prstGeom prst="round2DiagRect">
            <a:avLst/>
          </a:prstGeom>
          <a:ln w="12700">
            <a:solidFill>
              <a:srgbClr val="CCECFF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板书设计</a:t>
            </a:r>
            <a:endParaRPr lang="en-US" altLang="zh-CN" sz="3200" b="1" dirty="0">
              <a:solidFill>
                <a:schemeClr val="accent6">
                  <a:lumMod val="75000"/>
                </a:schemeClr>
              </a:solidFill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110421"/>
            <a:ext cx="591224" cy="549852"/>
          </a:xfrm>
          <a:prstGeom prst="rect">
            <a:avLst/>
          </a:prstGeom>
        </p:spPr>
      </p:pic>
      <p:sp>
        <p:nvSpPr>
          <p:cNvPr id="21" name="TextBox 20"/>
          <p:cNvSpPr txBox="1"/>
          <p:nvPr/>
        </p:nvSpPr>
        <p:spPr>
          <a:xfrm>
            <a:off x="899592" y="1844824"/>
            <a:ext cx="1224136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 smtClean="0">
                <a:solidFill>
                  <a:srgbClr val="FF0000"/>
                </a:solidFill>
              </a:rPr>
              <a:t>中国美食</a:t>
            </a:r>
            <a:endParaRPr lang="zh-CN" altLang="en-US" sz="5400" dirty="0">
              <a:solidFill>
                <a:srgbClr val="FF0000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4355976" y="1916832"/>
            <a:ext cx="15841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水煮鱼</a:t>
            </a:r>
            <a:endParaRPr lang="zh-CN" altLang="en-US" sz="28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3" name="右大括号 22"/>
          <p:cNvSpPr/>
          <p:nvPr/>
        </p:nvSpPr>
        <p:spPr>
          <a:xfrm rot="10800000" flipH="1">
            <a:off x="7884368" y="1052736"/>
            <a:ext cx="288033" cy="4536504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左大括号 23"/>
          <p:cNvSpPr/>
          <p:nvPr/>
        </p:nvSpPr>
        <p:spPr>
          <a:xfrm>
            <a:off x="1763688" y="1268760"/>
            <a:ext cx="216024" cy="4392488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TextBox 24"/>
          <p:cNvSpPr txBox="1"/>
          <p:nvPr/>
        </p:nvSpPr>
        <p:spPr>
          <a:xfrm>
            <a:off x="4355976" y="2708920"/>
            <a:ext cx="20882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小鸡炖蘑菇</a:t>
            </a:r>
            <a:endParaRPr lang="zh-CN" altLang="en-US" sz="28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1979712" y="2852936"/>
            <a:ext cx="20882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葱爆羊肉</a:t>
            </a:r>
            <a:endParaRPr lang="zh-CN" altLang="en-US" sz="28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2051720" y="3645024"/>
            <a:ext cx="10801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蒸饺</a:t>
            </a:r>
            <a:endParaRPr lang="zh-CN" altLang="en-US" sz="28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275856" y="3645024"/>
            <a:ext cx="13681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炸酱面</a:t>
            </a:r>
            <a:endParaRPr lang="zh-CN" altLang="en-US" sz="28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2123728" y="4293096"/>
            <a:ext cx="13681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小米粥</a:t>
            </a:r>
            <a:endParaRPr lang="zh-CN" altLang="en-US" sz="28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3923928" y="4365104"/>
            <a:ext cx="13681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蛋炒饭</a:t>
            </a:r>
            <a:endParaRPr lang="zh-CN" altLang="en-US" sz="28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8171384" y="2204864"/>
            <a:ext cx="972616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中华美食享誉天下</a:t>
            </a:r>
            <a:endParaRPr lang="zh-CN" altLang="en-US" sz="2800" b="1" dirty="0">
              <a:latin typeface="楷体" pitchFamily="49" charset="-122"/>
              <a:ea typeface="楷体" pitchFamily="49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91115573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5" grpId="0"/>
      <p:bldP spid="16" grpId="0"/>
      <p:bldP spid="18" grpId="0"/>
      <p:bldP spid="22" grpId="0"/>
      <p:bldP spid="23" grpId="0" animBg="1"/>
      <p:bldP spid="24" grpId="0" animBg="1"/>
      <p:bldP spid="25" grpId="0"/>
      <p:bldP spid="26" grpId="0"/>
      <p:bldP spid="27" grpId="0"/>
      <p:bldP spid="17" grpId="0"/>
      <p:bldP spid="28" grpId="0"/>
      <p:bldP spid="29" grpId="0"/>
      <p:bldP spid="30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810172" y="1268760"/>
            <a:ext cx="7434236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关于美食的打油诗</a:t>
            </a:r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   </a:t>
            </a:r>
            <a:endParaRPr lang="en-US" altLang="zh-CN" sz="3200" dirty="0" smtClean="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宋</a:t>
            </a:r>
            <a:r>
              <a:rPr lang="en-US" altLang="zh-CN" sz="3200" dirty="0" smtClean="0">
                <a:latin typeface="楷体" pitchFamily="49" charset="-122"/>
                <a:ea typeface="楷体" pitchFamily="49" charset="-122"/>
              </a:rPr>
              <a:t>·</a:t>
            </a:r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苏东坡</a:t>
            </a:r>
          </a:p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无竹令人俗，无肉使人瘦，</a:t>
            </a:r>
            <a:endParaRPr lang="en-US" altLang="zh-CN" sz="3200" dirty="0" smtClean="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不俗又不瘦，竹笋焖猪肉。</a:t>
            </a:r>
            <a:endParaRPr lang="zh-CN" altLang="en-US" sz="3200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4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5326952" y="6069733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1734912" y="6206950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37540" y="6346650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65240" y="640424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对角圆角矩形 11"/>
          <p:cNvSpPr/>
          <p:nvPr/>
        </p:nvSpPr>
        <p:spPr>
          <a:xfrm>
            <a:off x="1132672" y="205637"/>
            <a:ext cx="2031538" cy="432048"/>
          </a:xfrm>
          <a:prstGeom prst="round2DiagRect">
            <a:avLst/>
          </a:prstGeom>
          <a:ln w="12700">
            <a:solidFill>
              <a:srgbClr val="CCECFF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拓展延伸</a:t>
            </a:r>
            <a:endParaRPr lang="en-US" altLang="zh-CN" sz="3200" b="1" dirty="0">
              <a:solidFill>
                <a:schemeClr val="accent6">
                  <a:lumMod val="75000"/>
                </a:schemeClr>
              </a:solidFill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110421"/>
            <a:ext cx="591224" cy="549852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66001996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665383" y="1268760"/>
            <a:ext cx="7978906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600" dirty="0" smtClean="0"/>
              <a:t>　　</a:t>
            </a:r>
            <a:r>
              <a:rPr lang="zh-CN" altLang="en-US" sz="3600" b="1" dirty="0" smtClean="0">
                <a:latin typeface="楷体" pitchFamily="49" charset="-122"/>
                <a:ea typeface="楷体" pitchFamily="49" charset="-122"/>
              </a:rPr>
              <a:t>描写美食的词语</a:t>
            </a:r>
            <a:endParaRPr lang="en-US" altLang="zh-CN" sz="3600" b="1" dirty="0" smtClean="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600" dirty="0" smtClean="0">
                <a:latin typeface="楷体" pitchFamily="49" charset="-122"/>
                <a:ea typeface="楷体" pitchFamily="49" charset="-122"/>
              </a:rPr>
              <a:t>香味扑鼻  香飘十里  芳香四溢    </a:t>
            </a:r>
            <a:endParaRPr lang="en-US" altLang="zh-CN" sz="3600" dirty="0" smtClean="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600" dirty="0" smtClean="0">
                <a:latin typeface="楷体" pitchFamily="49" charset="-122"/>
                <a:ea typeface="楷体" pitchFamily="49" charset="-122"/>
              </a:rPr>
              <a:t>山珍海味  美味珍馐</a:t>
            </a:r>
            <a:endParaRPr lang="zh-CN" altLang="en-US" sz="3200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4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138958" y="6015919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1038812" y="6187369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5508" y="6327069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028384" y="6334408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对角圆角矩形 9"/>
          <p:cNvSpPr/>
          <p:nvPr/>
        </p:nvSpPr>
        <p:spPr>
          <a:xfrm>
            <a:off x="1132672" y="205637"/>
            <a:ext cx="2031538" cy="432048"/>
          </a:xfrm>
          <a:prstGeom prst="round2DiagRect">
            <a:avLst/>
          </a:prstGeom>
          <a:ln w="12700">
            <a:solidFill>
              <a:srgbClr val="CCECFF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拓展延伸</a:t>
            </a:r>
            <a:endParaRPr lang="en-US" altLang="zh-CN" sz="3200" b="1" dirty="0">
              <a:solidFill>
                <a:schemeClr val="accent6">
                  <a:lumMod val="75000"/>
                </a:schemeClr>
              </a:solidFill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110421"/>
            <a:ext cx="591224" cy="549852"/>
          </a:xfrm>
          <a:prstGeom prst="rect">
            <a:avLst/>
          </a:prstGeom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724128" y="4110612"/>
            <a:ext cx="1532087" cy="15809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143693956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642475" y="1233333"/>
            <a:ext cx="7978906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dirty="0" smtClean="0"/>
              <a:t>　</a:t>
            </a:r>
            <a:r>
              <a:rPr lang="en-US" altLang="zh-CN" sz="3600" dirty="0" smtClean="0"/>
              <a:t>1.</a:t>
            </a:r>
            <a:r>
              <a:rPr lang="zh-CN" altLang="en-US" sz="3600" dirty="0" smtClean="0"/>
              <a:t>换偏旁组成新字再组词。</a:t>
            </a:r>
            <a:endParaRPr lang="en-US" altLang="zh-CN" sz="3600" dirty="0" smtClean="0"/>
          </a:p>
          <a:p>
            <a:pPr>
              <a:lnSpc>
                <a:spcPct val="150000"/>
              </a:lnSpc>
            </a:pPr>
            <a:r>
              <a:rPr lang="en-US" altLang="zh-CN" sz="3600" b="1" dirty="0">
                <a:latin typeface="楷体" pitchFamily="49" charset="-122"/>
                <a:ea typeface="楷体" pitchFamily="49" charset="-122"/>
              </a:rPr>
              <a:t> </a:t>
            </a:r>
            <a:r>
              <a:rPr lang="en-US" altLang="zh-CN" sz="3600" b="1" dirty="0" smtClean="0">
                <a:latin typeface="楷体" pitchFamily="49" charset="-122"/>
                <a:ea typeface="楷体" pitchFamily="49" charset="-122"/>
              </a:rPr>
              <a:t> </a:t>
            </a:r>
            <a:r>
              <a:rPr lang="zh-CN" altLang="en-US" sz="3600" b="1" dirty="0" smtClean="0">
                <a:latin typeface="楷体" pitchFamily="49" charset="-122"/>
                <a:ea typeface="楷体" pitchFamily="49" charset="-122"/>
              </a:rPr>
              <a:t>浇（  ）（     ）</a:t>
            </a:r>
            <a:endParaRPr lang="en-US" altLang="zh-CN" sz="3600" b="1" dirty="0" smtClean="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600" b="1" dirty="0">
                <a:latin typeface="楷体" pitchFamily="49" charset="-122"/>
                <a:ea typeface="楷体" pitchFamily="49" charset="-122"/>
              </a:rPr>
              <a:t>　</a:t>
            </a:r>
            <a:r>
              <a:rPr lang="zh-CN" altLang="en-US" sz="3600" b="1" dirty="0" smtClean="0">
                <a:latin typeface="楷体" pitchFamily="49" charset="-122"/>
                <a:ea typeface="楷体" pitchFamily="49" charset="-122"/>
              </a:rPr>
              <a:t>架（　　）</a:t>
            </a:r>
            <a:r>
              <a:rPr lang="zh-CN" altLang="en-US" sz="3600" b="1" dirty="0">
                <a:latin typeface="楷体" pitchFamily="49" charset="-122"/>
                <a:ea typeface="楷体" pitchFamily="49" charset="-122"/>
              </a:rPr>
              <a:t>（　　）</a:t>
            </a:r>
          </a:p>
          <a:p>
            <a:pPr>
              <a:lnSpc>
                <a:spcPct val="150000"/>
              </a:lnSpc>
            </a:pPr>
            <a:r>
              <a:rPr lang="zh-CN" altLang="en-US" sz="3600" b="1" dirty="0">
                <a:latin typeface="楷体" pitchFamily="49" charset="-122"/>
                <a:ea typeface="楷体" pitchFamily="49" charset="-122"/>
              </a:rPr>
              <a:t>　</a:t>
            </a:r>
            <a:r>
              <a:rPr lang="zh-CN" altLang="en-US" sz="3600" b="1" dirty="0" smtClean="0">
                <a:latin typeface="楷体" pitchFamily="49" charset="-122"/>
                <a:ea typeface="楷体" pitchFamily="49" charset="-122"/>
              </a:rPr>
              <a:t>鸭（</a:t>
            </a:r>
            <a:r>
              <a:rPr lang="zh-CN" altLang="en-US" sz="3600" b="1" dirty="0">
                <a:latin typeface="楷体" pitchFamily="49" charset="-122"/>
                <a:ea typeface="楷体" pitchFamily="49" charset="-122"/>
              </a:rPr>
              <a:t>　　</a:t>
            </a:r>
            <a:r>
              <a:rPr lang="zh-CN" altLang="en-US" sz="3600" b="1" dirty="0" smtClean="0">
                <a:latin typeface="楷体" pitchFamily="49" charset="-122"/>
                <a:ea typeface="楷体" pitchFamily="49" charset="-122"/>
              </a:rPr>
              <a:t>）（</a:t>
            </a:r>
            <a:r>
              <a:rPr lang="zh-CN" altLang="en-US" sz="3600" b="1" dirty="0">
                <a:latin typeface="楷体" pitchFamily="49" charset="-122"/>
                <a:ea typeface="楷体" pitchFamily="49" charset="-122"/>
              </a:rPr>
              <a:t>　　）</a:t>
            </a:r>
          </a:p>
          <a:p>
            <a:pPr>
              <a:lnSpc>
                <a:spcPct val="150000"/>
              </a:lnSpc>
            </a:pPr>
            <a:r>
              <a:rPr lang="zh-CN" altLang="en-US" sz="3600" b="1" dirty="0">
                <a:latin typeface="楷体" pitchFamily="49" charset="-122"/>
                <a:ea typeface="楷体" pitchFamily="49" charset="-122"/>
              </a:rPr>
              <a:t>　</a:t>
            </a:r>
            <a:r>
              <a:rPr lang="zh-CN" altLang="en-US" sz="3600" b="1" dirty="0" smtClean="0">
                <a:latin typeface="楷体" pitchFamily="49" charset="-122"/>
                <a:ea typeface="楷体" pitchFamily="49" charset="-122"/>
              </a:rPr>
              <a:t>抄（</a:t>
            </a:r>
            <a:r>
              <a:rPr lang="zh-CN" altLang="en-US" sz="3600" b="1" dirty="0">
                <a:latin typeface="楷体" pitchFamily="49" charset="-122"/>
                <a:ea typeface="楷体" pitchFamily="49" charset="-122"/>
              </a:rPr>
              <a:t>　　）（　　</a:t>
            </a:r>
            <a:r>
              <a:rPr lang="zh-CN" altLang="en-US" sz="3600" b="1" dirty="0" smtClean="0">
                <a:latin typeface="楷体" pitchFamily="49" charset="-122"/>
                <a:ea typeface="楷体" pitchFamily="49" charset="-122"/>
              </a:rPr>
              <a:t>）</a:t>
            </a:r>
            <a:endParaRPr lang="zh-CN" altLang="en-US" sz="3600" b="1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4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295338" y="6040721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63156" y="62579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7915" y="6386513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81573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云形标注 9"/>
          <p:cNvSpPr/>
          <p:nvPr/>
        </p:nvSpPr>
        <p:spPr>
          <a:xfrm>
            <a:off x="5331676" y="3356992"/>
            <a:ext cx="3325337" cy="1656184"/>
          </a:xfrm>
          <a:prstGeom prst="cloudCallout">
            <a:avLst>
              <a:gd name="adj1" fmla="val -24443"/>
              <a:gd name="adj2" fmla="val -73670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　　用</a:t>
            </a:r>
            <a:r>
              <a:rPr lang="zh-CN" altLang="en-US" sz="24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换偏旁组成新字的方法</a:t>
            </a:r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可以巩固所学的生字。</a:t>
            </a:r>
            <a:endParaRPr lang="zh-CN" altLang="en-US" sz="2400" dirty="0"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2" name="组合 13"/>
          <p:cNvGrpSpPr/>
          <p:nvPr/>
        </p:nvGrpSpPr>
        <p:grpSpPr>
          <a:xfrm>
            <a:off x="6109154" y="2206653"/>
            <a:ext cx="1665879" cy="1227642"/>
            <a:chOff x="1835696" y="5616071"/>
            <a:chExt cx="1665879" cy="1227642"/>
          </a:xfrm>
        </p:grpSpPr>
        <p:pic>
          <p:nvPicPr>
            <p:cNvPr id="15" name="Picture 4"/>
            <p:cNvPicPr>
              <a:picLocks noChangeAspect="1" noChangeArrowheads="1"/>
            </p:cNvPicPr>
            <p:nvPr/>
          </p:nvPicPr>
          <p:blipFill>
            <a:blip r:embed="rId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35696" y="5616071"/>
              <a:ext cx="1610357" cy="122764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6" name="TextBox 15"/>
            <p:cNvSpPr txBox="1"/>
            <p:nvPr/>
          </p:nvSpPr>
          <p:spPr>
            <a:xfrm>
              <a:off x="2021880" y="5884137"/>
              <a:ext cx="147969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 smtClean="0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chemeClr val="bg2">
                      <a:tint val="85000"/>
                      <a:satMod val="155000"/>
                    </a:scheme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</a:rPr>
                <a:t>识字小方法</a:t>
              </a:r>
              <a:endParaRPr lang="zh-CN" altLang="en-US" sz="1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endParaRPr>
            </a:p>
          </p:txBody>
        </p:sp>
      </p:grpSp>
      <p:sp>
        <p:nvSpPr>
          <p:cNvPr id="11" name="TextBox 10"/>
          <p:cNvSpPr txBox="1"/>
          <p:nvPr/>
        </p:nvSpPr>
        <p:spPr>
          <a:xfrm>
            <a:off x="2071722" y="2994628"/>
            <a:ext cx="64793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茄</a:t>
            </a:r>
            <a:endParaRPr lang="zh-CN" altLang="en-US" sz="36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883609" y="3025405"/>
            <a:ext cx="111120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茄子</a:t>
            </a:r>
            <a:endParaRPr lang="zh-CN" altLang="en-US" sz="36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094843" y="3817201"/>
            <a:ext cx="64793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鸡</a:t>
            </a:r>
            <a:endParaRPr lang="zh-CN" altLang="en-US" sz="36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885244" y="3824629"/>
            <a:ext cx="111120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小鸡</a:t>
            </a:r>
            <a:endParaRPr lang="zh-CN" altLang="en-US" sz="36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2096478" y="4615932"/>
            <a:ext cx="64793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炒</a:t>
            </a:r>
            <a:endParaRPr lang="zh-CN" altLang="en-US" sz="36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3885787" y="4615932"/>
            <a:ext cx="111120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炒菜</a:t>
            </a:r>
            <a:endParaRPr lang="zh-CN" altLang="en-US" sz="36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2" name="对角圆角矩形 21"/>
          <p:cNvSpPr/>
          <p:nvPr/>
        </p:nvSpPr>
        <p:spPr>
          <a:xfrm>
            <a:off x="1132672" y="205637"/>
            <a:ext cx="2031538" cy="432048"/>
          </a:xfrm>
          <a:prstGeom prst="round2DiagRect">
            <a:avLst/>
          </a:prstGeom>
          <a:ln w="12700">
            <a:solidFill>
              <a:srgbClr val="CCECFF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课堂作业</a:t>
            </a:r>
            <a:endParaRPr lang="en-US" altLang="zh-CN" sz="3200" b="1" dirty="0">
              <a:solidFill>
                <a:schemeClr val="accent6">
                  <a:lumMod val="75000"/>
                </a:schemeClr>
              </a:solidFill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110421"/>
            <a:ext cx="591224" cy="549852"/>
          </a:xfrm>
          <a:prstGeom prst="rect">
            <a:avLst/>
          </a:prstGeom>
        </p:spPr>
      </p:pic>
      <p:pic>
        <p:nvPicPr>
          <p:cNvPr id="24" name="Picture 4" descr="F:\七彩课堂插图板式封面\排版用图标、页眉页脚\标题jpg\读读背背.jpg"/>
          <p:cNvPicPr>
            <a:picLocks noChangeAspect="1" noChangeArrowheads="1"/>
          </p:cNvPicPr>
          <p:nvPr/>
        </p:nvPicPr>
        <p:blipFill rotWithShape="1">
          <a:blip r:embed="rId8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9806" r="7809" b="7265"/>
          <a:stretch/>
        </p:blipFill>
        <p:spPr bwMode="auto">
          <a:xfrm>
            <a:off x="5037656" y="4939097"/>
            <a:ext cx="1692174" cy="15162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" name="TextBox 24"/>
          <p:cNvSpPr txBox="1"/>
          <p:nvPr/>
        </p:nvSpPr>
        <p:spPr>
          <a:xfrm>
            <a:off x="1907704" y="2204864"/>
            <a:ext cx="64793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烧</a:t>
            </a:r>
            <a:endParaRPr lang="zh-CN" altLang="en-US" sz="36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3491880" y="2132856"/>
            <a:ext cx="111120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烧水</a:t>
            </a:r>
            <a:endParaRPr lang="zh-CN" altLang="en-US" sz="36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88012447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8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0" grpId="0" animBg="1"/>
      <p:bldP spid="11" grpId="0"/>
      <p:bldP spid="17" grpId="0"/>
      <p:bldP spid="18" grpId="0"/>
      <p:bldP spid="19" grpId="0"/>
      <p:bldP spid="20" grpId="0"/>
      <p:bldP spid="21" grpId="0"/>
      <p:bldP spid="25" grpId="0"/>
      <p:bldP spid="26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665383" y="997099"/>
            <a:ext cx="729099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dirty="0" smtClean="0"/>
              <a:t>　</a:t>
            </a:r>
            <a:r>
              <a:rPr lang="en-US" altLang="zh-CN" sz="3200" dirty="0" smtClean="0"/>
              <a:t>2.</a:t>
            </a:r>
            <a:r>
              <a:rPr lang="zh-CN" altLang="en-US" sz="3200" dirty="0" smtClean="0"/>
              <a:t>把下面制作方法相同的菜连起来。</a:t>
            </a:r>
            <a:endParaRPr lang="en-US" altLang="zh-CN" sz="3200" dirty="0" smtClean="0"/>
          </a:p>
        </p:txBody>
      </p:sp>
      <p:pic>
        <p:nvPicPr>
          <p:cNvPr id="4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96928" y="6008265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973507" y="6259336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33757" y="6386513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993046" y="6259336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对角圆角矩形 12"/>
          <p:cNvSpPr/>
          <p:nvPr/>
        </p:nvSpPr>
        <p:spPr>
          <a:xfrm>
            <a:off x="1132672" y="205637"/>
            <a:ext cx="2031538" cy="432048"/>
          </a:xfrm>
          <a:prstGeom prst="round2DiagRect">
            <a:avLst/>
          </a:prstGeom>
          <a:ln w="12700">
            <a:solidFill>
              <a:srgbClr val="CCECFF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课堂作业</a:t>
            </a:r>
            <a:endParaRPr lang="en-US" altLang="zh-CN" sz="3200" b="1" dirty="0">
              <a:solidFill>
                <a:schemeClr val="accent6">
                  <a:lumMod val="75000"/>
                </a:schemeClr>
              </a:solidFill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110421"/>
            <a:ext cx="591224" cy="549852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611560" y="2348880"/>
            <a:ext cx="324036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/>
              <a:t>红烧丸子</a:t>
            </a:r>
            <a:endParaRPr lang="en-US" altLang="zh-CN" sz="3200" dirty="0" smtClean="0"/>
          </a:p>
          <a:p>
            <a:pPr>
              <a:lnSpc>
                <a:spcPct val="150000"/>
              </a:lnSpc>
            </a:pPr>
            <a:r>
              <a:rPr lang="zh-CN" altLang="en-US" sz="3200" dirty="0" smtClean="0"/>
              <a:t>烤鸭</a:t>
            </a:r>
            <a:endParaRPr lang="en-US" altLang="zh-CN" sz="3200" dirty="0" smtClean="0"/>
          </a:p>
          <a:p>
            <a:pPr>
              <a:lnSpc>
                <a:spcPct val="150000"/>
              </a:lnSpc>
            </a:pPr>
            <a:r>
              <a:rPr lang="zh-CN" altLang="en-US" sz="3200" dirty="0" smtClean="0"/>
              <a:t>水煮鱼</a:t>
            </a:r>
            <a:endParaRPr lang="en-US" altLang="zh-CN" sz="3200" dirty="0" smtClean="0"/>
          </a:p>
          <a:p>
            <a:pPr>
              <a:lnSpc>
                <a:spcPct val="150000"/>
              </a:lnSpc>
            </a:pPr>
            <a:r>
              <a:rPr lang="zh-CN" altLang="en-US" sz="3200" dirty="0" smtClean="0"/>
              <a:t>小鸡炖蘑菇</a:t>
            </a:r>
            <a:endParaRPr lang="en-US" altLang="zh-CN" sz="3200" dirty="0" smtClean="0"/>
          </a:p>
        </p:txBody>
      </p:sp>
      <p:sp>
        <p:nvSpPr>
          <p:cNvPr id="15" name="TextBox 14"/>
          <p:cNvSpPr txBox="1"/>
          <p:nvPr/>
        </p:nvSpPr>
        <p:spPr>
          <a:xfrm>
            <a:off x="4355976" y="2348880"/>
            <a:ext cx="396044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/>
              <a:t>土豆炖肉</a:t>
            </a:r>
            <a:endParaRPr lang="en-US" altLang="zh-CN" sz="3200" dirty="0" smtClean="0"/>
          </a:p>
          <a:p>
            <a:pPr>
              <a:lnSpc>
                <a:spcPct val="150000"/>
              </a:lnSpc>
            </a:pPr>
            <a:r>
              <a:rPr lang="zh-CN" altLang="en-US" sz="3200" dirty="0" smtClean="0"/>
              <a:t>水煮肉片</a:t>
            </a:r>
            <a:endParaRPr lang="en-US" altLang="zh-CN" sz="3200" dirty="0" smtClean="0"/>
          </a:p>
          <a:p>
            <a:pPr>
              <a:lnSpc>
                <a:spcPct val="150000"/>
              </a:lnSpc>
            </a:pPr>
            <a:r>
              <a:rPr lang="zh-CN" altLang="en-US" sz="3200" dirty="0" smtClean="0"/>
              <a:t>烤羊肉串</a:t>
            </a:r>
            <a:endParaRPr lang="en-US" altLang="zh-CN" sz="3200" dirty="0" smtClean="0"/>
          </a:p>
          <a:p>
            <a:pPr>
              <a:lnSpc>
                <a:spcPct val="150000"/>
              </a:lnSpc>
            </a:pPr>
            <a:r>
              <a:rPr lang="zh-CN" altLang="en-US" sz="3200" dirty="0" smtClean="0"/>
              <a:t>红烧茄子</a:t>
            </a:r>
            <a:endParaRPr lang="en-US" altLang="zh-CN" sz="3200" dirty="0" smtClean="0"/>
          </a:p>
        </p:txBody>
      </p:sp>
      <p:cxnSp>
        <p:nvCxnSpPr>
          <p:cNvPr id="18" name="直接连接符 17"/>
          <p:cNvCxnSpPr/>
          <p:nvPr/>
        </p:nvCxnSpPr>
        <p:spPr>
          <a:xfrm>
            <a:off x="2339752" y="2780928"/>
            <a:ext cx="2088232" cy="223224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>
            <a:off x="1475656" y="3573016"/>
            <a:ext cx="3024336" cy="72008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 flipV="1">
            <a:off x="1763688" y="3645024"/>
            <a:ext cx="2592288" cy="72008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 flipV="1">
            <a:off x="2699792" y="2852936"/>
            <a:ext cx="1872208" cy="223224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130884627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2" grpId="0"/>
      <p:bldP spid="1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95536" y="836712"/>
            <a:ext cx="8352928" cy="92333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dirty="0" smtClean="0"/>
              <a:t>　</a:t>
            </a:r>
            <a:r>
              <a:rPr lang="zh-CN" altLang="en-US" sz="2400" dirty="0" smtClean="0"/>
              <a:t>３</a:t>
            </a:r>
            <a:r>
              <a:rPr lang="en-US" altLang="zh-CN" sz="2400" dirty="0" smtClean="0"/>
              <a:t>.</a:t>
            </a:r>
            <a:r>
              <a:rPr lang="zh-CN" altLang="en-US" sz="2400" dirty="0" smtClean="0"/>
              <a:t>你还知道哪些中国美食的名字？试着写一写。</a:t>
            </a:r>
            <a:endParaRPr lang="en-US" altLang="zh-CN" sz="2400" dirty="0" smtClean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4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5326952" y="6040721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1132672" y="6205538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9018" y="62579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948297" y="6381573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对角圆角矩形 11"/>
          <p:cNvSpPr/>
          <p:nvPr/>
        </p:nvSpPr>
        <p:spPr>
          <a:xfrm>
            <a:off x="1132672" y="205637"/>
            <a:ext cx="2031538" cy="432048"/>
          </a:xfrm>
          <a:prstGeom prst="round2DiagRect">
            <a:avLst/>
          </a:prstGeom>
          <a:ln w="12700">
            <a:solidFill>
              <a:srgbClr val="CCECFF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课堂作业</a:t>
            </a:r>
            <a:endParaRPr lang="en-US" altLang="zh-CN" sz="3200" b="1" dirty="0">
              <a:solidFill>
                <a:schemeClr val="accent6">
                  <a:lumMod val="75000"/>
                </a:schemeClr>
              </a:solidFill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110421"/>
            <a:ext cx="591224" cy="549852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395536" y="2348880"/>
            <a:ext cx="7673391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dirty="0" smtClean="0"/>
              <a:t>　　示例：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蒸羊羔、蒸熊掌、蒸鹿尾儿</a:t>
            </a:r>
            <a:r>
              <a:rPr lang="en-US" altLang="zh-CN" sz="32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  </a:t>
            </a:r>
          </a:p>
          <a:p>
            <a:pPr>
              <a:lnSpc>
                <a:spcPct val="150000"/>
              </a:lnSpc>
            </a:pPr>
            <a:r>
              <a:rPr lang="zh-CN" altLang="en-US" sz="32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烧花鸭、烧雏鸡儿、烧子鹅 、卤煮咸鸭</a:t>
            </a:r>
            <a:r>
              <a:rPr lang="en-US" altLang="zh-CN" sz="32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  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酱鸡、腊肉等。</a:t>
            </a:r>
            <a:endParaRPr lang="zh-CN" altLang="en-US" sz="3600" dirty="0"/>
          </a:p>
        </p:txBody>
      </p:sp>
      <p:grpSp>
        <p:nvGrpSpPr>
          <p:cNvPr id="15" name="组合 14"/>
          <p:cNvGrpSpPr/>
          <p:nvPr/>
        </p:nvGrpSpPr>
        <p:grpSpPr>
          <a:xfrm>
            <a:off x="4009760" y="4965825"/>
            <a:ext cx="4583151" cy="1292100"/>
            <a:chOff x="4067944" y="5199835"/>
            <a:chExt cx="4583151" cy="1292100"/>
          </a:xfrm>
        </p:grpSpPr>
        <p:sp>
          <p:nvSpPr>
            <p:cNvPr id="10" name="云形标注 9"/>
            <p:cNvSpPr/>
            <p:nvPr/>
          </p:nvSpPr>
          <p:spPr>
            <a:xfrm>
              <a:off x="4067944" y="5247803"/>
              <a:ext cx="3601078" cy="1114996"/>
            </a:xfrm>
            <a:prstGeom prst="cloudCallout">
              <a:avLst>
                <a:gd name="adj1" fmla="val 60440"/>
                <a:gd name="adj2" fmla="val 32755"/>
              </a:avLst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dirty="0" smtClean="0">
                  <a:latin typeface="楷体" pitchFamily="49" charset="-122"/>
                  <a:ea typeface="楷体" pitchFamily="49" charset="-122"/>
                </a:rPr>
                <a:t>　　多读，多听多看。</a:t>
              </a:r>
              <a:endParaRPr lang="zh-CN" altLang="en-US" sz="2400" dirty="0">
                <a:latin typeface="楷体" pitchFamily="49" charset="-122"/>
                <a:ea typeface="楷体" pitchFamily="49" charset="-122"/>
              </a:endParaRPr>
            </a:p>
          </p:txBody>
        </p:sp>
        <p:pic>
          <p:nvPicPr>
            <p:cNvPr id="8194" name="Picture 2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927820" y="5199835"/>
              <a:ext cx="723275" cy="12921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</p:spTree>
    <p:extLst>
      <p:ext uri="{BB962C8B-B14F-4D97-AF65-F5344CB8AC3E}">
        <p14:creationId xmlns="" xmlns:p14="http://schemas.microsoft.com/office/powerpoint/2010/main" val="20632757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1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138958" y="6040721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1407415" y="62579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5277" y="6365169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956376" y="63690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>
            <a:hlinkClick r:id="rId6" action="ppaction://hlinkfile"/>
          </p:cNvPr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1690533" y="2768352"/>
            <a:ext cx="3109092" cy="17281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云形标注 13"/>
          <p:cNvSpPr/>
          <p:nvPr/>
        </p:nvSpPr>
        <p:spPr>
          <a:xfrm>
            <a:off x="3923872" y="4509120"/>
            <a:ext cx="2787988" cy="795001"/>
          </a:xfrm>
          <a:prstGeom prst="cloudCallout">
            <a:avLst>
              <a:gd name="adj1" fmla="val -60247"/>
              <a:gd name="adj2" fmla="val -50292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点我，点我！</a:t>
            </a:r>
            <a:endParaRPr lang="zh-CN" altLang="en-US" sz="2400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110421"/>
            <a:ext cx="591224" cy="549852"/>
          </a:xfrm>
          <a:prstGeom prst="rect">
            <a:avLst/>
          </a:prstGeom>
        </p:spPr>
      </p:pic>
      <p:grpSp>
        <p:nvGrpSpPr>
          <p:cNvPr id="15" name="组合 14"/>
          <p:cNvGrpSpPr/>
          <p:nvPr/>
        </p:nvGrpSpPr>
        <p:grpSpPr>
          <a:xfrm>
            <a:off x="7349937" y="1934159"/>
            <a:ext cx="1113416" cy="1819834"/>
            <a:chOff x="5836357" y="4560894"/>
            <a:chExt cx="1327930" cy="2056092"/>
          </a:xfrm>
        </p:grpSpPr>
        <p:pic>
          <p:nvPicPr>
            <p:cNvPr id="16" name="图片 5"/>
            <p:cNvPicPr>
              <a:picLocks noChangeAspect="1"/>
            </p:cNvPicPr>
            <p:nvPr/>
          </p:nvPicPr>
          <p:blipFill rotWithShape="1">
            <a:blip r:embed="rId9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</a:blip>
            <a:srcRect l="35500" r="32250" b="80044"/>
            <a:stretch/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7" name="Picture 2"/>
            <p:cNvPicPr>
              <a:picLocks noChangeAspect="1" noChangeArrowheads="1"/>
            </p:cNvPicPr>
            <p:nvPr/>
          </p:nvPicPr>
          <p:blipFill>
            <a:blip r:embed="rId10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18" name="Picture 3"/>
          <p:cNvPicPr>
            <a:picLocks noChangeAspect="1" noChangeArrowheads="1"/>
          </p:cNvPicPr>
          <p:nvPr/>
        </p:nvPicPr>
        <p:blipFill>
          <a:blip r:embed="rId11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67544" y="4255428"/>
            <a:ext cx="1717124" cy="1921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292219146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9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5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5292725" y="609600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1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896376" y="6096000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3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63563" y="6096000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5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31013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6" name="矩形 355"/>
          <p:cNvSpPr/>
          <p:nvPr/>
        </p:nvSpPr>
        <p:spPr>
          <a:xfrm>
            <a:off x="1528995" y="2005279"/>
            <a:ext cx="5388479" cy="76944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400" b="1" dirty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谢谢您的观看和支持</a:t>
            </a:r>
            <a:endParaRPr lang="en-US" altLang="zh-CN" sz="4400" b="1" dirty="0">
              <a:gradFill flip="none" rotWithShape="1">
                <a:gsLst>
                  <a:gs pos="0">
                    <a:srgbClr val="FF0000"/>
                  </a:gs>
                  <a:gs pos="24000">
                    <a:srgbClr val="00B0F0"/>
                  </a:gs>
                  <a:gs pos="62000">
                    <a:srgbClr val="7030A0"/>
                  </a:gs>
                  <a:gs pos="100000">
                    <a:srgbClr val="F73BDC"/>
                  </a:gs>
                </a:gsLst>
                <a:lin ang="8100000" scaled="1"/>
                <a:tileRect/>
              </a:gra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pic>
        <p:nvPicPr>
          <p:cNvPr id="357" name="图片 356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447925" y="2909888"/>
            <a:ext cx="4195763" cy="623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1" name="组合 10"/>
          <p:cNvGrpSpPr/>
          <p:nvPr/>
        </p:nvGrpSpPr>
        <p:grpSpPr>
          <a:xfrm>
            <a:off x="7601039" y="5023879"/>
            <a:ext cx="1113416" cy="1819834"/>
            <a:chOff x="5836357" y="4560894"/>
            <a:chExt cx="1327930" cy="2056092"/>
          </a:xfrm>
        </p:grpSpPr>
        <p:pic>
          <p:nvPicPr>
            <p:cNvPr id="12" name="图片 5"/>
            <p:cNvPicPr>
              <a:picLocks noChangeAspect="1"/>
            </p:cNvPicPr>
            <p:nvPr/>
          </p:nvPicPr>
          <p:blipFill rotWithShape="1">
            <a:blip r:embed="rId7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</a:blip>
            <a:srcRect l="35500" r="32250" b="80044"/>
            <a:stretch/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3" name="Picture 2"/>
            <p:cNvPicPr>
              <a:picLocks noChangeAspect="1" noChangeArrowheads="1"/>
            </p:cNvPicPr>
            <p:nvPr/>
          </p:nvPicPr>
          <p:blipFill>
            <a:blip r:embed="rId8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14" name="Picture 3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765289" y="5277941"/>
            <a:ext cx="1365272" cy="15280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6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1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1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5292725" y="609600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2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1382713" y="625316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4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6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31013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矩形 1"/>
          <p:cNvSpPr/>
          <p:nvPr/>
        </p:nvSpPr>
        <p:spPr>
          <a:xfrm>
            <a:off x="539552" y="1124744"/>
            <a:ext cx="4464496" cy="64633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zh-CN" altLang="en-US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华文新魏" pitchFamily="2" charset="-122"/>
                <a:ea typeface="华文新魏" pitchFamily="2" charset="-122"/>
              </a:rPr>
              <a:t>中国特色小吃简介</a:t>
            </a:r>
            <a:endParaRPr lang="zh-CN" altLang="en-US" sz="36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华文新魏" pitchFamily="2" charset="-122"/>
              <a:ea typeface="华文新魏" pitchFamily="2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7346485" y="4550931"/>
            <a:ext cx="1243864" cy="2219461"/>
            <a:chOff x="5836357" y="4560894"/>
            <a:chExt cx="1327930" cy="2056092"/>
          </a:xfrm>
        </p:grpSpPr>
        <p:pic>
          <p:nvPicPr>
            <p:cNvPr id="21" name="图片 5"/>
            <p:cNvPicPr>
              <a:picLocks noChangeAspect="1"/>
            </p:cNvPicPr>
            <p:nvPr/>
          </p:nvPicPr>
          <p:blipFill rotWithShape="1">
            <a:blip r:embed="rId6" cstate="print"/>
            <a:srcRect l="35500" r="32250" b="80044"/>
            <a:stretch/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2" name="Picture 2"/>
            <p:cNvPicPr>
              <a:picLocks noChangeAspect="1" noChangeArrowheads="1"/>
            </p:cNvPicPr>
            <p:nvPr/>
          </p:nvPicPr>
          <p:blipFill>
            <a:blip r:embed="rId7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24" name="组合 23"/>
          <p:cNvGrpSpPr/>
          <p:nvPr/>
        </p:nvGrpSpPr>
        <p:grpSpPr>
          <a:xfrm>
            <a:off x="467544" y="110421"/>
            <a:ext cx="2525818" cy="549852"/>
            <a:chOff x="467544" y="110421"/>
            <a:chExt cx="2525818" cy="549852"/>
          </a:xfrm>
        </p:grpSpPr>
        <p:sp>
          <p:nvSpPr>
            <p:cNvPr id="26" name="对角圆角矩形 25"/>
            <p:cNvSpPr/>
            <p:nvPr/>
          </p:nvSpPr>
          <p:spPr>
            <a:xfrm>
              <a:off x="1115616" y="205637"/>
              <a:ext cx="1877746" cy="432048"/>
            </a:xfrm>
            <a:prstGeom prst="round2DiagRect">
              <a:avLst/>
            </a:prstGeom>
            <a:ln w="12700">
              <a:solidFill>
                <a:srgbClr val="CCECFF"/>
              </a:solidFill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zh-CN" altLang="en-US" sz="3200" b="1" dirty="0" smtClean="0">
                  <a:solidFill>
                    <a:schemeClr val="accent6">
                      <a:lumMod val="75000"/>
                    </a:schemeClr>
                  </a:solidFill>
                  <a:latin typeface="楷体" pitchFamily="49" charset="-122"/>
                  <a:ea typeface="楷体" pitchFamily="49" charset="-122"/>
                </a:rPr>
                <a:t>资料宝袋</a:t>
              </a:r>
              <a:endParaRPr lang="en-US" altLang="zh-CN" sz="3200" b="1" dirty="0">
                <a:solidFill>
                  <a:schemeClr val="accent6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pic>
          <p:nvPicPr>
            <p:cNvPr id="27" name="图片 26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7544" y="110421"/>
              <a:ext cx="576064" cy="549852"/>
            </a:xfrm>
            <a:prstGeom prst="rect">
              <a:avLst/>
            </a:prstGeom>
          </p:spPr>
        </p:pic>
      </p:grpSp>
      <p:sp>
        <p:nvSpPr>
          <p:cNvPr id="37894" name="AutoShape 6" descr="https://timgsa.baidu.com/timg?image&amp;quality=80&amp;size=b9999_10000&amp;sec=1508148032464&amp;di=981edf6cd35d3303f036b37f724b9f39&amp;imgtype=0&amp;src=http%3A%2F%2Fi0.sinaimg.cn%2Ffashion%2F2015%2F1029%2FU3978P1503DT2015102916504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39552" y="2276872"/>
            <a:ext cx="1800000" cy="14940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18" name="TextBox 17"/>
          <p:cNvSpPr txBox="1"/>
          <p:nvPr/>
        </p:nvSpPr>
        <p:spPr>
          <a:xfrm>
            <a:off x="611560" y="4221088"/>
            <a:ext cx="18002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</a:rPr>
              <a:t>四川</a:t>
            </a:r>
            <a:r>
              <a:rPr lang="en-US" altLang="zh-CN" sz="2800" dirty="0" smtClean="0">
                <a:solidFill>
                  <a:srgbClr val="FF0000"/>
                </a:solidFill>
              </a:rPr>
              <a:t>——</a:t>
            </a:r>
            <a:r>
              <a:rPr lang="zh-CN" altLang="en-US" sz="2800" dirty="0" smtClean="0">
                <a:solidFill>
                  <a:srgbClr val="FF0000"/>
                </a:solidFill>
              </a:rPr>
              <a:t>三大炮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3059832" y="2420888"/>
            <a:ext cx="2160000" cy="12744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23" name="TextBox 22"/>
          <p:cNvSpPr txBox="1"/>
          <p:nvPr/>
        </p:nvSpPr>
        <p:spPr>
          <a:xfrm>
            <a:off x="3131840" y="4149080"/>
            <a:ext cx="18002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</a:rPr>
              <a:t>湖北</a:t>
            </a:r>
            <a:r>
              <a:rPr lang="en-US" altLang="zh-CN" sz="2800" dirty="0" smtClean="0">
                <a:solidFill>
                  <a:srgbClr val="FF0000"/>
                </a:solidFill>
              </a:rPr>
              <a:t>——</a:t>
            </a:r>
            <a:r>
              <a:rPr lang="zh-CN" altLang="en-US" sz="2800" dirty="0" smtClean="0">
                <a:solidFill>
                  <a:srgbClr val="FF0000"/>
                </a:solidFill>
              </a:rPr>
              <a:t>热干面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5796136" y="2420888"/>
            <a:ext cx="2160000" cy="12096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28" name="TextBox 27"/>
          <p:cNvSpPr txBox="1"/>
          <p:nvPr/>
        </p:nvSpPr>
        <p:spPr>
          <a:xfrm>
            <a:off x="5868144" y="4221088"/>
            <a:ext cx="1800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</a:rPr>
              <a:t>桂林米粉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1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8" grpId="0"/>
      <p:bldP spid="23" grpId="0"/>
      <p:bldP spid="2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9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1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3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1139331" y="1581538"/>
            <a:ext cx="1031051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dirty="0" smtClean="0">
                <a:latin typeface="楷体" pitchFamily="49" charset="-122"/>
                <a:ea typeface="楷体" pitchFamily="49" charset="-122"/>
              </a:rPr>
              <a:t>吃</a:t>
            </a:r>
            <a:endParaRPr lang="zh-CN" altLang="en-US" sz="66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275043" y="795811"/>
            <a:ext cx="121058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err="1" smtClean="0">
                <a:latin typeface="+mn-ea"/>
                <a:ea typeface="+mn-ea"/>
              </a:rPr>
              <a:t>shāo</a:t>
            </a:r>
            <a:endParaRPr lang="zh-CN" altLang="en-US" sz="4000" dirty="0">
              <a:latin typeface="+mn-ea"/>
              <a:ea typeface="+mn-ea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955178" y="2137811"/>
            <a:ext cx="301076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latin typeface="楷体" pitchFamily="49" charset="-122"/>
                <a:ea typeface="楷体" pitchFamily="49" charset="-122"/>
              </a:rPr>
              <a:t>组词</a:t>
            </a:r>
            <a:r>
              <a:rPr lang="zh-CN" altLang="en-US" sz="2000" b="1" dirty="0" smtClean="0">
                <a:latin typeface="楷体" pitchFamily="49" charset="-122"/>
                <a:ea typeface="楷体" pitchFamily="49" charset="-122"/>
                <a:sym typeface="Wingdings" pitchFamily="2" charset="2"/>
              </a:rPr>
              <a:t>：</a:t>
            </a:r>
            <a:r>
              <a:rPr lang="zh-CN" altLang="en-US" sz="2000" dirty="0" smtClean="0">
                <a:latin typeface="楷体" pitchFamily="49" charset="-122"/>
                <a:ea typeface="楷体" pitchFamily="49" charset="-122"/>
                <a:sym typeface="Wingdings" pitchFamily="2" charset="2"/>
              </a:rPr>
              <a:t>红烧  烧火  燃烧</a:t>
            </a:r>
            <a:endParaRPr lang="zh-CN" altLang="en-US" sz="20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955178" y="2537921"/>
            <a:ext cx="464115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itchFamily="49" charset="-122"/>
                <a:ea typeface="楷体" pitchFamily="49" charset="-122"/>
                <a:sym typeface="Wingdings" pitchFamily="2" charset="2"/>
              </a:rPr>
              <a:t>巧记：</a:t>
            </a:r>
            <a:r>
              <a:rPr lang="zh-CN" altLang="en-US" sz="2000" dirty="0" smtClean="0">
                <a:latin typeface="楷体" pitchFamily="49" charset="-122"/>
                <a:ea typeface="楷体" pitchFamily="49" charset="-122"/>
                <a:sym typeface="Wingdings" pitchFamily="2" charset="2"/>
              </a:rPr>
              <a:t>火＋尧＝烧。</a:t>
            </a:r>
            <a:endParaRPr lang="zh-CN" altLang="en-US" sz="20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902230" y="1429925"/>
            <a:ext cx="59766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itchFamily="49" charset="-122"/>
                <a:ea typeface="楷体" pitchFamily="49" charset="-122"/>
                <a:sym typeface="Wingdings" pitchFamily="2" charset="2"/>
              </a:rPr>
              <a:t>书写提示：</a:t>
            </a:r>
            <a:r>
              <a:rPr lang="zh-CN" altLang="en-US" sz="2000" dirty="0" smtClean="0">
                <a:latin typeface="楷体" pitchFamily="49" charset="-122"/>
                <a:ea typeface="楷体" pitchFamily="49" charset="-122"/>
                <a:sym typeface="Wingdings" pitchFamily="2" charset="2"/>
              </a:rPr>
              <a:t>第四笔捺变点，斜钩和竖弯钩舒展。</a:t>
            </a:r>
            <a:endParaRPr lang="zh-CN" altLang="en-US" sz="20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115003" y="4015899"/>
            <a:ext cx="1031051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dirty="0" smtClean="0">
                <a:latin typeface="楷体" pitchFamily="49" charset="-122"/>
                <a:ea typeface="楷体" pitchFamily="49" charset="-122"/>
              </a:rPr>
              <a:t>叫</a:t>
            </a:r>
            <a:endParaRPr lang="zh-CN" altLang="en-US" sz="66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230402" y="3230199"/>
            <a:ext cx="95410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err="1" smtClean="0">
                <a:latin typeface="+mn-ea"/>
                <a:ea typeface="+mn-ea"/>
              </a:rPr>
              <a:t>qié</a:t>
            </a:r>
            <a:endParaRPr lang="zh-CN" altLang="en-US" sz="4000" dirty="0">
              <a:latin typeface="+mn-ea"/>
              <a:ea typeface="+mn-ea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2955178" y="4503093"/>
            <a:ext cx="224131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latin typeface="楷体" pitchFamily="49" charset="-122"/>
                <a:ea typeface="楷体" pitchFamily="49" charset="-122"/>
              </a:rPr>
              <a:t>组词</a:t>
            </a:r>
            <a:r>
              <a:rPr lang="zh-CN" altLang="en-US" sz="2000" b="1" dirty="0" smtClean="0">
                <a:latin typeface="楷体" pitchFamily="49" charset="-122"/>
                <a:ea typeface="楷体" pitchFamily="49" charset="-122"/>
                <a:sym typeface="Wingdings" pitchFamily="2" charset="2"/>
              </a:rPr>
              <a:t>：</a:t>
            </a:r>
            <a:r>
              <a:rPr lang="zh-CN" altLang="en-US" sz="2000" dirty="0" smtClean="0">
                <a:latin typeface="楷体" pitchFamily="49" charset="-122"/>
                <a:ea typeface="楷体" pitchFamily="49" charset="-122"/>
                <a:sym typeface="Wingdings" pitchFamily="2" charset="2"/>
              </a:rPr>
              <a:t>茄子  番茄</a:t>
            </a:r>
            <a:endParaRPr lang="zh-CN" altLang="en-US" sz="20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2937432" y="4903203"/>
            <a:ext cx="5523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itchFamily="49" charset="-122"/>
                <a:ea typeface="楷体" pitchFamily="49" charset="-122"/>
                <a:sym typeface="Wingdings" pitchFamily="2" charset="2"/>
              </a:rPr>
              <a:t>巧记：</a:t>
            </a:r>
            <a:r>
              <a:rPr lang="zh-CN" altLang="en-US" sz="2000" dirty="0" smtClean="0">
                <a:latin typeface="楷体" pitchFamily="49" charset="-122"/>
                <a:ea typeface="楷体" pitchFamily="49" charset="-122"/>
                <a:sym typeface="Wingdings" pitchFamily="2" charset="2"/>
              </a:rPr>
              <a:t>“加”字戴草帽。</a:t>
            </a:r>
            <a:endParaRPr lang="zh-CN" altLang="en-US" sz="20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2861552" y="3862011"/>
            <a:ext cx="59766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itchFamily="49" charset="-122"/>
                <a:ea typeface="楷体" pitchFamily="49" charset="-122"/>
                <a:sym typeface="Wingdings" pitchFamily="2" charset="2"/>
              </a:rPr>
              <a:t>书写提示：</a:t>
            </a:r>
            <a:r>
              <a:rPr lang="zh-CN" altLang="en-US" sz="2000" dirty="0" smtClean="0">
                <a:latin typeface="楷体" pitchFamily="49" charset="-122"/>
                <a:ea typeface="楷体" pitchFamily="49" charset="-122"/>
                <a:sym typeface="Wingdings" pitchFamily="2" charset="2"/>
              </a:rPr>
              <a:t>“艹”横长，“力”撇画舒展，“口”稍小。</a:t>
            </a:r>
            <a:endParaRPr lang="zh-CN" altLang="en-US" sz="2000" dirty="0">
              <a:latin typeface="楷体" pitchFamily="49" charset="-122"/>
              <a:ea typeface="楷体" pitchFamily="49" charset="-122"/>
            </a:endParaRPr>
          </a:p>
        </p:txBody>
      </p:sp>
      <p:cxnSp>
        <p:nvCxnSpPr>
          <p:cNvPr id="29" name="直接连接符 6"/>
          <p:cNvCxnSpPr/>
          <p:nvPr/>
        </p:nvCxnSpPr>
        <p:spPr>
          <a:xfrm>
            <a:off x="428625" y="714375"/>
            <a:ext cx="8286750" cy="1588"/>
          </a:xfrm>
          <a:prstGeom prst="line">
            <a:avLst/>
          </a:prstGeom>
          <a:ln w="317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" name="组合 30"/>
          <p:cNvGrpSpPr/>
          <p:nvPr/>
        </p:nvGrpSpPr>
        <p:grpSpPr>
          <a:xfrm>
            <a:off x="1129072" y="3958918"/>
            <a:ext cx="1511802" cy="1486306"/>
            <a:chOff x="-2214610" y="714356"/>
            <a:chExt cx="1785950" cy="1643868"/>
          </a:xfrm>
          <a:solidFill>
            <a:schemeClr val="accent5">
              <a:lumMod val="40000"/>
              <a:lumOff val="60000"/>
            </a:schemeClr>
          </a:solidFill>
        </p:grpSpPr>
        <p:sp>
          <p:nvSpPr>
            <p:cNvPr id="32" name="矩形 31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3" name="直接连接符 32"/>
            <p:cNvCxnSpPr>
              <a:stCxn id="32" idx="1"/>
              <a:endCxn id="32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>
              <a:stCxn id="32" idx="0"/>
              <a:endCxn id="32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TextBox 23"/>
          <p:cNvSpPr txBox="1">
            <a:spLocks noChangeArrowheads="1"/>
          </p:cNvSpPr>
          <p:nvPr/>
        </p:nvSpPr>
        <p:spPr bwMode="auto">
          <a:xfrm>
            <a:off x="1169677" y="3846748"/>
            <a:ext cx="1271313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9600" b="1" dirty="0" smtClean="0">
                <a:latin typeface="楷体" pitchFamily="49" charset="-122"/>
                <a:ea typeface="楷体" pitchFamily="49" charset="-122"/>
              </a:rPr>
              <a:t>茄</a:t>
            </a:r>
            <a:endParaRPr lang="zh-CN" altLang="en-US" sz="9600" b="1" dirty="0"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1096630" y="1565267"/>
            <a:ext cx="1544244" cy="1428268"/>
            <a:chOff x="-2214610" y="714356"/>
            <a:chExt cx="1785950" cy="1643868"/>
          </a:xfrm>
          <a:solidFill>
            <a:schemeClr val="accent5">
              <a:lumMod val="40000"/>
              <a:lumOff val="60000"/>
            </a:schemeClr>
          </a:solidFill>
        </p:grpSpPr>
        <p:sp>
          <p:nvSpPr>
            <p:cNvPr id="37" name="矩形 36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8" name="直接连接符 37"/>
            <p:cNvCxnSpPr>
              <a:stCxn id="37" idx="1"/>
              <a:endCxn id="37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>
              <a:stCxn id="37" idx="0"/>
              <a:endCxn id="37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TextBox 23"/>
          <p:cNvSpPr txBox="1">
            <a:spLocks noChangeArrowheads="1"/>
          </p:cNvSpPr>
          <p:nvPr/>
        </p:nvSpPr>
        <p:spPr bwMode="auto">
          <a:xfrm>
            <a:off x="1213048" y="1455789"/>
            <a:ext cx="1227942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9600" b="1" dirty="0" smtClean="0">
                <a:latin typeface="楷体" pitchFamily="49" charset="-122"/>
                <a:ea typeface="楷体" pitchFamily="49" charset="-122"/>
              </a:rPr>
              <a:t>烧</a:t>
            </a:r>
            <a:endParaRPr lang="zh-CN" altLang="en-US" sz="9600" b="1" dirty="0"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41" name="组合 40"/>
          <p:cNvGrpSpPr/>
          <p:nvPr/>
        </p:nvGrpSpPr>
        <p:grpSpPr>
          <a:xfrm>
            <a:off x="1835696" y="5616071"/>
            <a:ext cx="5330062" cy="1227642"/>
            <a:chOff x="1835696" y="5616071"/>
            <a:chExt cx="5330062" cy="1227642"/>
          </a:xfrm>
        </p:grpSpPr>
        <p:sp>
          <p:nvSpPr>
            <p:cNvPr id="42" name="云形 41"/>
            <p:cNvSpPr/>
            <p:nvPr/>
          </p:nvSpPr>
          <p:spPr>
            <a:xfrm>
              <a:off x="3705235" y="5702300"/>
              <a:ext cx="3387045" cy="880269"/>
            </a:xfrm>
            <a:prstGeom prst="cloud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solidFill>
                <a:schemeClr val="accent5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3631756" y="5819268"/>
              <a:ext cx="353400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/>
                <a:t>　　</a:t>
              </a:r>
              <a:r>
                <a:rPr lang="zh-CN" altLang="en-US" b="1" dirty="0" smtClean="0"/>
                <a:t>偏旁识记：</a:t>
              </a:r>
              <a:r>
                <a:rPr lang="zh-CN" altLang="en-US" b="1" dirty="0" smtClean="0">
                  <a:solidFill>
                    <a:srgbClr val="FF0000"/>
                  </a:solidFill>
                  <a:latin typeface="楷体" pitchFamily="49" charset="-122"/>
                  <a:ea typeface="楷体" pitchFamily="49" charset="-122"/>
                </a:rPr>
                <a:t>“烧”和火有关系所以是火字旁。</a:t>
              </a:r>
              <a:endParaRPr lang="zh-CN" altLang="en-US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grpSp>
          <p:nvGrpSpPr>
            <p:cNvPr id="44" name="组合 43"/>
            <p:cNvGrpSpPr/>
            <p:nvPr/>
          </p:nvGrpSpPr>
          <p:grpSpPr>
            <a:xfrm>
              <a:off x="1835696" y="5616071"/>
              <a:ext cx="1665879" cy="1227642"/>
              <a:chOff x="1835696" y="5616071"/>
              <a:chExt cx="1665879" cy="1227642"/>
            </a:xfrm>
          </p:grpSpPr>
          <p:pic>
            <p:nvPicPr>
              <p:cNvPr id="45" name="Picture 4"/>
              <p:cNvPicPr>
                <a:picLocks noChangeAspect="1" noChangeArrowheads="1"/>
              </p:cNvPicPr>
              <p:nvPr/>
            </p:nvPicPr>
            <p:blipFill>
              <a:blip r:embed="rId6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835696" y="5616071"/>
                <a:ext cx="1610357" cy="122764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46" name="TextBox 45"/>
              <p:cNvSpPr txBox="1"/>
              <p:nvPr/>
            </p:nvSpPr>
            <p:spPr>
              <a:xfrm>
                <a:off x="2021880" y="5884137"/>
                <a:ext cx="1479695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600" b="1" dirty="0" smtClean="0">
                    <a:ln w="12700">
                      <a:solidFill>
                        <a:schemeClr val="tx2">
                          <a:satMod val="155000"/>
                        </a:schemeClr>
                      </a:solidFill>
                      <a:prstDash val="solid"/>
                    </a:ln>
                    <a:solidFill>
                      <a:schemeClr val="bg2">
                        <a:tint val="85000"/>
                        <a:satMod val="155000"/>
                      </a:schemeClr>
                    </a:solidFill>
                    <a:effectLst>
                      <a:outerShdw blurRad="41275" dist="20320" dir="1800000" algn="tl" rotWithShape="0">
                        <a:srgbClr val="000000">
                          <a:alpha val="40000"/>
                        </a:srgbClr>
                      </a:outerShdw>
                    </a:effectLst>
                  </a:rPr>
                  <a:t>识字小方法</a:t>
                </a:r>
                <a:endParaRPr lang="zh-CN" altLang="en-US" sz="1600" b="1" dirty="0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chemeClr val="bg2">
                      <a:tint val="85000"/>
                      <a:satMod val="155000"/>
                    </a:scheme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</a:endParaRPr>
              </a:p>
            </p:txBody>
          </p:sp>
        </p:grpSp>
      </p:grpSp>
      <p:sp>
        <p:nvSpPr>
          <p:cNvPr id="48" name="对角圆角矩形 47"/>
          <p:cNvSpPr/>
          <p:nvPr/>
        </p:nvSpPr>
        <p:spPr>
          <a:xfrm>
            <a:off x="1132671" y="205637"/>
            <a:ext cx="3655353" cy="432048"/>
          </a:xfrm>
          <a:prstGeom prst="round2DiagRect">
            <a:avLst/>
          </a:prstGeom>
          <a:ln w="12700">
            <a:solidFill>
              <a:srgbClr val="CCECFF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字词乐园</a:t>
            </a:r>
            <a:r>
              <a:rPr lang="en-US" altLang="zh-CN" sz="3200" b="1" dirty="0" smtClean="0">
                <a:solidFill>
                  <a:schemeClr val="accent6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—</a:t>
            </a:r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会写字</a:t>
            </a:r>
            <a:endParaRPr lang="en-US" altLang="zh-CN" sz="3200" b="1" dirty="0">
              <a:solidFill>
                <a:schemeClr val="accent6">
                  <a:lumMod val="75000"/>
                </a:schemeClr>
              </a:solidFill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49" name="图片 4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110421"/>
            <a:ext cx="591224" cy="549852"/>
          </a:xfrm>
          <a:prstGeom prst="rect">
            <a:avLst/>
          </a:prstGeom>
        </p:spPr>
      </p:pic>
      <p:sp>
        <p:nvSpPr>
          <p:cNvPr id="50" name="TextBox 49"/>
          <p:cNvSpPr txBox="1"/>
          <p:nvPr/>
        </p:nvSpPr>
        <p:spPr>
          <a:xfrm>
            <a:off x="2960346" y="2938031"/>
            <a:ext cx="492402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itchFamily="49" charset="-122"/>
                <a:ea typeface="楷体" pitchFamily="49" charset="-122"/>
                <a:sym typeface="Wingdings" pitchFamily="2" charset="2"/>
              </a:rPr>
              <a:t>造句：</a:t>
            </a:r>
            <a:r>
              <a:rPr lang="zh-CN" altLang="en-US" sz="2000" dirty="0" smtClean="0">
                <a:latin typeface="楷体" pitchFamily="49" charset="-122"/>
                <a:ea typeface="楷体" pitchFamily="49" charset="-122"/>
                <a:sym typeface="Wingdings" pitchFamily="2" charset="2"/>
              </a:rPr>
              <a:t>我喜欢吃妈妈做的红烧肉。</a:t>
            </a:r>
            <a:endParaRPr lang="zh-CN" altLang="en-US" sz="20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3002599" y="5302190"/>
            <a:ext cx="538582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itchFamily="49" charset="-122"/>
                <a:ea typeface="楷体" pitchFamily="49" charset="-122"/>
                <a:sym typeface="Wingdings" pitchFamily="2" charset="2"/>
              </a:rPr>
              <a:t>造句：</a:t>
            </a:r>
            <a:r>
              <a:rPr lang="zh-CN" altLang="en-US" sz="2000" dirty="0" smtClean="0">
                <a:latin typeface="楷体" pitchFamily="49" charset="-122"/>
                <a:ea typeface="楷体" pitchFamily="49" charset="-122"/>
                <a:sym typeface="Wingdings" pitchFamily="2" charset="2"/>
              </a:rPr>
              <a:t>妈妈买了几个番茄。</a:t>
            </a:r>
            <a:endParaRPr lang="zh-CN" altLang="en-US" sz="2000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8" grpId="0"/>
      <p:bldP spid="35" grpId="0"/>
      <p:bldP spid="4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57598" y="6049963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9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1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3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1139331" y="1581538"/>
            <a:ext cx="1031051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dirty="0" smtClean="0">
                <a:latin typeface="楷体" pitchFamily="49" charset="-122"/>
                <a:ea typeface="楷体" pitchFamily="49" charset="-122"/>
              </a:rPr>
              <a:t>吃</a:t>
            </a:r>
            <a:endParaRPr lang="zh-CN" altLang="en-US" sz="66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275043" y="795811"/>
            <a:ext cx="95410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err="1" smtClean="0">
                <a:latin typeface="+mn-ea"/>
                <a:ea typeface="+mn-ea"/>
              </a:rPr>
              <a:t>kǎo</a:t>
            </a:r>
            <a:endParaRPr lang="zh-CN" altLang="en-US" sz="4000" dirty="0">
              <a:latin typeface="+mn-ea"/>
              <a:ea typeface="+mn-ea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960347" y="1851683"/>
            <a:ext cx="301076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latin typeface="楷体" pitchFamily="49" charset="-122"/>
                <a:ea typeface="楷体" pitchFamily="49" charset="-122"/>
              </a:rPr>
              <a:t>组词</a:t>
            </a:r>
            <a:r>
              <a:rPr lang="zh-CN" altLang="en-US" sz="2000" b="1" dirty="0" smtClean="0">
                <a:latin typeface="楷体" pitchFamily="49" charset="-122"/>
                <a:ea typeface="楷体" pitchFamily="49" charset="-122"/>
                <a:sym typeface="Wingdings" pitchFamily="2" charset="2"/>
              </a:rPr>
              <a:t>：</a:t>
            </a:r>
            <a:r>
              <a:rPr lang="zh-CN" altLang="en-US" sz="2000" dirty="0" smtClean="0">
                <a:latin typeface="楷体" pitchFamily="49" charset="-122"/>
                <a:ea typeface="楷体" pitchFamily="49" charset="-122"/>
                <a:sym typeface="Wingdings" pitchFamily="2" charset="2"/>
              </a:rPr>
              <a:t>烤鸭  烧烤  烤鱼</a:t>
            </a:r>
            <a:endParaRPr lang="zh-CN" altLang="en-US" sz="20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998921" y="2302038"/>
            <a:ext cx="441442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itchFamily="49" charset="-122"/>
                <a:ea typeface="楷体" pitchFamily="49" charset="-122"/>
                <a:sym typeface="Wingdings" pitchFamily="2" charset="2"/>
              </a:rPr>
              <a:t>巧记：</a:t>
            </a:r>
            <a:r>
              <a:rPr lang="zh-CN" altLang="en-US" sz="2000" dirty="0" smtClean="0">
                <a:latin typeface="楷体" pitchFamily="49" charset="-122"/>
                <a:ea typeface="楷体" pitchFamily="49" charset="-122"/>
                <a:sym typeface="Wingdings" pitchFamily="2" charset="2"/>
              </a:rPr>
              <a:t>火＋考＝烤。</a:t>
            </a:r>
            <a:endParaRPr lang="zh-CN" altLang="en-US" sz="20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903686" y="1312622"/>
            <a:ext cx="59766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itchFamily="49" charset="-122"/>
                <a:ea typeface="楷体" pitchFamily="49" charset="-122"/>
                <a:sym typeface="Wingdings" pitchFamily="2" charset="2"/>
              </a:rPr>
              <a:t>书写提示：</a:t>
            </a:r>
            <a:r>
              <a:rPr lang="zh-CN" altLang="en-US" sz="2000" dirty="0" smtClean="0">
                <a:latin typeface="楷体" pitchFamily="49" charset="-122"/>
                <a:ea typeface="楷体" pitchFamily="49" charset="-122"/>
                <a:sym typeface="Wingdings" pitchFamily="2" charset="2"/>
              </a:rPr>
              <a:t>“火”第四笔捺变点，“考”撇画舒展。</a:t>
            </a:r>
            <a:endParaRPr lang="zh-CN" altLang="en-US" sz="20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115003" y="4015899"/>
            <a:ext cx="1031051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dirty="0" smtClean="0">
                <a:latin typeface="楷体" pitchFamily="49" charset="-122"/>
                <a:ea typeface="楷体" pitchFamily="49" charset="-122"/>
              </a:rPr>
              <a:t>叫</a:t>
            </a:r>
            <a:endParaRPr lang="zh-CN" altLang="en-US" sz="66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230402" y="3230199"/>
            <a:ext cx="69762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err="1" smtClean="0">
                <a:latin typeface="+mn-ea"/>
                <a:ea typeface="+mn-ea"/>
              </a:rPr>
              <a:t>yā</a:t>
            </a:r>
            <a:endParaRPr lang="zh-CN" altLang="en-US" sz="4000" dirty="0">
              <a:latin typeface="+mn-ea"/>
              <a:ea typeface="+mn-ea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3034274" y="4308196"/>
            <a:ext cx="224131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latin typeface="楷体" pitchFamily="49" charset="-122"/>
                <a:ea typeface="楷体" pitchFamily="49" charset="-122"/>
              </a:rPr>
              <a:t>组词</a:t>
            </a:r>
            <a:r>
              <a:rPr lang="zh-CN" altLang="en-US" sz="2000" b="1" dirty="0" smtClean="0">
                <a:latin typeface="楷体" pitchFamily="49" charset="-122"/>
                <a:ea typeface="楷体" pitchFamily="49" charset="-122"/>
                <a:sym typeface="Wingdings" pitchFamily="2" charset="2"/>
              </a:rPr>
              <a:t>：</a:t>
            </a:r>
            <a:r>
              <a:rPr lang="zh-CN" altLang="en-US" sz="2000" dirty="0" smtClean="0">
                <a:latin typeface="楷体" pitchFamily="49" charset="-122"/>
                <a:ea typeface="楷体" pitchFamily="49" charset="-122"/>
                <a:sym typeface="Wingdings" pitchFamily="2" charset="2"/>
              </a:rPr>
              <a:t>烤鸭  鸭子</a:t>
            </a:r>
            <a:endParaRPr lang="zh-CN" altLang="en-US" sz="20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2926215" y="4789719"/>
            <a:ext cx="47012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itchFamily="49" charset="-122"/>
                <a:ea typeface="楷体" pitchFamily="49" charset="-122"/>
                <a:sym typeface="Wingdings" pitchFamily="2" charset="2"/>
              </a:rPr>
              <a:t>巧记：</a:t>
            </a:r>
            <a:r>
              <a:rPr lang="zh-CN" altLang="en-US" sz="2000" dirty="0" smtClean="0">
                <a:latin typeface="楷体" pitchFamily="49" charset="-122"/>
                <a:ea typeface="楷体" pitchFamily="49" charset="-122"/>
                <a:sym typeface="Wingdings" pitchFamily="2" charset="2"/>
              </a:rPr>
              <a:t>甲鸟是鸭子。</a:t>
            </a:r>
            <a:endParaRPr lang="zh-CN" altLang="en-US" sz="20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2877744" y="3857170"/>
            <a:ext cx="59766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itchFamily="49" charset="-122"/>
                <a:ea typeface="楷体" pitchFamily="49" charset="-122"/>
                <a:sym typeface="Wingdings" pitchFamily="2" charset="2"/>
              </a:rPr>
              <a:t>书写提示</a:t>
            </a:r>
            <a:r>
              <a:rPr lang="zh-CN" altLang="en-US" sz="2000" dirty="0" smtClean="0">
                <a:latin typeface="楷体" pitchFamily="49" charset="-122"/>
                <a:ea typeface="楷体" pitchFamily="49" charset="-122"/>
                <a:sym typeface="Wingdings" pitchFamily="2" charset="2"/>
              </a:rPr>
              <a:t>：“甲”窄小，“鸟”笔画舒展。</a:t>
            </a:r>
            <a:endParaRPr lang="zh-CN" altLang="en-US" sz="2000" dirty="0"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1835696" y="5616071"/>
            <a:ext cx="5330062" cy="1227642"/>
            <a:chOff x="1835696" y="5616071"/>
            <a:chExt cx="5330062" cy="1227642"/>
          </a:xfrm>
        </p:grpSpPr>
        <p:sp>
          <p:nvSpPr>
            <p:cNvPr id="7" name="云形 6"/>
            <p:cNvSpPr/>
            <p:nvPr/>
          </p:nvSpPr>
          <p:spPr>
            <a:xfrm>
              <a:off x="3705235" y="5702300"/>
              <a:ext cx="3387045" cy="880269"/>
            </a:xfrm>
            <a:prstGeom prst="cloud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solidFill>
                <a:schemeClr val="accent5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3631756" y="5819268"/>
              <a:ext cx="353400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/>
                <a:t>　　</a:t>
              </a:r>
              <a:r>
                <a:rPr lang="zh-CN" altLang="en-US" b="1" dirty="0" smtClean="0"/>
                <a:t>偏旁识记：</a:t>
              </a:r>
              <a:r>
                <a:rPr lang="zh-CN" altLang="en-US" b="1" dirty="0" smtClean="0">
                  <a:solidFill>
                    <a:srgbClr val="FF0000"/>
                  </a:solidFill>
                </a:rPr>
                <a:t>鸭属于家禽，是鸟类，所以是鸟字旁 </a:t>
              </a:r>
              <a:r>
                <a:rPr lang="zh-CN" altLang="en-US" b="1" dirty="0" smtClean="0">
                  <a:solidFill>
                    <a:srgbClr val="FF0000"/>
                  </a:solidFill>
                  <a:latin typeface="楷体" pitchFamily="49" charset="-122"/>
                  <a:ea typeface="楷体" pitchFamily="49" charset="-122"/>
                </a:rPr>
                <a:t>。</a:t>
              </a:r>
              <a:endParaRPr lang="zh-CN" altLang="en-US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grpSp>
          <p:nvGrpSpPr>
            <p:cNvPr id="2" name="组合 1"/>
            <p:cNvGrpSpPr/>
            <p:nvPr/>
          </p:nvGrpSpPr>
          <p:grpSpPr>
            <a:xfrm>
              <a:off x="1835696" y="5616071"/>
              <a:ext cx="1665879" cy="1227642"/>
              <a:chOff x="1835696" y="5616071"/>
              <a:chExt cx="1665879" cy="1227642"/>
            </a:xfrm>
          </p:grpSpPr>
          <p:pic>
            <p:nvPicPr>
              <p:cNvPr id="1028" name="Picture 4"/>
              <p:cNvPicPr>
                <a:picLocks noChangeAspect="1" noChangeArrowheads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835696" y="5616071"/>
                <a:ext cx="1610357" cy="122764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10" name="TextBox 9"/>
              <p:cNvSpPr txBox="1"/>
              <p:nvPr/>
            </p:nvSpPr>
            <p:spPr>
              <a:xfrm>
                <a:off x="2021880" y="5884137"/>
                <a:ext cx="1479695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600" b="1" dirty="0" smtClean="0">
                    <a:ln w="12700">
                      <a:solidFill>
                        <a:schemeClr val="tx2">
                          <a:satMod val="155000"/>
                        </a:schemeClr>
                      </a:solidFill>
                      <a:prstDash val="solid"/>
                    </a:ln>
                    <a:solidFill>
                      <a:schemeClr val="bg2">
                        <a:tint val="85000"/>
                        <a:satMod val="155000"/>
                      </a:schemeClr>
                    </a:solidFill>
                    <a:effectLst>
                      <a:outerShdw blurRad="41275" dist="20320" dir="1800000" algn="tl" rotWithShape="0">
                        <a:srgbClr val="000000">
                          <a:alpha val="40000"/>
                        </a:srgbClr>
                      </a:outerShdw>
                    </a:effectLst>
                  </a:rPr>
                  <a:t>识字小方法</a:t>
                </a:r>
                <a:endParaRPr lang="zh-CN" altLang="en-US" sz="1600" b="1" dirty="0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chemeClr val="bg2">
                      <a:tint val="85000"/>
                      <a:satMod val="155000"/>
                    </a:scheme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</a:endParaRPr>
              </a:p>
            </p:txBody>
          </p:sp>
        </p:grpSp>
      </p:grpSp>
      <p:grpSp>
        <p:nvGrpSpPr>
          <p:cNvPr id="31" name="组合 30"/>
          <p:cNvGrpSpPr/>
          <p:nvPr/>
        </p:nvGrpSpPr>
        <p:grpSpPr>
          <a:xfrm>
            <a:off x="1129072" y="3958918"/>
            <a:ext cx="1511802" cy="1486306"/>
            <a:chOff x="-2214610" y="714356"/>
            <a:chExt cx="1785950" cy="1643868"/>
          </a:xfrm>
          <a:solidFill>
            <a:schemeClr val="accent5">
              <a:lumMod val="40000"/>
              <a:lumOff val="60000"/>
            </a:schemeClr>
          </a:solidFill>
        </p:grpSpPr>
        <p:sp>
          <p:nvSpPr>
            <p:cNvPr id="32" name="矩形 31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3" name="直接连接符 32"/>
            <p:cNvCxnSpPr>
              <a:stCxn id="32" idx="1"/>
              <a:endCxn id="32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>
              <a:stCxn id="32" idx="0"/>
              <a:endCxn id="32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TextBox 23"/>
          <p:cNvSpPr txBox="1">
            <a:spLocks noChangeArrowheads="1"/>
          </p:cNvSpPr>
          <p:nvPr/>
        </p:nvSpPr>
        <p:spPr bwMode="auto">
          <a:xfrm>
            <a:off x="1230402" y="3846748"/>
            <a:ext cx="1271313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9600" b="1" dirty="0" smtClean="0">
                <a:latin typeface="楷体" pitchFamily="49" charset="-122"/>
                <a:ea typeface="楷体" pitchFamily="49" charset="-122"/>
              </a:rPr>
              <a:t>鸭</a:t>
            </a:r>
            <a:endParaRPr lang="zh-CN" altLang="en-US" sz="9600" b="1" dirty="0"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1096630" y="1565267"/>
            <a:ext cx="1544244" cy="1428268"/>
            <a:chOff x="-2214610" y="714356"/>
            <a:chExt cx="1785950" cy="1643868"/>
          </a:xfrm>
          <a:solidFill>
            <a:schemeClr val="accent5">
              <a:lumMod val="40000"/>
              <a:lumOff val="60000"/>
            </a:schemeClr>
          </a:solidFill>
        </p:grpSpPr>
        <p:sp>
          <p:nvSpPr>
            <p:cNvPr id="37" name="矩形 36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8" name="直接连接符 37"/>
            <p:cNvCxnSpPr>
              <a:stCxn id="37" idx="1"/>
              <a:endCxn id="37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>
              <a:stCxn id="37" idx="0"/>
              <a:endCxn id="37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TextBox 23"/>
          <p:cNvSpPr txBox="1">
            <a:spLocks noChangeArrowheads="1"/>
          </p:cNvSpPr>
          <p:nvPr/>
        </p:nvSpPr>
        <p:spPr bwMode="auto">
          <a:xfrm>
            <a:off x="1169677" y="1397343"/>
            <a:ext cx="1227942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9600" b="1" dirty="0" smtClean="0">
                <a:latin typeface="楷体" pitchFamily="49" charset="-122"/>
                <a:ea typeface="楷体" pitchFamily="49" charset="-122"/>
              </a:rPr>
              <a:t>烤</a:t>
            </a:r>
            <a:endParaRPr lang="zh-CN" altLang="en-US" sz="96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1" name="对角圆角矩形 40"/>
          <p:cNvSpPr/>
          <p:nvPr/>
        </p:nvSpPr>
        <p:spPr>
          <a:xfrm>
            <a:off x="1132671" y="205637"/>
            <a:ext cx="3655353" cy="432048"/>
          </a:xfrm>
          <a:prstGeom prst="round2DiagRect">
            <a:avLst/>
          </a:prstGeom>
          <a:ln w="12700">
            <a:solidFill>
              <a:srgbClr val="CCECFF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字词乐园</a:t>
            </a:r>
            <a:r>
              <a:rPr lang="en-US" altLang="zh-CN" sz="3200" b="1" dirty="0" smtClean="0">
                <a:solidFill>
                  <a:schemeClr val="accent6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—</a:t>
            </a:r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会写字</a:t>
            </a:r>
            <a:endParaRPr lang="en-US" altLang="zh-CN" sz="3200" b="1" dirty="0">
              <a:solidFill>
                <a:schemeClr val="accent6">
                  <a:lumMod val="75000"/>
                </a:schemeClr>
              </a:solidFill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42" name="图片 4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110421"/>
            <a:ext cx="591224" cy="549852"/>
          </a:xfrm>
          <a:prstGeom prst="rect">
            <a:avLst/>
          </a:prstGeom>
        </p:spPr>
      </p:pic>
      <p:sp>
        <p:nvSpPr>
          <p:cNvPr id="43" name="TextBox 42"/>
          <p:cNvSpPr txBox="1"/>
          <p:nvPr/>
        </p:nvSpPr>
        <p:spPr>
          <a:xfrm>
            <a:off x="3010523" y="2737976"/>
            <a:ext cx="492402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itchFamily="49" charset="-122"/>
                <a:ea typeface="楷体" pitchFamily="49" charset="-122"/>
                <a:sym typeface="Wingdings" pitchFamily="2" charset="2"/>
              </a:rPr>
              <a:t>造句：</a:t>
            </a:r>
            <a:r>
              <a:rPr lang="zh-CN" altLang="en-US" sz="2000" dirty="0" smtClean="0">
                <a:latin typeface="楷体" pitchFamily="49" charset="-122"/>
                <a:ea typeface="楷体" pitchFamily="49" charset="-122"/>
                <a:sym typeface="Wingdings" pitchFamily="2" charset="2"/>
              </a:rPr>
              <a:t>我们小区里新开了一家烧烤店。</a:t>
            </a:r>
            <a:endParaRPr lang="zh-CN" altLang="en-US" sz="20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2870383" y="5216353"/>
            <a:ext cx="559004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itchFamily="49" charset="-122"/>
                <a:ea typeface="楷体" pitchFamily="49" charset="-122"/>
                <a:sym typeface="Wingdings" pitchFamily="2" charset="2"/>
              </a:rPr>
              <a:t>造句：</a:t>
            </a:r>
            <a:r>
              <a:rPr lang="zh-CN" altLang="en-US" sz="2000" dirty="0" smtClean="0">
                <a:latin typeface="楷体" pitchFamily="49" charset="-122"/>
                <a:ea typeface="楷体" pitchFamily="49" charset="-122"/>
                <a:sym typeface="Wingdings" pitchFamily="2" charset="2"/>
              </a:rPr>
              <a:t>小鸭子走起路来摇摇摆摆的，真可爱。</a:t>
            </a:r>
            <a:endParaRPr lang="zh-CN" altLang="en-US" sz="2000" dirty="0">
              <a:latin typeface="楷体" pitchFamily="49" charset="-122"/>
              <a:ea typeface="楷体" pitchFamily="49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51780592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8" grpId="0"/>
      <p:bldP spid="35" grpId="0"/>
      <p:bldP spid="4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9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1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3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1139331" y="1581538"/>
            <a:ext cx="1031051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dirty="0" smtClean="0">
                <a:latin typeface="楷体" pitchFamily="49" charset="-122"/>
                <a:ea typeface="楷体" pitchFamily="49" charset="-122"/>
              </a:rPr>
              <a:t>吃</a:t>
            </a:r>
            <a:endParaRPr lang="zh-CN" altLang="en-US" sz="66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275043" y="795811"/>
            <a:ext cx="95410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err="1" smtClean="0">
                <a:latin typeface="+mn-ea"/>
                <a:ea typeface="+mn-ea"/>
              </a:rPr>
              <a:t>ròu</a:t>
            </a:r>
            <a:endParaRPr lang="zh-CN" altLang="en-US" sz="4000" dirty="0">
              <a:latin typeface="+mn-ea"/>
              <a:ea typeface="+mn-ea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955178" y="2137811"/>
            <a:ext cx="326724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latin typeface="楷体" pitchFamily="49" charset="-122"/>
                <a:ea typeface="楷体" pitchFamily="49" charset="-122"/>
              </a:rPr>
              <a:t>组词</a:t>
            </a:r>
            <a:r>
              <a:rPr lang="zh-CN" altLang="en-US" sz="2000" b="1" dirty="0" smtClean="0">
                <a:latin typeface="楷体" pitchFamily="49" charset="-122"/>
                <a:ea typeface="楷体" pitchFamily="49" charset="-122"/>
                <a:sym typeface="Wingdings" pitchFamily="2" charset="2"/>
              </a:rPr>
              <a:t>：</a:t>
            </a:r>
            <a:r>
              <a:rPr lang="zh-CN" altLang="en-US" sz="2000" dirty="0" smtClean="0">
                <a:latin typeface="楷体" pitchFamily="49" charset="-122"/>
                <a:ea typeface="楷体" pitchFamily="49" charset="-122"/>
                <a:sym typeface="Wingdings" pitchFamily="2" charset="2"/>
              </a:rPr>
              <a:t>羊肉  牛肉  红烧肉</a:t>
            </a:r>
            <a:endParaRPr lang="zh-CN" altLang="en-US" sz="20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955178" y="2537921"/>
            <a:ext cx="32468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itchFamily="49" charset="-122"/>
                <a:ea typeface="楷体" pitchFamily="49" charset="-122"/>
                <a:sym typeface="Wingdings" pitchFamily="2" charset="2"/>
              </a:rPr>
              <a:t>巧记：</a:t>
            </a:r>
            <a:r>
              <a:rPr lang="zh-CN" altLang="en-US" sz="2000" dirty="0" smtClean="0">
                <a:latin typeface="楷体" pitchFamily="49" charset="-122"/>
                <a:ea typeface="楷体" pitchFamily="49" charset="-122"/>
                <a:sym typeface="Wingdings" pitchFamily="2" charset="2"/>
              </a:rPr>
              <a:t>人字躲内里。</a:t>
            </a:r>
            <a:endParaRPr lang="zh-CN" altLang="en-US" sz="20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902230" y="1429925"/>
            <a:ext cx="59766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itchFamily="49" charset="-122"/>
                <a:ea typeface="楷体" pitchFamily="49" charset="-122"/>
                <a:sym typeface="Wingdings" pitchFamily="2" charset="2"/>
              </a:rPr>
              <a:t>书写提示：</a:t>
            </a:r>
            <a:r>
              <a:rPr lang="zh-CN" altLang="en-US" sz="2000" dirty="0" smtClean="0">
                <a:latin typeface="楷体" pitchFamily="49" charset="-122"/>
                <a:ea typeface="楷体" pitchFamily="49" charset="-122"/>
                <a:sym typeface="Wingdings" pitchFamily="2" charset="2"/>
              </a:rPr>
              <a:t>“人”在竖中线上起笔，第一个“人”在横中线上，稍大，第二个“人”</a:t>
            </a:r>
            <a:r>
              <a:rPr lang="zh-CN" altLang="en-US" sz="2000" dirty="0">
                <a:latin typeface="楷体" pitchFamily="49" charset="-122"/>
                <a:ea typeface="楷体" pitchFamily="49" charset="-122"/>
                <a:sym typeface="Wingdings" pitchFamily="2" charset="2"/>
              </a:rPr>
              <a:t>稍</a:t>
            </a:r>
            <a:r>
              <a:rPr lang="zh-CN" altLang="en-US" sz="2000" dirty="0" smtClean="0">
                <a:latin typeface="楷体" pitchFamily="49" charset="-122"/>
                <a:ea typeface="楷体" pitchFamily="49" charset="-122"/>
                <a:sym typeface="Wingdings" pitchFamily="2" charset="2"/>
              </a:rPr>
              <a:t>小。</a:t>
            </a:r>
            <a:endParaRPr lang="zh-CN" altLang="en-US" sz="20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115003" y="4015899"/>
            <a:ext cx="1031051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dirty="0" smtClean="0">
                <a:latin typeface="楷体" pitchFamily="49" charset="-122"/>
                <a:ea typeface="楷体" pitchFamily="49" charset="-122"/>
              </a:rPr>
              <a:t>叫</a:t>
            </a:r>
            <a:endParaRPr lang="zh-CN" altLang="en-US" sz="66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230402" y="3230199"/>
            <a:ext cx="69762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err="1" smtClean="0">
                <a:latin typeface="+mn-ea"/>
                <a:ea typeface="+mn-ea"/>
              </a:rPr>
              <a:t>jī</a:t>
            </a:r>
            <a:endParaRPr lang="zh-CN" altLang="en-US" sz="4000" dirty="0">
              <a:latin typeface="+mn-ea"/>
              <a:ea typeface="+mn-ea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3066619" y="4288421"/>
            <a:ext cx="301076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latin typeface="楷体" pitchFamily="49" charset="-122"/>
                <a:ea typeface="楷体" pitchFamily="49" charset="-122"/>
              </a:rPr>
              <a:t>组词</a:t>
            </a:r>
            <a:r>
              <a:rPr lang="zh-CN" altLang="en-US" sz="2000" b="1" dirty="0" smtClean="0">
                <a:latin typeface="楷体" pitchFamily="49" charset="-122"/>
                <a:ea typeface="楷体" pitchFamily="49" charset="-122"/>
                <a:sym typeface="Wingdings" pitchFamily="2" charset="2"/>
              </a:rPr>
              <a:t>：</a:t>
            </a:r>
            <a:r>
              <a:rPr lang="zh-CN" altLang="en-US" sz="2000" dirty="0" smtClean="0">
                <a:latin typeface="楷体" pitchFamily="49" charset="-122"/>
                <a:ea typeface="楷体" pitchFamily="49" charset="-122"/>
                <a:sym typeface="Wingdings" pitchFamily="2" charset="2"/>
              </a:rPr>
              <a:t>小鸡  公鸡  鸡肉</a:t>
            </a:r>
            <a:endParaRPr lang="zh-CN" altLang="en-US" sz="20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2937432" y="4903203"/>
            <a:ext cx="39597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itchFamily="49" charset="-122"/>
                <a:ea typeface="楷体" pitchFamily="49" charset="-122"/>
                <a:sym typeface="Wingdings" pitchFamily="2" charset="2"/>
              </a:rPr>
              <a:t>巧记：</a:t>
            </a:r>
            <a:r>
              <a:rPr lang="zh-CN" altLang="en-US" sz="2000" dirty="0" smtClean="0">
                <a:latin typeface="楷体" pitchFamily="49" charset="-122"/>
                <a:ea typeface="楷体" pitchFamily="49" charset="-122"/>
                <a:sym typeface="Wingdings" pitchFamily="2" charset="2"/>
              </a:rPr>
              <a:t>又一只小鸟。</a:t>
            </a:r>
            <a:endParaRPr lang="zh-CN" altLang="en-US" sz="20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2861552" y="3862011"/>
            <a:ext cx="59766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itchFamily="49" charset="-122"/>
                <a:ea typeface="楷体" pitchFamily="49" charset="-122"/>
                <a:sym typeface="Wingdings" pitchFamily="2" charset="2"/>
              </a:rPr>
              <a:t>书写提示：</a:t>
            </a:r>
            <a:r>
              <a:rPr lang="zh-CN" altLang="en-US" sz="2000" dirty="0" smtClean="0">
                <a:latin typeface="楷体" pitchFamily="49" charset="-122"/>
                <a:ea typeface="楷体" pitchFamily="49" charset="-122"/>
                <a:sym typeface="Wingdings" pitchFamily="2" charset="2"/>
              </a:rPr>
              <a:t>“又”小而居中，“鸟”笔画舒展。</a:t>
            </a:r>
            <a:endParaRPr lang="zh-CN" altLang="en-US" sz="2000" dirty="0">
              <a:latin typeface="楷体" pitchFamily="49" charset="-122"/>
              <a:ea typeface="楷体" pitchFamily="49" charset="-122"/>
            </a:endParaRPr>
          </a:p>
        </p:txBody>
      </p:sp>
      <p:cxnSp>
        <p:nvCxnSpPr>
          <p:cNvPr id="29" name="直接连接符 6"/>
          <p:cNvCxnSpPr/>
          <p:nvPr/>
        </p:nvCxnSpPr>
        <p:spPr>
          <a:xfrm>
            <a:off x="428625" y="714375"/>
            <a:ext cx="8286750" cy="1588"/>
          </a:xfrm>
          <a:prstGeom prst="line">
            <a:avLst/>
          </a:prstGeom>
          <a:ln w="317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30"/>
          <p:cNvGrpSpPr/>
          <p:nvPr/>
        </p:nvGrpSpPr>
        <p:grpSpPr>
          <a:xfrm>
            <a:off x="1129072" y="3958918"/>
            <a:ext cx="1511802" cy="1486306"/>
            <a:chOff x="-2214610" y="714356"/>
            <a:chExt cx="1785950" cy="1643868"/>
          </a:xfrm>
          <a:solidFill>
            <a:schemeClr val="accent5">
              <a:lumMod val="40000"/>
              <a:lumOff val="60000"/>
            </a:schemeClr>
          </a:solidFill>
        </p:grpSpPr>
        <p:sp>
          <p:nvSpPr>
            <p:cNvPr id="32" name="矩形 31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3" name="直接连接符 32"/>
            <p:cNvCxnSpPr>
              <a:stCxn id="32" idx="1"/>
              <a:endCxn id="32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>
              <a:stCxn id="32" idx="0"/>
              <a:endCxn id="32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TextBox 23"/>
          <p:cNvSpPr txBox="1">
            <a:spLocks noChangeArrowheads="1"/>
          </p:cNvSpPr>
          <p:nvPr/>
        </p:nvSpPr>
        <p:spPr bwMode="auto">
          <a:xfrm>
            <a:off x="1169677" y="3846748"/>
            <a:ext cx="1271313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9600" b="1" dirty="0" smtClean="0">
                <a:latin typeface="楷体" pitchFamily="49" charset="-122"/>
                <a:ea typeface="楷体" pitchFamily="49" charset="-122"/>
              </a:rPr>
              <a:t>鸡</a:t>
            </a:r>
            <a:endParaRPr lang="zh-CN" altLang="en-US" sz="9600" b="1" dirty="0"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7" name="组合 35"/>
          <p:cNvGrpSpPr/>
          <p:nvPr/>
        </p:nvGrpSpPr>
        <p:grpSpPr>
          <a:xfrm>
            <a:off x="1096630" y="1565267"/>
            <a:ext cx="1544244" cy="1428268"/>
            <a:chOff x="-2214610" y="714356"/>
            <a:chExt cx="1785950" cy="1643868"/>
          </a:xfrm>
          <a:solidFill>
            <a:schemeClr val="accent5">
              <a:lumMod val="40000"/>
              <a:lumOff val="60000"/>
            </a:schemeClr>
          </a:solidFill>
        </p:grpSpPr>
        <p:sp>
          <p:nvSpPr>
            <p:cNvPr id="37" name="矩形 36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8" name="直接连接符 37"/>
            <p:cNvCxnSpPr>
              <a:stCxn id="37" idx="1"/>
              <a:endCxn id="37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>
              <a:stCxn id="37" idx="0"/>
              <a:endCxn id="37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TextBox 23"/>
          <p:cNvSpPr txBox="1">
            <a:spLocks noChangeArrowheads="1"/>
          </p:cNvSpPr>
          <p:nvPr/>
        </p:nvSpPr>
        <p:spPr bwMode="auto">
          <a:xfrm>
            <a:off x="1213048" y="1455789"/>
            <a:ext cx="1227942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9600" b="1" dirty="0" smtClean="0">
                <a:latin typeface="楷体" pitchFamily="49" charset="-122"/>
                <a:ea typeface="楷体" pitchFamily="49" charset="-122"/>
              </a:rPr>
              <a:t>肉</a:t>
            </a:r>
            <a:endParaRPr lang="zh-CN" altLang="en-US" sz="9600" b="1" dirty="0"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8" name="组合 40"/>
          <p:cNvGrpSpPr/>
          <p:nvPr/>
        </p:nvGrpSpPr>
        <p:grpSpPr>
          <a:xfrm>
            <a:off x="1835696" y="5616071"/>
            <a:ext cx="5330062" cy="1227642"/>
            <a:chOff x="1835696" y="5616071"/>
            <a:chExt cx="5330062" cy="1227642"/>
          </a:xfrm>
        </p:grpSpPr>
        <p:sp>
          <p:nvSpPr>
            <p:cNvPr id="42" name="云形 41"/>
            <p:cNvSpPr/>
            <p:nvPr/>
          </p:nvSpPr>
          <p:spPr>
            <a:xfrm>
              <a:off x="3705235" y="5702300"/>
              <a:ext cx="3387045" cy="880269"/>
            </a:xfrm>
            <a:prstGeom prst="cloud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solidFill>
                <a:schemeClr val="accent5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3631756" y="5819268"/>
              <a:ext cx="353400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/>
                <a:t>　　</a:t>
              </a:r>
              <a:r>
                <a:rPr lang="zh-CN" altLang="en-US" b="1" dirty="0" smtClean="0"/>
                <a:t>熟字相加识记：</a:t>
              </a:r>
              <a:r>
                <a:rPr lang="zh-CN" altLang="en-US" b="1" dirty="0" smtClean="0">
                  <a:solidFill>
                    <a:srgbClr val="FF0000"/>
                  </a:solidFill>
                  <a:latin typeface="楷体" pitchFamily="49" charset="-122"/>
                  <a:ea typeface="楷体" pitchFamily="49" charset="-122"/>
                </a:rPr>
                <a:t>又＋鸟＝鸡。</a:t>
              </a:r>
              <a:endParaRPr lang="zh-CN" altLang="en-US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grpSp>
          <p:nvGrpSpPr>
            <p:cNvPr id="9" name="组合 43"/>
            <p:cNvGrpSpPr/>
            <p:nvPr/>
          </p:nvGrpSpPr>
          <p:grpSpPr>
            <a:xfrm>
              <a:off x="1835696" y="5616071"/>
              <a:ext cx="1665879" cy="1227642"/>
              <a:chOff x="1835696" y="5616071"/>
              <a:chExt cx="1665879" cy="1227642"/>
            </a:xfrm>
          </p:grpSpPr>
          <p:pic>
            <p:nvPicPr>
              <p:cNvPr id="45" name="Picture 4"/>
              <p:cNvPicPr>
                <a:picLocks noChangeAspect="1" noChangeArrowheads="1"/>
              </p:cNvPicPr>
              <p:nvPr/>
            </p:nvPicPr>
            <p:blipFill>
              <a:blip r:embed="rId6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835696" y="5616071"/>
                <a:ext cx="1610357" cy="122764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46" name="TextBox 45"/>
              <p:cNvSpPr txBox="1"/>
              <p:nvPr/>
            </p:nvSpPr>
            <p:spPr>
              <a:xfrm>
                <a:off x="2021880" y="5884137"/>
                <a:ext cx="1479695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600" b="1" dirty="0" smtClean="0">
                    <a:ln w="12700">
                      <a:solidFill>
                        <a:schemeClr val="tx2">
                          <a:satMod val="155000"/>
                        </a:schemeClr>
                      </a:solidFill>
                      <a:prstDash val="solid"/>
                    </a:ln>
                    <a:solidFill>
                      <a:schemeClr val="bg2">
                        <a:tint val="85000"/>
                        <a:satMod val="155000"/>
                      </a:schemeClr>
                    </a:solidFill>
                    <a:effectLst>
                      <a:outerShdw blurRad="41275" dist="20320" dir="1800000" algn="tl" rotWithShape="0">
                        <a:srgbClr val="000000">
                          <a:alpha val="40000"/>
                        </a:srgbClr>
                      </a:outerShdw>
                    </a:effectLst>
                  </a:rPr>
                  <a:t>识字小方法</a:t>
                </a:r>
                <a:endParaRPr lang="zh-CN" altLang="en-US" sz="1600" b="1" dirty="0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chemeClr val="bg2">
                      <a:tint val="85000"/>
                      <a:satMod val="155000"/>
                    </a:scheme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</a:endParaRPr>
              </a:p>
            </p:txBody>
          </p:sp>
        </p:grpSp>
      </p:grpSp>
      <p:sp>
        <p:nvSpPr>
          <p:cNvPr id="48" name="对角圆角矩形 47"/>
          <p:cNvSpPr/>
          <p:nvPr/>
        </p:nvSpPr>
        <p:spPr>
          <a:xfrm>
            <a:off x="1132671" y="205637"/>
            <a:ext cx="3655353" cy="432048"/>
          </a:xfrm>
          <a:prstGeom prst="round2DiagRect">
            <a:avLst/>
          </a:prstGeom>
          <a:ln w="12700">
            <a:solidFill>
              <a:srgbClr val="CCECFF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字词乐园</a:t>
            </a:r>
            <a:r>
              <a:rPr lang="en-US" altLang="zh-CN" sz="3200" b="1" dirty="0" smtClean="0">
                <a:solidFill>
                  <a:schemeClr val="accent6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—</a:t>
            </a:r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会写字</a:t>
            </a:r>
            <a:endParaRPr lang="en-US" altLang="zh-CN" sz="3200" b="1" dirty="0">
              <a:solidFill>
                <a:schemeClr val="accent6">
                  <a:lumMod val="75000"/>
                </a:schemeClr>
              </a:solidFill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49" name="图片 4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110421"/>
            <a:ext cx="591224" cy="549852"/>
          </a:xfrm>
          <a:prstGeom prst="rect">
            <a:avLst/>
          </a:prstGeom>
        </p:spPr>
      </p:pic>
      <p:sp>
        <p:nvSpPr>
          <p:cNvPr id="50" name="TextBox 49"/>
          <p:cNvSpPr txBox="1"/>
          <p:nvPr/>
        </p:nvSpPr>
        <p:spPr>
          <a:xfrm>
            <a:off x="2960346" y="2938031"/>
            <a:ext cx="492402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itchFamily="49" charset="-122"/>
                <a:ea typeface="楷体" pitchFamily="49" charset="-122"/>
                <a:sym typeface="Wingdings" pitchFamily="2" charset="2"/>
              </a:rPr>
              <a:t>造句：</a:t>
            </a:r>
            <a:r>
              <a:rPr lang="zh-CN" altLang="en-US" sz="2000" dirty="0" smtClean="0">
                <a:latin typeface="楷体" pitchFamily="49" charset="-122"/>
                <a:ea typeface="楷体" pitchFamily="49" charset="-122"/>
                <a:sym typeface="Wingdings" pitchFamily="2" charset="2"/>
              </a:rPr>
              <a:t>我喜欢吃烤羊肉。</a:t>
            </a:r>
            <a:endParaRPr lang="zh-CN" altLang="en-US" sz="20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3002599" y="5302190"/>
            <a:ext cx="410644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itchFamily="49" charset="-122"/>
                <a:ea typeface="楷体" pitchFamily="49" charset="-122"/>
                <a:sym typeface="Wingdings" pitchFamily="2" charset="2"/>
              </a:rPr>
              <a:t>造句：</a:t>
            </a:r>
            <a:r>
              <a:rPr lang="zh-CN" altLang="en-US" sz="2000" dirty="0" smtClean="0">
                <a:latin typeface="楷体" pitchFamily="49" charset="-122"/>
                <a:ea typeface="楷体" pitchFamily="49" charset="-122"/>
                <a:sym typeface="Wingdings" pitchFamily="2" charset="2"/>
              </a:rPr>
              <a:t>这是一只美丽的大公鸡。</a:t>
            </a:r>
            <a:endParaRPr lang="zh-CN" altLang="en-US" sz="2000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8" grpId="0"/>
      <p:bldP spid="35" grpId="0"/>
      <p:bldP spid="4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9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1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3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1139331" y="1581538"/>
            <a:ext cx="1031051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dirty="0" smtClean="0">
                <a:latin typeface="楷体" pitchFamily="49" charset="-122"/>
                <a:ea typeface="楷体" pitchFamily="49" charset="-122"/>
              </a:rPr>
              <a:t>吃</a:t>
            </a:r>
            <a:endParaRPr lang="zh-CN" altLang="en-US" sz="66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275043" y="795811"/>
            <a:ext cx="121058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err="1" smtClean="0">
                <a:latin typeface="+mn-ea"/>
                <a:ea typeface="+mn-ea"/>
              </a:rPr>
              <a:t>chāo</a:t>
            </a:r>
            <a:endParaRPr lang="zh-CN" altLang="en-US" sz="4000" dirty="0">
              <a:latin typeface="+mn-ea"/>
              <a:ea typeface="+mn-ea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002599" y="1946233"/>
            <a:ext cx="224131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latin typeface="楷体" pitchFamily="49" charset="-122"/>
                <a:ea typeface="楷体" pitchFamily="49" charset="-122"/>
              </a:rPr>
              <a:t>组词</a:t>
            </a:r>
            <a:r>
              <a:rPr lang="zh-CN" altLang="en-US" sz="2000" b="1" dirty="0" smtClean="0">
                <a:latin typeface="楷体" pitchFamily="49" charset="-122"/>
                <a:ea typeface="楷体" pitchFamily="49" charset="-122"/>
                <a:sym typeface="Wingdings" pitchFamily="2" charset="2"/>
              </a:rPr>
              <a:t>：</a:t>
            </a:r>
            <a:r>
              <a:rPr lang="zh-CN" altLang="en-US" sz="2000" dirty="0" smtClean="0">
                <a:latin typeface="楷体" pitchFamily="49" charset="-122"/>
                <a:ea typeface="楷体" pitchFamily="49" charset="-122"/>
                <a:sym typeface="Wingdings" pitchFamily="2" charset="2"/>
              </a:rPr>
              <a:t>炒饭  炒菜</a:t>
            </a:r>
            <a:endParaRPr lang="zh-CN" altLang="en-US" sz="20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916373" y="2374919"/>
            <a:ext cx="32468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itchFamily="49" charset="-122"/>
                <a:ea typeface="楷体" pitchFamily="49" charset="-122"/>
                <a:sym typeface="Wingdings" pitchFamily="2" charset="2"/>
              </a:rPr>
              <a:t>巧记：</a:t>
            </a:r>
            <a:r>
              <a:rPr lang="zh-CN" altLang="en-US" sz="2000" dirty="0" smtClean="0">
                <a:latin typeface="楷体" pitchFamily="49" charset="-122"/>
                <a:ea typeface="楷体" pitchFamily="49" charset="-122"/>
                <a:sym typeface="Wingdings" pitchFamily="2" charset="2"/>
              </a:rPr>
              <a:t>火＋少＝炒。</a:t>
            </a:r>
            <a:endParaRPr lang="zh-CN" altLang="en-US" sz="20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902230" y="1429925"/>
            <a:ext cx="59766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itchFamily="49" charset="-122"/>
                <a:ea typeface="楷体" pitchFamily="49" charset="-122"/>
                <a:sym typeface="Wingdings" pitchFamily="2" charset="2"/>
              </a:rPr>
              <a:t>书写提示：</a:t>
            </a:r>
            <a:r>
              <a:rPr lang="zh-CN" altLang="en-US" sz="2000" dirty="0" smtClean="0">
                <a:latin typeface="楷体" pitchFamily="49" charset="-122"/>
                <a:ea typeface="楷体" pitchFamily="49" charset="-122"/>
                <a:sym typeface="Wingdings" pitchFamily="2" charset="2"/>
              </a:rPr>
              <a:t>“火”的捺变点，“少”撇画舒展。</a:t>
            </a:r>
            <a:endParaRPr lang="zh-CN" altLang="en-US" sz="20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115003" y="4015899"/>
            <a:ext cx="1031051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dirty="0" smtClean="0">
                <a:latin typeface="楷体" pitchFamily="49" charset="-122"/>
                <a:ea typeface="楷体" pitchFamily="49" charset="-122"/>
              </a:rPr>
              <a:t>叫</a:t>
            </a:r>
            <a:endParaRPr lang="zh-CN" altLang="en-US" sz="66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230402" y="3230199"/>
            <a:ext cx="95410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err="1" smtClean="0">
                <a:latin typeface="+mn-ea"/>
                <a:ea typeface="+mn-ea"/>
              </a:rPr>
              <a:t>fàn</a:t>
            </a:r>
            <a:endParaRPr lang="zh-CN" altLang="en-US" sz="4000" dirty="0">
              <a:latin typeface="+mn-ea"/>
              <a:ea typeface="+mn-ea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2955178" y="4300296"/>
            <a:ext cx="378020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latin typeface="楷体" pitchFamily="49" charset="-122"/>
                <a:ea typeface="楷体" pitchFamily="49" charset="-122"/>
              </a:rPr>
              <a:t>组词</a:t>
            </a:r>
            <a:r>
              <a:rPr lang="zh-CN" altLang="en-US" sz="2000" b="1" dirty="0" smtClean="0">
                <a:latin typeface="楷体" pitchFamily="49" charset="-122"/>
                <a:ea typeface="楷体" pitchFamily="49" charset="-122"/>
                <a:sym typeface="Wingdings" pitchFamily="2" charset="2"/>
              </a:rPr>
              <a:t>：</a:t>
            </a:r>
            <a:r>
              <a:rPr lang="zh-CN" altLang="en-US" sz="2000" dirty="0" smtClean="0">
                <a:latin typeface="楷体" pitchFamily="49" charset="-122"/>
                <a:ea typeface="楷体" pitchFamily="49" charset="-122"/>
                <a:sym typeface="Wingdings" pitchFamily="2" charset="2"/>
              </a:rPr>
              <a:t>炒饭  米饭  午饭  吃饭</a:t>
            </a:r>
            <a:endParaRPr lang="zh-CN" altLang="en-US" sz="20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2937432" y="4700406"/>
            <a:ext cx="39597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itchFamily="49" charset="-122"/>
                <a:ea typeface="楷体" pitchFamily="49" charset="-122"/>
                <a:sym typeface="Wingdings" pitchFamily="2" charset="2"/>
              </a:rPr>
              <a:t>巧记：</a:t>
            </a:r>
            <a:r>
              <a:rPr lang="zh-CN" altLang="en-US" sz="2000" dirty="0" smtClean="0">
                <a:latin typeface="楷体" pitchFamily="49" charset="-122"/>
                <a:ea typeface="楷体" pitchFamily="49" charset="-122"/>
                <a:sym typeface="Wingdings" pitchFamily="2" charset="2"/>
              </a:rPr>
              <a:t>饣＋反＝饭。</a:t>
            </a:r>
            <a:endParaRPr lang="zh-CN" altLang="en-US" sz="20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2861552" y="3862011"/>
            <a:ext cx="59766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itchFamily="49" charset="-122"/>
                <a:ea typeface="楷体" pitchFamily="49" charset="-122"/>
                <a:sym typeface="Wingdings" pitchFamily="2" charset="2"/>
              </a:rPr>
              <a:t>书写提示：</a:t>
            </a:r>
            <a:r>
              <a:rPr lang="zh-CN" altLang="en-US" sz="2000" dirty="0" smtClean="0">
                <a:latin typeface="楷体" pitchFamily="49" charset="-122"/>
                <a:ea typeface="楷体" pitchFamily="49" charset="-122"/>
                <a:sym typeface="Wingdings" pitchFamily="2" charset="2"/>
              </a:rPr>
              <a:t>左窄右宽，“反”的笔画舒展。</a:t>
            </a:r>
            <a:endParaRPr lang="zh-CN" altLang="en-US" sz="2000" dirty="0">
              <a:latin typeface="楷体" pitchFamily="49" charset="-122"/>
              <a:ea typeface="楷体" pitchFamily="49" charset="-122"/>
            </a:endParaRPr>
          </a:p>
        </p:txBody>
      </p:sp>
      <p:cxnSp>
        <p:nvCxnSpPr>
          <p:cNvPr id="29" name="直接连接符 6"/>
          <p:cNvCxnSpPr/>
          <p:nvPr/>
        </p:nvCxnSpPr>
        <p:spPr>
          <a:xfrm>
            <a:off x="428625" y="714375"/>
            <a:ext cx="8286750" cy="1588"/>
          </a:xfrm>
          <a:prstGeom prst="line">
            <a:avLst/>
          </a:prstGeom>
          <a:ln w="317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30"/>
          <p:cNvGrpSpPr/>
          <p:nvPr/>
        </p:nvGrpSpPr>
        <p:grpSpPr>
          <a:xfrm>
            <a:off x="1129072" y="3958918"/>
            <a:ext cx="1511802" cy="1486306"/>
            <a:chOff x="-2214610" y="714356"/>
            <a:chExt cx="1785950" cy="1643868"/>
          </a:xfrm>
          <a:solidFill>
            <a:schemeClr val="accent5">
              <a:lumMod val="40000"/>
              <a:lumOff val="60000"/>
            </a:schemeClr>
          </a:solidFill>
        </p:grpSpPr>
        <p:sp>
          <p:nvSpPr>
            <p:cNvPr id="32" name="矩形 31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3" name="直接连接符 32"/>
            <p:cNvCxnSpPr>
              <a:stCxn id="32" idx="1"/>
              <a:endCxn id="32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>
              <a:stCxn id="32" idx="0"/>
              <a:endCxn id="32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TextBox 23"/>
          <p:cNvSpPr txBox="1">
            <a:spLocks noChangeArrowheads="1"/>
          </p:cNvSpPr>
          <p:nvPr/>
        </p:nvSpPr>
        <p:spPr bwMode="auto">
          <a:xfrm>
            <a:off x="1169677" y="3846748"/>
            <a:ext cx="1271313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9600" b="1" dirty="0" smtClean="0">
                <a:latin typeface="楷体" pitchFamily="49" charset="-122"/>
                <a:ea typeface="楷体" pitchFamily="49" charset="-122"/>
              </a:rPr>
              <a:t>饭</a:t>
            </a:r>
            <a:endParaRPr lang="zh-CN" altLang="en-US" sz="9600" b="1" dirty="0"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7" name="组合 35"/>
          <p:cNvGrpSpPr/>
          <p:nvPr/>
        </p:nvGrpSpPr>
        <p:grpSpPr>
          <a:xfrm>
            <a:off x="1096630" y="1565267"/>
            <a:ext cx="1544244" cy="1428268"/>
            <a:chOff x="-2214610" y="714356"/>
            <a:chExt cx="1785950" cy="1643868"/>
          </a:xfrm>
          <a:solidFill>
            <a:schemeClr val="accent5">
              <a:lumMod val="40000"/>
              <a:lumOff val="60000"/>
            </a:schemeClr>
          </a:solidFill>
        </p:grpSpPr>
        <p:sp>
          <p:nvSpPr>
            <p:cNvPr id="37" name="矩形 36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8" name="直接连接符 37"/>
            <p:cNvCxnSpPr>
              <a:stCxn id="37" idx="1"/>
              <a:endCxn id="37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>
              <a:stCxn id="37" idx="0"/>
              <a:endCxn id="37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TextBox 23"/>
          <p:cNvSpPr txBox="1">
            <a:spLocks noChangeArrowheads="1"/>
          </p:cNvSpPr>
          <p:nvPr/>
        </p:nvSpPr>
        <p:spPr bwMode="auto">
          <a:xfrm>
            <a:off x="1213048" y="1455789"/>
            <a:ext cx="1227942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9600" b="1" dirty="0" smtClean="0">
                <a:latin typeface="楷体" pitchFamily="49" charset="-122"/>
                <a:ea typeface="楷体" pitchFamily="49" charset="-122"/>
              </a:rPr>
              <a:t>炒</a:t>
            </a:r>
            <a:endParaRPr lang="zh-CN" altLang="en-US" sz="9600" b="1" dirty="0"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8" name="组合 40"/>
          <p:cNvGrpSpPr/>
          <p:nvPr/>
        </p:nvGrpSpPr>
        <p:grpSpPr>
          <a:xfrm>
            <a:off x="1835696" y="5616071"/>
            <a:ext cx="5330062" cy="1227642"/>
            <a:chOff x="1835696" y="5616071"/>
            <a:chExt cx="5330062" cy="1227642"/>
          </a:xfrm>
        </p:grpSpPr>
        <p:sp>
          <p:nvSpPr>
            <p:cNvPr id="42" name="云形 41"/>
            <p:cNvSpPr/>
            <p:nvPr/>
          </p:nvSpPr>
          <p:spPr>
            <a:xfrm>
              <a:off x="3705235" y="5702300"/>
              <a:ext cx="3387045" cy="880269"/>
            </a:xfrm>
            <a:prstGeom prst="cloud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solidFill>
                <a:schemeClr val="accent5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3631756" y="5819268"/>
              <a:ext cx="353400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/>
                <a:t>　　</a:t>
              </a:r>
              <a:r>
                <a:rPr lang="zh-CN" altLang="en-US" b="1" dirty="0" smtClean="0"/>
                <a:t>偏旁识记：</a:t>
              </a:r>
              <a:r>
                <a:rPr lang="zh-CN" altLang="en-US" b="1" dirty="0" smtClean="0">
                  <a:solidFill>
                    <a:srgbClr val="FF0000"/>
                  </a:solidFill>
                  <a:latin typeface="楷体" pitchFamily="49" charset="-122"/>
                  <a:ea typeface="楷体" pitchFamily="49" charset="-122"/>
                </a:rPr>
                <a:t>炒菜需要用到火，所以是火字旁。</a:t>
              </a:r>
              <a:endParaRPr lang="zh-CN" altLang="en-US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grpSp>
          <p:nvGrpSpPr>
            <p:cNvPr id="9" name="组合 43"/>
            <p:cNvGrpSpPr/>
            <p:nvPr/>
          </p:nvGrpSpPr>
          <p:grpSpPr>
            <a:xfrm>
              <a:off x="1835696" y="5616071"/>
              <a:ext cx="1665879" cy="1227642"/>
              <a:chOff x="1835696" y="5616071"/>
              <a:chExt cx="1665879" cy="1227642"/>
            </a:xfrm>
          </p:grpSpPr>
          <p:pic>
            <p:nvPicPr>
              <p:cNvPr id="45" name="Picture 4"/>
              <p:cNvPicPr>
                <a:picLocks noChangeAspect="1" noChangeArrowheads="1"/>
              </p:cNvPicPr>
              <p:nvPr/>
            </p:nvPicPr>
            <p:blipFill>
              <a:blip r:embed="rId6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835696" y="5616071"/>
                <a:ext cx="1610357" cy="122764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46" name="TextBox 45"/>
              <p:cNvSpPr txBox="1"/>
              <p:nvPr/>
            </p:nvSpPr>
            <p:spPr>
              <a:xfrm>
                <a:off x="2021880" y="5884137"/>
                <a:ext cx="1479695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600" b="1" dirty="0" smtClean="0">
                    <a:ln w="12700">
                      <a:solidFill>
                        <a:schemeClr val="tx2">
                          <a:satMod val="155000"/>
                        </a:schemeClr>
                      </a:solidFill>
                      <a:prstDash val="solid"/>
                    </a:ln>
                    <a:solidFill>
                      <a:schemeClr val="bg2">
                        <a:tint val="85000"/>
                        <a:satMod val="155000"/>
                      </a:schemeClr>
                    </a:solidFill>
                    <a:effectLst>
                      <a:outerShdw blurRad="41275" dist="20320" dir="1800000" algn="tl" rotWithShape="0">
                        <a:srgbClr val="000000">
                          <a:alpha val="40000"/>
                        </a:srgbClr>
                      </a:outerShdw>
                    </a:effectLst>
                  </a:rPr>
                  <a:t>识字小方法</a:t>
                </a:r>
                <a:endParaRPr lang="zh-CN" altLang="en-US" sz="1600" b="1" dirty="0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chemeClr val="bg2">
                      <a:tint val="85000"/>
                      <a:satMod val="155000"/>
                    </a:scheme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</a:endParaRPr>
              </a:p>
            </p:txBody>
          </p:sp>
        </p:grpSp>
      </p:grpSp>
      <p:sp>
        <p:nvSpPr>
          <p:cNvPr id="48" name="对角圆角矩形 47"/>
          <p:cNvSpPr/>
          <p:nvPr/>
        </p:nvSpPr>
        <p:spPr>
          <a:xfrm>
            <a:off x="1132671" y="205637"/>
            <a:ext cx="3655353" cy="432048"/>
          </a:xfrm>
          <a:prstGeom prst="round2DiagRect">
            <a:avLst/>
          </a:prstGeom>
          <a:ln w="12700">
            <a:solidFill>
              <a:srgbClr val="CCECFF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字词乐园</a:t>
            </a:r>
            <a:r>
              <a:rPr lang="en-US" altLang="zh-CN" sz="3200" b="1" dirty="0" smtClean="0">
                <a:solidFill>
                  <a:schemeClr val="accent6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—</a:t>
            </a:r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会写字</a:t>
            </a:r>
            <a:endParaRPr lang="en-US" altLang="zh-CN" sz="3200" b="1" dirty="0">
              <a:solidFill>
                <a:schemeClr val="accent6">
                  <a:lumMod val="75000"/>
                </a:schemeClr>
              </a:solidFill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49" name="图片 4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110421"/>
            <a:ext cx="591224" cy="549852"/>
          </a:xfrm>
          <a:prstGeom prst="rect">
            <a:avLst/>
          </a:prstGeom>
        </p:spPr>
      </p:pic>
      <p:sp>
        <p:nvSpPr>
          <p:cNvPr id="50" name="TextBox 49"/>
          <p:cNvSpPr txBox="1"/>
          <p:nvPr/>
        </p:nvSpPr>
        <p:spPr>
          <a:xfrm>
            <a:off x="2960346" y="2938031"/>
            <a:ext cx="492402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itchFamily="49" charset="-122"/>
                <a:ea typeface="楷体" pitchFamily="49" charset="-122"/>
                <a:sym typeface="Wingdings" pitchFamily="2" charset="2"/>
              </a:rPr>
              <a:t>造句：</a:t>
            </a:r>
            <a:r>
              <a:rPr lang="zh-CN" altLang="en-US" sz="2000" dirty="0" smtClean="0">
                <a:latin typeface="楷体" pitchFamily="49" charset="-122"/>
                <a:ea typeface="楷体" pitchFamily="49" charset="-122"/>
                <a:sym typeface="Wingdings" pitchFamily="2" charset="2"/>
              </a:rPr>
              <a:t>我学会了炒菜。</a:t>
            </a:r>
            <a:endParaRPr lang="zh-CN" altLang="en-US" sz="20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2981936" y="5128030"/>
            <a:ext cx="531381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itchFamily="49" charset="-122"/>
                <a:ea typeface="楷体" pitchFamily="49" charset="-122"/>
                <a:sym typeface="Wingdings" pitchFamily="2" charset="2"/>
              </a:rPr>
              <a:t>造句：</a:t>
            </a:r>
            <a:r>
              <a:rPr lang="zh-CN" altLang="en-US" sz="2000" dirty="0" smtClean="0">
                <a:latin typeface="楷体" pitchFamily="49" charset="-122"/>
                <a:ea typeface="楷体" pitchFamily="49" charset="-122"/>
                <a:sym typeface="Wingdings" pitchFamily="2" charset="2"/>
              </a:rPr>
              <a:t>妈妈最擅长焖米饭了。</a:t>
            </a:r>
            <a:endParaRPr lang="zh-CN" altLang="en-US" sz="2000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4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9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1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3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1139331" y="1581538"/>
            <a:ext cx="1031051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dirty="0" smtClean="0">
                <a:latin typeface="楷体" pitchFamily="49" charset="-122"/>
                <a:ea typeface="楷体" pitchFamily="49" charset="-122"/>
              </a:rPr>
              <a:t>吃</a:t>
            </a:r>
            <a:endParaRPr lang="zh-CN" altLang="en-US" sz="66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275043" y="795811"/>
            <a:ext cx="95410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err="1" smtClean="0">
                <a:latin typeface="+mn-ea"/>
                <a:ea typeface="+mn-ea"/>
              </a:rPr>
              <a:t>d</a:t>
            </a:r>
            <a:r>
              <a:rPr lang="en-US" altLang="zh-CN" sz="4000" dirty="0" err="1" smtClean="0">
                <a:latin typeface="+mn-ea"/>
              </a:rPr>
              <a:t>àn</a:t>
            </a:r>
            <a:endParaRPr lang="zh-CN" altLang="en-US" sz="4000" dirty="0">
              <a:latin typeface="+mn-ea"/>
              <a:ea typeface="+mn-ea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940947" y="1937756"/>
            <a:ext cx="225093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latin typeface="楷体" pitchFamily="49" charset="-122"/>
                <a:ea typeface="楷体" pitchFamily="49" charset="-122"/>
              </a:rPr>
              <a:t>组词</a:t>
            </a:r>
            <a:r>
              <a:rPr lang="zh-CN" altLang="en-US" sz="2000" b="1" dirty="0" smtClean="0">
                <a:latin typeface="楷体" pitchFamily="49" charset="-122"/>
                <a:ea typeface="楷体" pitchFamily="49" charset="-122"/>
                <a:sym typeface="Wingdings" pitchFamily="2" charset="2"/>
              </a:rPr>
              <a:t>：</a:t>
            </a:r>
            <a:r>
              <a:rPr lang="zh-CN" altLang="en-US" sz="2000" dirty="0" smtClean="0">
                <a:latin typeface="楷体" pitchFamily="49" charset="-122"/>
                <a:ea typeface="楷体" pitchFamily="49" charset="-122"/>
                <a:sym typeface="Wingdings" pitchFamily="2" charset="2"/>
              </a:rPr>
              <a:t>鸡蛋  鸭蛋</a:t>
            </a:r>
            <a:endParaRPr lang="zh-CN" altLang="en-US" sz="20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955178" y="2537921"/>
            <a:ext cx="32468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itchFamily="49" charset="-122"/>
                <a:ea typeface="楷体" pitchFamily="49" charset="-122"/>
                <a:sym typeface="Wingdings" pitchFamily="2" charset="2"/>
              </a:rPr>
              <a:t>巧记：</a:t>
            </a:r>
            <a:r>
              <a:rPr lang="zh-CN" altLang="en-US" sz="2000" dirty="0" smtClean="0">
                <a:latin typeface="楷体" pitchFamily="49" charset="-122"/>
                <a:ea typeface="楷体" pitchFamily="49" charset="-122"/>
                <a:sym typeface="Wingdings" pitchFamily="2" charset="2"/>
              </a:rPr>
              <a:t>楚地之下有虫。</a:t>
            </a:r>
            <a:endParaRPr lang="zh-CN" altLang="en-US" sz="20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902230" y="1429925"/>
            <a:ext cx="59766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itchFamily="49" charset="-122"/>
                <a:ea typeface="楷体" pitchFamily="49" charset="-122"/>
                <a:sym typeface="Wingdings" pitchFamily="2" charset="2"/>
              </a:rPr>
              <a:t>书写提示：</a:t>
            </a:r>
            <a:r>
              <a:rPr lang="zh-CN" altLang="en-US" sz="2000" dirty="0" smtClean="0">
                <a:latin typeface="楷体" pitchFamily="49" charset="-122"/>
                <a:ea typeface="楷体" pitchFamily="49" charset="-122"/>
                <a:sym typeface="Wingdings" pitchFamily="2" charset="2"/>
              </a:rPr>
              <a:t>上窄下宽。上部撇、捺要伸展覆下。</a:t>
            </a:r>
            <a:endParaRPr lang="zh-CN" altLang="en-US" sz="2000" dirty="0">
              <a:latin typeface="楷体" pitchFamily="49" charset="-122"/>
              <a:ea typeface="楷体" pitchFamily="49" charset="-122"/>
            </a:endParaRPr>
          </a:p>
        </p:txBody>
      </p:sp>
      <p:cxnSp>
        <p:nvCxnSpPr>
          <p:cNvPr id="29" name="直接连接符 6"/>
          <p:cNvCxnSpPr/>
          <p:nvPr/>
        </p:nvCxnSpPr>
        <p:spPr>
          <a:xfrm>
            <a:off x="428625" y="714375"/>
            <a:ext cx="8286750" cy="1588"/>
          </a:xfrm>
          <a:prstGeom prst="line">
            <a:avLst/>
          </a:prstGeom>
          <a:ln w="317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" name="组合 35"/>
          <p:cNvGrpSpPr/>
          <p:nvPr/>
        </p:nvGrpSpPr>
        <p:grpSpPr>
          <a:xfrm>
            <a:off x="1096630" y="1565267"/>
            <a:ext cx="1544244" cy="1428268"/>
            <a:chOff x="-2214610" y="714356"/>
            <a:chExt cx="1785950" cy="1643868"/>
          </a:xfrm>
          <a:solidFill>
            <a:schemeClr val="accent5">
              <a:lumMod val="40000"/>
              <a:lumOff val="60000"/>
            </a:schemeClr>
          </a:solidFill>
        </p:grpSpPr>
        <p:sp>
          <p:nvSpPr>
            <p:cNvPr id="37" name="矩形 36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8" name="直接连接符 37"/>
            <p:cNvCxnSpPr>
              <a:stCxn id="37" idx="1"/>
              <a:endCxn id="37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>
              <a:stCxn id="37" idx="0"/>
              <a:endCxn id="37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TextBox 23"/>
          <p:cNvSpPr txBox="1">
            <a:spLocks noChangeArrowheads="1"/>
          </p:cNvSpPr>
          <p:nvPr/>
        </p:nvSpPr>
        <p:spPr bwMode="auto">
          <a:xfrm>
            <a:off x="1213048" y="1455789"/>
            <a:ext cx="1227942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9600" b="1" dirty="0">
                <a:latin typeface="楷体" pitchFamily="49" charset="-122"/>
                <a:ea typeface="楷体" pitchFamily="49" charset="-122"/>
              </a:rPr>
              <a:t>蛋</a:t>
            </a:r>
          </a:p>
        </p:txBody>
      </p:sp>
      <p:grpSp>
        <p:nvGrpSpPr>
          <p:cNvPr id="8" name="组合 40"/>
          <p:cNvGrpSpPr/>
          <p:nvPr/>
        </p:nvGrpSpPr>
        <p:grpSpPr>
          <a:xfrm>
            <a:off x="1835696" y="5616071"/>
            <a:ext cx="5330062" cy="1227642"/>
            <a:chOff x="1835696" y="5616071"/>
            <a:chExt cx="5330062" cy="1227642"/>
          </a:xfrm>
        </p:grpSpPr>
        <p:sp>
          <p:nvSpPr>
            <p:cNvPr id="42" name="云形 41"/>
            <p:cNvSpPr/>
            <p:nvPr/>
          </p:nvSpPr>
          <p:spPr>
            <a:xfrm>
              <a:off x="3705235" y="5702300"/>
              <a:ext cx="3387045" cy="880269"/>
            </a:xfrm>
            <a:prstGeom prst="cloud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solidFill>
                <a:schemeClr val="accent5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3631756" y="5819268"/>
              <a:ext cx="353400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/>
                <a:t>　　</a:t>
              </a:r>
              <a:r>
                <a:rPr lang="zh-CN" altLang="en-US" b="1" dirty="0" smtClean="0"/>
                <a:t>组词识记：</a:t>
              </a:r>
              <a:r>
                <a:rPr lang="zh-CN" altLang="en-US" b="1" dirty="0" smtClean="0">
                  <a:solidFill>
                    <a:srgbClr val="FF0000"/>
                  </a:solidFill>
                </a:rPr>
                <a:t>鸡蛋、鸭蛋、鹅蛋。</a:t>
              </a:r>
              <a:endParaRPr lang="zh-CN" altLang="en-US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grpSp>
          <p:nvGrpSpPr>
            <p:cNvPr id="9" name="组合 43"/>
            <p:cNvGrpSpPr/>
            <p:nvPr/>
          </p:nvGrpSpPr>
          <p:grpSpPr>
            <a:xfrm>
              <a:off x="1835696" y="5616071"/>
              <a:ext cx="1665879" cy="1227642"/>
              <a:chOff x="1835696" y="5616071"/>
              <a:chExt cx="1665879" cy="1227642"/>
            </a:xfrm>
          </p:grpSpPr>
          <p:pic>
            <p:nvPicPr>
              <p:cNvPr id="45" name="Picture 4"/>
              <p:cNvPicPr>
                <a:picLocks noChangeAspect="1" noChangeArrowheads="1"/>
              </p:cNvPicPr>
              <p:nvPr/>
            </p:nvPicPr>
            <p:blipFill>
              <a:blip r:embed="rId6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835696" y="5616071"/>
                <a:ext cx="1610357" cy="122764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46" name="TextBox 45"/>
              <p:cNvSpPr txBox="1"/>
              <p:nvPr/>
            </p:nvSpPr>
            <p:spPr>
              <a:xfrm>
                <a:off x="2021880" y="5884137"/>
                <a:ext cx="1479695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600" b="1" dirty="0" smtClean="0">
                    <a:ln w="12700">
                      <a:solidFill>
                        <a:schemeClr val="tx2">
                          <a:satMod val="155000"/>
                        </a:schemeClr>
                      </a:solidFill>
                      <a:prstDash val="solid"/>
                    </a:ln>
                    <a:solidFill>
                      <a:schemeClr val="bg2">
                        <a:tint val="85000"/>
                        <a:satMod val="155000"/>
                      </a:schemeClr>
                    </a:solidFill>
                    <a:effectLst>
                      <a:outerShdw blurRad="41275" dist="20320" dir="1800000" algn="tl" rotWithShape="0">
                        <a:srgbClr val="000000">
                          <a:alpha val="40000"/>
                        </a:srgbClr>
                      </a:outerShdw>
                    </a:effectLst>
                  </a:rPr>
                  <a:t>识字小方法</a:t>
                </a:r>
                <a:endParaRPr lang="zh-CN" altLang="en-US" sz="1600" b="1" dirty="0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chemeClr val="bg2">
                      <a:tint val="85000"/>
                      <a:satMod val="155000"/>
                    </a:scheme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</a:endParaRPr>
              </a:p>
            </p:txBody>
          </p:sp>
        </p:grpSp>
      </p:grpSp>
      <p:sp>
        <p:nvSpPr>
          <p:cNvPr id="48" name="对角圆角矩形 47"/>
          <p:cNvSpPr/>
          <p:nvPr/>
        </p:nvSpPr>
        <p:spPr>
          <a:xfrm>
            <a:off x="1132671" y="205637"/>
            <a:ext cx="3655353" cy="432048"/>
          </a:xfrm>
          <a:prstGeom prst="round2DiagRect">
            <a:avLst/>
          </a:prstGeom>
          <a:ln w="12700">
            <a:solidFill>
              <a:srgbClr val="CCECFF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字词乐园</a:t>
            </a:r>
            <a:r>
              <a:rPr lang="en-US" altLang="zh-CN" sz="3200" b="1" dirty="0" smtClean="0">
                <a:solidFill>
                  <a:schemeClr val="accent6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—</a:t>
            </a:r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会写字</a:t>
            </a:r>
            <a:endParaRPr lang="en-US" altLang="zh-CN" sz="3200" b="1" dirty="0">
              <a:solidFill>
                <a:schemeClr val="accent6">
                  <a:lumMod val="75000"/>
                </a:schemeClr>
              </a:solidFill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49" name="图片 4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110421"/>
            <a:ext cx="591224" cy="549852"/>
          </a:xfrm>
          <a:prstGeom prst="rect">
            <a:avLst/>
          </a:prstGeom>
        </p:spPr>
      </p:pic>
      <p:sp>
        <p:nvSpPr>
          <p:cNvPr id="50" name="TextBox 49"/>
          <p:cNvSpPr txBox="1"/>
          <p:nvPr/>
        </p:nvSpPr>
        <p:spPr>
          <a:xfrm>
            <a:off x="2960346" y="2938031"/>
            <a:ext cx="492402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itchFamily="49" charset="-122"/>
                <a:ea typeface="楷体" pitchFamily="49" charset="-122"/>
                <a:sym typeface="Wingdings" pitchFamily="2" charset="2"/>
              </a:rPr>
              <a:t>造句：</a:t>
            </a:r>
            <a:r>
              <a:rPr lang="zh-CN" altLang="en-US" sz="2000" dirty="0" smtClean="0">
                <a:latin typeface="楷体" pitchFamily="49" charset="-122"/>
                <a:ea typeface="楷体" pitchFamily="49" charset="-122"/>
                <a:sym typeface="Wingdings" pitchFamily="2" charset="2"/>
              </a:rPr>
              <a:t>小明很喜欢吃鸡蛋。</a:t>
            </a:r>
            <a:endParaRPr lang="zh-CN" altLang="en-US" sz="2000" dirty="0">
              <a:latin typeface="楷体" pitchFamily="49" charset="-122"/>
              <a:ea typeface="楷体" pitchFamily="49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96444532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57598" y="6049963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9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1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3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539552" y="671795"/>
            <a:ext cx="9361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err="1" smtClean="0">
                <a:latin typeface="+mn-ea"/>
                <a:ea typeface="+mn-ea"/>
              </a:rPr>
              <a:t>bō</a:t>
            </a:r>
            <a:endParaRPr lang="zh-CN" altLang="en-US" sz="4000" dirty="0">
              <a:latin typeface="+mn-ea"/>
              <a:ea typeface="+mn-ea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911399" y="1972508"/>
            <a:ext cx="286732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itchFamily="49" charset="-122"/>
                <a:ea typeface="楷体" pitchFamily="49" charset="-122"/>
              </a:rPr>
              <a:t>组词</a:t>
            </a:r>
            <a:r>
              <a:rPr lang="zh-CN" altLang="en-US" sz="2000" b="1" dirty="0" smtClean="0">
                <a:latin typeface="楷体" pitchFamily="49" charset="-122"/>
                <a:ea typeface="楷体" pitchFamily="49" charset="-122"/>
                <a:sym typeface="Wingdings" pitchFamily="2" charset="2"/>
              </a:rPr>
              <a:t>：菠菜</a:t>
            </a:r>
            <a:endParaRPr lang="zh-CN" altLang="en-US" sz="20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882350" y="1196404"/>
            <a:ext cx="314519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itchFamily="49" charset="-122"/>
                <a:ea typeface="楷体" pitchFamily="49" charset="-122"/>
                <a:sym typeface="Wingdings" pitchFamily="2" charset="2"/>
              </a:rPr>
              <a:t>易错提示：</a:t>
            </a:r>
            <a:endParaRPr lang="en-US" altLang="zh-CN" sz="2000" b="1" dirty="0" smtClean="0">
              <a:latin typeface="楷体" pitchFamily="49" charset="-122"/>
              <a:ea typeface="楷体" pitchFamily="49" charset="-122"/>
              <a:sym typeface="Wingdings" pitchFamily="2" charset="2"/>
            </a:endParaRPr>
          </a:p>
          <a:p>
            <a:r>
              <a:rPr lang="zh-CN" altLang="en-US" sz="1600" b="1" dirty="0" smtClean="0">
                <a:latin typeface="楷体" pitchFamily="49" charset="-122"/>
                <a:ea typeface="楷体" pitchFamily="49" charset="-122"/>
                <a:sym typeface="Wingdings" pitchFamily="2" charset="2"/>
              </a:rPr>
              <a:t>　一声。</a:t>
            </a:r>
            <a:endParaRPr lang="zh-CN" altLang="en-US" sz="1600" dirty="0"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669043" y="1407959"/>
            <a:ext cx="1265926" cy="1189713"/>
            <a:chOff x="-2771523" y="594818"/>
            <a:chExt cx="1785950" cy="1643074"/>
          </a:xfrm>
          <a:solidFill>
            <a:schemeClr val="accent3">
              <a:lumMod val="60000"/>
              <a:lumOff val="40000"/>
            </a:schemeClr>
          </a:solidFill>
        </p:grpSpPr>
        <p:sp>
          <p:nvSpPr>
            <p:cNvPr id="37" name="矩形 36"/>
            <p:cNvSpPr/>
            <p:nvPr/>
          </p:nvSpPr>
          <p:spPr>
            <a:xfrm>
              <a:off x="-2771523" y="594818"/>
              <a:ext cx="1785950" cy="1643074"/>
            </a:xfrm>
            <a:prstGeom prst="rect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8" name="直接连接符 37"/>
            <p:cNvCxnSpPr>
              <a:stCxn id="37" idx="1"/>
              <a:endCxn id="37" idx="3"/>
            </p:cNvCxnSpPr>
            <p:nvPr/>
          </p:nvCxnSpPr>
          <p:spPr>
            <a:xfrm>
              <a:off x="-2771523" y="1416355"/>
              <a:ext cx="1785950" cy="0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>
              <a:stCxn id="37" idx="0"/>
              <a:endCxn id="37" idx="2"/>
            </p:cNvCxnSpPr>
            <p:nvPr/>
          </p:nvCxnSpPr>
          <p:spPr>
            <a:xfrm>
              <a:off x="-1878548" y="594818"/>
              <a:ext cx="0" cy="1643074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TextBox 23"/>
          <p:cNvSpPr txBox="1">
            <a:spLocks noChangeArrowheads="1"/>
          </p:cNvSpPr>
          <p:nvPr/>
        </p:nvSpPr>
        <p:spPr bwMode="auto">
          <a:xfrm>
            <a:off x="774923" y="1310788"/>
            <a:ext cx="1227942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7200" b="1" dirty="0" smtClean="0">
                <a:latin typeface="楷体" pitchFamily="49" charset="-122"/>
                <a:ea typeface="楷体" pitchFamily="49" charset="-122"/>
              </a:rPr>
              <a:t>菠</a:t>
            </a:r>
            <a:endParaRPr lang="zh-CN" altLang="en-US" sz="72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4623787" y="774920"/>
            <a:ext cx="121058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err="1" smtClean="0">
                <a:latin typeface="+mn-ea"/>
                <a:ea typeface="+mn-ea"/>
              </a:rPr>
              <a:t>jiān</a:t>
            </a:r>
            <a:endParaRPr lang="zh-CN" altLang="en-US" sz="4000" dirty="0">
              <a:latin typeface="+mn-ea"/>
              <a:ea typeface="+mn-ea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6046281" y="2075924"/>
            <a:ext cx="286732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itchFamily="49" charset="-122"/>
                <a:ea typeface="楷体" pitchFamily="49" charset="-122"/>
              </a:rPr>
              <a:t>组词</a:t>
            </a:r>
            <a:r>
              <a:rPr lang="zh-CN" altLang="en-US" sz="2000" b="1" dirty="0" smtClean="0">
                <a:latin typeface="楷体" pitchFamily="49" charset="-122"/>
                <a:ea typeface="楷体" pitchFamily="49" charset="-122"/>
                <a:sym typeface="Wingdings" pitchFamily="2" charset="2"/>
              </a:rPr>
              <a:t>：香煎豆腐  煎熬</a:t>
            </a:r>
            <a:endParaRPr lang="zh-CN" altLang="en-US" sz="20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5988898" y="1310788"/>
            <a:ext cx="347733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itchFamily="49" charset="-122"/>
                <a:ea typeface="楷体" pitchFamily="49" charset="-122"/>
                <a:sym typeface="Wingdings" pitchFamily="2" charset="2"/>
              </a:rPr>
              <a:t>易错提示：三拼音节，前鼻音，一声。</a:t>
            </a:r>
            <a:endParaRPr lang="zh-CN" altLang="en-US" sz="2000" dirty="0"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51" name="组合 50"/>
          <p:cNvGrpSpPr/>
          <p:nvPr/>
        </p:nvGrpSpPr>
        <p:grpSpPr>
          <a:xfrm>
            <a:off x="4655076" y="1422399"/>
            <a:ext cx="1333822" cy="1286884"/>
            <a:chOff x="4655076" y="1422399"/>
            <a:chExt cx="1333822" cy="1286884"/>
          </a:xfrm>
        </p:grpSpPr>
        <p:grpSp>
          <p:nvGrpSpPr>
            <p:cNvPr id="45" name="组合 44"/>
            <p:cNvGrpSpPr/>
            <p:nvPr/>
          </p:nvGrpSpPr>
          <p:grpSpPr>
            <a:xfrm>
              <a:off x="4655076" y="1519570"/>
              <a:ext cx="1265926" cy="1189713"/>
              <a:chOff x="-2505974" y="355288"/>
              <a:chExt cx="1785950" cy="1643074"/>
            </a:xfrm>
            <a:solidFill>
              <a:schemeClr val="accent3">
                <a:lumMod val="60000"/>
                <a:lumOff val="40000"/>
              </a:schemeClr>
            </a:solidFill>
          </p:grpSpPr>
          <p:sp>
            <p:nvSpPr>
              <p:cNvPr id="47" name="矩形 46"/>
              <p:cNvSpPr/>
              <p:nvPr/>
            </p:nvSpPr>
            <p:spPr>
              <a:xfrm>
                <a:off x="-2505974" y="355288"/>
                <a:ext cx="1785950" cy="1643074"/>
              </a:xfrm>
              <a:prstGeom prst="rect">
                <a:avLst/>
              </a:prstGeom>
              <a:grpFill/>
              <a:ln>
                <a:solidFill>
                  <a:schemeClr val="accent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48" name="直接连接符 47"/>
              <p:cNvCxnSpPr>
                <a:stCxn id="47" idx="1"/>
                <a:endCxn id="47" idx="3"/>
              </p:cNvCxnSpPr>
              <p:nvPr/>
            </p:nvCxnSpPr>
            <p:spPr>
              <a:xfrm>
                <a:off x="-2505974" y="1176826"/>
                <a:ext cx="1785950" cy="0"/>
              </a:xfrm>
              <a:prstGeom prst="line">
                <a:avLst/>
              </a:prstGeom>
              <a:grpFill/>
              <a:ln>
                <a:solidFill>
                  <a:schemeClr val="accent2">
                    <a:lumMod val="7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9" name="直接连接符 48"/>
              <p:cNvCxnSpPr>
                <a:stCxn id="47" idx="0"/>
                <a:endCxn id="47" idx="2"/>
              </p:cNvCxnSpPr>
              <p:nvPr/>
            </p:nvCxnSpPr>
            <p:spPr>
              <a:xfrm>
                <a:off x="-1612999" y="355288"/>
                <a:ext cx="0" cy="1643074"/>
              </a:xfrm>
              <a:prstGeom prst="line">
                <a:avLst/>
              </a:prstGeom>
              <a:grpFill/>
              <a:ln>
                <a:solidFill>
                  <a:schemeClr val="accent2">
                    <a:lumMod val="7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6" name="TextBox 23"/>
            <p:cNvSpPr txBox="1">
              <a:spLocks noChangeArrowheads="1"/>
            </p:cNvSpPr>
            <p:nvPr/>
          </p:nvSpPr>
          <p:spPr bwMode="auto">
            <a:xfrm>
              <a:off x="4760956" y="1422399"/>
              <a:ext cx="1227942" cy="120032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zh-CN" altLang="en-US" sz="7200" b="1" dirty="0" smtClean="0">
                  <a:latin typeface="楷体" pitchFamily="49" charset="-122"/>
                  <a:ea typeface="楷体" pitchFamily="49" charset="-122"/>
                </a:rPr>
                <a:t>煎</a:t>
              </a:r>
              <a:endParaRPr lang="zh-CN" altLang="en-US" sz="7200" b="1" dirty="0">
                <a:latin typeface="楷体" pitchFamily="49" charset="-122"/>
                <a:ea typeface="楷体" pitchFamily="49" charset="-122"/>
              </a:endParaRPr>
            </a:p>
          </p:txBody>
        </p:sp>
      </p:grpSp>
      <p:sp>
        <p:nvSpPr>
          <p:cNvPr id="56" name="TextBox 55"/>
          <p:cNvSpPr txBox="1"/>
          <p:nvPr/>
        </p:nvSpPr>
        <p:spPr>
          <a:xfrm>
            <a:off x="806594" y="2507066"/>
            <a:ext cx="69762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err="1" smtClean="0">
                <a:latin typeface="+mn-ea"/>
                <a:ea typeface="+mn-ea"/>
              </a:rPr>
              <a:t>fǔ</a:t>
            </a:r>
            <a:endParaRPr lang="zh-CN" altLang="en-US" sz="4000" dirty="0">
              <a:latin typeface="+mn-ea"/>
              <a:ea typeface="+mn-ea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2086917" y="3868881"/>
            <a:ext cx="286732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itchFamily="49" charset="-122"/>
                <a:ea typeface="楷体" pitchFamily="49" charset="-122"/>
              </a:rPr>
              <a:t>组词</a:t>
            </a:r>
            <a:r>
              <a:rPr lang="zh-CN" altLang="en-US" sz="2000" b="1" dirty="0" smtClean="0">
                <a:latin typeface="楷体" pitchFamily="49" charset="-122"/>
                <a:ea typeface="楷体" pitchFamily="49" charset="-122"/>
                <a:sym typeface="Wingdings" pitchFamily="2" charset="2"/>
              </a:rPr>
              <a:t>：豆腐  腐乳</a:t>
            </a:r>
            <a:endParaRPr lang="zh-CN" altLang="en-US" sz="20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2039417" y="3038337"/>
            <a:ext cx="279363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itchFamily="49" charset="-122"/>
                <a:ea typeface="楷体" pitchFamily="49" charset="-122"/>
                <a:sym typeface="Wingdings" pitchFamily="2" charset="2"/>
              </a:rPr>
              <a:t>易错提示：</a:t>
            </a:r>
            <a:endParaRPr lang="en-US" altLang="zh-CN" sz="2000" b="1" dirty="0" smtClean="0">
              <a:latin typeface="楷体" pitchFamily="49" charset="-122"/>
              <a:ea typeface="楷体" pitchFamily="49" charset="-122"/>
              <a:sym typeface="Wingdings" pitchFamily="2" charset="2"/>
            </a:endParaRPr>
          </a:p>
          <a:p>
            <a:r>
              <a:rPr lang="zh-CN" altLang="en-US" sz="2000" b="1" dirty="0" smtClean="0">
                <a:latin typeface="楷体" pitchFamily="49" charset="-122"/>
                <a:ea typeface="楷体" pitchFamily="49" charset="-122"/>
                <a:sym typeface="Wingdings" pitchFamily="2" charset="2"/>
              </a:rPr>
              <a:t>　三声。</a:t>
            </a:r>
            <a:endParaRPr lang="zh-CN" altLang="en-US" sz="20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5034791" y="2635244"/>
            <a:ext cx="95410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err="1" smtClean="0">
                <a:latin typeface="+mn-ea"/>
                <a:ea typeface="+mn-ea"/>
              </a:rPr>
              <a:t>zhǔ</a:t>
            </a:r>
            <a:endParaRPr lang="zh-CN" altLang="en-US" sz="4000" dirty="0">
              <a:latin typeface="+mn-ea"/>
              <a:ea typeface="+mn-ea"/>
            </a:endParaRPr>
          </a:p>
        </p:txBody>
      </p:sp>
      <p:sp>
        <p:nvSpPr>
          <p:cNvPr id="72" name="TextBox 71"/>
          <p:cNvSpPr txBox="1"/>
          <p:nvPr/>
        </p:nvSpPr>
        <p:spPr>
          <a:xfrm>
            <a:off x="6135391" y="3958021"/>
            <a:ext cx="286732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itchFamily="49" charset="-122"/>
                <a:ea typeface="楷体" pitchFamily="49" charset="-122"/>
              </a:rPr>
              <a:t>组词</a:t>
            </a:r>
            <a:r>
              <a:rPr lang="zh-CN" altLang="en-US" sz="2000" b="1" dirty="0" smtClean="0">
                <a:latin typeface="楷体" pitchFamily="49" charset="-122"/>
                <a:ea typeface="楷体" pitchFamily="49" charset="-122"/>
                <a:sym typeface="Wingdings" pitchFamily="2" charset="2"/>
              </a:rPr>
              <a:t>：水煮鱼  煮饭</a:t>
            </a:r>
            <a:endParaRPr lang="zh-CN" altLang="en-US" sz="20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73" name="TextBox 72"/>
          <p:cNvSpPr txBox="1"/>
          <p:nvPr/>
        </p:nvSpPr>
        <p:spPr>
          <a:xfrm>
            <a:off x="6065060" y="3220460"/>
            <a:ext cx="299573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itchFamily="49" charset="-122"/>
                <a:ea typeface="楷体" pitchFamily="49" charset="-122"/>
                <a:sym typeface="Wingdings" pitchFamily="2" charset="2"/>
              </a:rPr>
              <a:t>易错提示：</a:t>
            </a:r>
            <a:endParaRPr lang="en-US" altLang="zh-CN" sz="2000" b="1" dirty="0" smtClean="0">
              <a:latin typeface="楷体" pitchFamily="49" charset="-122"/>
              <a:ea typeface="楷体" pitchFamily="49" charset="-122"/>
              <a:sym typeface="Wingdings" pitchFamily="2" charset="2"/>
            </a:endParaRPr>
          </a:p>
          <a:p>
            <a:r>
              <a:rPr lang="zh-CN" altLang="en-US" sz="2000" b="1" dirty="0" smtClean="0">
                <a:latin typeface="楷体" pitchFamily="49" charset="-122"/>
                <a:ea typeface="楷体" pitchFamily="49" charset="-122"/>
                <a:sym typeface="Wingdings" pitchFamily="2" charset="2"/>
              </a:rPr>
              <a:t>　　翘舌音，三声。</a:t>
            </a:r>
            <a:endParaRPr lang="zh-CN" altLang="en-US" sz="20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74" name="TextBox 73"/>
          <p:cNvSpPr txBox="1"/>
          <p:nvPr/>
        </p:nvSpPr>
        <p:spPr>
          <a:xfrm>
            <a:off x="984925" y="4319188"/>
            <a:ext cx="95410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err="1" smtClean="0">
                <a:latin typeface="+mn-ea"/>
                <a:ea typeface="+mn-ea"/>
              </a:rPr>
              <a:t>bào</a:t>
            </a:r>
            <a:endParaRPr lang="zh-CN" altLang="en-US" sz="4000" dirty="0">
              <a:latin typeface="+mn-ea"/>
              <a:ea typeface="+mn-ea"/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2064274" y="5662411"/>
            <a:ext cx="263433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itchFamily="49" charset="-122"/>
                <a:ea typeface="楷体" pitchFamily="49" charset="-122"/>
              </a:rPr>
              <a:t>组词</a:t>
            </a:r>
            <a:r>
              <a:rPr lang="zh-CN" altLang="en-US" sz="2000" b="1" dirty="0" smtClean="0">
                <a:latin typeface="楷体" pitchFamily="49" charset="-122"/>
                <a:ea typeface="楷体" pitchFamily="49" charset="-122"/>
                <a:sym typeface="Wingdings" pitchFamily="2" charset="2"/>
              </a:rPr>
              <a:t>：葱爆羊肉  爆炸</a:t>
            </a:r>
            <a:endParaRPr lang="zh-CN" altLang="en-US" sz="20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76" name="TextBox 75"/>
          <p:cNvSpPr txBox="1"/>
          <p:nvPr/>
        </p:nvSpPr>
        <p:spPr>
          <a:xfrm>
            <a:off x="2060992" y="4831867"/>
            <a:ext cx="279363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itchFamily="49" charset="-122"/>
                <a:ea typeface="楷体" pitchFamily="49" charset="-122"/>
                <a:sym typeface="Wingdings" pitchFamily="2" charset="2"/>
              </a:rPr>
              <a:t>易错提示：</a:t>
            </a:r>
            <a:endParaRPr lang="en-US" altLang="zh-CN" sz="2000" b="1" dirty="0" smtClean="0">
              <a:latin typeface="楷体" pitchFamily="49" charset="-122"/>
              <a:ea typeface="楷体" pitchFamily="49" charset="-122"/>
              <a:sym typeface="Wingdings" pitchFamily="2" charset="2"/>
            </a:endParaRPr>
          </a:p>
          <a:p>
            <a:r>
              <a:rPr lang="zh-CN" altLang="en-US" sz="2000" b="1" dirty="0" smtClean="0">
                <a:latin typeface="楷体" pitchFamily="49" charset="-122"/>
                <a:ea typeface="楷体" pitchFamily="49" charset="-122"/>
                <a:sym typeface="Wingdings" pitchFamily="2" charset="2"/>
              </a:rPr>
              <a:t>　　四声。</a:t>
            </a:r>
            <a:endParaRPr lang="zh-CN" altLang="en-US" sz="20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83" name="TextBox 82"/>
          <p:cNvSpPr txBox="1"/>
          <p:nvPr/>
        </p:nvSpPr>
        <p:spPr>
          <a:xfrm>
            <a:off x="4698608" y="4403721"/>
            <a:ext cx="95410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err="1" smtClean="0">
                <a:latin typeface="+mn-ea"/>
                <a:ea typeface="+mn-ea"/>
              </a:rPr>
              <a:t>dùn</a:t>
            </a:r>
            <a:endParaRPr lang="zh-CN" altLang="en-US" sz="4000" dirty="0">
              <a:latin typeface="+mn-ea"/>
              <a:ea typeface="+mn-ea"/>
            </a:endParaRPr>
          </a:p>
        </p:txBody>
      </p:sp>
      <p:sp>
        <p:nvSpPr>
          <p:cNvPr id="90" name="TextBox 89"/>
          <p:cNvSpPr txBox="1"/>
          <p:nvPr/>
        </p:nvSpPr>
        <p:spPr>
          <a:xfrm>
            <a:off x="6193467" y="5797489"/>
            <a:ext cx="286732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itchFamily="49" charset="-122"/>
                <a:ea typeface="楷体" pitchFamily="49" charset="-122"/>
              </a:rPr>
              <a:t>组词</a:t>
            </a:r>
            <a:r>
              <a:rPr lang="zh-CN" altLang="en-US" sz="2000" b="1" dirty="0" smtClean="0">
                <a:latin typeface="楷体" pitchFamily="49" charset="-122"/>
                <a:ea typeface="楷体" pitchFamily="49" charset="-122"/>
                <a:sym typeface="Wingdings" pitchFamily="2" charset="2"/>
              </a:rPr>
              <a:t>：炖蘑菇  炖肉</a:t>
            </a:r>
            <a:endParaRPr lang="zh-CN" altLang="en-US" sz="20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91" name="TextBox 90"/>
          <p:cNvSpPr txBox="1"/>
          <p:nvPr/>
        </p:nvSpPr>
        <p:spPr>
          <a:xfrm>
            <a:off x="6065104" y="4832150"/>
            <a:ext cx="344688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itchFamily="49" charset="-122"/>
                <a:ea typeface="楷体" pitchFamily="49" charset="-122"/>
                <a:sym typeface="Wingdings" pitchFamily="2" charset="2"/>
              </a:rPr>
              <a:t>易错提示：</a:t>
            </a:r>
            <a:endParaRPr lang="en-US" altLang="zh-CN" sz="2000" b="1" dirty="0" smtClean="0">
              <a:latin typeface="楷体" pitchFamily="49" charset="-122"/>
              <a:ea typeface="楷体" pitchFamily="49" charset="-122"/>
              <a:sym typeface="Wingdings" pitchFamily="2" charset="2"/>
            </a:endParaRPr>
          </a:p>
          <a:p>
            <a:r>
              <a:rPr lang="zh-CN" altLang="en-US" sz="2000" b="1" dirty="0" smtClean="0">
                <a:latin typeface="楷体" pitchFamily="49" charset="-122"/>
                <a:ea typeface="楷体" pitchFamily="49" charset="-122"/>
                <a:sym typeface="Wingdings" pitchFamily="2" charset="2"/>
              </a:rPr>
              <a:t>　前鼻音，四声</a:t>
            </a:r>
            <a:r>
              <a:rPr lang="zh-CN" altLang="en-US" sz="1600" b="1" dirty="0" smtClean="0">
                <a:latin typeface="楷体" pitchFamily="49" charset="-122"/>
                <a:ea typeface="楷体" pitchFamily="49" charset="-122"/>
                <a:sym typeface="Wingdings" pitchFamily="2" charset="2"/>
              </a:rPr>
              <a:t>。</a:t>
            </a:r>
            <a:endParaRPr lang="zh-CN" altLang="en-US" sz="1600" dirty="0"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93" name="组合 92"/>
          <p:cNvGrpSpPr/>
          <p:nvPr/>
        </p:nvGrpSpPr>
        <p:grpSpPr>
          <a:xfrm>
            <a:off x="4799178" y="3220460"/>
            <a:ext cx="1353739" cy="1332417"/>
            <a:chOff x="3418472" y="1067242"/>
            <a:chExt cx="1353739" cy="1332417"/>
          </a:xfrm>
        </p:grpSpPr>
        <p:grpSp>
          <p:nvGrpSpPr>
            <p:cNvPr id="94" name="组合 93"/>
            <p:cNvGrpSpPr/>
            <p:nvPr/>
          </p:nvGrpSpPr>
          <p:grpSpPr>
            <a:xfrm>
              <a:off x="3418472" y="1209946"/>
              <a:ext cx="1265926" cy="1189713"/>
              <a:chOff x="-4250556" y="-72324"/>
              <a:chExt cx="1785950" cy="1643074"/>
            </a:xfrm>
            <a:solidFill>
              <a:schemeClr val="accent3">
                <a:lumMod val="60000"/>
                <a:lumOff val="40000"/>
              </a:schemeClr>
            </a:solidFill>
          </p:grpSpPr>
          <p:sp>
            <p:nvSpPr>
              <p:cNvPr id="96" name="矩形 95"/>
              <p:cNvSpPr/>
              <p:nvPr/>
            </p:nvSpPr>
            <p:spPr>
              <a:xfrm>
                <a:off x="-4250556" y="-72324"/>
                <a:ext cx="1785950" cy="1643074"/>
              </a:xfrm>
              <a:prstGeom prst="rect">
                <a:avLst/>
              </a:prstGeom>
              <a:grpFill/>
              <a:ln>
                <a:solidFill>
                  <a:schemeClr val="accent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97" name="直接连接符 96"/>
              <p:cNvCxnSpPr>
                <a:stCxn id="96" idx="1"/>
                <a:endCxn id="96" idx="3"/>
              </p:cNvCxnSpPr>
              <p:nvPr/>
            </p:nvCxnSpPr>
            <p:spPr>
              <a:xfrm>
                <a:off x="-4250556" y="749214"/>
                <a:ext cx="1785950" cy="0"/>
              </a:xfrm>
              <a:prstGeom prst="line">
                <a:avLst/>
              </a:prstGeom>
              <a:grpFill/>
              <a:ln>
                <a:solidFill>
                  <a:schemeClr val="accent2">
                    <a:lumMod val="7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8" name="直接连接符 97"/>
              <p:cNvCxnSpPr>
                <a:stCxn id="96" idx="0"/>
                <a:endCxn id="96" idx="2"/>
              </p:cNvCxnSpPr>
              <p:nvPr/>
            </p:nvCxnSpPr>
            <p:spPr>
              <a:xfrm>
                <a:off x="-3357581" y="-72324"/>
                <a:ext cx="0" cy="1643074"/>
              </a:xfrm>
              <a:prstGeom prst="line">
                <a:avLst/>
              </a:prstGeom>
              <a:grpFill/>
              <a:ln>
                <a:solidFill>
                  <a:schemeClr val="accent2">
                    <a:lumMod val="7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95" name="TextBox 23"/>
            <p:cNvSpPr txBox="1">
              <a:spLocks noChangeArrowheads="1"/>
            </p:cNvSpPr>
            <p:nvPr/>
          </p:nvSpPr>
          <p:spPr bwMode="auto">
            <a:xfrm>
              <a:off x="3544269" y="1067242"/>
              <a:ext cx="1227942" cy="120032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zh-CN" altLang="en-US" sz="7200" b="1" dirty="0" smtClean="0">
                  <a:latin typeface="楷体" pitchFamily="49" charset="-122"/>
                  <a:ea typeface="楷体" pitchFamily="49" charset="-122"/>
                </a:rPr>
                <a:t>煮</a:t>
              </a:r>
              <a:endParaRPr lang="zh-CN" altLang="en-US" sz="7200" b="1" dirty="0">
                <a:latin typeface="楷体" pitchFamily="49" charset="-122"/>
                <a:ea typeface="楷体" pitchFamily="49" charset="-122"/>
              </a:endParaRPr>
            </a:p>
          </p:txBody>
        </p:sp>
      </p:grpSp>
      <p:grpSp>
        <p:nvGrpSpPr>
          <p:cNvPr id="101" name="组合 100"/>
          <p:cNvGrpSpPr/>
          <p:nvPr/>
        </p:nvGrpSpPr>
        <p:grpSpPr>
          <a:xfrm>
            <a:off x="716783" y="3214008"/>
            <a:ext cx="1265926" cy="1189713"/>
            <a:chOff x="-2771523" y="594818"/>
            <a:chExt cx="1785950" cy="1643074"/>
          </a:xfrm>
          <a:solidFill>
            <a:schemeClr val="accent3">
              <a:lumMod val="60000"/>
              <a:lumOff val="40000"/>
            </a:schemeClr>
          </a:solidFill>
        </p:grpSpPr>
        <p:sp>
          <p:nvSpPr>
            <p:cNvPr id="102" name="矩形 101"/>
            <p:cNvSpPr/>
            <p:nvPr/>
          </p:nvSpPr>
          <p:spPr>
            <a:xfrm>
              <a:off x="-2771523" y="594818"/>
              <a:ext cx="1785950" cy="1643074"/>
            </a:xfrm>
            <a:prstGeom prst="rect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03" name="直接连接符 102"/>
            <p:cNvCxnSpPr>
              <a:stCxn id="102" idx="1"/>
              <a:endCxn id="102" idx="3"/>
            </p:cNvCxnSpPr>
            <p:nvPr/>
          </p:nvCxnSpPr>
          <p:spPr>
            <a:xfrm>
              <a:off x="-2771523" y="1416355"/>
              <a:ext cx="1785950" cy="0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直接连接符 103"/>
            <p:cNvCxnSpPr>
              <a:stCxn id="102" idx="0"/>
              <a:endCxn id="102" idx="2"/>
            </p:cNvCxnSpPr>
            <p:nvPr/>
          </p:nvCxnSpPr>
          <p:spPr>
            <a:xfrm>
              <a:off x="-1878548" y="594818"/>
              <a:ext cx="0" cy="1643074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5" name="TextBox 23"/>
          <p:cNvSpPr txBox="1">
            <a:spLocks noChangeArrowheads="1"/>
          </p:cNvSpPr>
          <p:nvPr/>
        </p:nvSpPr>
        <p:spPr bwMode="auto">
          <a:xfrm>
            <a:off x="806594" y="3119938"/>
            <a:ext cx="1227942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7200" b="1" dirty="0" smtClean="0">
                <a:latin typeface="楷体" pitchFamily="49" charset="-122"/>
                <a:ea typeface="楷体" pitchFamily="49" charset="-122"/>
              </a:rPr>
              <a:t>腐</a:t>
            </a:r>
            <a:endParaRPr lang="zh-CN" altLang="en-US" sz="7200" b="1" dirty="0"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106" name="组合 105"/>
          <p:cNvGrpSpPr/>
          <p:nvPr/>
        </p:nvGrpSpPr>
        <p:grpSpPr>
          <a:xfrm>
            <a:off x="653608" y="5084042"/>
            <a:ext cx="1265926" cy="1189713"/>
            <a:chOff x="-2771523" y="594818"/>
            <a:chExt cx="1785950" cy="1643074"/>
          </a:xfrm>
          <a:solidFill>
            <a:schemeClr val="accent3">
              <a:lumMod val="60000"/>
              <a:lumOff val="40000"/>
            </a:schemeClr>
          </a:solidFill>
        </p:grpSpPr>
        <p:sp>
          <p:nvSpPr>
            <p:cNvPr id="107" name="矩形 106"/>
            <p:cNvSpPr/>
            <p:nvPr/>
          </p:nvSpPr>
          <p:spPr>
            <a:xfrm>
              <a:off x="-2771523" y="594818"/>
              <a:ext cx="1785950" cy="1643074"/>
            </a:xfrm>
            <a:prstGeom prst="rect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08" name="直接连接符 107"/>
            <p:cNvCxnSpPr>
              <a:stCxn id="107" idx="1"/>
              <a:endCxn id="107" idx="3"/>
            </p:cNvCxnSpPr>
            <p:nvPr/>
          </p:nvCxnSpPr>
          <p:spPr>
            <a:xfrm>
              <a:off x="-2771523" y="1416355"/>
              <a:ext cx="1785950" cy="0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" name="直接连接符 108"/>
            <p:cNvCxnSpPr>
              <a:stCxn id="107" idx="0"/>
              <a:endCxn id="107" idx="2"/>
            </p:cNvCxnSpPr>
            <p:nvPr/>
          </p:nvCxnSpPr>
          <p:spPr>
            <a:xfrm>
              <a:off x="-1878548" y="594818"/>
              <a:ext cx="0" cy="1643074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0" name="TextBox 23"/>
          <p:cNvSpPr txBox="1">
            <a:spLocks noChangeArrowheads="1"/>
          </p:cNvSpPr>
          <p:nvPr/>
        </p:nvSpPr>
        <p:spPr bwMode="auto">
          <a:xfrm>
            <a:off x="738416" y="4989972"/>
            <a:ext cx="1227942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7200" b="1" dirty="0" smtClean="0">
                <a:latin typeface="楷体" pitchFamily="49" charset="-122"/>
                <a:ea typeface="楷体" pitchFamily="49" charset="-122"/>
              </a:rPr>
              <a:t>爆</a:t>
            </a:r>
            <a:endParaRPr lang="zh-CN" altLang="en-US" sz="7200" b="1" dirty="0"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111" name="组合 110"/>
          <p:cNvGrpSpPr/>
          <p:nvPr/>
        </p:nvGrpSpPr>
        <p:grpSpPr>
          <a:xfrm>
            <a:off x="4844408" y="5237391"/>
            <a:ext cx="1265926" cy="1189713"/>
            <a:chOff x="-2771523" y="594818"/>
            <a:chExt cx="1785950" cy="1643074"/>
          </a:xfrm>
          <a:solidFill>
            <a:schemeClr val="accent3">
              <a:lumMod val="60000"/>
              <a:lumOff val="40000"/>
            </a:schemeClr>
          </a:solidFill>
        </p:grpSpPr>
        <p:sp>
          <p:nvSpPr>
            <p:cNvPr id="112" name="矩形 111"/>
            <p:cNvSpPr/>
            <p:nvPr/>
          </p:nvSpPr>
          <p:spPr>
            <a:xfrm>
              <a:off x="-2771523" y="594818"/>
              <a:ext cx="1785950" cy="1643074"/>
            </a:xfrm>
            <a:prstGeom prst="rect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13" name="直接连接符 112"/>
            <p:cNvCxnSpPr>
              <a:stCxn id="112" idx="1"/>
              <a:endCxn id="112" idx="3"/>
            </p:cNvCxnSpPr>
            <p:nvPr/>
          </p:nvCxnSpPr>
          <p:spPr>
            <a:xfrm>
              <a:off x="-2771523" y="1416355"/>
              <a:ext cx="1785950" cy="0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4" name="直接连接符 113"/>
            <p:cNvCxnSpPr>
              <a:stCxn id="112" idx="0"/>
              <a:endCxn id="112" idx="2"/>
            </p:cNvCxnSpPr>
            <p:nvPr/>
          </p:nvCxnSpPr>
          <p:spPr>
            <a:xfrm>
              <a:off x="-1878548" y="594818"/>
              <a:ext cx="0" cy="1643074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5" name="TextBox 23"/>
          <p:cNvSpPr txBox="1">
            <a:spLocks noChangeArrowheads="1"/>
          </p:cNvSpPr>
          <p:nvPr/>
        </p:nvSpPr>
        <p:spPr bwMode="auto">
          <a:xfrm>
            <a:off x="4920780" y="5150198"/>
            <a:ext cx="1227942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7200" b="1" dirty="0" smtClean="0">
                <a:latin typeface="楷体" pitchFamily="49" charset="-122"/>
                <a:ea typeface="楷体" pitchFamily="49" charset="-122"/>
              </a:rPr>
              <a:t>炖</a:t>
            </a:r>
            <a:endParaRPr lang="zh-CN" altLang="en-US" sz="72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523786" y="667986"/>
            <a:ext cx="70083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 err="1" smtClean="0">
                <a:solidFill>
                  <a:srgbClr val="FF0000"/>
                </a:solidFill>
                <a:latin typeface="+mn-ea"/>
                <a:ea typeface="+mn-ea"/>
              </a:rPr>
              <a:t>bō</a:t>
            </a:r>
            <a:endParaRPr lang="zh-CN" altLang="en-US" sz="4000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4596710" y="773648"/>
            <a:ext cx="121700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 err="1" smtClean="0">
                <a:solidFill>
                  <a:srgbClr val="FF0000"/>
                </a:solidFill>
                <a:latin typeface="+mn-ea"/>
                <a:ea typeface="+mn-ea"/>
              </a:rPr>
              <a:t>jiān</a:t>
            </a:r>
            <a:endParaRPr lang="zh-CN" altLang="en-US" sz="4000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796052" y="2508662"/>
            <a:ext cx="70083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 err="1" smtClean="0">
                <a:solidFill>
                  <a:srgbClr val="FF0000"/>
                </a:solidFill>
                <a:latin typeface="+mn-ea"/>
                <a:ea typeface="+mn-ea"/>
              </a:rPr>
              <a:t>fǔ</a:t>
            </a:r>
            <a:endParaRPr lang="zh-CN" altLang="en-US" sz="4000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4997226" y="2636912"/>
            <a:ext cx="95891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 err="1" smtClean="0">
                <a:solidFill>
                  <a:srgbClr val="FF0000"/>
                </a:solidFill>
                <a:latin typeface="+mn-ea"/>
                <a:ea typeface="+mn-ea"/>
              </a:rPr>
              <a:t>zhǔ</a:t>
            </a:r>
            <a:endParaRPr lang="zh-CN" altLang="en-US" sz="4000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955834" y="4317806"/>
            <a:ext cx="95891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 err="1" smtClean="0">
                <a:solidFill>
                  <a:srgbClr val="FF0000"/>
                </a:solidFill>
                <a:latin typeface="+mn-ea"/>
                <a:ea typeface="+mn-ea"/>
              </a:rPr>
              <a:t>bào</a:t>
            </a:r>
            <a:endParaRPr lang="zh-CN" altLang="en-US" sz="4000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4668718" y="4405580"/>
            <a:ext cx="95891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 err="1" smtClean="0">
                <a:solidFill>
                  <a:srgbClr val="FF0000"/>
                </a:solidFill>
                <a:latin typeface="+mn-ea"/>
                <a:ea typeface="+mn-ea"/>
              </a:rPr>
              <a:t>dùn</a:t>
            </a:r>
            <a:endParaRPr lang="zh-CN" altLang="en-US" sz="4000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66" name="对角圆角矩形 65"/>
          <p:cNvSpPr/>
          <p:nvPr/>
        </p:nvSpPr>
        <p:spPr>
          <a:xfrm>
            <a:off x="1132671" y="205637"/>
            <a:ext cx="3655353" cy="432048"/>
          </a:xfrm>
          <a:prstGeom prst="round2DiagRect">
            <a:avLst/>
          </a:prstGeom>
          <a:ln w="12700">
            <a:solidFill>
              <a:srgbClr val="CCECFF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字词乐园</a:t>
            </a:r>
            <a:r>
              <a:rPr lang="en-US" altLang="zh-CN" sz="3200" b="1" dirty="0" smtClean="0">
                <a:solidFill>
                  <a:schemeClr val="accent6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—</a:t>
            </a:r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会认字</a:t>
            </a:r>
            <a:endParaRPr lang="en-US" altLang="zh-CN" sz="3200" b="1" dirty="0">
              <a:solidFill>
                <a:schemeClr val="accent6">
                  <a:lumMod val="75000"/>
                </a:schemeClr>
              </a:solidFill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67" name="图片 6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110421"/>
            <a:ext cx="591224" cy="549852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97937707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" grpId="0"/>
      <p:bldP spid="64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3142</TotalTime>
  <Words>894</Words>
  <Application>Microsoft Office PowerPoint</Application>
  <PresentationFormat>全屏显示(4:3)</PresentationFormat>
  <Paragraphs>270</Paragraphs>
  <Slides>28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29" baseType="lpstr">
      <vt:lpstr>Office 主题​​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lcj</dc:creator>
  <cp:lastModifiedBy>whjy</cp:lastModifiedBy>
  <cp:revision>657</cp:revision>
  <dcterms:created xsi:type="dcterms:W3CDTF">2017-05-17T10:13:19Z</dcterms:created>
  <dcterms:modified xsi:type="dcterms:W3CDTF">2018-02-18T05:45:38Z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2052-10.1.0.6260</vt:lpwstr>
  </property>
</Properties>
</file>