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heme/themeOverride3.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3" r:id="rId3"/>
    <p:sldId id="264" r:id="rId4"/>
    <p:sldId id="257" r:id="rId5"/>
    <p:sldId id="266" r:id="rId6"/>
    <p:sldId id="267" r:id="rId7"/>
    <p:sldId id="276" r:id="rId8"/>
    <p:sldId id="262" r:id="rId9"/>
    <p:sldId id="270" r:id="rId10"/>
    <p:sldId id="269" r:id="rId11"/>
    <p:sldId id="271" r:id="rId12"/>
    <p:sldId id="272" r:id="rId13"/>
    <p:sldId id="273" r:id="rId14"/>
    <p:sldId id="274" r:id="rId15"/>
    <p:sldId id="275" r:id="rId16"/>
    <p:sldId id="268" r:id="rId17"/>
    <p:sldId id="259" r:id="rId18"/>
  </p:sldIdLst>
  <p:sldSz cx="9144000" cy="6858000" type="screen4x3"/>
  <p:notesSz cx="7559675" cy="10691813"/>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D7E"/>
    <a:srgbClr val="FFCC66"/>
    <a:srgbClr val="FFFF00"/>
    <a:srgbClr val="FF5E49"/>
    <a:srgbClr val="F4F4F4"/>
    <a:srgbClr val="DDDDDD"/>
    <a:srgbClr val="EAEAE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snapToObjects="1">
      <p:cViewPr varScale="1">
        <p:scale>
          <a:sx n="84" d="100"/>
          <a:sy n="84" d="100"/>
        </p:scale>
        <p:origin x="-115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ph type="sldImg" idx="2"/>
          </p:nvPr>
        </p:nvSpPr>
        <p:spPr bwMode="auto">
          <a:xfrm>
            <a:off x="1158875" y="881063"/>
            <a:ext cx="5040313" cy="3852862"/>
          </a:xfrm>
          <a:prstGeom prst="rect">
            <a:avLst/>
          </a:prstGeom>
          <a:noFill/>
          <a:ln w="9525">
            <a:noFill/>
            <a:miter lim="800000"/>
            <a:headEnd/>
            <a:tailEnd/>
          </a:ln>
        </p:spPr>
      </p:sp>
      <p:sp>
        <p:nvSpPr>
          <p:cNvPr id="2051" name="Rectangle 3"/>
          <p:cNvSpPr>
            <a:spLocks noChangeArrowheads="1"/>
          </p:cNvSpPr>
          <p:nvPr>
            <p:ph type="body" sz="quarter" idx="3"/>
          </p:nvPr>
        </p:nvSpPr>
        <p:spPr bwMode="auto">
          <a:xfrm>
            <a:off x="593725" y="5132388"/>
            <a:ext cx="6372225" cy="4621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
第二级
第三级
第四级
第五级</a:t>
            </a:r>
          </a:p>
        </p:txBody>
      </p:sp>
      <p:sp>
        <p:nvSpPr>
          <p:cNvPr id="2052" name="Rectangle 4"/>
          <p:cNvSpPr>
            <a:spLocks noChangeArrowheads="1"/>
          </p:cNvSpPr>
          <p:nvPr>
            <p:ph type="hdr" sz="quarter"/>
          </p:nvPr>
        </p:nvSpPr>
        <p:spPr bwMode="auto">
          <a:xfrm>
            <a:off x="0" y="0"/>
            <a:ext cx="3278188" cy="534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2053" name="Rectangle 5"/>
          <p:cNvSpPr>
            <a:spLocks noChangeArrowheads="1"/>
          </p:cNvSpPr>
          <p:nvPr>
            <p:ph type="dt" idx="1"/>
          </p:nvPr>
        </p:nvSpPr>
        <p:spPr bwMode="auto">
          <a:xfrm>
            <a:off x="4281488" y="0"/>
            <a:ext cx="3278187" cy="534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zh-CN" altLang="en-US"/>
          </a:p>
        </p:txBody>
      </p:sp>
      <p:sp>
        <p:nvSpPr>
          <p:cNvPr id="2054" name="Rectangle 6"/>
          <p:cNvSpPr>
            <a:spLocks noChangeArrowheads="1"/>
          </p:cNvSpPr>
          <p:nvPr>
            <p:ph type="ftr" sz="quarter" idx="4"/>
          </p:nvPr>
        </p:nvSpPr>
        <p:spPr bwMode="auto">
          <a:xfrm>
            <a:off x="0" y="10156825"/>
            <a:ext cx="3278188" cy="534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2055" name="Rectangle 7"/>
          <p:cNvSpPr>
            <a:spLocks noChangeArrowheads="1"/>
          </p:cNvSpPr>
          <p:nvPr>
            <p:ph type="sldNum" sz="quarter" idx="5"/>
          </p:nvPr>
        </p:nvSpPr>
        <p:spPr bwMode="auto">
          <a:xfrm>
            <a:off x="4281488" y="10156825"/>
            <a:ext cx="3278187" cy="534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7BDD6FF3-924E-46C9-A67F-120E6E27A901}" type="slidenum">
              <a:rPr lang="zh-CN" altLang="en-US"/>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1.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3.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Rectangle 2"/>
          <p:cNvSpPr>
            <a:spLocks noChangeArrowheads="1"/>
          </p:cNvSpPr>
          <p:nvPr>
            <p:ph type="sldImg"/>
          </p:nvPr>
        </p:nvSpPr>
        <p:spPr>
          <a:xfrm>
            <a:off x="1111250" y="881063"/>
            <a:ext cx="5135563" cy="3852862"/>
          </a:xfrm>
          <a:ln/>
        </p:spPr>
      </p:sp>
      <p:sp>
        <p:nvSpPr>
          <p:cNvPr id="4099" name="Rectangle 3"/>
          <p:cNvSpPr>
            <a:spLocks noChangeArrowheads="1"/>
          </p:cNvSpPr>
          <p:nvPr>
            <p:ph type="body" idx="1"/>
          </p:nvPr>
        </p:nvSpPr>
        <p:spPr>
          <a:ln/>
        </p:spPr>
        <p:txBody>
          <a:bodyPr/>
          <a:lstStyle/>
          <a:p>
            <a:r>
              <a:rPr lang="zh-CN" altLang="en-US"/>
              <a:t>请用相应内容替换文本框中的“X”，例如：“人教版小学语文二年级上册教学课件”，“第三单元”，“第7课”。</a:t>
            </a:r>
          </a:p>
        </p:txBody>
      </p:sp>
    </p:spTree>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6146" name="Rectangle 2"/>
          <p:cNvSpPr>
            <a:spLocks noChangeArrowheads="1"/>
          </p:cNvSpPr>
          <p:nvPr>
            <p:ph type="sldImg"/>
          </p:nvPr>
        </p:nvSpPr>
        <p:spPr>
          <a:xfrm>
            <a:off x="1111250" y="881063"/>
            <a:ext cx="5135563" cy="3852862"/>
          </a:xfrm>
          <a:ln/>
        </p:spPr>
      </p:sp>
      <p:sp>
        <p:nvSpPr>
          <p:cNvPr id="6147" name="Rectangle 3"/>
          <p:cNvSpPr>
            <a:spLocks noChangeArrowheads="1"/>
          </p:cNvSpPr>
          <p:nvPr>
            <p:ph type="body" idx="1"/>
          </p:nvPr>
        </p:nvSpPr>
        <p:spPr>
          <a:ln/>
        </p:spPr>
        <p:txBody>
          <a:bodyPr/>
          <a:lstStyle/>
          <a:p>
            <a:r>
              <a:rPr lang="zh-CN" altLang="en-US"/>
              <a:t>添加新的内容页，请使用“新建幻灯片副本”。</a:t>
            </a:r>
          </a:p>
        </p:txBody>
      </p:sp>
    </p:spTree>
  </p:cSld>
  <p:clrMapOvr>
    <a:overrideClrMapping bg1="lt1" tx1="dk1" bg2="lt2" tx2="dk2" accent1="accent1" accent2="accent2" accent3="accent3" accent4="accent4" accent5="accent5" accent6="accent6" hlink="hlink" folHlink="folHlink"/>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8194" name="Rectangle 2"/>
          <p:cNvSpPr>
            <a:spLocks noChangeArrowheads="1"/>
          </p:cNvSpPr>
          <p:nvPr>
            <p:ph type="sldImg"/>
          </p:nvPr>
        </p:nvSpPr>
        <p:spPr>
          <a:xfrm>
            <a:off x="1111250" y="881063"/>
            <a:ext cx="5135563" cy="3852862"/>
          </a:xfrm>
          <a:ln/>
        </p:spPr>
      </p:sp>
      <p:sp>
        <p:nvSpPr>
          <p:cNvPr id="8195" name="Rectangle 3"/>
          <p:cNvSpPr>
            <a:spLocks noChangeArrowheads="1"/>
          </p:cNvSpPr>
          <p:nvPr>
            <p:ph type="body" idx="1"/>
          </p:nvPr>
        </p:nvSpPr>
        <p:spPr>
          <a:ln/>
        </p:spPr>
        <p:txBody>
          <a:bodyPr/>
          <a:lstStyle/>
          <a:p>
            <a:r>
              <a:rPr lang="zh-CN" altLang="en-US"/>
              <a:t>本页不要添加任何内容。</a:t>
            </a:r>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DF50DD24-D0B7-4E18-8817-9EE0F817A565}" type="slidenum">
              <a:rPr lang="zh-CN" alt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1AA72A50-F752-4E10-9019-C69D19B895AC}" type="slidenum">
              <a:rPr lang="zh-CN" alt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327BF259-414C-4882-AAAF-2F0FBF5A15C3}" type="slidenum">
              <a:rPr lang="zh-CN" alt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870E0D34-86BB-425E-946E-6B18445507F3}" type="slidenum">
              <a:rPr lang="zh-CN" alt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2586A080-8EF5-4595-B949-4C8BE7245E45}" type="slidenum">
              <a:rPr lang="zh-CN" alt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D7E14FE5-5EB5-44F6-9A8F-AE228FDD4CCD}" type="slidenum">
              <a:rPr lang="zh-CN" alt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28B6CC5B-C6BB-471B-A725-FCA7275F3CEC}" type="slidenum">
              <a:rPr lang="zh-CN" alt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4907F3F0-A2A9-438E-8AA8-13B7C1608E97}" type="slidenum">
              <a:rPr lang="zh-CN" alt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A796A1BF-1C78-4515-8753-153539C46618}" type="slidenum">
              <a:rPr lang="zh-CN" alt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172A4CC4-9762-4EB6-9AE8-219720C15553}" type="slidenum">
              <a:rPr lang="zh-CN" alt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F3218ABF-EB3A-4979-BB76-0D72ED944139}" type="slidenum">
              <a:rPr lang="zh-CN" alt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D5FA95BD-ACF5-4C28-92B2-3918AA61CEED}" type="slidenum">
              <a:rPr lang="zh-CN" alt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ea typeface="宋体" pitchFamily="2" charset="-122"/>
        </a:defRPr>
      </a:lvl2pPr>
      <a:lvl3pPr algn="ctr" rtl="0" eaLnBrk="1" fontAlgn="base" hangingPunct="1">
        <a:spcBef>
          <a:spcPct val="0"/>
        </a:spcBef>
        <a:spcAft>
          <a:spcPct val="0"/>
        </a:spcAft>
        <a:defRPr sz="4400">
          <a:solidFill>
            <a:schemeClr val="tx2"/>
          </a:solidFill>
          <a:latin typeface="Arial" pitchFamily="34" charset="0"/>
          <a:ea typeface="宋体" pitchFamily="2" charset="-122"/>
        </a:defRPr>
      </a:lvl3pPr>
      <a:lvl4pPr algn="ctr" rtl="0" eaLnBrk="1" fontAlgn="base" hangingPunct="1">
        <a:spcBef>
          <a:spcPct val="0"/>
        </a:spcBef>
        <a:spcAft>
          <a:spcPct val="0"/>
        </a:spcAft>
        <a:defRPr sz="4400">
          <a:solidFill>
            <a:schemeClr val="tx2"/>
          </a:solidFill>
          <a:latin typeface="Arial" pitchFamily="34" charset="0"/>
          <a:ea typeface="宋体" pitchFamily="2" charset="-122"/>
        </a:defRPr>
      </a:lvl4pPr>
      <a:lvl5pPr algn="ctr" rtl="0" eaLnBrk="1" fontAlgn="base" hangingPunct="1">
        <a:spcBef>
          <a:spcPct val="0"/>
        </a:spcBef>
        <a:spcAft>
          <a:spcPct val="0"/>
        </a:spcAft>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09613" y="295275"/>
            <a:ext cx="7751762" cy="869950"/>
          </a:xfrm>
        </p:spPr>
        <p:txBody>
          <a:bodyPr lIns="90170" tIns="46990" rIns="90170" bIns="46990" anchor="t"/>
          <a:lstStyle/>
          <a:p>
            <a:pPr algn="l"/>
            <a:r>
              <a:rPr lang="zh-CN" altLang="en-US" sz="4000" b="1" dirty="0" smtClean="0">
                <a:solidFill>
                  <a:srgbClr val="FFBD7E"/>
                </a:solidFill>
              </a:rPr>
              <a:t>冀教版版</a:t>
            </a:r>
            <a:r>
              <a:rPr lang="zh-CN" altLang="en-US" sz="4000" b="1" dirty="0">
                <a:solidFill>
                  <a:srgbClr val="FFBD7E"/>
                </a:solidFill>
              </a:rPr>
              <a:t>小学</a:t>
            </a:r>
            <a:r>
              <a:rPr lang="zh-CN" altLang="en-US" sz="4000" b="1" dirty="0" smtClean="0">
                <a:solidFill>
                  <a:srgbClr val="FFBD7E"/>
                </a:solidFill>
              </a:rPr>
              <a:t>语文四年级下册</a:t>
            </a:r>
            <a:endParaRPr lang="zh-CN" altLang="en-US" sz="4000" b="1" dirty="0">
              <a:solidFill>
                <a:srgbClr val="FFBD7E"/>
              </a:solidFill>
            </a:endParaRPr>
          </a:p>
        </p:txBody>
      </p:sp>
      <p:sp>
        <p:nvSpPr>
          <p:cNvPr id="3075" name="Rectangle 3"/>
          <p:cNvSpPr>
            <a:spLocks noGrp="1" noChangeArrowheads="1"/>
          </p:cNvSpPr>
          <p:nvPr>
            <p:ph type="subTitle" idx="1"/>
          </p:nvPr>
        </p:nvSpPr>
        <p:spPr>
          <a:xfrm>
            <a:off x="4657725" y="3228975"/>
            <a:ext cx="3803650" cy="996950"/>
          </a:xfrm>
          <a:ln/>
        </p:spPr>
        <p:txBody>
          <a:bodyPr/>
          <a:lstStyle/>
          <a:p>
            <a:pPr>
              <a:lnSpc>
                <a:spcPct val="80000"/>
              </a:lnSpc>
            </a:pPr>
            <a:r>
              <a:rPr lang="zh-CN" altLang="en-US" sz="7200" dirty="0" smtClean="0">
                <a:solidFill>
                  <a:srgbClr val="FFBD7E"/>
                </a:solidFill>
              </a:rPr>
              <a:t>第</a:t>
            </a:r>
            <a:r>
              <a:rPr lang="en-US" altLang="zh-CN" sz="7200" dirty="0" smtClean="0">
                <a:solidFill>
                  <a:srgbClr val="FFBD7E"/>
                </a:solidFill>
              </a:rPr>
              <a:t>27</a:t>
            </a:r>
            <a:r>
              <a:rPr lang="zh-CN" altLang="en-US" sz="7200" dirty="0" smtClean="0">
                <a:solidFill>
                  <a:srgbClr val="FFBD7E"/>
                </a:solidFill>
              </a:rPr>
              <a:t>课</a:t>
            </a:r>
            <a:endParaRPr lang="zh-CN" altLang="en-US" sz="7200" dirty="0">
              <a:solidFill>
                <a:srgbClr val="FFBD7E"/>
              </a:solidFill>
            </a:endParaRPr>
          </a:p>
        </p:txBody>
      </p:sp>
      <p:sp>
        <p:nvSpPr>
          <p:cNvPr id="3076" name="Rectangle 4"/>
          <p:cNvSpPr>
            <a:spLocks noGrp="1" noChangeArrowheads="1"/>
          </p:cNvSpPr>
          <p:nvPr/>
        </p:nvSpPr>
        <p:spPr bwMode="auto">
          <a:xfrm>
            <a:off x="4657725" y="1857375"/>
            <a:ext cx="3803650" cy="784225"/>
          </a:xfrm>
          <a:prstGeom prst="rect">
            <a:avLst/>
          </a:prstGeom>
          <a:noFill/>
          <a:ln w="9525">
            <a:noFill/>
            <a:miter lim="800000"/>
            <a:headEnd/>
            <a:tailEnd/>
          </a:ln>
          <a:effectLst/>
        </p:spPr>
        <p:txBody>
          <a:bodyPr/>
          <a:lstStyle/>
          <a:p>
            <a:pPr algn="ctr">
              <a:lnSpc>
                <a:spcPct val="80000"/>
              </a:lnSpc>
              <a:spcBef>
                <a:spcPct val="20000"/>
              </a:spcBef>
              <a:buFontTx/>
              <a:buNone/>
            </a:pPr>
            <a:r>
              <a:rPr lang="zh-CN" altLang="en-US" sz="6000" dirty="0" smtClean="0">
                <a:solidFill>
                  <a:srgbClr val="FFBD7E"/>
                </a:solidFill>
              </a:rPr>
              <a:t>第六单元</a:t>
            </a:r>
            <a:endParaRPr lang="zh-CN" altLang="en-US" sz="6000" dirty="0">
              <a:solidFill>
                <a:srgbClr val="FFBD7E"/>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643467"/>
            <a:ext cx="7772400" cy="1128889"/>
          </a:xfrm>
        </p:spPr>
        <p:txBody>
          <a:bodyPr/>
          <a:lstStyle/>
          <a:p>
            <a:r>
              <a:rPr lang="zh-CN" sz="3600" b="1" dirty="0">
                <a:solidFill>
                  <a:schemeClr val="tx2"/>
                </a:solidFill>
                <a:latin typeface="+mj-lt"/>
                <a:ea typeface="+mj-ea"/>
                <a:cs typeface="+mj-cs"/>
              </a:rPr>
              <a:t>品词析句</a:t>
            </a:r>
            <a:endParaRPr lang="zh-CN" altLang="en-US" sz="3600" dirty="0"/>
          </a:p>
        </p:txBody>
      </p:sp>
      <p:sp>
        <p:nvSpPr>
          <p:cNvPr id="3" name="副标题 2"/>
          <p:cNvSpPr>
            <a:spLocks noGrp="1"/>
          </p:cNvSpPr>
          <p:nvPr>
            <p:ph type="subTitle" idx="1"/>
          </p:nvPr>
        </p:nvSpPr>
        <p:spPr>
          <a:xfrm>
            <a:off x="1371600" y="1772356"/>
            <a:ext cx="6400800" cy="3866444"/>
          </a:xfrm>
        </p:spPr>
        <p:txBody>
          <a:bodyPr/>
          <a:lstStyle/>
          <a:p>
            <a:pPr algn="just"/>
            <a:r>
              <a:rPr lang="en-US" altLang="zh-CN" sz="2800" dirty="0" smtClean="0">
                <a:solidFill>
                  <a:schemeClr val="tx1"/>
                </a:solidFill>
                <a:latin typeface="+mn-lt"/>
                <a:ea typeface="+mn-ea"/>
                <a:cs typeface="+mn-cs"/>
              </a:rPr>
              <a:t>       </a:t>
            </a:r>
            <a:r>
              <a:rPr lang="zh-CN" sz="2800" dirty="0" smtClean="0">
                <a:solidFill>
                  <a:schemeClr val="tx1"/>
                </a:solidFill>
                <a:latin typeface="+mn-lt"/>
                <a:ea typeface="+mn-ea"/>
                <a:cs typeface="+mn-cs"/>
              </a:rPr>
              <a:t>默读</a:t>
            </a:r>
            <a:r>
              <a:rPr lang="zh-CN" sz="2800" dirty="0">
                <a:solidFill>
                  <a:schemeClr val="tx1"/>
                </a:solidFill>
                <a:latin typeface="+mn-lt"/>
                <a:ea typeface="+mn-ea"/>
                <a:cs typeface="+mn-cs"/>
              </a:rPr>
              <a:t>课文，并思考“你认为冰心奶奶是怀着怎样的心情写这篇通讯的？</a:t>
            </a:r>
            <a:r>
              <a:rPr lang="zh-CN" sz="2800" dirty="0" smtClean="0">
                <a:solidFill>
                  <a:schemeClr val="tx1"/>
                </a:solidFill>
                <a:latin typeface="+mn-lt"/>
                <a:ea typeface="+mn-ea"/>
                <a:cs typeface="+mn-cs"/>
              </a:rPr>
              <a:t>” 用</a:t>
            </a:r>
            <a:r>
              <a:rPr lang="zh-CN" sz="2800" dirty="0">
                <a:solidFill>
                  <a:schemeClr val="tx1"/>
                </a:solidFill>
                <a:latin typeface="+mn-lt"/>
                <a:ea typeface="+mn-ea"/>
                <a:cs typeface="+mn-cs"/>
              </a:rPr>
              <a:t>文本中的具体语句作为支撑来有理有据地说明自己的感受。</a:t>
            </a:r>
          </a:p>
          <a:p>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93423" y="891821"/>
            <a:ext cx="6897510" cy="3323987"/>
          </a:xfrm>
          <a:prstGeom prst="rect">
            <a:avLst/>
          </a:prstGeom>
        </p:spPr>
        <p:txBody>
          <a:bodyPr wrap="square">
            <a:spAutoFit/>
          </a:bodyPr>
          <a:lstStyle/>
          <a:p>
            <a:pPr>
              <a:lnSpc>
                <a:spcPct val="150000"/>
              </a:lnSpc>
            </a:pPr>
            <a:r>
              <a:rPr lang="en-US" altLang="zh-CN" sz="2800" b="1" dirty="0" smtClean="0">
                <a:latin typeface="+mn-ea"/>
                <a:ea typeface="+mn-ea"/>
              </a:rPr>
              <a:t> </a:t>
            </a:r>
            <a:r>
              <a:rPr lang="en-US" altLang="zh-CN" sz="2800" b="1" dirty="0" smtClean="0">
                <a:solidFill>
                  <a:srgbClr val="0070C0"/>
                </a:solidFill>
                <a:latin typeface="+mn-ea"/>
                <a:ea typeface="+mn-ea"/>
              </a:rPr>
              <a:t>1</a:t>
            </a:r>
            <a:r>
              <a:rPr lang="zh-CN" altLang="en-US" sz="2800" b="1" dirty="0" smtClean="0">
                <a:solidFill>
                  <a:srgbClr val="0070C0"/>
                </a:solidFill>
                <a:latin typeface="+mn-ea"/>
                <a:ea typeface="+mn-ea"/>
              </a:rPr>
              <a:t>、“我又极其真切、极其炽热地想起你们来了。”</a:t>
            </a:r>
            <a:endParaRPr lang="en-US" altLang="zh-CN" sz="2800" b="1" dirty="0" smtClean="0">
              <a:solidFill>
                <a:srgbClr val="0070C0"/>
              </a:solidFill>
              <a:latin typeface="+mn-ea"/>
              <a:ea typeface="+mn-ea"/>
            </a:endParaRPr>
          </a:p>
          <a:p>
            <a:pPr>
              <a:lnSpc>
                <a:spcPct val="150000"/>
              </a:lnSpc>
            </a:pPr>
            <a:endParaRPr lang="zh-CN" altLang="en-US" sz="2800" b="1" dirty="0" smtClean="0">
              <a:latin typeface="+mn-ea"/>
              <a:ea typeface="+mn-ea"/>
            </a:endParaRPr>
          </a:p>
          <a:p>
            <a:pPr>
              <a:lnSpc>
                <a:spcPct val="150000"/>
              </a:lnSpc>
            </a:pPr>
            <a:r>
              <a:rPr lang="zh-CN" altLang="en-US" sz="2800" b="1" dirty="0" smtClean="0">
                <a:latin typeface="+mn-ea"/>
                <a:ea typeface="+mn-ea"/>
              </a:rPr>
              <a:t>        说明作者非常喜欢儿童，与儿童的关系近、感情深。</a:t>
            </a:r>
            <a:endParaRPr lang="zh-CN" altLang="en-US" sz="2800" dirty="0">
              <a:latin typeface="+mn-ea"/>
              <a:ea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69244" y="688621"/>
            <a:ext cx="6852356" cy="3869329"/>
          </a:xfrm>
          <a:prstGeom prst="rect">
            <a:avLst/>
          </a:prstGeom>
        </p:spPr>
        <p:txBody>
          <a:bodyPr wrap="square">
            <a:spAutoFit/>
          </a:bodyPr>
          <a:lstStyle/>
          <a:p>
            <a:pPr>
              <a:lnSpc>
                <a:spcPct val="150000"/>
              </a:lnSpc>
            </a:pPr>
            <a:r>
              <a:rPr lang="en-US" altLang="zh-CN" sz="2800" b="1" dirty="0" smtClean="0">
                <a:latin typeface="+mn-ea"/>
                <a:ea typeface="+mn-ea"/>
              </a:rPr>
              <a:t> </a:t>
            </a:r>
            <a:r>
              <a:rPr lang="en-US" altLang="zh-CN" sz="2800" b="1" dirty="0" smtClean="0">
                <a:solidFill>
                  <a:srgbClr val="0070C0"/>
                </a:solidFill>
                <a:latin typeface="+mn-ea"/>
                <a:ea typeface="+mn-ea"/>
              </a:rPr>
              <a:t>2</a:t>
            </a:r>
            <a:r>
              <a:rPr lang="zh-CN" altLang="en-US" sz="2800" b="1" dirty="0" smtClean="0">
                <a:solidFill>
                  <a:srgbClr val="0070C0"/>
                </a:solidFill>
                <a:latin typeface="+mn-ea"/>
                <a:ea typeface="+mn-ea"/>
              </a:rPr>
              <a:t>、“我似乎看见了你们漆黑发光的大眼睛，笑嘻嘻的通红而略带腼腆的小脸。”</a:t>
            </a:r>
            <a:endParaRPr lang="en-US" altLang="zh-CN" sz="2800" b="1" dirty="0" smtClean="0">
              <a:solidFill>
                <a:srgbClr val="0070C0"/>
              </a:solidFill>
              <a:latin typeface="+mn-ea"/>
              <a:ea typeface="+mn-ea"/>
            </a:endParaRPr>
          </a:p>
          <a:p>
            <a:pPr>
              <a:lnSpc>
                <a:spcPct val="150000"/>
              </a:lnSpc>
            </a:pPr>
            <a:endParaRPr lang="zh-CN" altLang="en-US" sz="2800" b="1" dirty="0" smtClean="0">
              <a:latin typeface="+mn-ea"/>
              <a:ea typeface="+mn-ea"/>
            </a:endParaRPr>
          </a:p>
          <a:p>
            <a:pPr>
              <a:lnSpc>
                <a:spcPct val="150000"/>
              </a:lnSpc>
            </a:pPr>
            <a:r>
              <a:rPr lang="zh-CN" altLang="en-US" sz="2800" b="1" dirty="0" smtClean="0">
                <a:latin typeface="+mn-ea"/>
                <a:ea typeface="+mn-ea"/>
              </a:rPr>
              <a:t>        作者喜欢儿童，是因为儿童可爱，儿童是祖国的花朵，是民族的未来，作者给孩子们写信，正是要表达这种心情。</a:t>
            </a:r>
            <a:endParaRPr lang="zh-CN" altLang="en-US" sz="2800" dirty="0">
              <a:latin typeface="+mn-ea"/>
              <a:ea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77333" y="609601"/>
            <a:ext cx="8048978" cy="5262979"/>
          </a:xfrm>
          <a:prstGeom prst="rect">
            <a:avLst/>
          </a:prstGeom>
        </p:spPr>
        <p:txBody>
          <a:bodyPr wrap="square">
            <a:spAutoFit/>
          </a:bodyPr>
          <a:lstStyle/>
          <a:p>
            <a:pPr>
              <a:lnSpc>
                <a:spcPct val="150000"/>
              </a:lnSpc>
            </a:pPr>
            <a:r>
              <a:rPr lang="en-US" altLang="zh-CN" sz="2800" b="1" dirty="0" smtClean="0">
                <a:latin typeface="+mn-ea"/>
                <a:ea typeface="+mn-ea"/>
              </a:rPr>
              <a:t>3</a:t>
            </a:r>
            <a:r>
              <a:rPr lang="zh-CN" altLang="en-US" sz="2800" b="1" dirty="0" smtClean="0">
                <a:latin typeface="+mn-ea"/>
                <a:ea typeface="+mn-ea"/>
              </a:rPr>
              <a:t>、“自从决心再给你们写通讯，我好几夜不能安眠。”</a:t>
            </a:r>
          </a:p>
          <a:p>
            <a:pPr>
              <a:lnSpc>
                <a:spcPct val="150000"/>
              </a:lnSpc>
            </a:pPr>
            <a:r>
              <a:rPr lang="zh-CN" altLang="en-US" sz="2800" b="1" dirty="0" smtClean="0">
                <a:latin typeface="+mn-ea"/>
                <a:ea typeface="+mn-ea"/>
              </a:rPr>
              <a:t>        </a:t>
            </a:r>
            <a:r>
              <a:rPr lang="zh-CN" altLang="en-US" sz="2800" b="1" dirty="0" smtClean="0">
                <a:solidFill>
                  <a:srgbClr val="0070C0"/>
                </a:solidFill>
                <a:latin typeface="+mn-ea"/>
                <a:ea typeface="+mn-ea"/>
              </a:rPr>
              <a:t>这句话充分流露出了作者为儿童写通讯前的兴奋、激动的心情。之所以如此，是因为作者爱孩子们，有着强烈的责任感和使命感。她急于把这么多年来的见闻和想法，把祖国日新月异的变化告诉孩子们，让孩子们早一点感受到祖国的变化，从而热爱祖国、热爱生活。</a:t>
            </a:r>
            <a:endParaRPr lang="zh-CN" altLang="en-US" sz="2800" b="1" dirty="0">
              <a:solidFill>
                <a:srgbClr val="0070C0"/>
              </a:solidFill>
              <a:latin typeface="+mn-ea"/>
              <a:ea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2844" y="778933"/>
            <a:ext cx="8026400" cy="3970318"/>
          </a:xfrm>
          <a:prstGeom prst="rect">
            <a:avLst/>
          </a:prstGeom>
        </p:spPr>
        <p:txBody>
          <a:bodyPr wrap="square">
            <a:spAutoFit/>
          </a:bodyPr>
          <a:lstStyle/>
          <a:p>
            <a:pPr>
              <a:lnSpc>
                <a:spcPct val="150000"/>
              </a:lnSpc>
            </a:pPr>
            <a:r>
              <a:rPr lang="en-US" altLang="zh-CN" sz="2800" b="1" dirty="0" smtClean="0">
                <a:solidFill>
                  <a:srgbClr val="00B050"/>
                </a:solidFill>
                <a:latin typeface="+mn-ea"/>
                <a:ea typeface="+mn-ea"/>
              </a:rPr>
              <a:t>4</a:t>
            </a:r>
            <a:r>
              <a:rPr lang="zh-CN" altLang="en-US" sz="2800" b="1" dirty="0" smtClean="0">
                <a:solidFill>
                  <a:srgbClr val="00B050"/>
                </a:solidFill>
                <a:latin typeface="+mn-ea"/>
                <a:ea typeface="+mn-ea"/>
              </a:rPr>
              <a:t>、“我鼻子里有点儿发辣、眼睛里有点儿发酸，但我绝不是难过。”</a:t>
            </a:r>
            <a:endParaRPr lang="en-US" altLang="zh-CN" sz="2800" b="1" dirty="0" smtClean="0">
              <a:solidFill>
                <a:srgbClr val="00B050"/>
              </a:solidFill>
              <a:latin typeface="+mn-ea"/>
              <a:ea typeface="+mn-ea"/>
            </a:endParaRPr>
          </a:p>
          <a:p>
            <a:pPr>
              <a:lnSpc>
                <a:spcPct val="150000"/>
              </a:lnSpc>
            </a:pPr>
            <a:endParaRPr lang="zh-CN" altLang="en-US" sz="2800" b="1" dirty="0" smtClean="0">
              <a:latin typeface="+mn-ea"/>
              <a:ea typeface="+mn-ea"/>
            </a:endParaRPr>
          </a:p>
          <a:p>
            <a:pPr>
              <a:lnSpc>
                <a:spcPct val="150000"/>
              </a:lnSpc>
            </a:pPr>
            <a:r>
              <a:rPr lang="zh-CN" altLang="en-US" sz="2800" b="1" dirty="0" smtClean="0">
                <a:latin typeface="+mn-ea"/>
                <a:ea typeface="+mn-ea"/>
              </a:rPr>
              <a:t>        作者回顾了三十年的生活经历及祖国发生的翻天覆地的变化，一时间百感交集。表达了她热爱祖国、热爱生活的感情。</a:t>
            </a:r>
            <a:endParaRPr lang="zh-CN" altLang="en-US" sz="2800" b="1" dirty="0">
              <a:latin typeface="+mn-ea"/>
              <a:ea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677333"/>
            <a:ext cx="7772400" cy="1106311"/>
          </a:xfrm>
        </p:spPr>
        <p:txBody>
          <a:bodyPr/>
          <a:lstStyle/>
          <a:p>
            <a:r>
              <a:rPr lang="zh-CN" altLang="en-US" sz="3600" b="1" dirty="0" smtClean="0">
                <a:solidFill>
                  <a:srgbClr val="7030A0"/>
                </a:solidFill>
                <a:latin typeface="+mj-ea"/>
              </a:rPr>
              <a:t>文章总结</a:t>
            </a:r>
            <a:br>
              <a:rPr lang="zh-CN" altLang="en-US" sz="3600" b="1" dirty="0" smtClean="0">
                <a:solidFill>
                  <a:srgbClr val="7030A0"/>
                </a:solidFill>
                <a:latin typeface="+mj-ea"/>
              </a:rPr>
            </a:br>
            <a:endParaRPr lang="zh-CN" altLang="en-US" sz="3600" dirty="0">
              <a:latin typeface="+mj-ea"/>
            </a:endParaRPr>
          </a:p>
        </p:txBody>
      </p:sp>
      <p:sp>
        <p:nvSpPr>
          <p:cNvPr id="3" name="副标题 2"/>
          <p:cNvSpPr>
            <a:spLocks noGrp="1"/>
          </p:cNvSpPr>
          <p:nvPr>
            <p:ph type="subTitle" idx="1"/>
          </p:nvPr>
        </p:nvSpPr>
        <p:spPr>
          <a:xfrm>
            <a:off x="1371600" y="1388533"/>
            <a:ext cx="6400800" cy="4250267"/>
          </a:xfrm>
        </p:spPr>
        <p:txBody>
          <a:bodyPr/>
          <a:lstStyle/>
          <a:p>
            <a:pPr algn="l">
              <a:lnSpc>
                <a:spcPct val="150000"/>
              </a:lnSpc>
            </a:pPr>
            <a:r>
              <a:rPr lang="zh-CN" altLang="en-US" sz="2800" b="1" dirty="0" smtClean="0">
                <a:latin typeface="+mn-ea"/>
              </a:rPr>
              <a:t>   冰心奶奶以书信形式的通讯与小朋友们进行交流，介绍了祖国发生的翻天覆地的变化，新中国劳动者和平幸福的生活。字里行间流露出了冰心奶奶关爱儿童、热爱生活的美好心灵。</a:t>
            </a:r>
            <a:endParaRPr lang="zh-CN" altLang="en-US" sz="2800" dirty="0">
              <a:latin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530579"/>
            <a:ext cx="7772400" cy="1343377"/>
          </a:xfrm>
        </p:spPr>
        <p:txBody>
          <a:bodyPr/>
          <a:lstStyle/>
          <a:p>
            <a:r>
              <a:rPr lang="zh-CN" altLang="en-US" sz="3600" dirty="0" smtClean="0"/>
              <a:t>我   要  读</a:t>
            </a:r>
            <a:endParaRPr lang="zh-CN" altLang="en-US" sz="3600" dirty="0"/>
          </a:p>
        </p:txBody>
      </p:sp>
      <p:sp>
        <p:nvSpPr>
          <p:cNvPr id="3" name="副标题 2"/>
          <p:cNvSpPr>
            <a:spLocks noGrp="1"/>
          </p:cNvSpPr>
          <p:nvPr>
            <p:ph type="subTitle" idx="1"/>
          </p:nvPr>
        </p:nvSpPr>
        <p:spPr>
          <a:xfrm>
            <a:off x="1371600" y="2212622"/>
            <a:ext cx="6400800" cy="3426178"/>
          </a:xfrm>
        </p:spPr>
        <p:txBody>
          <a:bodyPr/>
          <a:lstStyle/>
          <a:p>
            <a:pPr algn="l"/>
            <a:r>
              <a:rPr lang="en-US" altLang="zh-CN" sz="2800" dirty="0" smtClean="0">
                <a:solidFill>
                  <a:schemeClr val="tx1"/>
                </a:solidFill>
                <a:latin typeface="+mn-lt"/>
                <a:ea typeface="+mn-ea"/>
                <a:cs typeface="+mn-cs"/>
              </a:rPr>
              <a:t>     </a:t>
            </a:r>
            <a:r>
              <a:rPr lang="zh-CN" sz="2800" dirty="0" smtClean="0">
                <a:solidFill>
                  <a:schemeClr val="tx1"/>
                </a:solidFill>
                <a:latin typeface="+mn-lt"/>
                <a:ea typeface="+mn-ea"/>
                <a:cs typeface="+mn-cs"/>
              </a:rPr>
              <a:t>熟读</a:t>
            </a:r>
            <a:r>
              <a:rPr lang="zh-CN" sz="2800" dirty="0">
                <a:solidFill>
                  <a:schemeClr val="tx1"/>
                </a:solidFill>
                <a:latin typeface="+mn-lt"/>
                <a:ea typeface="+mn-ea"/>
                <a:cs typeface="+mn-cs"/>
              </a:rPr>
              <a:t>课文，搜集有关《寄小读者》、《再寄小读者》和《三寄小读者》的作品。</a:t>
            </a:r>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smtClean="0"/>
              <a:t>再寄小读者</a:t>
            </a:r>
            <a:endParaRPr lang="zh-CN" altLang="en-US" sz="3600" dirty="0"/>
          </a:p>
        </p:txBody>
      </p:sp>
      <p:pic>
        <p:nvPicPr>
          <p:cNvPr id="5" name="内容占位符 4" descr="冰心3.jpg"/>
          <p:cNvPicPr>
            <a:picLocks noGrp="1" noChangeAspect="1"/>
          </p:cNvPicPr>
          <p:nvPr>
            <p:ph idx="1"/>
          </p:nvPr>
        </p:nvPicPr>
        <p:blipFill>
          <a:blip r:embed="rId2"/>
          <a:stretch>
            <a:fillRect/>
          </a:stretch>
        </p:blipFill>
        <p:spPr>
          <a:xfrm>
            <a:off x="1365956" y="1417638"/>
            <a:ext cx="5723466" cy="4531606"/>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600" dirty="0" smtClean="0"/>
              <a:t>再寄小读者</a:t>
            </a:r>
            <a:endParaRPr lang="zh-CN" altLang="en-US" sz="3600" dirty="0"/>
          </a:p>
        </p:txBody>
      </p:sp>
      <p:pic>
        <p:nvPicPr>
          <p:cNvPr id="5" name="内容占位符 4" descr="《再寄小读者》3.jpg"/>
          <p:cNvPicPr>
            <a:picLocks noGrp="1" noChangeAspect="1"/>
          </p:cNvPicPr>
          <p:nvPr>
            <p:ph idx="1"/>
          </p:nvPr>
        </p:nvPicPr>
        <p:blipFill>
          <a:blip r:embed="rId2" cstate="print"/>
          <a:stretch>
            <a:fillRect/>
          </a:stretch>
        </p:blipFill>
        <p:spPr>
          <a:xfrm>
            <a:off x="1490133" y="1600200"/>
            <a:ext cx="6096000"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274637"/>
            <a:ext cx="8229600" cy="5324651"/>
          </a:xfrm>
        </p:spPr>
        <p:txBody>
          <a:bodyPr/>
          <a:lstStyle/>
          <a:p>
            <a:pPr indent="360363" algn="l"/>
            <a:r>
              <a:rPr lang="zh-CN" altLang="en-US" sz="3600" b="1" dirty="0" smtClean="0">
                <a:latin typeface="+mn-ea"/>
                <a:ea typeface="+mn-ea"/>
              </a:rPr>
              <a:t>            导入新课</a:t>
            </a:r>
            <a:r>
              <a:rPr lang="en-US" altLang="zh-CN" sz="3600" b="1" dirty="0" smtClean="0">
                <a:latin typeface="+mn-ea"/>
                <a:ea typeface="+mn-ea"/>
              </a:rPr>
              <a:t/>
            </a:r>
            <a:br>
              <a:rPr lang="en-US" altLang="zh-CN" sz="3600" b="1" dirty="0" smtClean="0">
                <a:latin typeface="+mn-ea"/>
                <a:ea typeface="+mn-ea"/>
              </a:rPr>
            </a:br>
            <a:r>
              <a:rPr lang="en-US" altLang="zh-CN" sz="3600" b="1" dirty="0">
                <a:latin typeface="+mn-ea"/>
                <a:ea typeface="+mn-ea"/>
              </a:rPr>
              <a:t/>
            </a:r>
            <a:br>
              <a:rPr lang="en-US" altLang="zh-CN" sz="3600" b="1" dirty="0">
                <a:latin typeface="+mn-ea"/>
                <a:ea typeface="+mn-ea"/>
              </a:rPr>
            </a:br>
            <a:r>
              <a:rPr lang="en-US" altLang="zh-CN" sz="2800" b="1" dirty="0" smtClean="0">
                <a:latin typeface="+mn-ea"/>
                <a:ea typeface="+mn-ea"/>
              </a:rPr>
              <a:t/>
            </a:r>
            <a:br>
              <a:rPr lang="en-US" altLang="zh-CN" sz="2800" b="1" dirty="0" smtClean="0">
                <a:latin typeface="+mn-ea"/>
                <a:ea typeface="+mn-ea"/>
              </a:rPr>
            </a:br>
            <a:r>
              <a:rPr lang="zh-CN" altLang="en-US" sz="2800" b="1" dirty="0" smtClean="0">
                <a:latin typeface="+mn-ea"/>
                <a:ea typeface="+mn-ea"/>
              </a:rPr>
              <a:t>    在上节课中，我们知道冰心是我国著名的大作家。她一生钟爱儿童教育事业，有大量的“为儿童而写”的作品。上节课我们学了她的一篇诗歌</a:t>
            </a:r>
            <a:r>
              <a:rPr lang="en-US" altLang="zh-CN" sz="2800" b="1" dirty="0" smtClean="0">
                <a:latin typeface="+mn-ea"/>
                <a:ea typeface="+mn-ea"/>
              </a:rPr>
              <a:t>《</a:t>
            </a:r>
            <a:r>
              <a:rPr lang="zh-CN" altLang="en-US" sz="2800" b="1" dirty="0" smtClean="0">
                <a:latin typeface="+mn-ea"/>
                <a:ea typeface="+mn-ea"/>
              </a:rPr>
              <a:t>别踩了这朵花</a:t>
            </a:r>
            <a:r>
              <a:rPr lang="en-US" altLang="zh-CN" sz="2800" b="1" dirty="0" smtClean="0">
                <a:latin typeface="+mn-ea"/>
                <a:ea typeface="+mn-ea"/>
              </a:rPr>
              <a:t>》</a:t>
            </a:r>
            <a:r>
              <a:rPr lang="zh-CN" altLang="en-US" sz="2800" b="1" dirty="0" smtClean="0">
                <a:latin typeface="+mn-ea"/>
                <a:ea typeface="+mn-ea"/>
              </a:rPr>
              <a:t>，这节课我们来学习她的另一篇不同体裁的作品</a:t>
            </a:r>
            <a:r>
              <a:rPr lang="en-US" altLang="zh-CN" sz="2800" b="1" dirty="0" smtClean="0">
                <a:latin typeface="+mn-ea"/>
                <a:ea typeface="+mn-ea"/>
              </a:rPr>
              <a:t>《</a:t>
            </a:r>
            <a:r>
              <a:rPr lang="zh-CN" altLang="en-US" sz="2800" b="1" dirty="0" smtClean="0">
                <a:latin typeface="+mn-ea"/>
                <a:ea typeface="+mn-ea"/>
              </a:rPr>
              <a:t>再寄小读者</a:t>
            </a:r>
            <a:r>
              <a:rPr lang="en-US" altLang="zh-CN" sz="2800" b="1" dirty="0" smtClean="0">
                <a:latin typeface="+mn-ea"/>
                <a:ea typeface="+mn-ea"/>
              </a:rPr>
              <a:t>》</a:t>
            </a:r>
            <a:r>
              <a:rPr lang="zh-CN" altLang="en-US" sz="2800" b="1" dirty="0" smtClean="0">
                <a:latin typeface="+mn-ea"/>
                <a:ea typeface="+mn-ea"/>
              </a:rPr>
              <a:t>。</a:t>
            </a:r>
            <a:endParaRPr lang="zh-CN" altLang="en-US" sz="2800" b="1" dirty="0">
              <a:solidFill>
                <a:srgbClr val="FF5E49"/>
              </a:solidFill>
              <a:latin typeface="+mn-ea"/>
              <a:ea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4489"/>
            <a:ext cx="7772400" cy="1230489"/>
          </a:xfrm>
        </p:spPr>
        <p:txBody>
          <a:bodyPr/>
          <a:lstStyle/>
          <a:p>
            <a:r>
              <a:rPr lang="zh-CN" altLang="en-US" sz="3600" dirty="0" smtClean="0"/>
              <a:t>课题疑问</a:t>
            </a:r>
            <a:endParaRPr lang="zh-CN" altLang="en-US" sz="3600" dirty="0"/>
          </a:p>
        </p:txBody>
      </p:sp>
      <p:sp>
        <p:nvSpPr>
          <p:cNvPr id="3" name="副标题 2"/>
          <p:cNvSpPr>
            <a:spLocks noGrp="1"/>
          </p:cNvSpPr>
          <p:nvPr>
            <p:ph type="subTitle" idx="1"/>
          </p:nvPr>
        </p:nvSpPr>
        <p:spPr>
          <a:xfrm>
            <a:off x="1371600" y="1761068"/>
            <a:ext cx="6400800" cy="3877732"/>
          </a:xfrm>
        </p:spPr>
        <p:txBody>
          <a:bodyPr/>
          <a:lstStyle/>
          <a:p>
            <a:pPr algn="l"/>
            <a:r>
              <a:rPr lang="zh-CN" sz="2800" dirty="0">
                <a:solidFill>
                  <a:schemeClr val="tx1"/>
                </a:solidFill>
                <a:latin typeface="+mn-ea"/>
                <a:cs typeface="+mn-cs"/>
              </a:rPr>
              <a:t>（</a:t>
            </a:r>
            <a:r>
              <a:rPr lang="en-US" sz="2800" dirty="0">
                <a:solidFill>
                  <a:schemeClr val="tx1"/>
                </a:solidFill>
                <a:latin typeface="+mn-ea"/>
                <a:cs typeface="+mn-cs"/>
              </a:rPr>
              <a:t>1</a:t>
            </a:r>
            <a:r>
              <a:rPr lang="zh-CN" sz="2800" dirty="0">
                <a:solidFill>
                  <a:schemeClr val="tx1"/>
                </a:solidFill>
                <a:latin typeface="+mn-ea"/>
                <a:cs typeface="+mn-cs"/>
              </a:rPr>
              <a:t>）“再”说明这不是第一次，那这是第几次？第一次是什么时候？</a:t>
            </a:r>
          </a:p>
          <a:p>
            <a:pPr algn="l"/>
            <a:r>
              <a:rPr lang="zh-CN" sz="2800" dirty="0">
                <a:solidFill>
                  <a:schemeClr val="tx1"/>
                </a:solidFill>
                <a:latin typeface="+mn-ea"/>
                <a:cs typeface="+mn-cs"/>
              </a:rPr>
              <a:t>（</a:t>
            </a:r>
            <a:r>
              <a:rPr lang="en-US" sz="2800" dirty="0">
                <a:solidFill>
                  <a:schemeClr val="tx1"/>
                </a:solidFill>
                <a:latin typeface="+mn-ea"/>
                <a:cs typeface="+mn-cs"/>
              </a:rPr>
              <a:t>2</a:t>
            </a:r>
            <a:r>
              <a:rPr lang="zh-CN" sz="2800" dirty="0">
                <a:solidFill>
                  <a:schemeClr val="tx1"/>
                </a:solidFill>
                <a:latin typeface="+mn-ea"/>
                <a:cs typeface="+mn-cs"/>
              </a:rPr>
              <a:t>）“寄”，一般是指给别人写信时用的字，那本文是不是一篇书信呢？</a:t>
            </a:r>
          </a:p>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914401"/>
            <a:ext cx="7772400" cy="1456266"/>
          </a:xfrm>
        </p:spPr>
        <p:txBody>
          <a:bodyPr/>
          <a:lstStyle/>
          <a:p>
            <a:r>
              <a:rPr lang="zh-CN" altLang="en-US" sz="3600" dirty="0" smtClean="0"/>
              <a:t>问  题  解  疑</a:t>
            </a:r>
            <a:endParaRPr lang="zh-CN" altLang="en-US" sz="3600" dirty="0"/>
          </a:p>
        </p:txBody>
      </p:sp>
      <p:sp>
        <p:nvSpPr>
          <p:cNvPr id="3" name="副标题 2"/>
          <p:cNvSpPr>
            <a:spLocks noGrp="1"/>
          </p:cNvSpPr>
          <p:nvPr>
            <p:ph type="subTitle" idx="1"/>
          </p:nvPr>
        </p:nvSpPr>
        <p:spPr>
          <a:xfrm>
            <a:off x="1371600" y="2607733"/>
            <a:ext cx="6400800" cy="3031067"/>
          </a:xfrm>
        </p:spPr>
        <p:txBody>
          <a:bodyPr/>
          <a:lstStyle/>
          <a:p>
            <a:pPr algn="l"/>
            <a:r>
              <a:rPr lang="en-US" altLang="zh-CN" sz="2800" dirty="0" smtClean="0">
                <a:solidFill>
                  <a:schemeClr val="tx1"/>
                </a:solidFill>
                <a:latin typeface="+mn-lt"/>
                <a:ea typeface="+mn-ea"/>
                <a:cs typeface="+mn-cs"/>
              </a:rPr>
              <a:t>     </a:t>
            </a:r>
            <a:r>
              <a:rPr lang="zh-CN" sz="2800" dirty="0" smtClean="0">
                <a:solidFill>
                  <a:schemeClr val="tx1"/>
                </a:solidFill>
                <a:latin typeface="+mn-lt"/>
                <a:ea typeface="+mn-ea"/>
                <a:cs typeface="+mn-cs"/>
              </a:rPr>
              <a:t>本文</a:t>
            </a:r>
            <a:r>
              <a:rPr lang="zh-CN" sz="2800" dirty="0">
                <a:solidFill>
                  <a:schemeClr val="tx1"/>
                </a:solidFill>
                <a:latin typeface="+mn-lt"/>
                <a:ea typeface="+mn-ea"/>
                <a:cs typeface="+mn-cs"/>
              </a:rPr>
              <a:t>是书信形式的通讯，但与书信有区别：通讯是一种新闻报道形式，是报纸、广播电台、通讯社常用的文体，是面向大众的。而书信一般是写信人与收信人双方之间的交流。</a:t>
            </a:r>
          </a:p>
          <a:p>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654757"/>
            <a:ext cx="7772400" cy="1264354"/>
          </a:xfrm>
        </p:spPr>
        <p:txBody>
          <a:bodyPr/>
          <a:lstStyle/>
          <a:p>
            <a:r>
              <a:rPr lang="zh-CN" altLang="en-US" b="1" dirty="0" smtClean="0">
                <a:solidFill>
                  <a:srgbClr val="7030A0"/>
                </a:solidFill>
                <a:latin typeface="黑体" pitchFamily="49" charset="-122"/>
                <a:ea typeface="黑体" pitchFamily="49" charset="-122"/>
              </a:rPr>
              <a:t>写作背景</a:t>
            </a:r>
            <a:br>
              <a:rPr lang="zh-CN" altLang="en-US" b="1" dirty="0" smtClean="0">
                <a:solidFill>
                  <a:srgbClr val="7030A0"/>
                </a:solidFill>
                <a:latin typeface="黑体" pitchFamily="49" charset="-122"/>
                <a:ea typeface="黑体" pitchFamily="49" charset="-122"/>
              </a:rPr>
            </a:br>
            <a:endParaRPr lang="zh-CN" altLang="en-US" dirty="0"/>
          </a:p>
        </p:txBody>
      </p:sp>
      <p:sp>
        <p:nvSpPr>
          <p:cNvPr id="3" name="副标题 2"/>
          <p:cNvSpPr>
            <a:spLocks noGrp="1"/>
          </p:cNvSpPr>
          <p:nvPr>
            <p:ph type="subTitle" idx="1"/>
          </p:nvPr>
        </p:nvSpPr>
        <p:spPr>
          <a:xfrm>
            <a:off x="1371600" y="1535289"/>
            <a:ext cx="6400800" cy="4103511"/>
          </a:xfrm>
        </p:spPr>
        <p:txBody>
          <a:bodyPr/>
          <a:lstStyle/>
          <a:p>
            <a:r>
              <a:rPr lang="en-US" altLang="zh-CN" sz="2800" b="1" dirty="0" smtClean="0">
                <a:latin typeface="+mn-ea"/>
              </a:rPr>
              <a:t>   1958</a:t>
            </a:r>
            <a:r>
              <a:rPr lang="zh-CN" altLang="en-US" sz="2800" b="1" dirty="0">
                <a:latin typeface="+mn-ea"/>
              </a:rPr>
              <a:t>年开始，冰心开始写</a:t>
            </a:r>
            <a:r>
              <a:rPr lang="en-US" altLang="zh-CN" sz="2800" b="1" dirty="0">
                <a:latin typeface="+mn-ea"/>
              </a:rPr>
              <a:t>《</a:t>
            </a:r>
            <a:r>
              <a:rPr lang="zh-CN" altLang="en-US" sz="2800" b="1" dirty="0">
                <a:latin typeface="+mn-ea"/>
              </a:rPr>
              <a:t>再寄小读者</a:t>
            </a:r>
            <a:r>
              <a:rPr lang="en-US" altLang="zh-CN" sz="2800" b="1" dirty="0">
                <a:latin typeface="+mn-ea"/>
              </a:rPr>
              <a:t>》</a:t>
            </a:r>
            <a:r>
              <a:rPr lang="zh-CN" altLang="en-US" sz="2800" b="1" dirty="0">
                <a:latin typeface="+mn-ea"/>
              </a:rPr>
              <a:t>，本文是“通讯一”，本系列共由</a:t>
            </a:r>
            <a:r>
              <a:rPr lang="en-US" altLang="zh-CN" sz="2800" b="1" dirty="0">
                <a:latin typeface="+mn-ea"/>
              </a:rPr>
              <a:t>20</a:t>
            </a:r>
            <a:r>
              <a:rPr lang="zh-CN" altLang="en-US" sz="2800" b="1" dirty="0">
                <a:latin typeface="+mn-ea"/>
              </a:rPr>
              <a:t>篇通讯组成。文章开始，冰心告诉小朋友们她将继续为儿童写作，继续为小朋友们写通讯的心愿及兴奋的心情。然后，作者回顾了几十年生活经历中见证的祖国发生的翻天覆地的巨大变迁，表达了热爱祖国、热爱生活的强烈情感。</a:t>
            </a:r>
            <a:endParaRPr lang="zh-CN" altLang="en-US" sz="2800" dirty="0">
              <a:latin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496711"/>
            <a:ext cx="7772400" cy="1230489"/>
          </a:xfrm>
        </p:spPr>
        <p:txBody>
          <a:bodyPr/>
          <a:lstStyle/>
          <a:p>
            <a:r>
              <a:rPr lang="zh-CN" altLang="en-US" sz="3600" b="1" dirty="0" smtClean="0">
                <a:solidFill>
                  <a:srgbClr val="7030A0"/>
                </a:solidFill>
                <a:latin typeface="黑体" pitchFamily="49" charset="-122"/>
                <a:ea typeface="黑体" pitchFamily="49" charset="-122"/>
              </a:rPr>
              <a:t>生字学习</a:t>
            </a:r>
            <a:br>
              <a:rPr lang="zh-CN" altLang="en-US" sz="3600" b="1" dirty="0" smtClean="0">
                <a:solidFill>
                  <a:srgbClr val="7030A0"/>
                </a:solidFill>
                <a:latin typeface="黑体" pitchFamily="49" charset="-122"/>
                <a:ea typeface="黑体" pitchFamily="49" charset="-122"/>
              </a:rPr>
            </a:br>
            <a:endParaRPr lang="zh-CN" altLang="en-US" sz="3600" dirty="0"/>
          </a:p>
        </p:txBody>
      </p:sp>
      <p:sp>
        <p:nvSpPr>
          <p:cNvPr id="3" name="副标题 2"/>
          <p:cNvSpPr>
            <a:spLocks noGrp="1"/>
          </p:cNvSpPr>
          <p:nvPr>
            <p:ph type="subTitle" idx="1"/>
          </p:nvPr>
        </p:nvSpPr>
        <p:spPr>
          <a:xfrm>
            <a:off x="1371600" y="1986844"/>
            <a:ext cx="6400800" cy="3651956"/>
          </a:xfrm>
        </p:spPr>
        <p:txBody>
          <a:bodyPr/>
          <a:lstStyle/>
          <a:p>
            <a:r>
              <a:rPr lang="en-US" altLang="zh-CN" b="1" dirty="0" err="1" smtClean="0">
                <a:solidFill>
                  <a:srgbClr val="FF0000"/>
                </a:solidFill>
                <a:latin typeface="华文细黑" pitchFamily="2" charset="-122"/>
                <a:ea typeface="华文细黑" pitchFamily="2" charset="-122"/>
              </a:rPr>
              <a:t>Shǔ</a:t>
            </a:r>
            <a:r>
              <a:rPr lang="en-US" altLang="zh-CN" b="1" dirty="0" smtClean="0">
                <a:solidFill>
                  <a:srgbClr val="FF0000"/>
                </a:solidFill>
                <a:latin typeface="华文细黑" pitchFamily="2" charset="-122"/>
                <a:ea typeface="华文细黑" pitchFamily="2" charset="-122"/>
              </a:rPr>
              <a:t>      </a:t>
            </a:r>
            <a:r>
              <a:rPr lang="en-US" altLang="zh-CN" b="1" dirty="0" err="1" smtClean="0">
                <a:solidFill>
                  <a:srgbClr val="FF0000"/>
                </a:solidFill>
                <a:latin typeface="华文细黑" pitchFamily="2" charset="-122"/>
                <a:ea typeface="华文细黑" pitchFamily="2" charset="-122"/>
              </a:rPr>
              <a:t>nǎi</a:t>
            </a:r>
            <a:r>
              <a:rPr lang="en-US" altLang="zh-CN" b="1" dirty="0" smtClean="0">
                <a:solidFill>
                  <a:srgbClr val="FF0000"/>
                </a:solidFill>
                <a:latin typeface="华文细黑" pitchFamily="2" charset="-122"/>
                <a:ea typeface="华文细黑" pitchFamily="2" charset="-122"/>
              </a:rPr>
              <a:t>       </a:t>
            </a:r>
            <a:r>
              <a:rPr lang="en-US" altLang="zh-CN" b="1" dirty="0" err="1" smtClean="0">
                <a:solidFill>
                  <a:srgbClr val="FF0000"/>
                </a:solidFill>
                <a:latin typeface="华文细黑" pitchFamily="2" charset="-122"/>
                <a:ea typeface="华文细黑" pitchFamily="2" charset="-122"/>
              </a:rPr>
              <a:t>yì</a:t>
            </a:r>
            <a:endParaRPr lang="en-US" altLang="zh-CN" b="1" dirty="0" smtClean="0">
              <a:solidFill>
                <a:srgbClr val="FF0000"/>
              </a:solidFill>
              <a:latin typeface="华文细黑" pitchFamily="2" charset="-122"/>
              <a:ea typeface="华文细黑" pitchFamily="2" charset="-122"/>
            </a:endParaRPr>
          </a:p>
          <a:p>
            <a:r>
              <a:rPr lang="zh-CN" altLang="en-US" b="1" dirty="0" smtClean="0">
                <a:latin typeface="华文楷体" pitchFamily="2" charset="-122"/>
                <a:ea typeface="华文楷体" pitchFamily="2" charset="-122"/>
              </a:rPr>
              <a:t>  曙         乃       亿</a:t>
            </a:r>
            <a:endParaRPr lang="en-US" altLang="zh-CN" b="1" dirty="0" smtClean="0">
              <a:latin typeface="华文楷体" pitchFamily="2" charset="-122"/>
              <a:ea typeface="华文楷体" pitchFamily="2" charset="-122"/>
            </a:endParaRPr>
          </a:p>
          <a:p>
            <a:r>
              <a:rPr lang="en-US" altLang="zh-CN" b="1" dirty="0" smtClean="0">
                <a:solidFill>
                  <a:srgbClr val="FF0000"/>
                </a:solidFill>
                <a:latin typeface="华文细黑" pitchFamily="2" charset="-122"/>
                <a:ea typeface="华文细黑" pitchFamily="2" charset="-122"/>
              </a:rPr>
              <a:t>       </a:t>
            </a:r>
            <a:r>
              <a:rPr lang="en-US" altLang="zh-CN" b="1" dirty="0" err="1" smtClean="0">
                <a:solidFill>
                  <a:srgbClr val="FF0000"/>
                </a:solidFill>
                <a:latin typeface="华文细黑" pitchFamily="2" charset="-122"/>
                <a:ea typeface="华文细黑" pitchFamily="2" charset="-122"/>
              </a:rPr>
              <a:t>là</a:t>
            </a:r>
            <a:r>
              <a:rPr lang="en-US" altLang="zh-CN" b="1" dirty="0" smtClean="0">
                <a:solidFill>
                  <a:srgbClr val="FF0000"/>
                </a:solidFill>
                <a:latin typeface="华文细黑" pitchFamily="2" charset="-122"/>
                <a:ea typeface="华文细黑" pitchFamily="2" charset="-122"/>
              </a:rPr>
              <a:t>      </a:t>
            </a:r>
            <a:r>
              <a:rPr lang="en-US" altLang="zh-CN" b="1" dirty="0" err="1" smtClean="0">
                <a:solidFill>
                  <a:srgbClr val="FF0000"/>
                </a:solidFill>
                <a:latin typeface="华文细黑" pitchFamily="2" charset="-122"/>
                <a:ea typeface="华文细黑" pitchFamily="2" charset="-122"/>
              </a:rPr>
              <a:t>suān</a:t>
            </a:r>
            <a:r>
              <a:rPr lang="en-US" altLang="zh-CN" b="1" dirty="0" smtClean="0">
                <a:solidFill>
                  <a:srgbClr val="FF0000"/>
                </a:solidFill>
                <a:latin typeface="华文细黑" pitchFamily="2" charset="-122"/>
                <a:ea typeface="华文细黑" pitchFamily="2" charset="-122"/>
              </a:rPr>
              <a:t>    </a:t>
            </a:r>
            <a:r>
              <a:rPr lang="en-US" altLang="zh-CN" b="1" dirty="0" err="1" smtClean="0">
                <a:solidFill>
                  <a:srgbClr val="FF0000"/>
                </a:solidFill>
                <a:latin typeface="华文细黑" pitchFamily="2" charset="-122"/>
                <a:ea typeface="华文细黑" pitchFamily="2" charset="-122"/>
              </a:rPr>
              <a:t>piān</a:t>
            </a:r>
            <a:endParaRPr lang="en-US" altLang="zh-CN" b="1" dirty="0">
              <a:solidFill>
                <a:srgbClr val="FF0000"/>
              </a:solidFill>
              <a:latin typeface="华文细黑" pitchFamily="2" charset="-122"/>
              <a:ea typeface="华文细黑" pitchFamily="2" charset="-122"/>
            </a:endParaRPr>
          </a:p>
          <a:p>
            <a:r>
              <a:rPr lang="zh-CN" altLang="en-US" b="1" dirty="0" smtClean="0">
                <a:latin typeface="华文楷体" pitchFamily="2" charset="-122"/>
                <a:ea typeface="华文楷体" pitchFamily="2" charset="-122"/>
              </a:rPr>
              <a:t>    辣       酸        篇</a:t>
            </a:r>
          </a:p>
          <a:p>
            <a:endParaRPr lang="zh-CN" altLang="en-US" b="1" dirty="0" smtClean="0">
              <a:latin typeface="华文楷体" pitchFamily="2" charset="-122"/>
              <a:ea typeface="华文楷体" pitchFamily="2" charset="-122"/>
            </a:endParaRPr>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440268"/>
            <a:ext cx="7772400" cy="1253066"/>
          </a:xfrm>
        </p:spPr>
        <p:txBody>
          <a:bodyPr/>
          <a:lstStyle/>
          <a:p>
            <a:r>
              <a:rPr lang="zh-CN" altLang="en-US" sz="3600" dirty="0" smtClean="0"/>
              <a:t>冰心的话</a:t>
            </a:r>
            <a:endParaRPr lang="zh-CN" altLang="en-US" sz="3600" dirty="0"/>
          </a:p>
        </p:txBody>
      </p:sp>
      <p:sp>
        <p:nvSpPr>
          <p:cNvPr id="3" name="副标题 2"/>
          <p:cNvSpPr>
            <a:spLocks noGrp="1"/>
          </p:cNvSpPr>
          <p:nvPr>
            <p:ph type="subTitle" idx="1"/>
          </p:nvPr>
        </p:nvSpPr>
        <p:spPr>
          <a:xfrm>
            <a:off x="1371600" y="1907822"/>
            <a:ext cx="6400800" cy="3730978"/>
          </a:xfrm>
        </p:spPr>
        <p:txBody>
          <a:bodyPr/>
          <a:lstStyle/>
          <a:p>
            <a:pPr algn="l"/>
            <a:r>
              <a:rPr lang="zh-CN" altLang="en-US" b="1" dirty="0" smtClean="0">
                <a:latin typeface="华文楷体" pitchFamily="2" charset="-122"/>
                <a:ea typeface="华文楷体" pitchFamily="2" charset="-122"/>
              </a:rPr>
              <a:t>      </a:t>
            </a:r>
            <a:r>
              <a:rPr lang="zh-CN" altLang="en-US" sz="2800" b="1" dirty="0" smtClean="0">
                <a:latin typeface="+mn-ea"/>
              </a:rPr>
              <a:t>我爱小孩子。我写儿童通讯的时节，我似乎看得见那天真纯洁的对象，我行云流水似的，不造作，不矜持，说我心中所要说的话。</a:t>
            </a:r>
            <a:endParaRPr lang="en-US" altLang="zh-CN" sz="2800" b="1" dirty="0" smtClean="0">
              <a:latin typeface="+mn-ea"/>
            </a:endParaRPr>
          </a:p>
          <a:p>
            <a:r>
              <a:rPr lang="en-US" altLang="zh-CN" sz="2800" b="1" dirty="0" smtClean="0">
                <a:latin typeface="+mn-ea"/>
              </a:rPr>
              <a:t>                                                  ——</a:t>
            </a:r>
            <a:r>
              <a:rPr lang="zh-CN" altLang="en-US" sz="2800" b="1" dirty="0" smtClean="0">
                <a:latin typeface="+mn-ea"/>
              </a:rPr>
              <a:t>冰心</a:t>
            </a:r>
          </a:p>
          <a:p>
            <a:endParaRPr lang="zh-CN" altLang="en-US" dirty="0"/>
          </a:p>
        </p:txBody>
      </p:sp>
    </p:spTree>
  </p:cSld>
  <p:clrMapOvr>
    <a:masterClrMapping/>
  </p:clrMapOvr>
</p:sld>
</file>

<file path=ppt/theme/theme1.xml><?xml version="1.0" encoding="utf-8"?>
<a:theme xmlns:a="http://schemas.openxmlformats.org/drawingml/2006/main" name="《XXXXXX》课件——第X课时">
  <a:themeElements>
    <a:clrScheme name="默认设计模板 1">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F0"/>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F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F0"/>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F0"/>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F0"/>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F0"/>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《XXXXXX》课件——第X课时</Template>
  <TotalTime>67</TotalTime>
  <Pages>0</Pages>
  <Words>658</Words>
  <Characters>0</Characters>
  <Application>WPS Office 个人版</Application>
  <DocSecurity>0</DocSecurity>
  <PresentationFormat>全屏显示(4:3)</PresentationFormat>
  <Lines>0</Lines>
  <Paragraphs>41</Paragraphs>
  <Slides>17</Slides>
  <Notes>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17</vt:i4>
      </vt:variant>
    </vt:vector>
  </HeadingPairs>
  <TitlesOfParts>
    <vt:vector size="31" baseType="lpstr">
      <vt:lpstr>Arial</vt:lpstr>
      <vt:lpstr>宋体</vt:lpstr>
      <vt:lpstr>Wingdings</vt:lpstr>
      <vt:lpstr>Calibri</vt:lpstr>
      <vt:lpstr>楷体_GB2312</vt:lpstr>
      <vt:lpstr>DotumChe</vt:lpstr>
      <vt:lpstr>Times New Roman</vt:lpstr>
      <vt:lpstr>新宋体</vt:lpstr>
      <vt:lpstr>Arial Unicode MS</vt:lpstr>
      <vt:lpstr>黑体</vt:lpstr>
      <vt:lpstr>方正姚体</vt:lpstr>
      <vt:lpstr>华文行楷</vt:lpstr>
      <vt:lpstr>华文彩云</vt:lpstr>
      <vt:lpstr>《XXXXXX》课件——第X课时</vt:lpstr>
      <vt:lpstr>冀教版版小学语文四年级下册</vt:lpstr>
      <vt:lpstr>再寄小读者</vt:lpstr>
      <vt:lpstr>再寄小读者</vt:lpstr>
      <vt:lpstr>            导入新课       在上节课中，我们知道冰心是我国著名的大作家。她一生钟爱儿童教育事业，有大量的“为儿童而写”的作品。上节课我们学了她的一篇诗歌《别踩了这朵花》，这节课我们来学习她的另一篇不同体裁的作品《再寄小读者》。</vt:lpstr>
      <vt:lpstr>课题疑问</vt:lpstr>
      <vt:lpstr>问  题  解  疑</vt:lpstr>
      <vt:lpstr>写作背景 </vt:lpstr>
      <vt:lpstr>生字学习 </vt:lpstr>
      <vt:lpstr>冰心的话</vt:lpstr>
      <vt:lpstr>品词析句</vt:lpstr>
      <vt:lpstr>幻灯片 11</vt:lpstr>
      <vt:lpstr>幻灯片 12</vt:lpstr>
      <vt:lpstr>幻灯片 13</vt:lpstr>
      <vt:lpstr>幻灯片 14</vt:lpstr>
      <vt:lpstr>文章总结 </vt:lpstr>
      <vt:lpstr>我   要  读</vt:lpstr>
      <vt:lpstr>幻灯片 17</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冀教版版小学语文四年级下册</dc:title>
  <dc:creator>admin</dc:creator>
  <cp:lastModifiedBy>admin</cp:lastModifiedBy>
  <cp:revision>7</cp:revision>
  <dcterms:created xsi:type="dcterms:W3CDTF">2015-05-22T07:11:13Z</dcterms:created>
  <dcterms:modified xsi:type="dcterms:W3CDTF">2015-05-22T08:19:05Z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2052-9.1.0.4984</vt:lpwstr>
  </property>
</Properties>
</file>