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5" r:id="rId3"/>
    <p:sldId id="303" r:id="rId4"/>
    <p:sldId id="340" r:id="rId5"/>
    <p:sldId id="296" r:id="rId6"/>
    <p:sldId id="300" r:id="rId7"/>
    <p:sldId id="301" r:id="rId8"/>
    <p:sldId id="342" r:id="rId9"/>
    <p:sldId id="302" r:id="rId10"/>
    <p:sldId id="304" r:id="rId11"/>
    <p:sldId id="338" r:id="rId12"/>
    <p:sldId id="306" r:id="rId13"/>
    <p:sldId id="307" r:id="rId14"/>
    <p:sldId id="333" r:id="rId15"/>
    <p:sldId id="263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85"/>
  </p:normalViewPr>
  <p:slideViewPr>
    <p:cSldViewPr showGuides="1">
      <p:cViewPr varScale="1">
        <p:scale>
          <a:sx n="93" d="100"/>
          <a:sy n="93" d="100"/>
        </p:scale>
        <p:origin x="-1314" y="-102"/>
      </p:cViewPr>
      <p:guideLst>
        <p:guide orient="horz" pos="2160"/>
        <p:guide pos="29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2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8914" name="标题 38913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 kern="1200"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8915" name="副标题 38914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38916" name="日期占位符 38915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fontAlgn="base"/>
            <a:endParaRPr lang="zh-CN" altLang="en-US" noProof="1" dirty="0"/>
          </a:p>
        </p:txBody>
      </p:sp>
      <p:sp>
        <p:nvSpPr>
          <p:cNvPr id="38917" name="页脚占位符 3891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fontAlgn="base"/>
            <a:endParaRPr lang="zh-CN" noProof="1" dirty="0"/>
          </a:p>
        </p:txBody>
      </p:sp>
      <p:sp>
        <p:nvSpPr>
          <p:cNvPr id="38918" name="灯片编号占位符 3891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fontAlgn="base"/>
            <a:fld id="{9A0DB2DC-4C9A-4742-B13C-FB6460FD3503}" type="slidenum">
              <a:rPr lang="zh-CN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8" cy="54895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81784" cy="54895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84968" cy="41941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905000"/>
            <a:ext cx="4184968" cy="41941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37889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37890"/>
          <p:cNvSpPr>
            <a:spLocks noGrp="1" noRot="1"/>
          </p:cNvSpPr>
          <p:nvPr>
            <p:ph type="body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7892" name="日期占位符 37891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37893" name="页脚占位符 3789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37894" name="灯片编号占位符 3789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135" name="图片 48134" descr="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2925" y="3308350"/>
            <a:ext cx="3200400" cy="2790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9" name="图片 48138" descr="琥珀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167063"/>
            <a:ext cx="3581400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矩形 48140"/>
          <p:cNvSpPr/>
          <p:nvPr/>
        </p:nvSpPr>
        <p:spPr>
          <a:xfrm>
            <a:off x="330200" y="901700"/>
            <a:ext cx="7705725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华文行楷" charset="0"/>
                <a:ea typeface="华文行楷" charset="0"/>
              </a:rPr>
              <a:t>奇异的琥珀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华文行楷" charset="0"/>
              <a:ea typeface="华文行楷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12290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12291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13105" y="986790"/>
            <a:ext cx="7243445" cy="44805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在那块透明的琥珀里面，两个小东西仍旧          。我们可以</a:t>
            </a:r>
            <a:r>
              <a:rPr lang="zh-CN" altLang="en-US" sz="3200" b="1" dirty="0">
                <a:solidFill>
                  <a:srgbClr val="FF3300"/>
                </a:solidFill>
                <a:latin typeface="宋体" panose="02010600030101010101" pitchFamily="2" charset="-122"/>
                <a:sym typeface="+mn-ea"/>
              </a:rPr>
              <a:t>看见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它们身上的         ，还可以</a:t>
            </a:r>
            <a:r>
              <a:rPr lang="zh-CN" altLang="en-US" sz="3200" b="1" dirty="0">
                <a:solidFill>
                  <a:srgbClr val="FF3300"/>
                </a:solidFill>
                <a:latin typeface="宋体" panose="02010600030101010101" pitchFamily="2" charset="-122"/>
                <a:sym typeface="+mn-ea"/>
              </a:rPr>
              <a:t>想象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它们当时在黏稠的松脂里         ，因为它们的腿的四周显出好几圈       。从那块琥珀里，我们可以</a:t>
            </a:r>
            <a:r>
              <a:rPr lang="zh-CN" altLang="en-US" sz="3200" b="1" dirty="0">
                <a:solidFill>
                  <a:srgbClr val="FF3300"/>
                </a:solidFill>
                <a:latin typeface="宋体" panose="02010600030101010101" pitchFamily="2" charset="-122"/>
                <a:sym typeface="+mn-ea"/>
              </a:rPr>
              <a:t>推测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发生在一万年前的故事的        ，并且可以</a:t>
            </a:r>
            <a:r>
              <a:rPr lang="zh-CN" altLang="en-US" sz="3200" b="1" dirty="0">
                <a:solidFill>
                  <a:srgbClr val="FF3300"/>
                </a:solidFill>
                <a:latin typeface="宋体" panose="02010600030101010101" pitchFamily="2" charset="-122"/>
                <a:sym typeface="+mn-ea"/>
              </a:rPr>
              <a:t>知道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，在远古时代，世界上早已有那样的苍蝇和蜘蛛了。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1924050" y="1473200"/>
            <a:ext cx="691832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好好地趴着                                    每一根毫毛                                                怎样挣扎                                                   黑色的圆环                                 </a:t>
            </a:r>
            <a:endParaRPr lang="zh-CN" altLang="en-US" sz="3200">
              <a:solidFill>
                <a:srgbClr val="FF0000"/>
              </a:solidFill>
            </a:endParaRPr>
          </a:p>
          <a:p>
            <a:endParaRPr lang="zh-CN" altLang="en-US" sz="3200">
              <a:solidFill>
                <a:srgbClr val="FF0000"/>
              </a:solidFill>
            </a:endParaRPr>
          </a:p>
          <a:p>
            <a:r>
              <a:rPr lang="zh-CN" altLang="en-US" sz="3200">
                <a:solidFill>
                  <a:srgbClr val="FF0000"/>
                </a:solidFill>
              </a:rPr>
              <a:t>           详细情形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10242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10243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75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文本框 2"/>
          <p:cNvSpPr txBox="1"/>
          <p:nvPr/>
        </p:nvSpPr>
        <p:spPr>
          <a:xfrm>
            <a:off x="894080" y="403225"/>
            <a:ext cx="6919913" cy="1554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3200" b="1">
                <a:solidFill>
                  <a:srgbClr val="0039E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思考：</a:t>
            </a:r>
            <a:endParaRPr lang="zh-CN" altLang="en-US" sz="3200" b="1">
              <a:solidFill>
                <a:srgbClr val="0039E5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 b="1">
                <a:solidFill>
                  <a:srgbClr val="0039E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想想作者写了几次太阳，为什么要这么多次地写太阳？</a:t>
            </a:r>
            <a:endParaRPr lang="zh-CN" altLang="en-US" sz="3200" b="1">
              <a:solidFill>
                <a:srgbClr val="0039E5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6640" y="2157730"/>
            <a:ext cx="703072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太阳光：</a:t>
            </a:r>
            <a:r>
              <a:rPr lang="zh-CN" altLang="en-US" sz="2800">
                <a:solidFill>
                  <a:srgbClr val="000000"/>
                </a:solidFill>
              </a:rPr>
              <a:t>暖暖地</a:t>
            </a:r>
            <a:r>
              <a:rPr lang="en-US" altLang="zh-CN" sz="2800">
                <a:solidFill>
                  <a:srgbClr val="000000"/>
                </a:solidFill>
              </a:rPr>
              <a:t>——</a:t>
            </a:r>
            <a:r>
              <a:rPr lang="zh-CN" altLang="en-US" sz="2800">
                <a:solidFill>
                  <a:srgbClr val="000000"/>
                </a:solidFill>
              </a:rPr>
              <a:t>照得火热</a:t>
            </a:r>
            <a:r>
              <a:rPr lang="en-US" altLang="zh-CN" sz="2800">
                <a:solidFill>
                  <a:srgbClr val="000000"/>
                </a:solidFill>
              </a:rPr>
              <a:t>——</a:t>
            </a:r>
            <a:r>
              <a:rPr lang="zh-CN" altLang="en-US" sz="2800">
                <a:solidFill>
                  <a:srgbClr val="000000"/>
                </a:solidFill>
              </a:rPr>
              <a:t>热辣辣地</a:t>
            </a:r>
            <a:endParaRPr lang="zh-CN" altLang="en-US" sz="2800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6640" y="3237230"/>
            <a:ext cx="7285355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000000"/>
                </a:solidFill>
              </a:rPr>
              <a:t>        </a:t>
            </a:r>
            <a:r>
              <a:rPr lang="zh-CN" altLang="en-US" sz="2800">
                <a:solidFill>
                  <a:srgbClr val="000000"/>
                </a:solidFill>
              </a:rPr>
              <a:t>松脂球        松脂不断地往下滴         </a:t>
            </a:r>
            <a:endParaRPr lang="zh-CN" altLang="en-US" sz="2800">
              <a:solidFill>
                <a:srgbClr val="000000"/>
              </a:solidFill>
            </a:endParaRPr>
          </a:p>
          <a:p>
            <a:r>
              <a:rPr lang="zh-CN" altLang="en-US" sz="2800">
                <a:solidFill>
                  <a:srgbClr val="000000"/>
                </a:solidFill>
              </a:rPr>
              <a:t>                </a:t>
            </a:r>
            <a:r>
              <a:rPr lang="zh-CN" altLang="en-US" sz="2800">
                <a:solidFill>
                  <a:srgbClr val="000000"/>
                </a:solidFill>
                <a:sym typeface="+mn-ea"/>
              </a:rPr>
              <a:t>热辣辣的阳光        夏天的阳光</a:t>
            </a:r>
            <a:endParaRPr lang="zh-CN" altLang="en-US" sz="2800">
              <a:solidFill>
                <a:srgbClr val="000000"/>
              </a:solidFill>
            </a:endParaRPr>
          </a:p>
          <a:p>
            <a:r>
              <a:rPr lang="zh-CN" altLang="en-US" sz="2800">
                <a:solidFill>
                  <a:srgbClr val="000000"/>
                </a:solidFill>
              </a:rPr>
              <a:t>           </a:t>
            </a:r>
            <a:endParaRPr lang="zh-CN" altLang="en-US" sz="2800">
              <a:solidFill>
                <a:srgbClr val="000000"/>
              </a:solidFill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361440" y="3119120"/>
            <a:ext cx="438785" cy="94805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617345" y="5080635"/>
            <a:ext cx="6565265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3300"/>
                </a:solidFill>
                <a:sym typeface="+mn-ea"/>
              </a:rPr>
              <a:t>作者的思维严密，推测科学。</a:t>
            </a:r>
            <a:endParaRPr lang="zh-CN" altLang="en-US" sz="3200">
              <a:solidFill>
                <a:srgbClr val="FF3300"/>
              </a:solidFill>
              <a:sym typeface="+mn-ea"/>
            </a:endParaRPr>
          </a:p>
          <a:p>
            <a:endParaRPr lang="zh-CN" altLang="en-US" sz="3200">
              <a:solidFill>
                <a:srgbClr val="FF3300"/>
              </a:solidFill>
              <a:sym typeface="+mn-ea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1977390" y="3779520"/>
            <a:ext cx="713740" cy="287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右箭头 6"/>
          <p:cNvSpPr/>
          <p:nvPr/>
        </p:nvSpPr>
        <p:spPr>
          <a:xfrm>
            <a:off x="3105150" y="3315335"/>
            <a:ext cx="648335" cy="287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4905375" y="3779520"/>
            <a:ext cx="648335" cy="287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01625" y="2948305"/>
            <a:ext cx="103568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松脂球的形成</a:t>
            </a:r>
            <a:endParaRPr lang="zh-CN" altLang="en-US" sz="3200" b="1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11266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11267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5770" y="-342900"/>
            <a:ext cx="10058400" cy="75438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93750" y="998220"/>
            <a:ext cx="6873875" cy="10668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r>
              <a:rPr lang="zh-CN" altLang="en-US" sz="3200" b="1">
                <a:solidFill>
                  <a:schemeClr val="accent2">
                    <a:lumMod val="75000"/>
                  </a:schemeClr>
                </a:solidFill>
                <a:effectLst/>
              </a:rPr>
              <a:t>这个奇异的松脂球的形成需要哪些必要的条件？</a:t>
            </a:r>
            <a:endParaRPr lang="zh-CN" altLang="en-US" sz="3200" b="1"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10" name="表格 9"/>
          <p:cNvGraphicFramePr/>
          <p:nvPr/>
        </p:nvGraphicFramePr>
        <p:xfrm>
          <a:off x="1529715" y="2317750"/>
          <a:ext cx="1657350" cy="437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7350"/>
              </a:tblGrid>
              <a:tr h="4373880">
                <a:tc>
                  <a:txBody>
                    <a:bodyPr/>
                    <a:p>
                      <a:pPr>
                        <a:buNone/>
                      </a:pPr>
                      <a:endParaRPr lang="zh-CN" altLang="en-US" sz="3600">
                        <a:solidFill>
                          <a:srgbClr val="7030A0"/>
                        </a:solidFill>
                      </a:endParaRPr>
                    </a:p>
                    <a:p>
                      <a:pPr>
                        <a:buNone/>
                      </a:pPr>
                      <a:endParaRPr lang="zh-CN" altLang="en-US" sz="3600">
                        <a:solidFill>
                          <a:srgbClr val="7030A0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3600">
                          <a:solidFill>
                            <a:srgbClr val="7030A0"/>
                          </a:solidFill>
                        </a:rPr>
                        <a:t>奇异松脂球的形成</a:t>
                      </a:r>
                      <a:endParaRPr lang="zh-CN" altLang="en-US" sz="360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/>
          <p:nvPr/>
        </p:nvGraphicFramePr>
        <p:xfrm>
          <a:off x="3187065" y="2317750"/>
          <a:ext cx="4792980" cy="437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2980"/>
              </a:tblGrid>
              <a:tr h="87503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3600">
                          <a:solidFill>
                            <a:srgbClr val="7030A0"/>
                          </a:solidFill>
                        </a:rPr>
                        <a:t>必要条件</a:t>
                      </a:r>
                      <a:endParaRPr lang="zh-CN" altLang="en-US" sz="360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87503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8737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87503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87503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3329305" y="3186430"/>
            <a:ext cx="4508500" cy="3505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000000"/>
                </a:solidFill>
                <a:sym typeface="+mn-ea"/>
              </a:rPr>
              <a:t>烈日</a:t>
            </a:r>
            <a:endParaRPr lang="zh-CN" altLang="en-US" sz="3200">
              <a:solidFill>
                <a:srgbClr val="000000"/>
              </a:solidFill>
            </a:endParaRPr>
          </a:p>
          <a:p>
            <a:endParaRPr lang="zh-CN" altLang="en-US" sz="3200">
              <a:solidFill>
                <a:srgbClr val="000000"/>
              </a:solidFill>
              <a:sym typeface="+mn-ea"/>
            </a:endParaRPr>
          </a:p>
          <a:p>
            <a:r>
              <a:rPr lang="zh-CN" altLang="en-US" sz="3200">
                <a:solidFill>
                  <a:srgbClr val="000000"/>
                </a:solidFill>
                <a:sym typeface="+mn-ea"/>
              </a:rPr>
              <a:t>松树</a:t>
            </a:r>
            <a:endParaRPr lang="zh-CN" altLang="en-US" sz="3200">
              <a:solidFill>
                <a:srgbClr val="000000"/>
              </a:solidFill>
            </a:endParaRPr>
          </a:p>
          <a:p>
            <a:endParaRPr lang="zh-CN" altLang="en-US" sz="3200">
              <a:solidFill>
                <a:srgbClr val="000000"/>
              </a:solidFill>
              <a:sym typeface="+mn-ea"/>
            </a:endParaRPr>
          </a:p>
          <a:p>
            <a:r>
              <a:rPr lang="zh-CN" altLang="en-US" sz="3200">
                <a:solidFill>
                  <a:srgbClr val="000000"/>
                </a:solidFill>
                <a:sym typeface="+mn-ea"/>
              </a:rPr>
              <a:t>松脂不断往下滴</a:t>
            </a:r>
            <a:endParaRPr lang="zh-CN" altLang="en-US" sz="3200">
              <a:solidFill>
                <a:srgbClr val="000000"/>
              </a:solidFill>
            </a:endParaRPr>
          </a:p>
          <a:p>
            <a:endParaRPr lang="zh-CN" altLang="en-US" sz="3200">
              <a:solidFill>
                <a:srgbClr val="000000"/>
              </a:solidFill>
              <a:sym typeface="+mn-ea"/>
            </a:endParaRPr>
          </a:p>
          <a:p>
            <a:r>
              <a:rPr lang="zh-CN" altLang="en-US" sz="3200">
                <a:solidFill>
                  <a:srgbClr val="000000"/>
                </a:solidFill>
                <a:sym typeface="+mn-ea"/>
              </a:rPr>
              <a:t>蜘蛛扑向苍蝇的一瞬间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11266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11267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7200" y="-342900"/>
            <a:ext cx="10058400" cy="7543800"/>
          </a:xfrm>
          <a:prstGeom prst="rect">
            <a:avLst/>
          </a:prstGeom>
        </p:spPr>
      </p:pic>
      <p:sp>
        <p:nvSpPr>
          <p:cNvPr id="29697" name="文本框 43011"/>
          <p:cNvSpPr txBox="1"/>
          <p:nvPr/>
        </p:nvSpPr>
        <p:spPr>
          <a:xfrm>
            <a:off x="417513" y="1865313"/>
            <a:ext cx="8424862" cy="42062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一大滴松脂滴下来，正巧把它们一齐包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在里面。松脂继续滴下来，积成松脂球。（    ）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蜘蛛朝苍蝇扑过去的一瞬间，发生了一件可怕的事。（   ）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松脂球变成化石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很长时间，被埋没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在泥沙里面。（    ）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炎热的夏天，阳光强烈，老松树渗出松脂。（  ）</a:t>
            </a:r>
            <a:endParaRPr lang="zh-CN" altLang="en-US" sz="28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6160" y="737870"/>
            <a:ext cx="70916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chemeClr val="accent1">
                    <a:lumMod val="25000"/>
                  </a:schemeClr>
                </a:solidFill>
              </a:rPr>
              <a:t>按奇异松脂球形成的先后顺序排列。</a:t>
            </a:r>
            <a:endParaRPr lang="zh-CN" altLang="en-US" sz="3200" b="1">
              <a:solidFill>
                <a:schemeClr val="accent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文本框 46083"/>
          <p:cNvSpPr txBox="1"/>
          <p:nvPr/>
        </p:nvSpPr>
        <p:spPr>
          <a:xfrm>
            <a:off x="323850" y="3141663"/>
            <a:ext cx="8569325" cy="30162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在甘肃永靖县首次发现了</a:t>
            </a:r>
            <a:r>
              <a:rPr lang="en-US" altLang="zh-CN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120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多个恐龙脚印化石。我们可以</a:t>
            </a:r>
            <a:r>
              <a:rPr lang="zh-CN" altLang="en-US" sz="32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看见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＿＿＿＿＿＿＿＿＿＿＿＿＿＿＿＿＿＿。还可以</a:t>
            </a:r>
            <a:r>
              <a:rPr lang="zh-CN" altLang="en-US" sz="32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想像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当时＿＿＿＿＿＿＿＿＿＿＿＿＿＿＿＿。从这些脚印里，我们可以</a:t>
            </a:r>
            <a:r>
              <a:rPr lang="zh-CN" altLang="en-US" sz="32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推测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发生在</a:t>
            </a:r>
            <a:r>
              <a:rPr lang="en-US" altLang="zh-CN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1.7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亿年前的故事，并且可以</a:t>
            </a:r>
            <a:r>
              <a:rPr lang="zh-CN" altLang="en-US" sz="32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知道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，这儿曾经是＿＿＿＿＿＿＿＿＿＿＿。 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4818" name="图片 46084" descr="甘肃永靖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675" y="260350"/>
            <a:ext cx="3455988" cy="2763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9" name="图片 46085" descr="恐龙脚印化石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288925"/>
            <a:ext cx="3600450" cy="2735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7" name="文本框 46086"/>
          <p:cNvSpPr txBox="1"/>
          <p:nvPr/>
        </p:nvSpPr>
        <p:spPr>
          <a:xfrm>
            <a:off x="3924300" y="5589588"/>
            <a:ext cx="2224405" cy="5791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恐龙的之家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8" name="文本框 46087"/>
          <p:cNvSpPr txBox="1"/>
          <p:nvPr/>
        </p:nvSpPr>
        <p:spPr>
          <a:xfrm>
            <a:off x="4284663" y="36449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有很多恐龙的脚印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9" name="文本框 46088"/>
          <p:cNvSpPr txBox="1"/>
          <p:nvPr/>
        </p:nvSpPr>
        <p:spPr>
          <a:xfrm>
            <a:off x="624205" y="4617403"/>
            <a:ext cx="4265930" cy="5791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恐龙曾经在这里生活过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7" grpId="0"/>
      <p:bldP spid="46088" grpId="0"/>
      <p:bldP spid="460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文本占位符 54274"/>
          <p:cNvSpPr>
            <a:spLocks noGrp="1" noRot="1"/>
          </p:cNvSpPr>
          <p:nvPr>
            <p:ph idx="1"/>
          </p:nvPr>
        </p:nvSpPr>
        <p:spPr>
          <a:xfrm>
            <a:off x="323850" y="1484313"/>
            <a:ext cx="8540750" cy="4194175"/>
          </a:xfrm>
        </p:spPr>
        <p:txBody>
          <a:bodyPr anchor="t"/>
          <a:p>
            <a:endParaRPr lang="en-US" altLang="zh-CN" sz="5400" dirty="0">
              <a:solidFill>
                <a:srgbClr val="FF3300"/>
              </a:solidFill>
            </a:endParaRPr>
          </a:p>
          <a:p>
            <a:r>
              <a:rPr lang="en-US" altLang="zh-CN" sz="4400" dirty="0">
                <a:solidFill>
                  <a:srgbClr val="FF3300"/>
                </a:solidFill>
              </a:rPr>
              <a:t>   </a:t>
            </a:r>
            <a:r>
              <a:rPr lang="zh-CN" altLang="en-US" sz="4400" dirty="0">
                <a:solidFill>
                  <a:srgbClr val="FF3300"/>
                </a:solidFill>
              </a:rPr>
              <a:t>琥 珀</a:t>
            </a:r>
            <a:r>
              <a:rPr lang="zh-CN" altLang="en-US" sz="4400" dirty="0"/>
              <a:t>     </a:t>
            </a:r>
            <a:r>
              <a:rPr lang="zh-CN" altLang="en-US" sz="4400" dirty="0">
                <a:solidFill>
                  <a:srgbClr val="FF3300"/>
                </a:solidFill>
              </a:rPr>
              <a:t>脂</a:t>
            </a:r>
            <a:r>
              <a:rPr lang="zh-CN" altLang="en-US" sz="4400" dirty="0"/>
              <a:t>肪     </a:t>
            </a:r>
            <a:r>
              <a:rPr lang="zh-CN" altLang="en-US" sz="4400" dirty="0">
                <a:solidFill>
                  <a:srgbClr val="FF3300"/>
                </a:solidFill>
              </a:rPr>
              <a:t>渗</a:t>
            </a:r>
            <a:r>
              <a:rPr lang="zh-CN" altLang="en-US" sz="4400" dirty="0"/>
              <a:t>出    包</a:t>
            </a:r>
            <a:r>
              <a:rPr lang="zh-CN" altLang="en-US" sz="4400" dirty="0">
                <a:solidFill>
                  <a:srgbClr val="FF3300"/>
                </a:solidFill>
              </a:rPr>
              <a:t>裹</a:t>
            </a:r>
            <a:r>
              <a:rPr lang="zh-CN" altLang="en-US" sz="4400" dirty="0"/>
              <a:t> </a:t>
            </a:r>
            <a:endParaRPr lang="zh-CN" altLang="en-US" sz="4400" dirty="0"/>
          </a:p>
          <a:p>
            <a:r>
              <a:rPr lang="zh-CN" altLang="en-US" sz="4400" dirty="0"/>
              <a:t>     </a:t>
            </a:r>
            <a:endParaRPr lang="zh-CN" altLang="en-US" sz="4400" dirty="0"/>
          </a:p>
          <a:p>
            <a:r>
              <a:rPr lang="zh-CN" altLang="en-US" sz="4400" dirty="0">
                <a:solidFill>
                  <a:srgbClr val="FF3300"/>
                </a:solidFill>
              </a:rPr>
              <a:t>   澎  湃      黏    稠  </a:t>
            </a:r>
            <a:r>
              <a:rPr lang="zh-CN" altLang="en-US" sz="4400" dirty="0"/>
              <a:t>    </a:t>
            </a:r>
            <a:r>
              <a:rPr lang="zh-CN" altLang="en-US" sz="4400" dirty="0">
                <a:solidFill>
                  <a:srgbClr val="FF3300"/>
                </a:solidFill>
              </a:rPr>
              <a:t>详 </a:t>
            </a:r>
            <a:r>
              <a:rPr lang="zh-CN" altLang="en-US" sz="4400" dirty="0"/>
              <a:t>细</a:t>
            </a:r>
            <a:r>
              <a:rPr lang="zh-CN" altLang="en-US" sz="5400" dirty="0"/>
              <a:t> </a:t>
            </a:r>
            <a:endParaRPr lang="zh-CN" altLang="en-US" sz="4400" dirty="0"/>
          </a:p>
          <a:p>
            <a:endParaRPr lang="zh-CN" altLang="en-US" sz="5400" dirty="0"/>
          </a:p>
        </p:txBody>
      </p:sp>
      <p:sp>
        <p:nvSpPr>
          <p:cNvPr id="6146" name="矩形 54275"/>
          <p:cNvSpPr/>
          <p:nvPr/>
        </p:nvSpPr>
        <p:spPr>
          <a:xfrm>
            <a:off x="539750" y="0"/>
            <a:ext cx="2781300" cy="16287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54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我会读：</a:t>
            </a:r>
            <a:endParaRPr lang="zh-CN" altLang="en-US" sz="54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7" name="文本框 54276"/>
          <p:cNvSpPr txBox="1"/>
          <p:nvPr/>
        </p:nvSpPr>
        <p:spPr>
          <a:xfrm>
            <a:off x="1116013" y="1939925"/>
            <a:ext cx="666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ǔ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8" name="文本框 54277"/>
          <p:cNvSpPr txBox="1"/>
          <p:nvPr/>
        </p:nvSpPr>
        <p:spPr>
          <a:xfrm>
            <a:off x="1908175" y="1916113"/>
            <a:ext cx="6921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ò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9" name="文本框 54278"/>
          <p:cNvSpPr txBox="1"/>
          <p:nvPr/>
        </p:nvSpPr>
        <p:spPr>
          <a:xfrm>
            <a:off x="3132138" y="1844675"/>
            <a:ext cx="8953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ī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0" name="文本框 54279"/>
          <p:cNvSpPr txBox="1"/>
          <p:nvPr/>
        </p:nvSpPr>
        <p:spPr>
          <a:xfrm>
            <a:off x="4932363" y="1916113"/>
            <a:ext cx="11747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èn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1" name="文本框 54280"/>
          <p:cNvSpPr txBox="1"/>
          <p:nvPr/>
        </p:nvSpPr>
        <p:spPr>
          <a:xfrm>
            <a:off x="7308850" y="1916113"/>
            <a:ext cx="920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uǒ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2" name="文本框 54281"/>
          <p:cNvSpPr txBox="1"/>
          <p:nvPr/>
        </p:nvSpPr>
        <p:spPr>
          <a:xfrm>
            <a:off x="900113" y="3644900"/>
            <a:ext cx="12001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éng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3" name="文本框 54282"/>
          <p:cNvSpPr txBox="1"/>
          <p:nvPr/>
        </p:nvSpPr>
        <p:spPr>
          <a:xfrm>
            <a:off x="2124075" y="3573463"/>
            <a:ext cx="793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ài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4" name="文本框 54283"/>
          <p:cNvSpPr txBox="1"/>
          <p:nvPr/>
        </p:nvSpPr>
        <p:spPr>
          <a:xfrm>
            <a:off x="3348038" y="3644900"/>
            <a:ext cx="1047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ián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5" name="文本框 54284"/>
          <p:cNvSpPr txBox="1"/>
          <p:nvPr/>
        </p:nvSpPr>
        <p:spPr>
          <a:xfrm>
            <a:off x="6011863" y="3500438"/>
            <a:ext cx="12763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iáng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6" name="文本框 54285"/>
          <p:cNvSpPr txBox="1"/>
          <p:nvPr/>
        </p:nvSpPr>
        <p:spPr>
          <a:xfrm>
            <a:off x="3543300" y="76993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7" name="文本框 54286"/>
          <p:cNvSpPr txBox="1"/>
          <p:nvPr/>
        </p:nvSpPr>
        <p:spPr>
          <a:xfrm>
            <a:off x="4427538" y="3644900"/>
            <a:ext cx="1174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ch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óu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r>
              <a:rPr lang="zh-CN" altLang="en-US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词语积累</a:t>
            </a:r>
            <a:endParaRPr lang="zh-CN" altLang="en-US" sz="4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3600" dirty="0">
                <a:solidFill>
                  <a:schemeClr val="accent1">
                    <a:lumMod val="25000"/>
                  </a:schemeClr>
                </a:solidFill>
                <a:sym typeface="+mn-ea"/>
              </a:rPr>
              <a:t>琥珀、松脂、包裹、渗出、</a:t>
            </a:r>
            <a:endParaRPr lang="zh-CN" altLang="en-US" sz="3600" dirty="0">
              <a:solidFill>
                <a:schemeClr val="accent1">
                  <a:lumMod val="25000"/>
                </a:schemeClr>
              </a:solidFill>
              <a:sym typeface="+mn-ea"/>
            </a:endParaRPr>
          </a:p>
          <a:p>
            <a:r>
              <a:rPr lang="zh-CN" altLang="en-US" sz="3600" dirty="0">
                <a:solidFill>
                  <a:schemeClr val="accent1">
                    <a:lumMod val="25000"/>
                  </a:schemeClr>
                </a:solidFill>
                <a:sym typeface="+mn-ea"/>
              </a:rPr>
              <a:t>澎湃、黏稠、详细、美餐、</a:t>
            </a:r>
            <a:endParaRPr lang="zh-CN" altLang="en-US" sz="3600" dirty="0">
              <a:solidFill>
                <a:schemeClr val="accent1">
                  <a:lumMod val="25000"/>
                </a:schemeClr>
              </a:solidFill>
              <a:sym typeface="+mn-ea"/>
            </a:endParaRPr>
          </a:p>
          <a:p>
            <a:r>
              <a:rPr lang="zh-CN" altLang="en-US" sz="3600" dirty="0">
                <a:solidFill>
                  <a:schemeClr val="accent1">
                    <a:lumMod val="25000"/>
                  </a:schemeClr>
                </a:solidFill>
                <a:sym typeface="+mn-ea"/>
              </a:rPr>
              <a:t>热辣辣、淹没冲刷、翻腾、</a:t>
            </a:r>
            <a:endParaRPr lang="zh-CN" altLang="en-US" sz="3600" dirty="0">
              <a:solidFill>
                <a:schemeClr val="accent1">
                  <a:lumMod val="25000"/>
                </a:schemeClr>
              </a:solidFill>
              <a:sym typeface="+mn-ea"/>
            </a:endParaRPr>
          </a:p>
          <a:p>
            <a:r>
              <a:rPr lang="zh-CN" altLang="en-US" sz="3600" dirty="0">
                <a:solidFill>
                  <a:schemeClr val="accent1">
                    <a:lumMod val="25000"/>
                  </a:schemeClr>
                </a:solidFill>
                <a:sym typeface="+mn-ea"/>
              </a:rPr>
              <a:t>前俯后仰、腐烂、远古、飒飒</a:t>
            </a:r>
            <a:endParaRPr lang="zh-CN" altLang="en-US" sz="3600" dirty="0">
              <a:solidFill>
                <a:schemeClr val="accent1">
                  <a:lumMod val="25000"/>
                </a:schemeClr>
              </a:solidFill>
              <a:sym typeface="+mn-ea"/>
            </a:endParaRPr>
          </a:p>
          <a:p>
            <a:endParaRPr lang="zh-CN" altLang="en-US" sz="3600" dirty="0">
              <a:solidFill>
                <a:schemeClr val="accent1">
                  <a:lumMod val="25000"/>
                </a:schemeClr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4098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4099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文本框 7"/>
          <p:cNvSpPr txBox="1"/>
          <p:nvPr/>
        </p:nvSpPr>
        <p:spPr>
          <a:xfrm>
            <a:off x="887413" y="625475"/>
            <a:ext cx="5124450" cy="15541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800" b="1">
                <a:solidFill>
                  <a:srgbClr val="001A4D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学习字词</a:t>
            </a:r>
            <a:endParaRPr lang="zh-CN" altLang="en-US" sz="4800" b="1">
              <a:solidFill>
                <a:srgbClr val="001A4D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endParaRPr lang="zh-CN" altLang="en-US" sz="4800" b="1">
              <a:solidFill>
                <a:srgbClr val="001A4D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5" name="文本占位符 54274"/>
          <p:cNvSpPr>
            <a:spLocks noGrp="1" noRot="1"/>
          </p:cNvSpPr>
          <p:nvPr/>
        </p:nvSpPr>
        <p:spPr>
          <a:xfrm>
            <a:off x="323850" y="1484313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</a:pPr>
            <a:endParaRPr lang="en-US" altLang="zh-CN" sz="5400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altLang="zh-CN" sz="44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4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琥 珀     脂肪     渗出    包裹 </a:t>
            </a:r>
            <a:endParaRPr lang="zh-CN" altLang="en-US" sz="4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</a:pPr>
            <a:r>
              <a:rPr lang="zh-CN" altLang="en-US" sz="4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zh-CN" altLang="en-US" sz="4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</a:pPr>
            <a:r>
              <a:rPr lang="zh-CN" altLang="en-US" sz="4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澎  湃      黏    稠      详 细</a:t>
            </a:r>
            <a:r>
              <a:rPr lang="zh-CN" altLang="en-US" sz="5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5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</a:pPr>
            <a:endParaRPr lang="zh-CN" altLang="en-US" sz="5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2" name="文本框 54276"/>
          <p:cNvSpPr txBox="1"/>
          <p:nvPr/>
        </p:nvSpPr>
        <p:spPr>
          <a:xfrm>
            <a:off x="1116013" y="1939925"/>
            <a:ext cx="666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ǔ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3" name="文本框 54277"/>
          <p:cNvSpPr txBox="1"/>
          <p:nvPr/>
        </p:nvSpPr>
        <p:spPr>
          <a:xfrm>
            <a:off x="1908175" y="1916113"/>
            <a:ext cx="6921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ò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4" name="文本框 54278"/>
          <p:cNvSpPr txBox="1"/>
          <p:nvPr/>
        </p:nvSpPr>
        <p:spPr>
          <a:xfrm>
            <a:off x="3132138" y="1844675"/>
            <a:ext cx="8953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ī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5" name="文本框 54279"/>
          <p:cNvSpPr txBox="1"/>
          <p:nvPr/>
        </p:nvSpPr>
        <p:spPr>
          <a:xfrm>
            <a:off x="4932363" y="1916113"/>
            <a:ext cx="11747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èn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6" name="文本框 54280"/>
          <p:cNvSpPr txBox="1"/>
          <p:nvPr/>
        </p:nvSpPr>
        <p:spPr>
          <a:xfrm>
            <a:off x="7308850" y="1916113"/>
            <a:ext cx="920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uǒ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7" name="文本框 54281"/>
          <p:cNvSpPr txBox="1"/>
          <p:nvPr/>
        </p:nvSpPr>
        <p:spPr>
          <a:xfrm>
            <a:off x="900113" y="3644900"/>
            <a:ext cx="12001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éng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8" name="文本框 54282"/>
          <p:cNvSpPr txBox="1"/>
          <p:nvPr/>
        </p:nvSpPr>
        <p:spPr>
          <a:xfrm>
            <a:off x="2124075" y="3573463"/>
            <a:ext cx="793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ài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9" name="文本框 54283"/>
          <p:cNvSpPr txBox="1"/>
          <p:nvPr/>
        </p:nvSpPr>
        <p:spPr>
          <a:xfrm>
            <a:off x="3348038" y="3644900"/>
            <a:ext cx="1047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ián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10" name="文本框 54286"/>
          <p:cNvSpPr txBox="1"/>
          <p:nvPr/>
        </p:nvSpPr>
        <p:spPr>
          <a:xfrm>
            <a:off x="4427538" y="3644900"/>
            <a:ext cx="1174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ch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óu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11" name="文本框 54284"/>
          <p:cNvSpPr txBox="1"/>
          <p:nvPr/>
        </p:nvSpPr>
        <p:spPr>
          <a:xfrm>
            <a:off x="6011863" y="3500438"/>
            <a:ext cx="12763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/>
            <a:r>
              <a:rPr lang="en-US" altLang="zh-CN" sz="3600" dirty="0" err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iáng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5122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5123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75" y="6350"/>
            <a:ext cx="9197975" cy="6899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文本框 2"/>
          <p:cNvSpPr txBox="1"/>
          <p:nvPr/>
        </p:nvSpPr>
        <p:spPr>
          <a:xfrm>
            <a:off x="908050" y="768350"/>
            <a:ext cx="7480300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根据意思写词语</a:t>
            </a:r>
            <a:r>
              <a:rPr lang="zh-CN" altLang="en-US" sz="40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40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5" name="文本框 4"/>
          <p:cNvSpPr txBox="1"/>
          <p:nvPr/>
        </p:nvSpPr>
        <p:spPr>
          <a:xfrm>
            <a:off x="623888" y="1752600"/>
            <a:ext cx="7932737" cy="3505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、形容风雨声。                        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                2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、形容波浪互相撞击。             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、形容液体的黏性很强。          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</a:t>
            </a:r>
            <a:endParaRPr lang="en-US" altLang="zh-CN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、掸掉或擦去。                        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</a:t>
            </a:r>
            <a:endParaRPr lang="en-US" altLang="zh-CN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、根据已知的事情来想象不知道的事情。                                                                                                                         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____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6" name="文本框 7"/>
          <p:cNvSpPr txBox="1"/>
          <p:nvPr/>
        </p:nvSpPr>
        <p:spPr>
          <a:xfrm>
            <a:off x="7294563" y="1752600"/>
            <a:ext cx="1887537" cy="3017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飒飒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澎湃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粘稠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拂拭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推测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7170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7171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文本框 2"/>
          <p:cNvSpPr txBox="1"/>
          <p:nvPr/>
        </p:nvSpPr>
        <p:spPr>
          <a:xfrm>
            <a:off x="1501775" y="2805113"/>
            <a:ext cx="6142038" cy="579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32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读了课文，你有什么疑问？</a:t>
            </a:r>
            <a:endParaRPr lang="zh-CN" altLang="en-US" sz="32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92655" y="1130300"/>
            <a:ext cx="3855720" cy="11887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72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质疑问难</a:t>
            </a:r>
            <a:endParaRPr lang="zh-CN" altLang="en-US" sz="72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7170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7171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图片 39942" descr="琥珀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125" y="1402080"/>
            <a:ext cx="7420610" cy="5071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831340" y="369570"/>
            <a:ext cx="5981065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chemeClr val="accent1">
                    <a:lumMod val="25000"/>
                  </a:schemeClr>
                </a:solidFill>
              </a:rPr>
              <a:t>说一说</a:t>
            </a:r>
            <a:endParaRPr lang="en-US" altLang="zh-CN" sz="4400" b="1">
              <a:solidFill>
                <a:schemeClr val="accent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8194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8195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75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010920" y="506094"/>
            <a:ext cx="5949950" cy="64008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base"/>
            <a:r>
              <a:rPr lang="zh-CN" altLang="en-US" sz="36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琥珀的样子</a:t>
            </a:r>
            <a:endParaRPr lang="zh-CN" altLang="en-US" sz="36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197" name="文本框 4"/>
          <p:cNvSpPr txBox="1"/>
          <p:nvPr/>
        </p:nvSpPr>
        <p:spPr>
          <a:xfrm>
            <a:off x="809625" y="1280160"/>
            <a:ext cx="7734300" cy="5029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r>
              <a:rPr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在那块透明的琥珀里，两个小东西仍旧好好地躺着。我们可以看见它们身上的每一根毫毛。还可以想象它们当时在黏稠的松脂里怎样挣扎，因为它们的腿的四周显出好几圈黑色的圆环。从那块琥珀，我们可以推测发生在一万年前的故事的详细情形，并且可以知道，在远古的时代，在世界上就已经有苍蝇和蜘蛛了。</a:t>
            </a:r>
            <a:endParaRPr lang="zh-CN" altLang="en-US" sz="3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9625" y="1844675"/>
            <a:ext cx="8726805" cy="2834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FF0000"/>
                </a:solidFill>
              </a:rPr>
              <a:t>                                               </a:t>
            </a:r>
            <a:r>
              <a:rPr lang="zh-CN" altLang="en-US" sz="3600">
                <a:solidFill>
                  <a:srgbClr val="FF0000"/>
                </a:solidFill>
              </a:rPr>
              <a:t>看见</a:t>
            </a:r>
            <a:endParaRPr lang="zh-CN" altLang="en-US" sz="3600">
              <a:solidFill>
                <a:srgbClr val="FF0000"/>
              </a:solidFill>
            </a:endParaRPr>
          </a:p>
          <a:p>
            <a:r>
              <a:rPr lang="zh-CN" altLang="en-US" sz="3600">
                <a:solidFill>
                  <a:srgbClr val="FF0000"/>
                </a:solidFill>
              </a:rPr>
              <a:t>                                               想象</a:t>
            </a:r>
            <a:endParaRPr lang="zh-CN" altLang="en-US" sz="3600">
              <a:solidFill>
                <a:srgbClr val="FF0000"/>
              </a:solidFill>
            </a:endParaRPr>
          </a:p>
          <a:p>
            <a:r>
              <a:rPr lang="zh-CN" altLang="en-US" sz="3600">
                <a:solidFill>
                  <a:srgbClr val="FF0000"/>
                </a:solidFill>
              </a:rPr>
              <a:t>                                                      因</a:t>
            </a:r>
            <a:endParaRPr lang="zh-CN" altLang="en-US" sz="3600">
              <a:solidFill>
                <a:srgbClr val="FF0000"/>
              </a:solidFill>
            </a:endParaRPr>
          </a:p>
          <a:p>
            <a:r>
              <a:rPr lang="zh-CN" altLang="en-US" sz="3600">
                <a:solidFill>
                  <a:srgbClr val="FF0000"/>
                </a:solidFill>
              </a:rPr>
              <a:t>为</a:t>
            </a:r>
            <a:endParaRPr lang="zh-CN" altLang="en-US" sz="3600">
              <a:solidFill>
                <a:srgbClr val="FF0000"/>
              </a:solidFill>
            </a:endParaRPr>
          </a:p>
          <a:p>
            <a:r>
              <a:rPr lang="zh-CN" altLang="en-US" sz="3600">
                <a:solidFill>
                  <a:srgbClr val="002060"/>
                </a:solidFill>
              </a:rPr>
              <a:t>                                               </a:t>
            </a:r>
            <a:endParaRPr lang="zh-CN" altLang="en-US" sz="3600">
              <a:solidFill>
                <a:srgbClr val="002060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948170" y="4580890"/>
            <a:ext cx="860425" cy="19050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标题 1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9218" name="内容占位符 3" descr="07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6350"/>
            <a:ext cx="9197975" cy="6905625"/>
          </a:xfrm>
        </p:spPr>
      </p:pic>
      <p:pic>
        <p:nvPicPr>
          <p:cNvPr id="9219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75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文本框 2"/>
          <p:cNvSpPr txBox="1"/>
          <p:nvPr/>
        </p:nvSpPr>
        <p:spPr>
          <a:xfrm>
            <a:off x="428943" y="417195"/>
            <a:ext cx="7826375" cy="4724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000">
                <a:solidFill>
                  <a:srgbClr val="0039E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选词填空：</a:t>
            </a:r>
            <a:endParaRPr lang="zh-CN" altLang="en-US" sz="4000">
              <a:solidFill>
                <a:srgbClr val="0039E5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4000">
                <a:solidFill>
                  <a:srgbClr val="0039E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推测     猜测</a:t>
            </a:r>
            <a:endParaRPr lang="zh-CN" altLang="en-US" sz="4000">
              <a:solidFill>
                <a:srgbClr val="0039E5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　　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1．气象台的工作人员根据卫星发回的气象云图，可以准确地（  ）出天气的变化。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　　2．教室里的破桌椅修好了，我（  ）是班里的李明干的。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　　3．公安干警冲进匪巢，发现杯子里的水还是热的，于是（  ）匪徒刚离开不久。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04900" y="5369560"/>
            <a:ext cx="72447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0"/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推测要有科学依据，不能凭空想象。</a:t>
            </a:r>
            <a:endParaRPr lang="zh-CN" altLang="en-US" sz="32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诗情画意">
  <a:themeElements>
    <a:clrScheme name="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866"/>
      </a:accent4>
      <a:accent5>
        <a:srgbClr val="F3FAFF"/>
      </a:accent5>
      <a:accent6>
        <a:srgbClr val="2D5BE5"/>
      </a:accent6>
      <a:hlink>
        <a:srgbClr val="DC5900"/>
      </a:hlink>
      <a:folHlink>
        <a:srgbClr val="7979A5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866"/>
        </a:accent4>
        <a:accent5>
          <a:srgbClr val="F3FAFF"/>
        </a:accent5>
        <a:accent6>
          <a:srgbClr val="2D5BE5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1A3"/>
        </a:accent4>
        <a:accent5>
          <a:srgbClr val="F2FAFF"/>
        </a:accent5>
        <a:accent6>
          <a:srgbClr val="DE84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9F2EB"/>
        </a:accent3>
        <a:accent4>
          <a:srgbClr val="4F4F77"/>
        </a:accent4>
        <a:accent5>
          <a:srgbClr val="FFFFEB"/>
        </a:accent5>
        <a:accent6>
          <a:srgbClr val="2D89E5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757"/>
        </a:accent4>
        <a:accent5>
          <a:srgbClr val="FFFFE2"/>
        </a:accent5>
        <a:accent6>
          <a:srgbClr val="E55B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F"/>
        </a:accent4>
        <a:accent5>
          <a:srgbClr val="E6EFEA"/>
        </a:accent5>
        <a:accent6>
          <a:srgbClr val="2D5BE5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783"/>
        </a:accent4>
        <a:accent5>
          <a:srgbClr val="EFEFEF"/>
        </a:accent5>
        <a:accent6>
          <a:srgbClr val="2D89E5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EFEFFF"/>
        </a:accent3>
        <a:accent4>
          <a:srgbClr val="AF2A00"/>
        </a:accent4>
        <a:accent5>
          <a:srgbClr val="F0EFF4"/>
        </a:accent5>
        <a:accent6>
          <a:srgbClr val="005BB7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E"/>
        </a:accent3>
        <a:accent4>
          <a:srgbClr val="000083"/>
        </a:accent4>
        <a:accent5>
          <a:srgbClr val="F2F2F2"/>
        </a:accent5>
        <a:accent6>
          <a:srgbClr val="9F62A1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0</TotalTime>
  <Words>1969</Words>
  <Application>WPS 演示</Application>
  <PresentationFormat>在屏幕上显示</PresentationFormat>
  <Paragraphs>157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华文行楷</vt:lpstr>
      <vt:lpstr>微软雅黑</vt:lpstr>
      <vt:lpstr>Arial Unicode MS</vt:lpstr>
      <vt:lpstr>Calibri</vt:lpstr>
      <vt:lpstr>Lucida Sans Unicode</vt:lpstr>
      <vt:lpstr>诗情画意</vt:lpstr>
      <vt:lpstr>PowerPoint 演示文稿</vt:lpstr>
      <vt:lpstr>PowerPoint 演示文稿</vt:lpstr>
      <vt:lpstr>词语积累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www.edudown.net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www.edudown.net</dc:title>
  <dc:creator>www.edudown.net</dc:creator>
  <cp:keywords>www.edudown.net</cp:keywords>
  <dc:description>www.edudown.net</dc:description>
  <dc:subject>www.edudown.net</dc:subject>
  <cp:category>www.edudown.net</cp:category>
  <cp:lastModifiedBy>Administrator</cp:lastModifiedBy>
  <cp:revision>116</cp:revision>
  <dcterms:created xsi:type="dcterms:W3CDTF">2006-10-08T05:27:00Z</dcterms:created>
  <dcterms:modified xsi:type="dcterms:W3CDTF">2017-11-23T03:24:29Z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0008008605000000000001024120</vt:lpwstr>
  </property>
  <property fmtid="{D5CDD505-2E9C-101B-9397-08002B2CF9AE}" pid="3" name="KSOProductBuildVer">
    <vt:lpwstr>2052-10.1.0.6930</vt:lpwstr>
  </property>
</Properties>
</file>