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63" r:id="rId5"/>
    <p:sldId id="258" r:id="rId6"/>
    <p:sldId id="259" r:id="rId7"/>
    <p:sldId id="273" r:id="rId8"/>
    <p:sldId id="274" r:id="rId9"/>
    <p:sldId id="262" r:id="rId10"/>
    <p:sldId id="280" r:id="rId11"/>
    <p:sldId id="269" r:id="rId12"/>
    <p:sldId id="275" r:id="rId13"/>
    <p:sldId id="276" r:id="rId14"/>
    <p:sldId id="277" r:id="rId15"/>
    <p:sldId id="278" r:id="rId16"/>
    <p:sldId id="261" r:id="rId17"/>
    <p:sldId id="266" r:id="rId18"/>
    <p:sldId id="279" r:id="rId19"/>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FF3300"/>
    <a:srgbClr val="FFFFCC"/>
    <a:srgbClr val="FF00FF"/>
    <a:srgbClr val="FF33CC"/>
    <a:srgbClr val="CCFFFF"/>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p:normalViewPr>
  <p:slideViewPr>
    <p:cSldViewPr showGuides="1">
      <p:cViewPr>
        <p:scale>
          <a:sx n="30" d="100"/>
          <a:sy n="30" d="100"/>
        </p:scale>
        <p:origin x="-1416" y="-300"/>
      </p:cViewPr>
      <p:guideLst>
        <p:guide orient="horz" pos="2160"/>
        <p:guide pos="2880"/>
      </p:guideLst>
    </p:cSldViewPr>
  </p:slid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2" Type="http://schemas.openxmlformats.org/officeDocument/2006/relationships/tableStyles" Target="tableStyles.xml"/><Relationship Id="rId21" Type="http://schemas.openxmlformats.org/officeDocument/2006/relationships/viewProps" Target="viewProps.xml"/><Relationship Id="rId20" Type="http://schemas.openxmlformats.org/officeDocument/2006/relationships/presProps" Target="presProps.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smtClean="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smtClean="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p>
            <a:pPr lvl="0" algn="r" eaLnBrk="1" hangingPunct="1"/>
            <a:fld id="{9A0DB2DC-4C9A-4742-B13C-FB6460FD3503}" type="slidenum">
              <a:rPr lang="zh-CN" altLang="en-US" sz="1200" dirty="0"/>
            </a:fld>
            <a:endParaRPr lang="zh-CN" altLang="en-US" sz="1200" dirty="0"/>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8" name="幻灯片图像占位符 1"/>
          <p:cNvSpPr>
            <a:spLocks noGrp="1" noRot="1" noChangeAspect="1" noTextEdit="1"/>
          </p:cNvSpPr>
          <p:nvPr>
            <p:ph type="sldImg"/>
          </p:nvPr>
        </p:nvSpPr>
        <p:spPr>
          <a:ln>
            <a:solidFill>
              <a:srgbClr val="000000">
                <a:alpha val="100000"/>
              </a:srgbClr>
            </a:solidFill>
            <a:miter lim="800000"/>
          </a:ln>
        </p:spPr>
      </p:sp>
      <p:sp>
        <p:nvSpPr>
          <p:cNvPr id="19459"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p>
        </p:txBody>
      </p:sp>
      <p:sp>
        <p:nvSpPr>
          <p:cNvPr id="1946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8674" name="幻灯片图像占位符 1"/>
          <p:cNvSpPr>
            <a:spLocks noGrp="1" noRot="1" noChangeAspect="1" noTextEdit="1"/>
          </p:cNvSpPr>
          <p:nvPr>
            <p:ph type="sldImg"/>
          </p:nvPr>
        </p:nvSpPr>
        <p:spPr>
          <a:ln>
            <a:solidFill>
              <a:srgbClr val="000000">
                <a:alpha val="100000"/>
              </a:srgbClr>
            </a:solidFill>
            <a:miter lim="800000"/>
          </a:ln>
        </p:spPr>
      </p:sp>
      <p:sp>
        <p:nvSpPr>
          <p:cNvPr id="28675"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p>
        </p:txBody>
      </p:sp>
      <p:sp>
        <p:nvSpPr>
          <p:cNvPr id="2867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9698" name="幻灯片图像占位符 1"/>
          <p:cNvSpPr>
            <a:spLocks noGrp="1" noRot="1" noChangeAspect="1" noTextEdit="1"/>
          </p:cNvSpPr>
          <p:nvPr>
            <p:ph type="sldImg"/>
          </p:nvPr>
        </p:nvSpPr>
        <p:spPr>
          <a:ln>
            <a:solidFill>
              <a:srgbClr val="000000">
                <a:alpha val="100000"/>
              </a:srgbClr>
            </a:solidFill>
            <a:miter lim="800000"/>
          </a:ln>
        </p:spPr>
      </p:sp>
      <p:sp>
        <p:nvSpPr>
          <p:cNvPr id="29699"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p>
        </p:txBody>
      </p:sp>
      <p:sp>
        <p:nvSpPr>
          <p:cNvPr id="2970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0722" name="幻灯片图像占位符 1"/>
          <p:cNvSpPr>
            <a:spLocks noGrp="1" noRot="1" noChangeAspect="1" noTextEdit="1"/>
          </p:cNvSpPr>
          <p:nvPr>
            <p:ph type="sldImg"/>
          </p:nvPr>
        </p:nvSpPr>
        <p:spPr>
          <a:ln>
            <a:solidFill>
              <a:srgbClr val="000000">
                <a:alpha val="100000"/>
              </a:srgbClr>
            </a:solidFill>
            <a:miter lim="800000"/>
          </a:ln>
        </p:spPr>
      </p:sp>
      <p:sp>
        <p:nvSpPr>
          <p:cNvPr id="30723"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p>
        </p:txBody>
      </p:sp>
      <p:sp>
        <p:nvSpPr>
          <p:cNvPr id="3072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幻灯片图像占位符 1"/>
          <p:cNvSpPr>
            <a:spLocks noGrp="1" noRot="1" noChangeAspect="1" noTextEdit="1"/>
          </p:cNvSpPr>
          <p:nvPr>
            <p:ph type="sldImg"/>
          </p:nvPr>
        </p:nvSpPr>
        <p:spPr>
          <a:ln>
            <a:solidFill>
              <a:srgbClr val="000000">
                <a:alpha val="100000"/>
              </a:srgbClr>
            </a:solidFill>
            <a:miter lim="800000"/>
          </a:ln>
        </p:spPr>
      </p:sp>
      <p:sp>
        <p:nvSpPr>
          <p:cNvPr id="31747"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p>
        </p:txBody>
      </p:sp>
      <p:sp>
        <p:nvSpPr>
          <p:cNvPr id="3174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32770" name="幻灯片图像占位符 1"/>
          <p:cNvSpPr>
            <a:spLocks noGrp="1" noRot="1" noChangeAspect="1" noTextEdit="1"/>
          </p:cNvSpPr>
          <p:nvPr>
            <p:ph type="sldImg"/>
          </p:nvPr>
        </p:nvSpPr>
        <p:spPr>
          <a:ln>
            <a:solidFill>
              <a:srgbClr val="000000">
                <a:alpha val="100000"/>
              </a:srgbClr>
            </a:solidFill>
            <a:miter lim="800000"/>
          </a:ln>
        </p:spPr>
      </p:sp>
      <p:sp>
        <p:nvSpPr>
          <p:cNvPr id="32771"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p>
        </p:txBody>
      </p:sp>
      <p:sp>
        <p:nvSpPr>
          <p:cNvPr id="3277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幻灯片图像占位符 1"/>
          <p:cNvSpPr>
            <a:spLocks noGrp="1" noRot="1" noChangeAspect="1" noTextEdit="1"/>
          </p:cNvSpPr>
          <p:nvPr>
            <p:ph type="sldImg"/>
          </p:nvPr>
        </p:nvSpPr>
        <p:spPr>
          <a:ln>
            <a:solidFill>
              <a:srgbClr val="000000">
                <a:alpha val="100000"/>
              </a:srgbClr>
            </a:solidFill>
            <a:miter lim="800000"/>
          </a:ln>
        </p:spPr>
      </p:sp>
      <p:sp>
        <p:nvSpPr>
          <p:cNvPr id="20483"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p>
        </p:txBody>
      </p:sp>
      <p:sp>
        <p:nvSpPr>
          <p:cNvPr id="2048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6" name="幻灯片图像占位符 1"/>
          <p:cNvSpPr>
            <a:spLocks noGrp="1" noRot="1" noChangeAspect="1" noTextEdit="1"/>
          </p:cNvSpPr>
          <p:nvPr>
            <p:ph type="sldImg"/>
          </p:nvPr>
        </p:nvSpPr>
        <p:spPr>
          <a:ln>
            <a:solidFill>
              <a:srgbClr val="000000">
                <a:alpha val="100000"/>
              </a:srgbClr>
            </a:solidFill>
            <a:miter lim="800000"/>
          </a:ln>
        </p:spPr>
      </p:sp>
      <p:sp>
        <p:nvSpPr>
          <p:cNvPr id="21507"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p>
        </p:txBody>
      </p:sp>
      <p:sp>
        <p:nvSpPr>
          <p:cNvPr id="2150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30" name="幻灯片图像占位符 1"/>
          <p:cNvSpPr>
            <a:spLocks noGrp="1" noRot="1" noChangeAspect="1" noTextEdit="1"/>
          </p:cNvSpPr>
          <p:nvPr>
            <p:ph type="sldImg"/>
          </p:nvPr>
        </p:nvSpPr>
        <p:spPr>
          <a:ln>
            <a:solidFill>
              <a:srgbClr val="000000">
                <a:alpha val="100000"/>
              </a:srgbClr>
            </a:solidFill>
            <a:miter lim="800000"/>
          </a:ln>
        </p:spPr>
      </p:sp>
      <p:sp>
        <p:nvSpPr>
          <p:cNvPr id="22531"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p>
        </p:txBody>
      </p:sp>
      <p:sp>
        <p:nvSpPr>
          <p:cNvPr id="2253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3554" name="幻灯片图像占位符 1"/>
          <p:cNvSpPr>
            <a:spLocks noGrp="1" noRot="1" noChangeAspect="1" noTextEdit="1"/>
          </p:cNvSpPr>
          <p:nvPr>
            <p:ph type="sldImg"/>
          </p:nvPr>
        </p:nvSpPr>
        <p:spPr>
          <a:ln>
            <a:solidFill>
              <a:srgbClr val="000000">
                <a:alpha val="100000"/>
              </a:srgbClr>
            </a:solidFill>
            <a:miter lim="800000"/>
          </a:ln>
        </p:spPr>
      </p:sp>
      <p:sp>
        <p:nvSpPr>
          <p:cNvPr id="23555"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p>
        </p:txBody>
      </p:sp>
      <p:sp>
        <p:nvSpPr>
          <p:cNvPr id="23556"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4578" name="幻灯片图像占位符 1"/>
          <p:cNvSpPr>
            <a:spLocks noGrp="1" noRot="1" noChangeAspect="1" noTextEdit="1"/>
          </p:cNvSpPr>
          <p:nvPr>
            <p:ph type="sldImg"/>
          </p:nvPr>
        </p:nvSpPr>
        <p:spPr>
          <a:ln>
            <a:solidFill>
              <a:srgbClr val="000000">
                <a:alpha val="100000"/>
              </a:srgbClr>
            </a:solidFill>
            <a:miter lim="800000"/>
          </a:ln>
        </p:spPr>
      </p:sp>
      <p:sp>
        <p:nvSpPr>
          <p:cNvPr id="24579"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p>
        </p:txBody>
      </p:sp>
      <p:sp>
        <p:nvSpPr>
          <p:cNvPr id="24580"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5602" name="幻灯片图像占位符 1"/>
          <p:cNvSpPr>
            <a:spLocks noGrp="1" noRot="1" noChangeAspect="1" noTextEdit="1"/>
          </p:cNvSpPr>
          <p:nvPr>
            <p:ph type="sldImg"/>
          </p:nvPr>
        </p:nvSpPr>
        <p:spPr>
          <a:ln>
            <a:solidFill>
              <a:srgbClr val="000000">
                <a:alpha val="100000"/>
              </a:srgbClr>
            </a:solidFill>
            <a:miter lim="800000"/>
          </a:ln>
        </p:spPr>
      </p:sp>
      <p:sp>
        <p:nvSpPr>
          <p:cNvPr id="25603"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p>
        </p:txBody>
      </p:sp>
      <p:sp>
        <p:nvSpPr>
          <p:cNvPr id="25604"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6626" name="幻灯片图像占位符 1"/>
          <p:cNvSpPr>
            <a:spLocks noGrp="1" noRot="1" noChangeAspect="1" noTextEdit="1"/>
          </p:cNvSpPr>
          <p:nvPr>
            <p:ph type="sldImg"/>
          </p:nvPr>
        </p:nvSpPr>
        <p:spPr>
          <a:ln>
            <a:solidFill>
              <a:srgbClr val="000000">
                <a:alpha val="100000"/>
              </a:srgbClr>
            </a:solidFill>
            <a:miter lim="800000"/>
          </a:ln>
        </p:spPr>
      </p:sp>
      <p:sp>
        <p:nvSpPr>
          <p:cNvPr id="26627"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p>
        </p:txBody>
      </p:sp>
      <p:sp>
        <p:nvSpPr>
          <p:cNvPr id="26628"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幻灯片图像占位符 1"/>
          <p:cNvSpPr>
            <a:spLocks noGrp="1" noRot="1" noChangeAspect="1" noTextEdit="1"/>
          </p:cNvSpPr>
          <p:nvPr>
            <p:ph type="sldImg"/>
          </p:nvPr>
        </p:nvSpPr>
        <p:spPr>
          <a:ln>
            <a:solidFill>
              <a:srgbClr val="000000">
                <a:alpha val="100000"/>
              </a:srgbClr>
            </a:solidFill>
            <a:miter lim="800000"/>
          </a:ln>
        </p:spPr>
      </p:sp>
      <p:sp>
        <p:nvSpPr>
          <p:cNvPr id="27651" name="备注占位符 2"/>
          <p:cNvSpPr>
            <a:spLocks noGrp="1"/>
          </p:cNvSpPr>
          <p:nvPr>
            <p:ph type="body" idx="1"/>
          </p:nvPr>
        </p:nvSpPr>
        <p:spPr>
          <a:noFill/>
          <a:ln>
            <a:noFill/>
          </a:ln>
        </p:spPr>
        <p:txBody>
          <a:bodyPr wrap="square" lIns="91440" tIns="45720" rIns="91440" bIns="45720" anchor="t"/>
          <a:p>
            <a:pPr lvl="0" eaLnBrk="1" hangingPunct="1">
              <a:spcBef>
                <a:spcPct val="0"/>
              </a:spcBef>
            </a:pPr>
            <a:endParaRPr lang="zh-CN" altLang="en-US" dirty="0"/>
          </a:p>
        </p:txBody>
      </p:sp>
      <p:sp>
        <p:nvSpPr>
          <p:cNvPr id="27652" name="灯片编号占位符 3"/>
          <p:cNvSpPr txBox="1">
            <a:spLocks noGrp="1"/>
          </p:cNvSpPr>
          <p:nvPr>
            <p:ph type="sldNum" sz="quarter"/>
          </p:nvPr>
        </p:nvSpPr>
        <p:spPr>
          <a:xfrm>
            <a:off x="3884613" y="8685213"/>
            <a:ext cx="2971800" cy="457200"/>
          </a:xfrm>
          <a:prstGeom prst="rect">
            <a:avLst/>
          </a:prstGeom>
          <a:noFill/>
          <a:ln w="9525">
            <a:noFill/>
          </a:ln>
        </p:spPr>
        <p:txBody>
          <a:bodyPr anchor="b"/>
          <a:p>
            <a:pPr lvl="0" algn="r" eaLnBrk="1" hangingPunct="1"/>
            <a:fld id="{9A0DB2DC-4C9A-4742-B13C-FB6460FD3503}" type="slidenum">
              <a:rPr lang="zh-CN" altLang="en-US" sz="1200" dirty="0"/>
            </a:fld>
            <a:endParaRPr lang="zh-CN" altLang="en-US" sz="1200"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http;//cai.7cxk.net 中小学课件站</a:t>
            </a: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http;//cai.7cxk.net 中小学课件站</a:t>
            </a: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http;//cai.7cxk.net 中小学课件站</a:t>
            </a: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http;//cai.7cxk.net 中小学课件站</a:t>
            </a: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http;//cai.7cxk.net 中小学课件站</a:t>
            </a: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http;//cai.7cxk.net 中小学课件站</a:t>
            </a: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http;//cai.7cxk.net 中小学课件站</a:t>
            </a: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http;//cai.7cxk.net 中小学课件站</a:t>
            </a: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http;//cai.7cxk.net 中小学课件站</a:t>
            </a: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http;//cai.7cxk.net 中小学课件站</a:t>
            </a: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http;//cai.7cxk.net 中小学课件站</a:t>
            </a: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p>
            <a:pPr lvl="0" algn="r" eaLnBrk="1" hangingPunct="1"/>
            <a:fld id="{9A0DB2DC-4C9A-4742-B13C-FB6460FD3503}" type="slidenum">
              <a:rPr lang="en-US" altLang="zh-CN" sz="1400" dirty="0"/>
            </a:fld>
            <a:endParaRPr lang="en-US" altLang="zh-CN" sz="1400"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p>
            <a:pPr lvl="0"/>
            <a:r>
              <a:rPr lang="zh-CN" altLang="en-US" dirty="0"/>
              <a:t>单击此处编辑母版标题样式</a:t>
            </a:r>
            <a:endParaRPr lang="zh-CN" altLang="en-US" dirty="0"/>
          </a:p>
        </p:txBody>
      </p:sp>
      <p:sp>
        <p:nvSpPr>
          <p:cNvPr id="1027" name="Rectangle 3"/>
          <p:cNvSpPr>
            <a:spLocks noGrp="1"/>
          </p:cNvSpPr>
          <p:nvPr>
            <p:ph type="body" idx="1"/>
          </p:nvPr>
        </p:nvSpPr>
        <p:spPr>
          <a:xfrm>
            <a:off x="457200" y="1600200"/>
            <a:ext cx="8229600" cy="4525963"/>
          </a:xfrm>
          <a:prstGeom prst="rect">
            <a:avLst/>
          </a:prstGeom>
          <a:noFill/>
          <a:ln w="9525">
            <a:noFill/>
          </a:ln>
        </p:spPr>
        <p:txBody>
          <a:bodyPr/>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8436"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437"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rPr>
              <a:t>http;//cai.7cxk.net 中小学课件站</a:t>
            </a:r>
            <a:endParaRPr kumimoji="0" lang="en-US" altLang="zh-CN" sz="1400" b="0" i="0" u="none" strike="noStrike" kern="1200" cap="none" spc="0" normalizeH="0" baseline="0" noProof="0" smtClean="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8438"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p>
            <a:pPr lvl="0" algn="r" eaLnBrk="1" hangingPunct="1"/>
            <a:fld id="{9A0DB2DC-4C9A-4742-B13C-FB6460FD3503}" type="slidenum">
              <a:rPr lang="en-US" altLang="zh-CN" sz="1400" dirty="0"/>
            </a:fld>
            <a:endParaRPr lang="en-US" altLang="zh-CN" sz="1400" dirty="0"/>
          </a:p>
        </p:txBody>
      </p:sp>
      <p:pic>
        <p:nvPicPr>
          <p:cNvPr id="1031" name="Picture 7" descr="中绿"/>
          <p:cNvPicPr>
            <a:picLocks noChangeAspect="1"/>
          </p:cNvPicPr>
          <p:nvPr userDrawn="1"/>
        </p:nvPicPr>
        <p:blipFill>
          <a:blip r:embed="rId13"/>
          <a:stretch>
            <a:fillRect/>
          </a:stretch>
        </p:blipFill>
        <p:spPr>
          <a:xfrm>
            <a:off x="0" y="0"/>
            <a:ext cx="9144000" cy="68580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7.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50" name="TextBox 4"/>
          <p:cNvSpPr txBox="1"/>
          <p:nvPr/>
        </p:nvSpPr>
        <p:spPr>
          <a:xfrm>
            <a:off x="971550" y="2025650"/>
            <a:ext cx="7056438" cy="2124075"/>
          </a:xfrm>
          <a:prstGeom prst="rect">
            <a:avLst/>
          </a:prstGeom>
          <a:noFill/>
          <a:ln w="9525">
            <a:noFill/>
          </a:ln>
        </p:spPr>
        <p:txBody>
          <a:bodyPr>
            <a:spAutoFit/>
          </a:bodyPr>
          <a:p>
            <a:pPr lvl="0" algn="ctr" eaLnBrk="1" hangingPunct="1"/>
            <a:r>
              <a:rPr lang="zh-CN" altLang="en-US" sz="6600" b="1" dirty="0">
                <a:solidFill>
                  <a:srgbClr val="FF0000"/>
                </a:solidFill>
                <a:latin typeface="华文楷体" pitchFamily="2" charset="-122"/>
                <a:ea typeface="华文楷体" pitchFamily="2" charset="-122"/>
              </a:rPr>
              <a:t> 小数点位置向右移动的规律和应用</a:t>
            </a:r>
            <a:endParaRPr lang="zh-CN" altLang="en-US" sz="6600" b="1" dirty="0">
              <a:solidFill>
                <a:srgbClr val="FF0000"/>
              </a:solidFill>
              <a:latin typeface="华文楷体" pitchFamily="2" charset="-122"/>
              <a:ea typeface="华文楷体" pitchFamily="2" charset="-122"/>
            </a:endParaRPr>
          </a:p>
        </p:txBody>
      </p:sp>
      <p:sp>
        <p:nvSpPr>
          <p:cNvPr id="7" name="TextBox 6"/>
          <p:cNvSpPr txBox="1">
            <a:spLocks noChangeArrowheads="1"/>
          </p:cNvSpPr>
          <p:nvPr/>
        </p:nvSpPr>
        <p:spPr bwMode="auto">
          <a:xfrm>
            <a:off x="762000" y="785813"/>
            <a:ext cx="7572375" cy="708025"/>
          </a:xfrm>
          <a:prstGeom prst="rect">
            <a:avLst/>
          </a:prstGeom>
          <a:noFill/>
          <a:ln w="9525">
            <a:noFill/>
            <a:miter lim="800000"/>
          </a:ln>
        </p:spPr>
        <p:txBody>
          <a:bodyPr>
            <a:spAutoFit/>
          </a:bodyPr>
          <a:p>
            <a:pPr lvl="0" eaLnBrk="1" hangingPunct="1"/>
            <a:r>
              <a:rPr lang="zh-CN" altLang="en-US" sz="4000" b="1" dirty="0">
                <a:solidFill>
                  <a:srgbClr val="000000"/>
                </a:solidFill>
                <a:latin typeface="华文楷体" pitchFamily="2" charset="-122"/>
                <a:ea typeface="华文楷体" pitchFamily="2" charset="-122"/>
              </a:rPr>
              <a:t>冀教版数学五年级上册第二单元</a:t>
            </a:r>
            <a:endParaRPr lang="zh-CN" altLang="en-US" sz="4000" b="1" dirty="0">
              <a:solidFill>
                <a:srgbClr val="000000"/>
              </a:solidFill>
              <a:latin typeface="华文楷体" pitchFamily="2" charset="-122"/>
              <a:ea typeface="华文楷体" pitchFamily="2"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6" name="TextBox 9"/>
          <p:cNvSpPr txBox="1"/>
          <p:nvPr/>
        </p:nvSpPr>
        <p:spPr>
          <a:xfrm>
            <a:off x="2900363" y="1628775"/>
            <a:ext cx="2751137" cy="646113"/>
          </a:xfrm>
          <a:prstGeom prst="rect">
            <a:avLst/>
          </a:prstGeom>
          <a:noFill/>
          <a:ln w="9525">
            <a:noFill/>
          </a:ln>
        </p:spPr>
        <p:txBody>
          <a:bodyPr>
            <a:spAutoFit/>
          </a:bodyPr>
          <a:p>
            <a:pPr lvl="0" eaLnBrk="1" hangingPunct="1"/>
            <a:r>
              <a:rPr lang="en-US" altLang="zh-CN" sz="3600" b="1" dirty="0">
                <a:latin typeface="华文楷体" pitchFamily="2" charset="-122"/>
                <a:ea typeface="华文楷体" pitchFamily="2" charset="-122"/>
              </a:rPr>
              <a:t>3.87</a:t>
            </a:r>
            <a:r>
              <a:rPr lang="zh-CN" altLang="en-US" sz="3600" b="1" dirty="0">
                <a:latin typeface="华文楷体" pitchFamily="2" charset="-122"/>
                <a:ea typeface="华文楷体" pitchFamily="2" charset="-122"/>
              </a:rPr>
              <a:t>＝</a:t>
            </a:r>
            <a:r>
              <a:rPr lang="en-US" altLang="zh-CN" sz="3600" b="1" dirty="0">
                <a:latin typeface="华文楷体" pitchFamily="2" charset="-122"/>
                <a:ea typeface="华文楷体" pitchFamily="2" charset="-122"/>
              </a:rPr>
              <a:t>3.870</a:t>
            </a:r>
            <a:endParaRPr lang="zh-CN" altLang="en-US" sz="3600" b="1" dirty="0">
              <a:latin typeface="华文楷体" pitchFamily="2" charset="-122"/>
              <a:ea typeface="华文楷体" pitchFamily="2" charset="-122"/>
            </a:endParaRPr>
          </a:p>
        </p:txBody>
      </p:sp>
      <p:sp>
        <p:nvSpPr>
          <p:cNvPr id="13" name="TextBox 12"/>
          <p:cNvSpPr txBox="1"/>
          <p:nvPr/>
        </p:nvSpPr>
        <p:spPr>
          <a:xfrm>
            <a:off x="1116013" y="2854325"/>
            <a:ext cx="2751137" cy="646113"/>
          </a:xfrm>
          <a:prstGeom prst="rect">
            <a:avLst/>
          </a:prstGeom>
          <a:noFill/>
          <a:ln w="9525">
            <a:noFill/>
          </a:ln>
        </p:spPr>
        <p:txBody>
          <a:bodyPr>
            <a:spAutoFit/>
          </a:bodyPr>
          <a:p>
            <a:pPr lvl="0" eaLnBrk="1" hangingPunct="1"/>
            <a:r>
              <a:rPr lang="en-US" altLang="zh-CN" sz="3600" b="1" dirty="0">
                <a:latin typeface="华文楷体" pitchFamily="2" charset="-122"/>
                <a:ea typeface="华文楷体" pitchFamily="2" charset="-122"/>
              </a:rPr>
              <a:t>3.87×1000</a:t>
            </a:r>
            <a:r>
              <a:rPr lang="zh-CN" altLang="en-US" sz="3600" b="1" dirty="0">
                <a:latin typeface="华文楷体" pitchFamily="2" charset="-122"/>
                <a:ea typeface="华文楷体" pitchFamily="2" charset="-122"/>
              </a:rPr>
              <a:t>＝</a:t>
            </a:r>
            <a:endParaRPr lang="zh-CN" altLang="en-US" sz="3600" b="1" dirty="0">
              <a:latin typeface="华文楷体" pitchFamily="2" charset="-122"/>
              <a:ea typeface="华文楷体" pitchFamily="2" charset="-122"/>
            </a:endParaRPr>
          </a:p>
        </p:txBody>
      </p:sp>
      <p:sp>
        <p:nvSpPr>
          <p:cNvPr id="14" name="TextBox 13"/>
          <p:cNvSpPr txBox="1"/>
          <p:nvPr/>
        </p:nvSpPr>
        <p:spPr>
          <a:xfrm>
            <a:off x="3635375" y="2852738"/>
            <a:ext cx="3600450" cy="646112"/>
          </a:xfrm>
          <a:prstGeom prst="rect">
            <a:avLst/>
          </a:prstGeom>
          <a:noFill/>
          <a:ln w="9525">
            <a:noFill/>
          </a:ln>
        </p:spPr>
        <p:txBody>
          <a:bodyPr>
            <a:spAutoFit/>
          </a:bodyPr>
          <a:p>
            <a:pPr lvl="0" eaLnBrk="1" hangingPunct="1"/>
            <a:r>
              <a:rPr lang="en-US" altLang="zh-CN" sz="3600" b="1" dirty="0">
                <a:latin typeface="华文楷体" pitchFamily="2" charset="-122"/>
                <a:ea typeface="华文楷体" pitchFamily="2" charset="-122"/>
              </a:rPr>
              <a:t>3.870×1000</a:t>
            </a:r>
            <a:r>
              <a:rPr lang="zh-CN" altLang="en-US" sz="3600" b="1" dirty="0">
                <a:latin typeface="华文楷体" pitchFamily="2" charset="-122"/>
                <a:ea typeface="华文楷体" pitchFamily="2" charset="-122"/>
              </a:rPr>
              <a:t>＝</a:t>
            </a:r>
            <a:endParaRPr lang="zh-CN" altLang="en-US" sz="3600" b="1" dirty="0">
              <a:latin typeface="华文楷体" pitchFamily="2" charset="-122"/>
              <a:ea typeface="华文楷体" pitchFamily="2" charset="-122"/>
            </a:endParaRPr>
          </a:p>
        </p:txBody>
      </p:sp>
      <p:sp>
        <p:nvSpPr>
          <p:cNvPr id="15" name="TextBox 14"/>
          <p:cNvSpPr txBox="1"/>
          <p:nvPr/>
        </p:nvSpPr>
        <p:spPr>
          <a:xfrm>
            <a:off x="6661150" y="2852738"/>
            <a:ext cx="1439863" cy="646112"/>
          </a:xfrm>
          <a:prstGeom prst="rect">
            <a:avLst/>
          </a:prstGeom>
          <a:noFill/>
          <a:ln w="9525">
            <a:noFill/>
          </a:ln>
        </p:spPr>
        <p:txBody>
          <a:bodyPr>
            <a:spAutoFit/>
          </a:bodyPr>
          <a:p>
            <a:pPr lvl="0" eaLnBrk="1" hangingPunct="1"/>
            <a:r>
              <a:rPr lang="en-US" altLang="zh-CN" sz="3600" b="1" dirty="0">
                <a:solidFill>
                  <a:srgbClr val="FF0000"/>
                </a:solidFill>
                <a:latin typeface="华文楷体" pitchFamily="2" charset="-122"/>
                <a:ea typeface="华文楷体" pitchFamily="2" charset="-122"/>
              </a:rPr>
              <a:t>3870</a:t>
            </a:r>
            <a:endParaRPr lang="zh-CN" altLang="en-US" sz="3600" b="1" dirty="0">
              <a:solidFill>
                <a:srgbClr val="FF0000"/>
              </a:solidFill>
              <a:latin typeface="华文楷体" pitchFamily="2" charset="-122"/>
              <a:ea typeface="华文楷体" pitchFamily="2" charset="-122"/>
            </a:endParaRPr>
          </a:p>
        </p:txBody>
      </p:sp>
      <p:sp>
        <p:nvSpPr>
          <p:cNvPr id="16" name="矩形 15"/>
          <p:cNvSpPr/>
          <p:nvPr/>
        </p:nvSpPr>
        <p:spPr>
          <a:xfrm>
            <a:off x="2195513" y="4292600"/>
            <a:ext cx="4752975" cy="936625"/>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eaLnBrk="1" hangingPunct="1"/>
            <a:r>
              <a:rPr lang="zh-CN" altLang="en-US" sz="3200" b="1" dirty="0">
                <a:latin typeface="华文楷体" pitchFamily="2" charset="-122"/>
                <a:ea typeface="华文楷体" pitchFamily="2" charset="-122"/>
              </a:rPr>
              <a:t>位数不够时，要用</a:t>
            </a:r>
            <a:r>
              <a:rPr lang="en-US" altLang="zh-CN" sz="3200" b="1" dirty="0">
                <a:latin typeface="华文楷体" pitchFamily="2" charset="-122"/>
                <a:ea typeface="华文楷体" pitchFamily="2" charset="-122"/>
              </a:rPr>
              <a:t>0</a:t>
            </a:r>
            <a:r>
              <a:rPr lang="zh-CN" altLang="en-US" sz="3200" b="1" dirty="0">
                <a:latin typeface="华文楷体" pitchFamily="2" charset="-122"/>
                <a:ea typeface="华文楷体" pitchFamily="2" charset="-122"/>
              </a:rPr>
              <a:t>补足。</a:t>
            </a:r>
            <a:endParaRPr lang="zh-CN" altLang="en-US" sz="3200" b="1" dirty="0">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000000"/>
                                          </p:val>
                                        </p:tav>
                                        <p:tav tm="100000">
                                          <p:val>
                                            <p:strVal val="#ppt_w"/>
                                          </p:val>
                                        </p:tav>
                                      </p:tavLst>
                                    </p:anim>
                                    <p:anim calcmode="lin" valueType="num">
                                      <p:cBhvr>
                                        <p:cTn id="8" dur="500" fill="hold"/>
                                        <p:tgtEl>
                                          <p:spTgt spid="13"/>
                                        </p:tgtEl>
                                        <p:attrNameLst>
                                          <p:attrName>ppt_h</p:attrName>
                                        </p:attrNameLst>
                                      </p:cBhvr>
                                      <p:tavLst>
                                        <p:tav tm="0">
                                          <p:val>
                                            <p:fltVal val="0.000000"/>
                                          </p:val>
                                        </p:tav>
                                        <p:tav tm="100000">
                                          <p:val>
                                            <p:strVal val="#ppt_h"/>
                                          </p:val>
                                        </p:tav>
                                      </p:tavLst>
                                    </p:anim>
                                    <p:animEffect transition="in" filter="fade">
                                      <p:cBhvr>
                                        <p:cTn id="9" dur="500"/>
                                        <p:tgtEl>
                                          <p:spTgt spid="1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 calcmode="lin" valueType="num">
                                      <p:cBhvr>
                                        <p:cTn id="14" dur="500" fill="hold"/>
                                        <p:tgtEl>
                                          <p:spTgt spid="14"/>
                                        </p:tgtEl>
                                        <p:attrNameLst>
                                          <p:attrName>ppt_w</p:attrName>
                                        </p:attrNameLst>
                                      </p:cBhvr>
                                      <p:tavLst>
                                        <p:tav tm="0">
                                          <p:val>
                                            <p:fltVal val="0.000000"/>
                                          </p:val>
                                        </p:tav>
                                        <p:tav tm="100000">
                                          <p:val>
                                            <p:strVal val="#ppt_w"/>
                                          </p:val>
                                        </p:tav>
                                      </p:tavLst>
                                    </p:anim>
                                    <p:anim calcmode="lin" valueType="num">
                                      <p:cBhvr>
                                        <p:cTn id="15" dur="500" fill="hold"/>
                                        <p:tgtEl>
                                          <p:spTgt spid="14"/>
                                        </p:tgtEl>
                                        <p:attrNameLst>
                                          <p:attrName>ppt_h</p:attrName>
                                        </p:attrNameLst>
                                      </p:cBhvr>
                                      <p:tavLst>
                                        <p:tav tm="0">
                                          <p:val>
                                            <p:fltVal val="0.000000"/>
                                          </p:val>
                                        </p:tav>
                                        <p:tav tm="100000">
                                          <p:val>
                                            <p:strVal val="#ppt_h"/>
                                          </p:val>
                                        </p:tav>
                                      </p:tavLst>
                                    </p:anim>
                                    <p:animEffect transition="in" filter="fade">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000000"/>
                                          </p:val>
                                        </p:tav>
                                        <p:tav tm="100000">
                                          <p:val>
                                            <p:strVal val="#ppt_w"/>
                                          </p:val>
                                        </p:tav>
                                      </p:tavLst>
                                    </p:anim>
                                    <p:anim calcmode="lin" valueType="num">
                                      <p:cBhvr>
                                        <p:cTn id="22" dur="500" fill="hold"/>
                                        <p:tgtEl>
                                          <p:spTgt spid="15"/>
                                        </p:tgtEl>
                                        <p:attrNameLst>
                                          <p:attrName>ppt_h</p:attrName>
                                        </p:attrNameLst>
                                      </p:cBhvr>
                                      <p:tavLst>
                                        <p:tav tm="0">
                                          <p:val>
                                            <p:fltVal val="0.000000"/>
                                          </p:val>
                                        </p:tav>
                                        <p:tav tm="100000">
                                          <p:val>
                                            <p:strVal val="#ppt_h"/>
                                          </p:val>
                                        </p:tav>
                                      </p:tavLst>
                                    </p:anim>
                                    <p:animEffect transition="in" filter="fade">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26" presetClass="entr" presetSubtype="0" fill="hold" grpId="0" nodeType="click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wipe(down)">
                                      <p:cBhvr>
                                        <p:cTn id="28" dur="145">
                                          <p:stCondLst>
                                            <p:cond delay="0"/>
                                          </p:stCondLst>
                                        </p:cTn>
                                        <p:tgtEl>
                                          <p:spTgt spid="16"/>
                                        </p:tgtEl>
                                      </p:cBhvr>
                                    </p:animEffect>
                                    <p:anim calcmode="lin" valueType="num">
                                      <p:cBhvr>
                                        <p:cTn id="29" dur="456" tmFilter="0,0; 0.14,0.36; 0.43,0.73; 0.71,0.91; 1.0,1.0">
                                          <p:stCondLst>
                                            <p:cond delay="0"/>
                                          </p:stCondLst>
                                        </p:cTn>
                                        <p:tgtEl>
                                          <p:spTgt spid="16"/>
                                        </p:tgtEl>
                                        <p:attrNameLst>
                                          <p:attrName>ppt_x</p:attrName>
                                        </p:attrNameLst>
                                      </p:cBhvr>
                                      <p:tavLst>
                                        <p:tav tm="0">
                                          <p:val>
                                            <p:strVal val="#ppt_x-0.25"/>
                                          </p:val>
                                        </p:tav>
                                        <p:tav tm="100000">
                                          <p:val>
                                            <p:strVal val="#ppt_x"/>
                                          </p:val>
                                        </p:tav>
                                      </p:tavLst>
                                    </p:anim>
                                    <p:anim calcmode="lin" valueType="num">
                                      <p:cBhvr>
                                        <p:cTn id="30" dur="166" tmFilter="0.0,0.0; 0.25,0.07; 0.50,0.2; 0.75,0.467; 1.0,1.0">
                                          <p:stCondLst>
                                            <p:cond delay="0"/>
                                          </p:stCondLst>
                                        </p:cTn>
                                        <p:tgtEl>
                                          <p:spTgt spid="16"/>
                                        </p:tgtEl>
                                        <p:attrNameLst>
                                          <p:attrName>ppt_y</p:attrName>
                                        </p:attrNameLst>
                                      </p:cBhvr>
                                      <p:tavLst>
                                        <p:tav tm="0" fmla="#ppt_y-sin(pi*$)/3">
                                          <p:val>
                                            <p:fltVal val="0.500000"/>
                                          </p:val>
                                        </p:tav>
                                        <p:tav tm="100000">
                                          <p:val>
                                            <p:fltVal val="1.000000"/>
                                          </p:val>
                                        </p:tav>
                                      </p:tavLst>
                                    </p:anim>
                                    <p:anim calcmode="lin" valueType="num">
                                      <p:cBhvr>
                                        <p:cTn id="31" dur="166" tmFilter="0, 0; 0.125,0.2665; 0.25,0.4; 0.375,0.465; 0.5,0.5;  0.625,0.535; 0.75,0.6; 0.875,0.7335; 1,1">
                                          <p:stCondLst>
                                            <p:cond delay="166"/>
                                          </p:stCondLst>
                                        </p:cTn>
                                        <p:tgtEl>
                                          <p:spTgt spid="16"/>
                                        </p:tgtEl>
                                        <p:attrNameLst>
                                          <p:attrName>ppt_y</p:attrName>
                                        </p:attrNameLst>
                                      </p:cBhvr>
                                      <p:tavLst>
                                        <p:tav tm="0" fmla="#ppt_y-sin(pi*$)/9">
                                          <p:val>
                                            <p:fltVal val="0.000000"/>
                                          </p:val>
                                        </p:tav>
                                        <p:tav tm="100000">
                                          <p:val>
                                            <p:fltVal val="1.000000"/>
                                          </p:val>
                                        </p:tav>
                                      </p:tavLst>
                                    </p:anim>
                                    <p:anim calcmode="lin" valueType="num">
                                      <p:cBhvr>
                                        <p:cTn id="32" dur="83" tmFilter="0, 0; 0.125,0.2665; 0.25,0.4; 0.375,0.465; 0.5,0.5;  0.625,0.535; 0.75,0.6; 0.875,0.7335; 1,1">
                                          <p:stCondLst>
                                            <p:cond delay="331"/>
                                          </p:stCondLst>
                                        </p:cTn>
                                        <p:tgtEl>
                                          <p:spTgt spid="16"/>
                                        </p:tgtEl>
                                        <p:attrNameLst>
                                          <p:attrName>ppt_y</p:attrName>
                                        </p:attrNameLst>
                                      </p:cBhvr>
                                      <p:tavLst>
                                        <p:tav tm="0" fmla="#ppt_y-sin(pi*$)/27">
                                          <p:val>
                                            <p:fltVal val="0.000000"/>
                                          </p:val>
                                        </p:tav>
                                        <p:tav tm="100000">
                                          <p:val>
                                            <p:fltVal val="1.000000"/>
                                          </p:val>
                                        </p:tav>
                                      </p:tavLst>
                                    </p:anim>
                                    <p:anim calcmode="lin" valueType="num">
                                      <p:cBhvr>
                                        <p:cTn id="33" dur="41" tmFilter="0, 0; 0.125,0.2665; 0.25,0.4; 0.375,0.465; 0.5,0.5;  0.625,0.535; 0.75,0.6; 0.875,0.7335; 1,1">
                                          <p:stCondLst>
                                            <p:cond delay="414"/>
                                          </p:stCondLst>
                                        </p:cTn>
                                        <p:tgtEl>
                                          <p:spTgt spid="16"/>
                                        </p:tgtEl>
                                        <p:attrNameLst>
                                          <p:attrName>ppt_y</p:attrName>
                                        </p:attrNameLst>
                                      </p:cBhvr>
                                      <p:tavLst>
                                        <p:tav tm="0" fmla="#ppt_y-sin(pi*$)/81">
                                          <p:val>
                                            <p:fltVal val="0.000000"/>
                                          </p:val>
                                        </p:tav>
                                        <p:tav tm="100000">
                                          <p:val>
                                            <p:fltVal val="1.000000"/>
                                          </p:val>
                                        </p:tav>
                                      </p:tavLst>
                                    </p:anim>
                                    <p:animScale>
                                      <p:cBhvr>
                                        <p:cTn id="34" dur="7">
                                          <p:stCondLst>
                                            <p:cond delay="162"/>
                                          </p:stCondLst>
                                        </p:cTn>
                                        <p:tgtEl>
                                          <p:spTgt spid="16"/>
                                        </p:tgtEl>
                                      </p:cBhvr>
                                      <p:to x="100000" y="60000"/>
                                    </p:animScale>
                                    <p:animScale>
                                      <p:cBhvr>
                                        <p:cTn id="35" dur="41" decel="50000">
                                          <p:stCondLst>
                                            <p:cond delay="169"/>
                                          </p:stCondLst>
                                        </p:cTn>
                                        <p:tgtEl>
                                          <p:spTgt spid="16"/>
                                        </p:tgtEl>
                                      </p:cBhvr>
                                      <p:to x="100000" y="100000"/>
                                    </p:animScale>
                                    <p:animScale>
                                      <p:cBhvr>
                                        <p:cTn id="36" dur="7">
                                          <p:stCondLst>
                                            <p:cond delay="328"/>
                                          </p:stCondLst>
                                        </p:cTn>
                                        <p:tgtEl>
                                          <p:spTgt spid="16"/>
                                        </p:tgtEl>
                                      </p:cBhvr>
                                      <p:to x="100000" y="80000"/>
                                    </p:animScale>
                                    <p:animScale>
                                      <p:cBhvr>
                                        <p:cTn id="37" dur="41" decel="50000">
                                          <p:stCondLst>
                                            <p:cond delay="335"/>
                                          </p:stCondLst>
                                        </p:cTn>
                                        <p:tgtEl>
                                          <p:spTgt spid="16"/>
                                        </p:tgtEl>
                                      </p:cBhvr>
                                      <p:to x="100000" y="100000"/>
                                    </p:animScale>
                                    <p:animScale>
                                      <p:cBhvr>
                                        <p:cTn id="38" dur="7">
                                          <p:stCondLst>
                                            <p:cond delay="410"/>
                                          </p:stCondLst>
                                        </p:cTn>
                                        <p:tgtEl>
                                          <p:spTgt spid="16"/>
                                        </p:tgtEl>
                                      </p:cBhvr>
                                      <p:to x="100000" y="90000"/>
                                    </p:animScale>
                                    <p:animScale>
                                      <p:cBhvr>
                                        <p:cTn id="39" dur="41" decel="50000">
                                          <p:stCondLst>
                                            <p:cond delay="417"/>
                                          </p:stCondLst>
                                        </p:cTn>
                                        <p:tgtEl>
                                          <p:spTgt spid="16"/>
                                        </p:tgtEl>
                                      </p:cBhvr>
                                      <p:to x="100000" y="100000"/>
                                    </p:animScale>
                                    <p:animScale>
                                      <p:cBhvr>
                                        <p:cTn id="40" dur="7">
                                          <p:stCondLst>
                                            <p:cond delay="452"/>
                                          </p:stCondLst>
                                        </p:cTn>
                                        <p:tgtEl>
                                          <p:spTgt spid="16"/>
                                        </p:tgtEl>
                                      </p:cBhvr>
                                      <p:to x="100000" y="95000"/>
                                    </p:animScale>
                                    <p:animScale>
                                      <p:cBhvr>
                                        <p:cTn id="41" dur="41" decel="50000">
                                          <p:stCondLst>
                                            <p:cond delay="458"/>
                                          </p:stCondLst>
                                        </p:cTn>
                                        <p:tgtEl>
                                          <p:spTgt spid="1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290" name="TextBox 6"/>
          <p:cNvSpPr txBox="1"/>
          <p:nvPr/>
        </p:nvSpPr>
        <p:spPr>
          <a:xfrm>
            <a:off x="1498600" y="1271588"/>
            <a:ext cx="6889750" cy="1077912"/>
          </a:xfrm>
          <a:prstGeom prst="rect">
            <a:avLst/>
          </a:prstGeom>
          <a:noFill/>
          <a:ln w="9525">
            <a:noFill/>
          </a:ln>
        </p:spPr>
        <p:txBody>
          <a:bodyPr>
            <a:spAutoFit/>
          </a:bodyPr>
          <a:p>
            <a:pPr lvl="0" eaLnBrk="1" hangingPunct="1"/>
            <a:r>
              <a:rPr lang="zh-CN" altLang="en-US" sz="3200" b="1" dirty="0">
                <a:latin typeface="华文楷体" pitchFamily="2" charset="-122"/>
                <a:ea typeface="华文楷体" pitchFamily="2" charset="-122"/>
              </a:rPr>
              <a:t>把写字台的长和宽改写成以厘米为单位的数？</a:t>
            </a:r>
            <a:endParaRPr lang="zh-CN" altLang="en-US" sz="3200" b="1" dirty="0">
              <a:latin typeface="华文楷体" pitchFamily="2" charset="-122"/>
              <a:ea typeface="华文楷体" pitchFamily="2" charset="-122"/>
            </a:endParaRPr>
          </a:p>
        </p:txBody>
      </p:sp>
      <p:pic>
        <p:nvPicPr>
          <p:cNvPr id="12291" name="Picture 2"/>
          <p:cNvPicPr>
            <a:picLocks noChangeAspect="1"/>
          </p:cNvPicPr>
          <p:nvPr/>
        </p:nvPicPr>
        <p:blipFill>
          <a:blip r:embed="rId1"/>
          <a:stretch>
            <a:fillRect/>
          </a:stretch>
        </p:blipFill>
        <p:spPr>
          <a:xfrm>
            <a:off x="684213" y="1268413"/>
            <a:ext cx="771525" cy="847725"/>
          </a:xfrm>
          <a:prstGeom prst="rect">
            <a:avLst/>
          </a:prstGeom>
          <a:noFill/>
          <a:ln w="9525">
            <a:noFill/>
          </a:ln>
        </p:spPr>
      </p:pic>
      <p:pic>
        <p:nvPicPr>
          <p:cNvPr id="12292" name="Picture 3"/>
          <p:cNvPicPr>
            <a:picLocks noChangeAspect="1"/>
          </p:cNvPicPr>
          <p:nvPr/>
        </p:nvPicPr>
        <p:blipFill>
          <a:blip r:embed="rId2">
            <a:lum bright="-10001" contrast="20000"/>
          </a:blip>
          <a:stretch>
            <a:fillRect/>
          </a:stretch>
        </p:blipFill>
        <p:spPr>
          <a:xfrm>
            <a:off x="3708400" y="1844675"/>
            <a:ext cx="3905250" cy="2028825"/>
          </a:xfrm>
          <a:prstGeom prst="rect">
            <a:avLst/>
          </a:prstGeom>
          <a:noFill/>
          <a:ln w="9525">
            <a:noFill/>
          </a:ln>
        </p:spPr>
      </p:pic>
      <p:sp>
        <p:nvSpPr>
          <p:cNvPr id="15" name="TextBox 14"/>
          <p:cNvSpPr txBox="1"/>
          <p:nvPr/>
        </p:nvSpPr>
        <p:spPr>
          <a:xfrm>
            <a:off x="900113" y="3860800"/>
            <a:ext cx="6551612" cy="646113"/>
          </a:xfrm>
          <a:prstGeom prst="rect">
            <a:avLst/>
          </a:prstGeom>
          <a:noFill/>
          <a:ln w="9525">
            <a:noFill/>
          </a:ln>
        </p:spPr>
        <p:txBody>
          <a:bodyPr>
            <a:spAutoFit/>
          </a:bodyPr>
          <a:p>
            <a:pPr lvl="0" eaLnBrk="1" hangingPunct="1"/>
            <a:r>
              <a:rPr lang="en-US" altLang="zh-CN" sz="3600" b="1" dirty="0">
                <a:latin typeface="华文楷体" pitchFamily="2" charset="-122"/>
                <a:ea typeface="华文楷体" pitchFamily="2" charset="-122"/>
              </a:rPr>
              <a:t>1</a:t>
            </a:r>
            <a:r>
              <a:rPr lang="zh-CN" altLang="en-US" sz="3600" b="1" dirty="0">
                <a:latin typeface="华文楷体" pitchFamily="2" charset="-122"/>
                <a:ea typeface="华文楷体" pitchFamily="2" charset="-122"/>
              </a:rPr>
              <a:t>米是</a:t>
            </a:r>
            <a:r>
              <a:rPr lang="en-US" altLang="zh-CN" sz="3600" b="1" dirty="0">
                <a:latin typeface="华文楷体" pitchFamily="2" charset="-122"/>
                <a:ea typeface="华文楷体" pitchFamily="2" charset="-122"/>
              </a:rPr>
              <a:t>100</a:t>
            </a:r>
            <a:r>
              <a:rPr lang="zh-CN" altLang="en-US" sz="3600" b="1" dirty="0">
                <a:latin typeface="华文楷体" pitchFamily="2" charset="-122"/>
                <a:ea typeface="华文楷体" pitchFamily="2" charset="-122"/>
              </a:rPr>
              <a:t>厘米，</a:t>
            </a:r>
            <a:r>
              <a:rPr lang="en-US" altLang="zh-CN" sz="3600" b="1" dirty="0">
                <a:latin typeface="华文楷体" pitchFamily="2" charset="-122"/>
                <a:ea typeface="华文楷体" pitchFamily="2" charset="-122"/>
              </a:rPr>
              <a:t>0.3</a:t>
            </a:r>
            <a:r>
              <a:rPr lang="zh-CN" altLang="en-US" sz="3600" b="1" dirty="0">
                <a:latin typeface="华文楷体" pitchFamily="2" charset="-122"/>
                <a:ea typeface="华文楷体" pitchFamily="2" charset="-122"/>
              </a:rPr>
              <a:t>米是</a:t>
            </a:r>
            <a:r>
              <a:rPr lang="en-US" altLang="zh-CN" sz="3600" b="1" dirty="0">
                <a:latin typeface="华文楷体" pitchFamily="2" charset="-122"/>
                <a:ea typeface="华文楷体" pitchFamily="2" charset="-122"/>
              </a:rPr>
              <a:t>30</a:t>
            </a:r>
            <a:r>
              <a:rPr lang="zh-CN" altLang="en-US" sz="3600" b="1" dirty="0">
                <a:latin typeface="华文楷体" pitchFamily="2" charset="-122"/>
                <a:ea typeface="华文楷体" pitchFamily="2" charset="-122"/>
              </a:rPr>
              <a:t>厘米。</a:t>
            </a:r>
            <a:endParaRPr lang="zh-CN" altLang="en-US" sz="3600" b="1" dirty="0">
              <a:latin typeface="华文楷体" pitchFamily="2" charset="-122"/>
              <a:ea typeface="华文楷体" pitchFamily="2" charset="-122"/>
            </a:endParaRPr>
          </a:p>
        </p:txBody>
      </p:sp>
      <p:sp>
        <p:nvSpPr>
          <p:cNvPr id="16" name="TextBox 15"/>
          <p:cNvSpPr txBox="1"/>
          <p:nvPr/>
        </p:nvSpPr>
        <p:spPr>
          <a:xfrm>
            <a:off x="900113" y="4437063"/>
            <a:ext cx="7559675" cy="1200150"/>
          </a:xfrm>
          <a:prstGeom prst="rect">
            <a:avLst/>
          </a:prstGeom>
          <a:noFill/>
          <a:ln w="9525">
            <a:noFill/>
          </a:ln>
        </p:spPr>
        <p:txBody>
          <a:bodyPr>
            <a:spAutoFit/>
          </a:bodyPr>
          <a:p>
            <a:pPr lvl="0" eaLnBrk="1" hangingPunct="1"/>
            <a:r>
              <a:rPr lang="zh-CN" altLang="en-US" sz="3600" b="1" dirty="0">
                <a:latin typeface="华文楷体" pitchFamily="2" charset="-122"/>
                <a:ea typeface="华文楷体" pitchFamily="2" charset="-122"/>
              </a:rPr>
              <a:t>把</a:t>
            </a:r>
            <a:r>
              <a:rPr lang="en-US" altLang="zh-CN" sz="3600" b="1" dirty="0">
                <a:latin typeface="华文楷体" pitchFamily="2" charset="-122"/>
                <a:ea typeface="华文楷体" pitchFamily="2" charset="-122"/>
              </a:rPr>
              <a:t>1.3</a:t>
            </a:r>
            <a:r>
              <a:rPr lang="zh-CN" altLang="en-US" sz="3600" b="1" dirty="0">
                <a:latin typeface="华文楷体" pitchFamily="2" charset="-122"/>
                <a:ea typeface="华文楷体" pitchFamily="2" charset="-122"/>
              </a:rPr>
              <a:t>米改写成以厘米为单位的数是</a:t>
            </a:r>
            <a:r>
              <a:rPr lang="en-US" altLang="zh-CN" sz="3600" b="1" dirty="0">
                <a:latin typeface="华文楷体" pitchFamily="2" charset="-122"/>
                <a:ea typeface="华文楷体" pitchFamily="2" charset="-122"/>
              </a:rPr>
              <a:t>100</a:t>
            </a:r>
            <a:r>
              <a:rPr lang="zh-CN" altLang="en-US" sz="3600" b="1" dirty="0">
                <a:latin typeface="华文楷体" pitchFamily="2" charset="-122"/>
                <a:ea typeface="华文楷体" pitchFamily="2" charset="-122"/>
              </a:rPr>
              <a:t>厘米加</a:t>
            </a:r>
            <a:r>
              <a:rPr lang="en-US" altLang="zh-CN" sz="3600" b="1" dirty="0">
                <a:latin typeface="华文楷体" pitchFamily="2" charset="-122"/>
                <a:ea typeface="华文楷体" pitchFamily="2" charset="-122"/>
              </a:rPr>
              <a:t>30</a:t>
            </a:r>
            <a:r>
              <a:rPr lang="zh-CN" altLang="en-US" sz="3600" b="1" dirty="0">
                <a:latin typeface="华文楷体" pitchFamily="2" charset="-122"/>
                <a:ea typeface="华文楷体" pitchFamily="2" charset="-122"/>
              </a:rPr>
              <a:t>厘米，是</a:t>
            </a:r>
            <a:r>
              <a:rPr lang="en-US" altLang="zh-CN" sz="3600" b="1" dirty="0">
                <a:latin typeface="华文楷体" pitchFamily="2" charset="-122"/>
                <a:ea typeface="华文楷体" pitchFamily="2" charset="-122"/>
              </a:rPr>
              <a:t>130</a:t>
            </a:r>
            <a:r>
              <a:rPr lang="zh-CN" altLang="en-US" sz="3600" b="1" dirty="0">
                <a:latin typeface="华文楷体" pitchFamily="2" charset="-122"/>
                <a:ea typeface="华文楷体" pitchFamily="2" charset="-122"/>
              </a:rPr>
              <a:t>厘米。</a:t>
            </a:r>
            <a:endParaRPr lang="zh-CN" altLang="en-US" sz="3600" b="1" dirty="0">
              <a:latin typeface="华文楷体" pitchFamily="2" charset="-122"/>
              <a:ea typeface="华文楷体" pitchFamily="2" charset="-122"/>
            </a:endParaRPr>
          </a:p>
        </p:txBody>
      </p:sp>
      <p:sp>
        <p:nvSpPr>
          <p:cNvPr id="26" name="TextBox 25"/>
          <p:cNvSpPr txBox="1"/>
          <p:nvPr/>
        </p:nvSpPr>
        <p:spPr>
          <a:xfrm>
            <a:off x="755650" y="3141663"/>
            <a:ext cx="2303463" cy="646112"/>
          </a:xfrm>
          <a:prstGeom prst="rect">
            <a:avLst/>
          </a:prstGeom>
          <a:noFill/>
          <a:ln w="9525">
            <a:noFill/>
          </a:ln>
        </p:spPr>
        <p:txBody>
          <a:bodyPr>
            <a:spAutoFit/>
          </a:bodyPr>
          <a:p>
            <a:pPr lvl="0" eaLnBrk="1" hangingPunct="1"/>
            <a:r>
              <a:rPr lang="zh-CN" altLang="en-US" sz="3600" b="1" dirty="0">
                <a:solidFill>
                  <a:srgbClr val="FF0000"/>
                </a:solidFill>
                <a:latin typeface="华文楷体" pitchFamily="2" charset="-122"/>
                <a:ea typeface="华文楷体" pitchFamily="2" charset="-122"/>
              </a:rPr>
              <a:t>方法一：</a:t>
            </a:r>
            <a:endParaRPr lang="zh-CN" altLang="en-US" sz="3600" b="1" dirty="0">
              <a:solidFill>
                <a:srgbClr val="FF0000"/>
              </a:solidFill>
              <a:latin typeface="华文楷体" pitchFamily="2" charset="-122"/>
              <a:ea typeface="华文楷体" pitchFamily="2" charset="-122"/>
            </a:endParaRPr>
          </a:p>
        </p:txBody>
      </p:sp>
      <p:sp>
        <p:nvSpPr>
          <p:cNvPr id="27" name="TextBox 26"/>
          <p:cNvSpPr txBox="1"/>
          <p:nvPr/>
        </p:nvSpPr>
        <p:spPr>
          <a:xfrm>
            <a:off x="971550" y="5735638"/>
            <a:ext cx="2305050" cy="646112"/>
          </a:xfrm>
          <a:prstGeom prst="rect">
            <a:avLst/>
          </a:prstGeom>
          <a:noFill/>
          <a:ln w="9525">
            <a:noFill/>
          </a:ln>
        </p:spPr>
        <p:txBody>
          <a:bodyPr>
            <a:spAutoFit/>
          </a:bodyPr>
          <a:p>
            <a:pPr lvl="0" eaLnBrk="1" hangingPunct="1"/>
            <a:r>
              <a:rPr lang="en-US" altLang="zh-CN" sz="3600" b="1" dirty="0">
                <a:solidFill>
                  <a:srgbClr val="FF0000"/>
                </a:solidFill>
                <a:latin typeface="华文楷体" pitchFamily="2" charset="-122"/>
                <a:ea typeface="华文楷体" pitchFamily="2" charset="-122"/>
              </a:rPr>
              <a:t>1.3</a:t>
            </a:r>
            <a:r>
              <a:rPr lang="zh-CN" altLang="en-US" sz="3600" b="1" dirty="0">
                <a:solidFill>
                  <a:srgbClr val="FF0000"/>
                </a:solidFill>
                <a:latin typeface="华文楷体" pitchFamily="2" charset="-122"/>
                <a:ea typeface="华文楷体" pitchFamily="2" charset="-122"/>
              </a:rPr>
              <a:t>米</a:t>
            </a:r>
            <a:endParaRPr lang="zh-CN" altLang="en-US" sz="3600" b="1" dirty="0">
              <a:solidFill>
                <a:srgbClr val="FF0000"/>
              </a:solidFill>
              <a:latin typeface="华文楷体" pitchFamily="2" charset="-122"/>
              <a:ea typeface="华文楷体" pitchFamily="2" charset="-122"/>
            </a:endParaRPr>
          </a:p>
        </p:txBody>
      </p:sp>
      <p:sp>
        <p:nvSpPr>
          <p:cNvPr id="28" name="TextBox 27"/>
          <p:cNvSpPr txBox="1"/>
          <p:nvPr/>
        </p:nvSpPr>
        <p:spPr>
          <a:xfrm>
            <a:off x="2051050" y="5732463"/>
            <a:ext cx="4608513" cy="647700"/>
          </a:xfrm>
          <a:prstGeom prst="rect">
            <a:avLst/>
          </a:prstGeom>
          <a:noFill/>
          <a:ln w="9525">
            <a:noFill/>
          </a:ln>
        </p:spPr>
        <p:txBody>
          <a:bodyPr>
            <a:spAutoFit/>
          </a:bodyPr>
          <a:p>
            <a:pPr lvl="0" eaLnBrk="1" hangingPunct="1"/>
            <a:r>
              <a:rPr lang="zh-CN" altLang="en-US" sz="3600" b="1" dirty="0">
                <a:solidFill>
                  <a:srgbClr val="FF0000"/>
                </a:solidFill>
                <a:latin typeface="华文楷体" pitchFamily="2" charset="-122"/>
                <a:ea typeface="华文楷体" pitchFamily="2" charset="-122"/>
              </a:rPr>
              <a:t>＝</a:t>
            </a:r>
            <a:r>
              <a:rPr lang="en-US" altLang="zh-CN" sz="3600" b="1" dirty="0">
                <a:solidFill>
                  <a:srgbClr val="FF0000"/>
                </a:solidFill>
                <a:latin typeface="华文楷体" pitchFamily="2" charset="-122"/>
                <a:ea typeface="华文楷体" pitchFamily="2" charset="-122"/>
              </a:rPr>
              <a:t>100</a:t>
            </a:r>
            <a:r>
              <a:rPr lang="zh-CN" altLang="en-US" sz="3600" b="1" dirty="0">
                <a:solidFill>
                  <a:srgbClr val="FF0000"/>
                </a:solidFill>
                <a:latin typeface="华文楷体" pitchFamily="2" charset="-122"/>
                <a:ea typeface="华文楷体" pitchFamily="2" charset="-122"/>
              </a:rPr>
              <a:t>厘米＋</a:t>
            </a:r>
            <a:r>
              <a:rPr lang="en-US" altLang="zh-CN" sz="3600" b="1" dirty="0">
                <a:solidFill>
                  <a:srgbClr val="FF0000"/>
                </a:solidFill>
                <a:latin typeface="华文楷体" pitchFamily="2" charset="-122"/>
                <a:ea typeface="华文楷体" pitchFamily="2" charset="-122"/>
              </a:rPr>
              <a:t>30</a:t>
            </a:r>
            <a:r>
              <a:rPr lang="zh-CN" altLang="en-US" sz="3600" b="1" dirty="0">
                <a:solidFill>
                  <a:srgbClr val="FF0000"/>
                </a:solidFill>
                <a:latin typeface="华文楷体" pitchFamily="2" charset="-122"/>
                <a:ea typeface="华文楷体" pitchFamily="2" charset="-122"/>
              </a:rPr>
              <a:t>厘米</a:t>
            </a:r>
            <a:endParaRPr lang="zh-CN" altLang="en-US" sz="3600" b="1" dirty="0">
              <a:solidFill>
                <a:srgbClr val="FF0000"/>
              </a:solidFill>
              <a:latin typeface="华文楷体" pitchFamily="2" charset="-122"/>
              <a:ea typeface="华文楷体" pitchFamily="2" charset="-122"/>
            </a:endParaRPr>
          </a:p>
        </p:txBody>
      </p:sp>
      <p:sp>
        <p:nvSpPr>
          <p:cNvPr id="30" name="TextBox 29"/>
          <p:cNvSpPr txBox="1"/>
          <p:nvPr/>
        </p:nvSpPr>
        <p:spPr>
          <a:xfrm>
            <a:off x="5867400" y="5735638"/>
            <a:ext cx="2376488" cy="646112"/>
          </a:xfrm>
          <a:prstGeom prst="rect">
            <a:avLst/>
          </a:prstGeom>
          <a:noFill/>
          <a:ln w="9525">
            <a:noFill/>
          </a:ln>
        </p:spPr>
        <p:txBody>
          <a:bodyPr>
            <a:spAutoFit/>
          </a:bodyPr>
          <a:p>
            <a:pPr lvl="0" eaLnBrk="1" hangingPunct="1"/>
            <a:r>
              <a:rPr lang="zh-CN" altLang="en-US" sz="3600" b="1" dirty="0">
                <a:solidFill>
                  <a:srgbClr val="FF0000"/>
                </a:solidFill>
                <a:latin typeface="华文楷体" pitchFamily="2" charset="-122"/>
                <a:ea typeface="华文楷体" pitchFamily="2" charset="-122"/>
              </a:rPr>
              <a:t>＝</a:t>
            </a:r>
            <a:r>
              <a:rPr lang="en-US" altLang="zh-CN" sz="3600" b="1" dirty="0">
                <a:solidFill>
                  <a:srgbClr val="FF0000"/>
                </a:solidFill>
                <a:latin typeface="华文楷体" pitchFamily="2" charset="-122"/>
                <a:ea typeface="华文楷体" pitchFamily="2" charset="-122"/>
              </a:rPr>
              <a:t>130</a:t>
            </a:r>
            <a:r>
              <a:rPr lang="zh-CN" altLang="en-US" sz="3600" b="1" dirty="0">
                <a:solidFill>
                  <a:srgbClr val="FF0000"/>
                </a:solidFill>
                <a:latin typeface="华文楷体" pitchFamily="2" charset="-122"/>
                <a:ea typeface="华文楷体" pitchFamily="2" charset="-122"/>
              </a:rPr>
              <a:t>厘米</a:t>
            </a:r>
            <a:endParaRPr lang="zh-CN" altLang="en-US" sz="3600" b="1" dirty="0">
              <a:solidFill>
                <a:srgbClr val="FF0000"/>
              </a:solidFill>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000000"/>
                                          </p:val>
                                        </p:tav>
                                        <p:tav tm="100000">
                                          <p:val>
                                            <p:strVal val="#ppt_w"/>
                                          </p:val>
                                        </p:tav>
                                      </p:tavLst>
                                    </p:anim>
                                    <p:anim calcmode="lin" valueType="num">
                                      <p:cBhvr>
                                        <p:cTn id="8" dur="500" fill="hold"/>
                                        <p:tgtEl>
                                          <p:spTgt spid="26"/>
                                        </p:tgtEl>
                                        <p:attrNameLst>
                                          <p:attrName>ppt_h</p:attrName>
                                        </p:attrNameLst>
                                      </p:cBhvr>
                                      <p:tavLst>
                                        <p:tav tm="0">
                                          <p:val>
                                            <p:fltVal val="0.000000"/>
                                          </p:val>
                                        </p:tav>
                                        <p:tav tm="100000">
                                          <p:val>
                                            <p:strVal val="#ppt_h"/>
                                          </p:val>
                                        </p:tav>
                                      </p:tavLst>
                                    </p:anim>
                                    <p:animEffect transition="in" filter="fade">
                                      <p:cBhvr>
                                        <p:cTn id="9" dur="500"/>
                                        <p:tgtEl>
                                          <p:spTgt spid="26"/>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linds(horizontal)">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linds(horizontal)">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500" fill="hold"/>
                                        <p:tgtEl>
                                          <p:spTgt spid="27"/>
                                        </p:tgtEl>
                                        <p:attrNameLst>
                                          <p:attrName>ppt_w</p:attrName>
                                        </p:attrNameLst>
                                      </p:cBhvr>
                                      <p:tavLst>
                                        <p:tav tm="0">
                                          <p:val>
                                            <p:fltVal val="0.000000"/>
                                          </p:val>
                                        </p:tav>
                                        <p:tav tm="100000">
                                          <p:val>
                                            <p:strVal val="#ppt_w"/>
                                          </p:val>
                                        </p:tav>
                                      </p:tavLst>
                                    </p:anim>
                                    <p:anim calcmode="lin" valueType="num">
                                      <p:cBhvr>
                                        <p:cTn id="25" dur="500" fill="hold"/>
                                        <p:tgtEl>
                                          <p:spTgt spid="27"/>
                                        </p:tgtEl>
                                        <p:attrNameLst>
                                          <p:attrName>ppt_h</p:attrName>
                                        </p:attrNameLst>
                                      </p:cBhvr>
                                      <p:tavLst>
                                        <p:tav tm="0">
                                          <p:val>
                                            <p:fltVal val="0.000000"/>
                                          </p:val>
                                        </p:tav>
                                        <p:tav tm="100000">
                                          <p:val>
                                            <p:strVal val="#ppt_h"/>
                                          </p:val>
                                        </p:tav>
                                      </p:tavLst>
                                    </p:anim>
                                    <p:animEffect transition="in" filter="fade">
                                      <p:cBhvr>
                                        <p:cTn id="26" dur="500"/>
                                        <p:tgtEl>
                                          <p:spTgt spid="27"/>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p:cTn id="31" dur="500" fill="hold"/>
                                        <p:tgtEl>
                                          <p:spTgt spid="28"/>
                                        </p:tgtEl>
                                        <p:attrNameLst>
                                          <p:attrName>ppt_w</p:attrName>
                                        </p:attrNameLst>
                                      </p:cBhvr>
                                      <p:tavLst>
                                        <p:tav tm="0">
                                          <p:val>
                                            <p:fltVal val="0.000000"/>
                                          </p:val>
                                        </p:tav>
                                        <p:tav tm="100000">
                                          <p:val>
                                            <p:strVal val="#ppt_w"/>
                                          </p:val>
                                        </p:tav>
                                      </p:tavLst>
                                    </p:anim>
                                    <p:anim calcmode="lin" valueType="num">
                                      <p:cBhvr>
                                        <p:cTn id="32" dur="500" fill="hold"/>
                                        <p:tgtEl>
                                          <p:spTgt spid="28"/>
                                        </p:tgtEl>
                                        <p:attrNameLst>
                                          <p:attrName>ppt_h</p:attrName>
                                        </p:attrNameLst>
                                      </p:cBhvr>
                                      <p:tavLst>
                                        <p:tav tm="0">
                                          <p:val>
                                            <p:fltVal val="0.000000"/>
                                          </p:val>
                                        </p:tav>
                                        <p:tav tm="100000">
                                          <p:val>
                                            <p:strVal val="#ppt_h"/>
                                          </p:val>
                                        </p:tav>
                                      </p:tavLst>
                                    </p:anim>
                                    <p:animEffect transition="in" filter="fade">
                                      <p:cBhvr>
                                        <p:cTn id="33" dur="500"/>
                                        <p:tgtEl>
                                          <p:spTgt spid="28"/>
                                        </p:tgtEl>
                                      </p:cBhvr>
                                    </p:animEffect>
                                  </p:childTnLst>
                                </p:cTn>
                              </p:par>
                            </p:childTnLst>
                          </p:cTn>
                        </p:par>
                      </p:childTnLst>
                    </p:cTn>
                  </p:par>
                  <p:par>
                    <p:cTn id="34" fill="hold">
                      <p:stCondLst>
                        <p:cond delay="indefinite"/>
                      </p:stCondLst>
                      <p:childTnLst>
                        <p:par>
                          <p:cTn id="35" fill="hold">
                            <p:stCondLst>
                              <p:cond delay="0"/>
                            </p:stCondLst>
                            <p:childTnLst>
                              <p:par>
                                <p:cTn id="36" presetID="53" presetClass="entr" presetSubtype="16" fill="hold" grpId="0" nodeType="click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p:cTn id="38" dur="500" fill="hold"/>
                                        <p:tgtEl>
                                          <p:spTgt spid="30"/>
                                        </p:tgtEl>
                                        <p:attrNameLst>
                                          <p:attrName>ppt_w</p:attrName>
                                        </p:attrNameLst>
                                      </p:cBhvr>
                                      <p:tavLst>
                                        <p:tav tm="0">
                                          <p:val>
                                            <p:fltVal val="0.000000"/>
                                          </p:val>
                                        </p:tav>
                                        <p:tav tm="100000">
                                          <p:val>
                                            <p:strVal val="#ppt_w"/>
                                          </p:val>
                                        </p:tav>
                                      </p:tavLst>
                                    </p:anim>
                                    <p:anim calcmode="lin" valueType="num">
                                      <p:cBhvr>
                                        <p:cTn id="39" dur="500" fill="hold"/>
                                        <p:tgtEl>
                                          <p:spTgt spid="30"/>
                                        </p:tgtEl>
                                        <p:attrNameLst>
                                          <p:attrName>ppt_h</p:attrName>
                                        </p:attrNameLst>
                                      </p:cBhvr>
                                      <p:tavLst>
                                        <p:tav tm="0">
                                          <p:val>
                                            <p:fltVal val="0.000000"/>
                                          </p:val>
                                        </p:tav>
                                        <p:tav tm="100000">
                                          <p:val>
                                            <p:strVal val="#ppt_h"/>
                                          </p:val>
                                        </p:tav>
                                      </p:tavLst>
                                    </p:anim>
                                    <p:animEffect transition="in" filter="fade">
                                      <p:cBhvr>
                                        <p:cTn id="4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6" grpId="0"/>
      <p:bldP spid="27" grpId="0"/>
      <p:bldP spid="28"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4" name="TextBox 6"/>
          <p:cNvSpPr txBox="1"/>
          <p:nvPr/>
        </p:nvSpPr>
        <p:spPr>
          <a:xfrm>
            <a:off x="1498600" y="1271588"/>
            <a:ext cx="6889750" cy="1077912"/>
          </a:xfrm>
          <a:prstGeom prst="rect">
            <a:avLst/>
          </a:prstGeom>
          <a:noFill/>
          <a:ln w="9525">
            <a:noFill/>
          </a:ln>
        </p:spPr>
        <p:txBody>
          <a:bodyPr>
            <a:spAutoFit/>
          </a:bodyPr>
          <a:p>
            <a:pPr lvl="0" eaLnBrk="1" hangingPunct="1"/>
            <a:r>
              <a:rPr lang="zh-CN" altLang="en-US" sz="3200" b="1" dirty="0">
                <a:latin typeface="华文楷体" pitchFamily="2" charset="-122"/>
                <a:ea typeface="华文楷体" pitchFamily="2" charset="-122"/>
              </a:rPr>
              <a:t>把写字台的长和宽改写成以厘米为单位的数？</a:t>
            </a:r>
            <a:endParaRPr lang="zh-CN" altLang="en-US" sz="3200" b="1" dirty="0">
              <a:latin typeface="华文楷体" pitchFamily="2" charset="-122"/>
              <a:ea typeface="华文楷体" pitchFamily="2" charset="-122"/>
            </a:endParaRPr>
          </a:p>
        </p:txBody>
      </p:sp>
      <p:pic>
        <p:nvPicPr>
          <p:cNvPr id="13315" name="Picture 2"/>
          <p:cNvPicPr>
            <a:picLocks noChangeAspect="1"/>
          </p:cNvPicPr>
          <p:nvPr/>
        </p:nvPicPr>
        <p:blipFill>
          <a:blip r:embed="rId1"/>
          <a:stretch>
            <a:fillRect/>
          </a:stretch>
        </p:blipFill>
        <p:spPr>
          <a:xfrm>
            <a:off x="684213" y="1268413"/>
            <a:ext cx="771525" cy="847725"/>
          </a:xfrm>
          <a:prstGeom prst="rect">
            <a:avLst/>
          </a:prstGeom>
          <a:noFill/>
          <a:ln w="9525">
            <a:noFill/>
          </a:ln>
        </p:spPr>
      </p:pic>
      <p:pic>
        <p:nvPicPr>
          <p:cNvPr id="13316" name="Picture 3"/>
          <p:cNvPicPr>
            <a:picLocks noChangeAspect="1"/>
          </p:cNvPicPr>
          <p:nvPr/>
        </p:nvPicPr>
        <p:blipFill>
          <a:blip r:embed="rId2">
            <a:lum bright="-10001" contrast="20000"/>
          </a:blip>
          <a:stretch>
            <a:fillRect/>
          </a:stretch>
        </p:blipFill>
        <p:spPr>
          <a:xfrm>
            <a:off x="3708400" y="1760538"/>
            <a:ext cx="3905250" cy="2028825"/>
          </a:xfrm>
          <a:prstGeom prst="rect">
            <a:avLst/>
          </a:prstGeom>
          <a:noFill/>
          <a:ln w="9525">
            <a:noFill/>
          </a:ln>
        </p:spPr>
      </p:pic>
      <p:sp>
        <p:nvSpPr>
          <p:cNvPr id="15" name="TextBox 14"/>
          <p:cNvSpPr txBox="1"/>
          <p:nvPr/>
        </p:nvSpPr>
        <p:spPr>
          <a:xfrm>
            <a:off x="900113" y="3575050"/>
            <a:ext cx="6551612" cy="646113"/>
          </a:xfrm>
          <a:prstGeom prst="rect">
            <a:avLst/>
          </a:prstGeom>
          <a:noFill/>
          <a:ln w="9525">
            <a:noFill/>
          </a:ln>
        </p:spPr>
        <p:txBody>
          <a:bodyPr>
            <a:spAutoFit/>
          </a:bodyPr>
          <a:p>
            <a:pPr lvl="0" eaLnBrk="1" hangingPunct="1"/>
            <a:r>
              <a:rPr lang="zh-CN" altLang="en-US" sz="3600" b="1" dirty="0">
                <a:latin typeface="华文楷体" pitchFamily="2" charset="-122"/>
                <a:ea typeface="华文楷体" pitchFamily="2" charset="-122"/>
              </a:rPr>
              <a:t>米和厘米之间的进率是</a:t>
            </a:r>
            <a:r>
              <a:rPr lang="en-US" altLang="zh-CN" sz="3600" b="1" dirty="0">
                <a:latin typeface="华文楷体" pitchFamily="2" charset="-122"/>
                <a:ea typeface="华文楷体" pitchFamily="2" charset="-122"/>
              </a:rPr>
              <a:t>100</a:t>
            </a:r>
            <a:r>
              <a:rPr lang="zh-CN" altLang="en-US" sz="3600" b="1" dirty="0">
                <a:latin typeface="华文楷体" pitchFamily="2" charset="-122"/>
                <a:ea typeface="华文楷体" pitchFamily="2" charset="-122"/>
              </a:rPr>
              <a:t>。</a:t>
            </a:r>
            <a:endParaRPr lang="zh-CN" altLang="en-US" sz="3600" b="1" dirty="0">
              <a:latin typeface="华文楷体" pitchFamily="2" charset="-122"/>
              <a:ea typeface="华文楷体" pitchFamily="2" charset="-122"/>
            </a:endParaRPr>
          </a:p>
        </p:txBody>
      </p:sp>
      <p:sp>
        <p:nvSpPr>
          <p:cNvPr id="16" name="TextBox 15"/>
          <p:cNvSpPr txBox="1"/>
          <p:nvPr/>
        </p:nvSpPr>
        <p:spPr>
          <a:xfrm>
            <a:off x="900113" y="4122738"/>
            <a:ext cx="7559675" cy="1754187"/>
          </a:xfrm>
          <a:prstGeom prst="rect">
            <a:avLst/>
          </a:prstGeom>
          <a:noFill/>
          <a:ln w="9525">
            <a:noFill/>
          </a:ln>
        </p:spPr>
        <p:txBody>
          <a:bodyPr>
            <a:spAutoFit/>
          </a:bodyPr>
          <a:p>
            <a:pPr lvl="0" eaLnBrk="1" hangingPunct="1"/>
            <a:r>
              <a:rPr lang="zh-CN" altLang="en-US" sz="3600" b="1" dirty="0">
                <a:latin typeface="华文楷体" pitchFamily="2" charset="-122"/>
                <a:ea typeface="华文楷体" pitchFamily="2" charset="-122"/>
              </a:rPr>
              <a:t>把米改写成以厘米为单位的数时，直接乘进率</a:t>
            </a:r>
            <a:r>
              <a:rPr lang="en-US" altLang="zh-CN" sz="3600" b="1" dirty="0">
                <a:latin typeface="华文楷体" pitchFamily="2" charset="-122"/>
                <a:ea typeface="华文楷体" pitchFamily="2" charset="-122"/>
              </a:rPr>
              <a:t>100</a:t>
            </a:r>
            <a:r>
              <a:rPr lang="zh-CN" altLang="en-US" sz="3600" b="1" dirty="0">
                <a:latin typeface="华文楷体" pitchFamily="2" charset="-122"/>
                <a:ea typeface="华文楷体" pitchFamily="2" charset="-122"/>
              </a:rPr>
              <a:t>，</a:t>
            </a:r>
            <a:r>
              <a:rPr lang="en-US" altLang="zh-CN" sz="3600" b="1" dirty="0">
                <a:latin typeface="华文楷体" pitchFamily="2" charset="-122"/>
                <a:ea typeface="华文楷体" pitchFamily="2" charset="-122"/>
              </a:rPr>
              <a:t>1.3</a:t>
            </a:r>
            <a:r>
              <a:rPr lang="zh-CN" altLang="en-US" sz="3600" b="1" dirty="0">
                <a:latin typeface="华文楷体" pitchFamily="2" charset="-122"/>
                <a:ea typeface="华文楷体" pitchFamily="2" charset="-122"/>
              </a:rPr>
              <a:t>乘</a:t>
            </a:r>
            <a:r>
              <a:rPr lang="en-US" altLang="zh-CN" sz="3600" b="1" dirty="0">
                <a:latin typeface="华文楷体" pitchFamily="2" charset="-122"/>
                <a:ea typeface="华文楷体" pitchFamily="2" charset="-122"/>
              </a:rPr>
              <a:t>100</a:t>
            </a:r>
            <a:r>
              <a:rPr lang="zh-CN" altLang="en-US" sz="3600" b="1" dirty="0">
                <a:latin typeface="华文楷体" pitchFamily="2" charset="-122"/>
                <a:ea typeface="华文楷体" pitchFamily="2" charset="-122"/>
              </a:rPr>
              <a:t>，把</a:t>
            </a:r>
            <a:r>
              <a:rPr lang="en-US" altLang="zh-CN" sz="3600" b="1" dirty="0">
                <a:latin typeface="华文楷体" pitchFamily="2" charset="-122"/>
                <a:ea typeface="华文楷体" pitchFamily="2" charset="-122"/>
              </a:rPr>
              <a:t>1.3</a:t>
            </a:r>
            <a:r>
              <a:rPr lang="zh-CN" altLang="en-US" sz="3600" b="1" dirty="0">
                <a:latin typeface="华文楷体" pitchFamily="2" charset="-122"/>
                <a:ea typeface="华文楷体" pitchFamily="2" charset="-122"/>
              </a:rPr>
              <a:t>的小数点向右移动两位是</a:t>
            </a:r>
            <a:r>
              <a:rPr lang="en-US" altLang="zh-CN" sz="3600" b="1" dirty="0">
                <a:latin typeface="华文楷体" pitchFamily="2" charset="-122"/>
                <a:ea typeface="华文楷体" pitchFamily="2" charset="-122"/>
              </a:rPr>
              <a:t>130</a:t>
            </a:r>
            <a:r>
              <a:rPr lang="zh-CN" altLang="en-US" sz="3600" b="1" dirty="0">
                <a:latin typeface="华文楷体" pitchFamily="2" charset="-122"/>
                <a:ea typeface="华文楷体" pitchFamily="2" charset="-122"/>
              </a:rPr>
              <a:t>。</a:t>
            </a:r>
            <a:endParaRPr lang="zh-CN" altLang="en-US" sz="3600" b="1" dirty="0">
              <a:latin typeface="华文楷体" pitchFamily="2" charset="-122"/>
              <a:ea typeface="华文楷体" pitchFamily="2" charset="-122"/>
            </a:endParaRPr>
          </a:p>
        </p:txBody>
      </p:sp>
      <p:sp>
        <p:nvSpPr>
          <p:cNvPr id="26" name="TextBox 25"/>
          <p:cNvSpPr txBox="1"/>
          <p:nvPr/>
        </p:nvSpPr>
        <p:spPr>
          <a:xfrm>
            <a:off x="755650" y="2997200"/>
            <a:ext cx="2303463" cy="646113"/>
          </a:xfrm>
          <a:prstGeom prst="rect">
            <a:avLst/>
          </a:prstGeom>
          <a:noFill/>
          <a:ln w="9525">
            <a:noFill/>
          </a:ln>
        </p:spPr>
        <p:txBody>
          <a:bodyPr>
            <a:spAutoFit/>
          </a:bodyPr>
          <a:p>
            <a:pPr lvl="0" eaLnBrk="1" hangingPunct="1"/>
            <a:r>
              <a:rPr lang="zh-CN" altLang="en-US" sz="3600" b="1" dirty="0">
                <a:solidFill>
                  <a:srgbClr val="FF0000"/>
                </a:solidFill>
                <a:latin typeface="华文楷体" pitchFamily="2" charset="-122"/>
                <a:ea typeface="华文楷体" pitchFamily="2" charset="-122"/>
              </a:rPr>
              <a:t>方法二：</a:t>
            </a:r>
            <a:endParaRPr lang="zh-CN" altLang="en-US" sz="3600" b="1" dirty="0">
              <a:solidFill>
                <a:srgbClr val="FF0000"/>
              </a:solidFill>
              <a:latin typeface="华文楷体" pitchFamily="2" charset="-122"/>
              <a:ea typeface="华文楷体" pitchFamily="2" charset="-122"/>
            </a:endParaRPr>
          </a:p>
        </p:txBody>
      </p:sp>
      <p:sp>
        <p:nvSpPr>
          <p:cNvPr id="27" name="TextBox 26"/>
          <p:cNvSpPr txBox="1"/>
          <p:nvPr/>
        </p:nvSpPr>
        <p:spPr>
          <a:xfrm>
            <a:off x="2195513" y="5735638"/>
            <a:ext cx="2305050" cy="646112"/>
          </a:xfrm>
          <a:prstGeom prst="rect">
            <a:avLst/>
          </a:prstGeom>
          <a:noFill/>
          <a:ln w="9525">
            <a:noFill/>
          </a:ln>
        </p:spPr>
        <p:txBody>
          <a:bodyPr>
            <a:spAutoFit/>
          </a:bodyPr>
          <a:p>
            <a:pPr lvl="0" eaLnBrk="1" hangingPunct="1"/>
            <a:r>
              <a:rPr lang="en-US" altLang="zh-CN" sz="3600" b="1" dirty="0">
                <a:solidFill>
                  <a:srgbClr val="FF0000"/>
                </a:solidFill>
                <a:latin typeface="华文楷体" pitchFamily="2" charset="-122"/>
                <a:ea typeface="华文楷体" pitchFamily="2" charset="-122"/>
              </a:rPr>
              <a:t>1.3×100</a:t>
            </a:r>
            <a:endParaRPr lang="zh-CN" altLang="en-US" sz="3600" b="1" dirty="0">
              <a:solidFill>
                <a:srgbClr val="FF0000"/>
              </a:solidFill>
              <a:latin typeface="华文楷体" pitchFamily="2" charset="-122"/>
              <a:ea typeface="华文楷体" pitchFamily="2" charset="-122"/>
            </a:endParaRPr>
          </a:p>
        </p:txBody>
      </p:sp>
      <p:sp>
        <p:nvSpPr>
          <p:cNvPr id="30" name="TextBox 29"/>
          <p:cNvSpPr txBox="1"/>
          <p:nvPr/>
        </p:nvSpPr>
        <p:spPr>
          <a:xfrm>
            <a:off x="4067175" y="5735638"/>
            <a:ext cx="3241675" cy="646112"/>
          </a:xfrm>
          <a:prstGeom prst="rect">
            <a:avLst/>
          </a:prstGeom>
          <a:noFill/>
          <a:ln w="9525">
            <a:noFill/>
          </a:ln>
        </p:spPr>
        <p:txBody>
          <a:bodyPr>
            <a:spAutoFit/>
          </a:bodyPr>
          <a:p>
            <a:pPr lvl="0" eaLnBrk="1" hangingPunct="1"/>
            <a:r>
              <a:rPr lang="zh-CN" altLang="en-US" sz="3600" b="1" dirty="0">
                <a:solidFill>
                  <a:srgbClr val="FF0000"/>
                </a:solidFill>
                <a:latin typeface="华文楷体" pitchFamily="2" charset="-122"/>
                <a:ea typeface="华文楷体" pitchFamily="2" charset="-122"/>
              </a:rPr>
              <a:t>＝</a:t>
            </a:r>
            <a:r>
              <a:rPr lang="en-US" altLang="zh-CN" sz="3600" b="1" dirty="0">
                <a:solidFill>
                  <a:srgbClr val="FF0000"/>
                </a:solidFill>
                <a:latin typeface="华文楷体" pitchFamily="2" charset="-122"/>
                <a:ea typeface="华文楷体" pitchFamily="2" charset="-122"/>
              </a:rPr>
              <a:t>130</a:t>
            </a:r>
            <a:r>
              <a:rPr lang="zh-CN" altLang="en-US" sz="3600" b="1" dirty="0">
                <a:solidFill>
                  <a:srgbClr val="FF0000"/>
                </a:solidFill>
                <a:latin typeface="华文楷体" pitchFamily="2" charset="-122"/>
                <a:ea typeface="华文楷体" pitchFamily="2" charset="-122"/>
              </a:rPr>
              <a:t>（厘米）</a:t>
            </a:r>
            <a:endParaRPr lang="zh-CN" altLang="en-US" sz="3600" b="1" dirty="0">
              <a:solidFill>
                <a:srgbClr val="FF0000"/>
              </a:solidFill>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000000"/>
                                          </p:val>
                                        </p:tav>
                                        <p:tav tm="100000">
                                          <p:val>
                                            <p:strVal val="#ppt_w"/>
                                          </p:val>
                                        </p:tav>
                                      </p:tavLst>
                                    </p:anim>
                                    <p:anim calcmode="lin" valueType="num">
                                      <p:cBhvr>
                                        <p:cTn id="8" dur="500" fill="hold"/>
                                        <p:tgtEl>
                                          <p:spTgt spid="26"/>
                                        </p:tgtEl>
                                        <p:attrNameLst>
                                          <p:attrName>ppt_h</p:attrName>
                                        </p:attrNameLst>
                                      </p:cBhvr>
                                      <p:tavLst>
                                        <p:tav tm="0">
                                          <p:val>
                                            <p:fltVal val="0.000000"/>
                                          </p:val>
                                        </p:tav>
                                        <p:tav tm="100000">
                                          <p:val>
                                            <p:strVal val="#ppt_h"/>
                                          </p:val>
                                        </p:tav>
                                      </p:tavLst>
                                    </p:anim>
                                    <p:animEffect transition="in" filter="fade">
                                      <p:cBhvr>
                                        <p:cTn id="9" dur="500"/>
                                        <p:tgtEl>
                                          <p:spTgt spid="26"/>
                                        </p:tgtEl>
                                      </p:cBhvr>
                                    </p:animEffect>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blinds(horizontal)">
                                      <p:cBhvr>
                                        <p:cTn id="14" dur="500"/>
                                        <p:tgtEl>
                                          <p:spTgt spid="15"/>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blinds(horizontal)">
                                      <p:cBhvr>
                                        <p:cTn id="19" dur="500"/>
                                        <p:tgtEl>
                                          <p:spTgt spid="16"/>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p:cTn id="24" dur="500" fill="hold"/>
                                        <p:tgtEl>
                                          <p:spTgt spid="27"/>
                                        </p:tgtEl>
                                        <p:attrNameLst>
                                          <p:attrName>ppt_w</p:attrName>
                                        </p:attrNameLst>
                                      </p:cBhvr>
                                      <p:tavLst>
                                        <p:tav tm="0">
                                          <p:val>
                                            <p:fltVal val="0.000000"/>
                                          </p:val>
                                        </p:tav>
                                        <p:tav tm="100000">
                                          <p:val>
                                            <p:strVal val="#ppt_w"/>
                                          </p:val>
                                        </p:tav>
                                      </p:tavLst>
                                    </p:anim>
                                    <p:anim calcmode="lin" valueType="num">
                                      <p:cBhvr>
                                        <p:cTn id="25" dur="500" fill="hold"/>
                                        <p:tgtEl>
                                          <p:spTgt spid="27"/>
                                        </p:tgtEl>
                                        <p:attrNameLst>
                                          <p:attrName>ppt_h</p:attrName>
                                        </p:attrNameLst>
                                      </p:cBhvr>
                                      <p:tavLst>
                                        <p:tav tm="0">
                                          <p:val>
                                            <p:fltVal val="0.000000"/>
                                          </p:val>
                                        </p:tav>
                                        <p:tav tm="100000">
                                          <p:val>
                                            <p:strVal val="#ppt_h"/>
                                          </p:val>
                                        </p:tav>
                                      </p:tavLst>
                                    </p:anim>
                                    <p:animEffect transition="in" filter="fade">
                                      <p:cBhvr>
                                        <p:cTn id="26" dur="500"/>
                                        <p:tgtEl>
                                          <p:spTgt spid="27"/>
                                        </p:tgtEl>
                                      </p:cBhvr>
                                    </p:animEffect>
                                  </p:childTnLst>
                                </p:cTn>
                              </p:par>
                            </p:childTnLst>
                          </p:cTn>
                        </p:par>
                      </p:childTnLst>
                    </p:cTn>
                  </p:par>
                  <p:par>
                    <p:cTn id="27" fill="hold">
                      <p:stCondLst>
                        <p:cond delay="indefinite"/>
                      </p:stCondLst>
                      <p:childTnLst>
                        <p:par>
                          <p:cTn id="28" fill="hold">
                            <p:stCondLst>
                              <p:cond delay="0"/>
                            </p:stCondLst>
                            <p:childTnLst>
                              <p:par>
                                <p:cTn id="29" presetID="53" presetClass="entr" presetSubtype="16"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anim calcmode="lin" valueType="num">
                                      <p:cBhvr>
                                        <p:cTn id="31" dur="500" fill="hold"/>
                                        <p:tgtEl>
                                          <p:spTgt spid="30"/>
                                        </p:tgtEl>
                                        <p:attrNameLst>
                                          <p:attrName>ppt_w</p:attrName>
                                        </p:attrNameLst>
                                      </p:cBhvr>
                                      <p:tavLst>
                                        <p:tav tm="0">
                                          <p:val>
                                            <p:fltVal val="0.000000"/>
                                          </p:val>
                                        </p:tav>
                                        <p:tav tm="100000">
                                          <p:val>
                                            <p:strVal val="#ppt_w"/>
                                          </p:val>
                                        </p:tav>
                                      </p:tavLst>
                                    </p:anim>
                                    <p:anim calcmode="lin" valueType="num">
                                      <p:cBhvr>
                                        <p:cTn id="32" dur="500" fill="hold"/>
                                        <p:tgtEl>
                                          <p:spTgt spid="30"/>
                                        </p:tgtEl>
                                        <p:attrNameLst>
                                          <p:attrName>ppt_h</p:attrName>
                                        </p:attrNameLst>
                                      </p:cBhvr>
                                      <p:tavLst>
                                        <p:tav tm="0">
                                          <p:val>
                                            <p:fltVal val="0.000000"/>
                                          </p:val>
                                        </p:tav>
                                        <p:tav tm="100000">
                                          <p:val>
                                            <p:strVal val="#ppt_h"/>
                                          </p:val>
                                        </p:tav>
                                      </p:tavLst>
                                    </p:anim>
                                    <p:animEffect transition="in" filter="fade">
                                      <p:cBhvr>
                                        <p:cTn id="3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6" grpId="0"/>
      <p:bldP spid="27" grpId="0"/>
      <p:bldP spid="3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8" name="TextBox 6"/>
          <p:cNvSpPr txBox="1"/>
          <p:nvPr/>
        </p:nvSpPr>
        <p:spPr>
          <a:xfrm>
            <a:off x="1498600" y="1271588"/>
            <a:ext cx="6889750" cy="1077912"/>
          </a:xfrm>
          <a:prstGeom prst="rect">
            <a:avLst/>
          </a:prstGeom>
          <a:noFill/>
          <a:ln w="9525">
            <a:noFill/>
          </a:ln>
        </p:spPr>
        <p:txBody>
          <a:bodyPr>
            <a:spAutoFit/>
          </a:bodyPr>
          <a:p>
            <a:pPr lvl="0" eaLnBrk="1" hangingPunct="1"/>
            <a:r>
              <a:rPr lang="zh-CN" altLang="en-US" sz="3200" b="1" dirty="0">
                <a:latin typeface="华文楷体" pitchFamily="2" charset="-122"/>
                <a:ea typeface="华文楷体" pitchFamily="2" charset="-122"/>
              </a:rPr>
              <a:t>把写字台的长和宽改写成以厘米为单位的数？</a:t>
            </a:r>
            <a:endParaRPr lang="zh-CN" altLang="en-US" sz="3200" b="1" dirty="0">
              <a:latin typeface="华文楷体" pitchFamily="2" charset="-122"/>
              <a:ea typeface="华文楷体" pitchFamily="2" charset="-122"/>
            </a:endParaRPr>
          </a:p>
        </p:txBody>
      </p:sp>
      <p:pic>
        <p:nvPicPr>
          <p:cNvPr id="14339" name="Picture 2"/>
          <p:cNvPicPr>
            <a:picLocks noChangeAspect="1"/>
          </p:cNvPicPr>
          <p:nvPr/>
        </p:nvPicPr>
        <p:blipFill>
          <a:blip r:embed="rId1"/>
          <a:stretch>
            <a:fillRect/>
          </a:stretch>
        </p:blipFill>
        <p:spPr>
          <a:xfrm>
            <a:off x="684213" y="1268413"/>
            <a:ext cx="771525" cy="847725"/>
          </a:xfrm>
          <a:prstGeom prst="rect">
            <a:avLst/>
          </a:prstGeom>
          <a:noFill/>
          <a:ln w="9525">
            <a:noFill/>
          </a:ln>
        </p:spPr>
      </p:pic>
      <p:pic>
        <p:nvPicPr>
          <p:cNvPr id="14340" name="Picture 3"/>
          <p:cNvPicPr>
            <a:picLocks noChangeAspect="1"/>
          </p:cNvPicPr>
          <p:nvPr/>
        </p:nvPicPr>
        <p:blipFill>
          <a:blip r:embed="rId2">
            <a:lum bright="-10001" contrast="20000"/>
          </a:blip>
          <a:stretch>
            <a:fillRect/>
          </a:stretch>
        </p:blipFill>
        <p:spPr>
          <a:xfrm>
            <a:off x="3786188" y="1785938"/>
            <a:ext cx="3905250" cy="2028825"/>
          </a:xfrm>
          <a:prstGeom prst="rect">
            <a:avLst/>
          </a:prstGeom>
          <a:noFill/>
          <a:ln w="9525">
            <a:noFill/>
          </a:ln>
        </p:spPr>
      </p:pic>
      <p:sp>
        <p:nvSpPr>
          <p:cNvPr id="26" name="TextBox 25"/>
          <p:cNvSpPr txBox="1"/>
          <p:nvPr/>
        </p:nvSpPr>
        <p:spPr>
          <a:xfrm>
            <a:off x="1187450" y="3860800"/>
            <a:ext cx="2305050" cy="646113"/>
          </a:xfrm>
          <a:prstGeom prst="rect">
            <a:avLst/>
          </a:prstGeom>
          <a:noFill/>
          <a:ln w="9525">
            <a:noFill/>
          </a:ln>
        </p:spPr>
        <p:txBody>
          <a:bodyPr>
            <a:spAutoFit/>
          </a:bodyPr>
          <a:p>
            <a:pPr lvl="0" eaLnBrk="1" hangingPunct="1"/>
            <a:r>
              <a:rPr lang="zh-CN" altLang="en-US" sz="3600" b="1" dirty="0">
                <a:latin typeface="华文楷体" pitchFamily="2" charset="-122"/>
                <a:ea typeface="华文楷体" pitchFamily="2" charset="-122"/>
              </a:rPr>
              <a:t>想一想：</a:t>
            </a:r>
            <a:endParaRPr lang="zh-CN" altLang="en-US" sz="3600" b="1" dirty="0">
              <a:latin typeface="华文楷体" pitchFamily="2" charset="-122"/>
              <a:ea typeface="华文楷体" pitchFamily="2" charset="-122"/>
            </a:endParaRPr>
          </a:p>
        </p:txBody>
      </p:sp>
      <p:sp>
        <p:nvSpPr>
          <p:cNvPr id="10" name="TextBox 9"/>
          <p:cNvSpPr txBox="1"/>
          <p:nvPr/>
        </p:nvSpPr>
        <p:spPr>
          <a:xfrm>
            <a:off x="3348038" y="3862388"/>
            <a:ext cx="4392612" cy="646112"/>
          </a:xfrm>
          <a:prstGeom prst="rect">
            <a:avLst/>
          </a:prstGeom>
          <a:noFill/>
          <a:ln w="9525">
            <a:noFill/>
          </a:ln>
        </p:spPr>
        <p:txBody>
          <a:bodyPr>
            <a:spAutoFit/>
          </a:bodyPr>
          <a:p>
            <a:pPr lvl="0" eaLnBrk="1" hangingPunct="1"/>
            <a:r>
              <a:rPr lang="en-US" altLang="zh-CN" sz="3600" b="1" dirty="0">
                <a:latin typeface="华文楷体" pitchFamily="2" charset="-122"/>
                <a:ea typeface="华文楷体" pitchFamily="2" charset="-122"/>
              </a:rPr>
              <a:t>0.65m</a:t>
            </a:r>
            <a:r>
              <a:rPr lang="zh-CN" altLang="en-US" sz="3600" b="1" dirty="0">
                <a:latin typeface="华文楷体" pitchFamily="2" charset="-122"/>
                <a:ea typeface="华文楷体" pitchFamily="2" charset="-122"/>
              </a:rPr>
              <a:t>＝</a:t>
            </a:r>
            <a:r>
              <a:rPr lang="en-US" altLang="zh-CN" sz="3600" b="1" dirty="0">
                <a:latin typeface="华文楷体" pitchFamily="2" charset="-122"/>
                <a:ea typeface="华文楷体" pitchFamily="2" charset="-122"/>
              </a:rPr>
              <a:t>______cm</a:t>
            </a:r>
            <a:endParaRPr lang="en-US" altLang="zh-CN" sz="3600" b="1" dirty="0">
              <a:latin typeface="华文楷体" pitchFamily="2" charset="-122"/>
              <a:ea typeface="华文楷体" pitchFamily="2" charset="-122"/>
            </a:endParaRPr>
          </a:p>
        </p:txBody>
      </p:sp>
      <p:sp>
        <p:nvSpPr>
          <p:cNvPr id="11" name="TextBox 10"/>
          <p:cNvSpPr txBox="1"/>
          <p:nvPr/>
        </p:nvSpPr>
        <p:spPr>
          <a:xfrm>
            <a:off x="2051050" y="4943475"/>
            <a:ext cx="4392613" cy="646113"/>
          </a:xfrm>
          <a:prstGeom prst="rect">
            <a:avLst/>
          </a:prstGeom>
          <a:noFill/>
          <a:ln w="9525">
            <a:noFill/>
          </a:ln>
        </p:spPr>
        <p:txBody>
          <a:bodyPr>
            <a:spAutoFit/>
          </a:bodyPr>
          <a:p>
            <a:pPr lvl="0" eaLnBrk="1" hangingPunct="1"/>
            <a:r>
              <a:rPr lang="en-US" altLang="zh-CN" sz="3600" b="1" dirty="0">
                <a:solidFill>
                  <a:srgbClr val="FF0000"/>
                </a:solidFill>
                <a:latin typeface="华文楷体" pitchFamily="2" charset="-122"/>
                <a:ea typeface="华文楷体" pitchFamily="2" charset="-122"/>
              </a:rPr>
              <a:t>0.65×100</a:t>
            </a:r>
            <a:r>
              <a:rPr lang="zh-CN" altLang="en-US" sz="3600" b="1" dirty="0">
                <a:solidFill>
                  <a:srgbClr val="FF0000"/>
                </a:solidFill>
                <a:latin typeface="华文楷体" pitchFamily="2" charset="-122"/>
                <a:ea typeface="华文楷体" pitchFamily="2" charset="-122"/>
              </a:rPr>
              <a:t>＝</a:t>
            </a:r>
            <a:r>
              <a:rPr lang="en-US" altLang="zh-CN" sz="3600" b="1" dirty="0">
                <a:solidFill>
                  <a:srgbClr val="FF0000"/>
                </a:solidFill>
                <a:latin typeface="华文楷体" pitchFamily="2" charset="-122"/>
                <a:ea typeface="华文楷体" pitchFamily="2" charset="-122"/>
              </a:rPr>
              <a:t>65</a:t>
            </a:r>
            <a:r>
              <a:rPr lang="zh-CN" altLang="en-US" sz="3600" b="1" dirty="0">
                <a:solidFill>
                  <a:srgbClr val="FF0000"/>
                </a:solidFill>
                <a:latin typeface="华文楷体" pitchFamily="2" charset="-122"/>
                <a:ea typeface="华文楷体" pitchFamily="2" charset="-122"/>
              </a:rPr>
              <a:t>（厘米）</a:t>
            </a:r>
            <a:endParaRPr lang="en-US" altLang="zh-CN" sz="3600" b="1" dirty="0">
              <a:solidFill>
                <a:srgbClr val="FF0000"/>
              </a:solidFill>
              <a:latin typeface="华文楷体" pitchFamily="2" charset="-122"/>
              <a:ea typeface="华文楷体" pitchFamily="2" charset="-122"/>
            </a:endParaRPr>
          </a:p>
        </p:txBody>
      </p:sp>
      <p:sp>
        <p:nvSpPr>
          <p:cNvPr id="12" name="TextBox 11"/>
          <p:cNvSpPr txBox="1"/>
          <p:nvPr/>
        </p:nvSpPr>
        <p:spPr>
          <a:xfrm>
            <a:off x="5372100" y="3790950"/>
            <a:ext cx="855663" cy="646113"/>
          </a:xfrm>
          <a:prstGeom prst="rect">
            <a:avLst/>
          </a:prstGeom>
          <a:noFill/>
          <a:ln w="9525">
            <a:noFill/>
          </a:ln>
        </p:spPr>
        <p:txBody>
          <a:bodyPr>
            <a:spAutoFit/>
          </a:bodyPr>
          <a:p>
            <a:pPr lvl="0" eaLnBrk="1" hangingPunct="1"/>
            <a:r>
              <a:rPr lang="en-US" altLang="zh-CN" sz="3600" b="1" dirty="0">
                <a:solidFill>
                  <a:srgbClr val="FF0000"/>
                </a:solidFill>
                <a:latin typeface="华文楷体" pitchFamily="2" charset="-122"/>
                <a:ea typeface="华文楷体" pitchFamily="2" charset="-122"/>
              </a:rPr>
              <a:t>65</a:t>
            </a:r>
            <a:endParaRPr lang="en-US" altLang="zh-CN" sz="3600" b="1" dirty="0">
              <a:solidFill>
                <a:srgbClr val="FF0000"/>
              </a:solidFill>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000000"/>
                                          </p:val>
                                        </p:tav>
                                        <p:tav tm="100000">
                                          <p:val>
                                            <p:strVal val="#ppt_w"/>
                                          </p:val>
                                        </p:tav>
                                      </p:tavLst>
                                    </p:anim>
                                    <p:anim calcmode="lin" valueType="num">
                                      <p:cBhvr>
                                        <p:cTn id="8" dur="500" fill="hold"/>
                                        <p:tgtEl>
                                          <p:spTgt spid="26"/>
                                        </p:tgtEl>
                                        <p:attrNameLst>
                                          <p:attrName>ppt_h</p:attrName>
                                        </p:attrNameLst>
                                      </p:cBhvr>
                                      <p:tavLst>
                                        <p:tav tm="0">
                                          <p:val>
                                            <p:fltVal val="0.000000"/>
                                          </p:val>
                                        </p:tav>
                                        <p:tav tm="100000">
                                          <p:val>
                                            <p:strVal val="#ppt_h"/>
                                          </p:val>
                                        </p:tav>
                                      </p:tavLst>
                                    </p:anim>
                                    <p:animEffect transition="in" filter="fade">
                                      <p:cBhvr>
                                        <p:cTn id="9" dur="500"/>
                                        <p:tgtEl>
                                          <p:spTgt spid="2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000000"/>
                                          </p:val>
                                        </p:tav>
                                        <p:tav tm="100000">
                                          <p:val>
                                            <p:strVal val="#ppt_w"/>
                                          </p:val>
                                        </p:tav>
                                      </p:tavLst>
                                    </p:anim>
                                    <p:anim calcmode="lin" valueType="num">
                                      <p:cBhvr>
                                        <p:cTn id="15" dur="500" fill="hold"/>
                                        <p:tgtEl>
                                          <p:spTgt spid="10"/>
                                        </p:tgtEl>
                                        <p:attrNameLst>
                                          <p:attrName>ppt_h</p:attrName>
                                        </p:attrNameLst>
                                      </p:cBhvr>
                                      <p:tavLst>
                                        <p:tav tm="0">
                                          <p:val>
                                            <p:fltVal val="0.000000"/>
                                          </p:val>
                                        </p:tav>
                                        <p:tav tm="100000">
                                          <p:val>
                                            <p:strVal val="#ppt_h"/>
                                          </p:val>
                                        </p:tav>
                                      </p:tavLst>
                                    </p:anim>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000000"/>
                                          </p:val>
                                        </p:tav>
                                        <p:tav tm="100000">
                                          <p:val>
                                            <p:strVal val="#ppt_w"/>
                                          </p:val>
                                        </p:tav>
                                      </p:tavLst>
                                    </p:anim>
                                    <p:anim calcmode="lin" valueType="num">
                                      <p:cBhvr>
                                        <p:cTn id="22" dur="500" fill="hold"/>
                                        <p:tgtEl>
                                          <p:spTgt spid="11"/>
                                        </p:tgtEl>
                                        <p:attrNameLst>
                                          <p:attrName>ppt_h</p:attrName>
                                        </p:attrNameLst>
                                      </p:cBhvr>
                                      <p:tavLst>
                                        <p:tav tm="0">
                                          <p:val>
                                            <p:fltVal val="0.000000"/>
                                          </p:val>
                                        </p:tav>
                                        <p:tav tm="100000">
                                          <p:val>
                                            <p:strVal val="#ppt_h"/>
                                          </p:val>
                                        </p:tav>
                                      </p:tavLst>
                                    </p:anim>
                                    <p:animEffect transition="in" filter="fade">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000000"/>
                                          </p:val>
                                        </p:tav>
                                        <p:tav tm="100000">
                                          <p:val>
                                            <p:strVal val="#ppt_w"/>
                                          </p:val>
                                        </p:tav>
                                      </p:tavLst>
                                    </p:anim>
                                    <p:anim calcmode="lin" valueType="num">
                                      <p:cBhvr>
                                        <p:cTn id="29" dur="500" fill="hold"/>
                                        <p:tgtEl>
                                          <p:spTgt spid="12"/>
                                        </p:tgtEl>
                                        <p:attrNameLst>
                                          <p:attrName>ppt_h</p:attrName>
                                        </p:attrNameLst>
                                      </p:cBhvr>
                                      <p:tavLst>
                                        <p:tav tm="0">
                                          <p:val>
                                            <p:fltVal val="0.000000"/>
                                          </p:val>
                                        </p:tav>
                                        <p:tav tm="100000">
                                          <p:val>
                                            <p:strVal val="#ppt_h"/>
                                          </p:val>
                                        </p:tav>
                                      </p:tavLst>
                                    </p:anim>
                                    <p:animEffect transition="in" filter="fade">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0" grpId="0"/>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2" name="Picture 15"/>
          <p:cNvPicPr>
            <a:picLocks noChangeAspect="1"/>
          </p:cNvPicPr>
          <p:nvPr/>
        </p:nvPicPr>
        <p:blipFill>
          <a:blip r:embed="rId1">
            <a:lum bright="-10001" contrast="20000"/>
          </a:blip>
          <a:stretch>
            <a:fillRect/>
          </a:stretch>
        </p:blipFill>
        <p:spPr>
          <a:xfrm>
            <a:off x="395288" y="3644900"/>
            <a:ext cx="8388350" cy="1409700"/>
          </a:xfrm>
          <a:prstGeom prst="rect">
            <a:avLst/>
          </a:prstGeom>
          <a:noFill/>
          <a:ln w="9525">
            <a:noFill/>
          </a:ln>
        </p:spPr>
      </p:pic>
      <p:pic>
        <p:nvPicPr>
          <p:cNvPr id="15363" name="图片 6" descr="抠图、练一练.png"/>
          <p:cNvPicPr>
            <a:picLocks noChangeAspect="1"/>
          </p:cNvPicPr>
          <p:nvPr/>
        </p:nvPicPr>
        <p:blipFill>
          <a:blip r:embed="rId2"/>
          <a:stretch>
            <a:fillRect/>
          </a:stretch>
        </p:blipFill>
        <p:spPr>
          <a:xfrm>
            <a:off x="500063" y="857250"/>
            <a:ext cx="2571750" cy="1612900"/>
          </a:xfrm>
          <a:prstGeom prst="rect">
            <a:avLst/>
          </a:prstGeom>
          <a:noFill/>
          <a:ln w="9525">
            <a:noFill/>
          </a:ln>
        </p:spPr>
      </p:pic>
      <p:sp>
        <p:nvSpPr>
          <p:cNvPr id="15364" name="TextBox 7"/>
          <p:cNvSpPr txBox="1"/>
          <p:nvPr/>
        </p:nvSpPr>
        <p:spPr>
          <a:xfrm>
            <a:off x="1285875" y="1720850"/>
            <a:ext cx="1714500" cy="708025"/>
          </a:xfrm>
          <a:prstGeom prst="rect">
            <a:avLst/>
          </a:prstGeom>
          <a:noFill/>
          <a:ln w="9525">
            <a:noFill/>
          </a:ln>
        </p:spPr>
        <p:txBody>
          <a:bodyPr>
            <a:spAutoFit/>
          </a:bodyPr>
          <a:p>
            <a:pPr lvl="0" eaLnBrk="1" hangingPunct="1"/>
            <a:r>
              <a:rPr lang="zh-CN" altLang="en-US" sz="4000" b="1" dirty="0">
                <a:latin typeface="华文楷体" pitchFamily="2" charset="-122"/>
                <a:ea typeface="华文楷体" pitchFamily="2" charset="-122"/>
              </a:rPr>
              <a:t>练一练</a:t>
            </a:r>
            <a:endParaRPr lang="zh-CN" altLang="en-US" sz="4000" b="1" dirty="0">
              <a:latin typeface="华文楷体" pitchFamily="2" charset="-122"/>
              <a:ea typeface="华文楷体" pitchFamily="2" charset="-122"/>
            </a:endParaRPr>
          </a:p>
        </p:txBody>
      </p:sp>
      <p:sp>
        <p:nvSpPr>
          <p:cNvPr id="15365" name="TextBox 8"/>
          <p:cNvSpPr txBox="1"/>
          <p:nvPr/>
        </p:nvSpPr>
        <p:spPr>
          <a:xfrm>
            <a:off x="500063" y="2630488"/>
            <a:ext cx="8501062" cy="584200"/>
          </a:xfrm>
          <a:prstGeom prst="rect">
            <a:avLst/>
          </a:prstGeom>
          <a:noFill/>
          <a:ln w="9525">
            <a:noFill/>
          </a:ln>
        </p:spPr>
        <p:txBody>
          <a:bodyPr>
            <a:spAutoFit/>
          </a:bodyPr>
          <a:p>
            <a:pPr lvl="0" eaLnBrk="1" hangingPunct="1"/>
            <a:r>
              <a:rPr lang="en-US" altLang="zh-CN" sz="3200" b="1" dirty="0">
                <a:latin typeface="华文楷体" pitchFamily="2" charset="-122"/>
                <a:ea typeface="华文楷体" pitchFamily="2" charset="-122"/>
              </a:rPr>
              <a:t>1.</a:t>
            </a:r>
            <a:r>
              <a:rPr lang="zh-CN" altLang="en-US" sz="3200" b="1" dirty="0">
                <a:latin typeface="华文楷体" pitchFamily="2" charset="-122"/>
                <a:ea typeface="华文楷体" pitchFamily="2" charset="-122"/>
              </a:rPr>
              <a:t>填表。</a:t>
            </a:r>
            <a:endParaRPr lang="zh-CN" altLang="en-US" sz="3200" b="1" dirty="0">
              <a:latin typeface="华文楷体" pitchFamily="2" charset="-122"/>
              <a:ea typeface="华文楷体" pitchFamily="2" charset="-122"/>
            </a:endParaRPr>
          </a:p>
        </p:txBody>
      </p:sp>
      <p:sp>
        <p:nvSpPr>
          <p:cNvPr id="11" name="TextBox 10"/>
          <p:cNvSpPr txBox="1"/>
          <p:nvPr/>
        </p:nvSpPr>
        <p:spPr>
          <a:xfrm>
            <a:off x="3059113" y="4508500"/>
            <a:ext cx="1441450" cy="523875"/>
          </a:xfrm>
          <a:prstGeom prst="rect">
            <a:avLst/>
          </a:prstGeom>
          <a:noFill/>
          <a:ln w="9525">
            <a:noFill/>
          </a:ln>
        </p:spPr>
        <p:txBody>
          <a:bodyPr>
            <a:spAutoFit/>
          </a:bodyPr>
          <a:p>
            <a:pPr lvl="0" eaLnBrk="1" hangingPunct="1"/>
            <a:r>
              <a:rPr lang="en-US" altLang="zh-CN" sz="2800" b="1" dirty="0">
                <a:solidFill>
                  <a:srgbClr val="FF0000"/>
                </a:solidFill>
                <a:latin typeface="华文楷体" pitchFamily="2" charset="-122"/>
                <a:ea typeface="华文楷体" pitchFamily="2" charset="-122"/>
              </a:rPr>
              <a:t>1835</a:t>
            </a:r>
            <a:endParaRPr lang="zh-CN" altLang="en-US" sz="2800" b="1" dirty="0">
              <a:solidFill>
                <a:srgbClr val="FF0000"/>
              </a:solidFill>
              <a:latin typeface="华文楷体" pitchFamily="2" charset="-122"/>
              <a:ea typeface="华文楷体" pitchFamily="2" charset="-122"/>
            </a:endParaRPr>
          </a:p>
        </p:txBody>
      </p:sp>
      <p:sp>
        <p:nvSpPr>
          <p:cNvPr id="12" name="TextBox 11"/>
          <p:cNvSpPr txBox="1"/>
          <p:nvPr/>
        </p:nvSpPr>
        <p:spPr>
          <a:xfrm>
            <a:off x="4500563" y="4508500"/>
            <a:ext cx="1079500" cy="523875"/>
          </a:xfrm>
          <a:prstGeom prst="rect">
            <a:avLst/>
          </a:prstGeom>
          <a:noFill/>
          <a:ln w="9525">
            <a:noFill/>
          </a:ln>
        </p:spPr>
        <p:txBody>
          <a:bodyPr>
            <a:spAutoFit/>
          </a:bodyPr>
          <a:p>
            <a:pPr lvl="0" eaLnBrk="1" hangingPunct="1"/>
            <a:r>
              <a:rPr lang="en-US" altLang="zh-CN" sz="2800" b="1" dirty="0">
                <a:solidFill>
                  <a:srgbClr val="FF0000"/>
                </a:solidFill>
                <a:latin typeface="华文楷体" pitchFamily="2" charset="-122"/>
                <a:ea typeface="华文楷体" pitchFamily="2" charset="-122"/>
              </a:rPr>
              <a:t>1330</a:t>
            </a:r>
            <a:endParaRPr lang="zh-CN" altLang="en-US" sz="2800" b="1" dirty="0">
              <a:solidFill>
                <a:srgbClr val="FF0000"/>
              </a:solidFill>
              <a:latin typeface="华文楷体" pitchFamily="2" charset="-122"/>
              <a:ea typeface="华文楷体" pitchFamily="2" charset="-122"/>
            </a:endParaRPr>
          </a:p>
        </p:txBody>
      </p:sp>
      <p:sp>
        <p:nvSpPr>
          <p:cNvPr id="13" name="TextBox 12"/>
          <p:cNvSpPr txBox="1"/>
          <p:nvPr/>
        </p:nvSpPr>
        <p:spPr>
          <a:xfrm>
            <a:off x="6018213" y="4508500"/>
            <a:ext cx="785812" cy="523875"/>
          </a:xfrm>
          <a:prstGeom prst="rect">
            <a:avLst/>
          </a:prstGeom>
          <a:noFill/>
          <a:ln w="9525">
            <a:noFill/>
          </a:ln>
        </p:spPr>
        <p:txBody>
          <a:bodyPr>
            <a:spAutoFit/>
          </a:bodyPr>
          <a:p>
            <a:pPr lvl="0" eaLnBrk="1" hangingPunct="1"/>
            <a:r>
              <a:rPr lang="en-US" altLang="zh-CN" sz="2800" b="1" dirty="0">
                <a:solidFill>
                  <a:srgbClr val="FF0000"/>
                </a:solidFill>
                <a:latin typeface="华文楷体" pitchFamily="2" charset="-122"/>
                <a:ea typeface="华文楷体" pitchFamily="2" charset="-122"/>
              </a:rPr>
              <a:t>630</a:t>
            </a:r>
            <a:endParaRPr lang="zh-CN" altLang="en-US" sz="2800" b="1" dirty="0">
              <a:solidFill>
                <a:srgbClr val="FF0000"/>
              </a:solidFill>
              <a:latin typeface="华文楷体" pitchFamily="2" charset="-122"/>
              <a:ea typeface="华文楷体" pitchFamily="2" charset="-122"/>
            </a:endParaRPr>
          </a:p>
        </p:txBody>
      </p:sp>
      <p:sp>
        <p:nvSpPr>
          <p:cNvPr id="20" name="TextBox 19"/>
          <p:cNvSpPr txBox="1"/>
          <p:nvPr/>
        </p:nvSpPr>
        <p:spPr>
          <a:xfrm>
            <a:off x="7451725" y="4508500"/>
            <a:ext cx="785813" cy="523875"/>
          </a:xfrm>
          <a:prstGeom prst="rect">
            <a:avLst/>
          </a:prstGeom>
          <a:noFill/>
          <a:ln w="9525">
            <a:noFill/>
          </a:ln>
        </p:spPr>
        <p:txBody>
          <a:bodyPr>
            <a:spAutoFit/>
          </a:bodyPr>
          <a:p>
            <a:pPr lvl="0" eaLnBrk="1" hangingPunct="1"/>
            <a:r>
              <a:rPr lang="en-US" altLang="zh-CN" sz="2800" b="1" dirty="0">
                <a:solidFill>
                  <a:srgbClr val="FF0000"/>
                </a:solidFill>
                <a:latin typeface="华文楷体" pitchFamily="2" charset="-122"/>
                <a:ea typeface="华文楷体" pitchFamily="2" charset="-122"/>
              </a:rPr>
              <a:t>4.2</a:t>
            </a:r>
            <a:endParaRPr lang="zh-CN" altLang="en-US" sz="2800" b="1" dirty="0">
              <a:solidFill>
                <a:srgbClr val="FF0000"/>
              </a:solidFill>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dissolv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dissolve">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TextBox 6"/>
          <p:cNvSpPr txBox="1"/>
          <p:nvPr/>
        </p:nvSpPr>
        <p:spPr>
          <a:xfrm>
            <a:off x="1000125" y="1643063"/>
            <a:ext cx="688975" cy="646112"/>
          </a:xfrm>
          <a:prstGeom prst="rect">
            <a:avLst/>
          </a:prstGeom>
          <a:noFill/>
          <a:ln w="9525">
            <a:noFill/>
          </a:ln>
        </p:spPr>
        <p:txBody>
          <a:bodyPr>
            <a:spAutoFit/>
          </a:bodyPr>
          <a:p>
            <a:pPr lvl="0" eaLnBrk="1" hangingPunct="1"/>
            <a:r>
              <a:rPr lang="en-US" altLang="zh-CN" sz="3600" b="1" dirty="0">
                <a:latin typeface="华文楷体" pitchFamily="2" charset="-122"/>
                <a:ea typeface="华文楷体" pitchFamily="2" charset="-122"/>
              </a:rPr>
              <a:t>2.</a:t>
            </a:r>
            <a:endParaRPr lang="zh-CN" altLang="en-US" sz="3600" b="1" dirty="0">
              <a:latin typeface="华文楷体" pitchFamily="2" charset="-122"/>
              <a:ea typeface="华文楷体" pitchFamily="2" charset="-122"/>
            </a:endParaRPr>
          </a:p>
        </p:txBody>
      </p:sp>
      <p:sp>
        <p:nvSpPr>
          <p:cNvPr id="7" name="TextBox 6"/>
          <p:cNvSpPr txBox="1"/>
          <p:nvPr/>
        </p:nvSpPr>
        <p:spPr>
          <a:xfrm>
            <a:off x="4203700" y="2201863"/>
            <a:ext cx="1011238" cy="584200"/>
          </a:xfrm>
          <a:prstGeom prst="rect">
            <a:avLst/>
          </a:prstGeom>
          <a:noFill/>
          <a:ln w="9525">
            <a:noFill/>
          </a:ln>
        </p:spPr>
        <p:txBody>
          <a:bodyPr>
            <a:spAutoFit/>
          </a:bodyPr>
          <a:p>
            <a:pPr lvl="0" eaLnBrk="1" hangingPunct="1"/>
            <a:r>
              <a:rPr lang="en-US" altLang="zh-CN" sz="3200" b="1" dirty="0">
                <a:solidFill>
                  <a:srgbClr val="FF0000"/>
                </a:solidFill>
                <a:latin typeface="华文楷体" pitchFamily="2" charset="-122"/>
                <a:ea typeface="华文楷体" pitchFamily="2" charset="-122"/>
              </a:rPr>
              <a:t>320</a:t>
            </a:r>
            <a:endParaRPr lang="zh-CN" altLang="en-US" sz="3200" b="1" dirty="0">
              <a:solidFill>
                <a:srgbClr val="FF0000"/>
              </a:solidFill>
              <a:latin typeface="华文楷体" pitchFamily="2" charset="-122"/>
              <a:ea typeface="华文楷体" pitchFamily="2" charset="-122"/>
            </a:endParaRPr>
          </a:p>
        </p:txBody>
      </p:sp>
      <p:sp>
        <p:nvSpPr>
          <p:cNvPr id="9" name="TextBox 8"/>
          <p:cNvSpPr txBox="1"/>
          <p:nvPr/>
        </p:nvSpPr>
        <p:spPr>
          <a:xfrm>
            <a:off x="4071938" y="3059113"/>
            <a:ext cx="1214437" cy="584200"/>
          </a:xfrm>
          <a:prstGeom prst="rect">
            <a:avLst/>
          </a:prstGeom>
          <a:noFill/>
          <a:ln w="9525">
            <a:noFill/>
          </a:ln>
        </p:spPr>
        <p:txBody>
          <a:bodyPr>
            <a:spAutoFit/>
          </a:bodyPr>
          <a:p>
            <a:pPr lvl="0" eaLnBrk="1" hangingPunct="1"/>
            <a:r>
              <a:rPr lang="en-US" altLang="zh-CN" sz="3200" b="1" dirty="0">
                <a:solidFill>
                  <a:srgbClr val="FF0000"/>
                </a:solidFill>
                <a:latin typeface="华文楷体" pitchFamily="2" charset="-122"/>
                <a:ea typeface="华文楷体" pitchFamily="2" charset="-122"/>
              </a:rPr>
              <a:t>1960</a:t>
            </a:r>
            <a:endParaRPr lang="zh-CN" altLang="en-US" sz="3200" b="1" dirty="0">
              <a:solidFill>
                <a:srgbClr val="FF0000"/>
              </a:solidFill>
              <a:latin typeface="华文楷体" pitchFamily="2" charset="-122"/>
              <a:ea typeface="华文楷体" pitchFamily="2" charset="-122"/>
            </a:endParaRPr>
          </a:p>
        </p:txBody>
      </p:sp>
      <p:sp>
        <p:nvSpPr>
          <p:cNvPr id="12" name="TextBox 11"/>
          <p:cNvSpPr txBox="1"/>
          <p:nvPr/>
        </p:nvSpPr>
        <p:spPr>
          <a:xfrm>
            <a:off x="3286125" y="3916363"/>
            <a:ext cx="358775" cy="584200"/>
          </a:xfrm>
          <a:prstGeom prst="rect">
            <a:avLst/>
          </a:prstGeom>
          <a:noFill/>
          <a:ln w="9525">
            <a:noFill/>
          </a:ln>
        </p:spPr>
        <p:txBody>
          <a:bodyPr>
            <a:spAutoFit/>
          </a:bodyPr>
          <a:p>
            <a:pPr lvl="0" eaLnBrk="1" hangingPunct="1"/>
            <a:r>
              <a:rPr lang="en-US" altLang="zh-CN" sz="3200" b="1" dirty="0">
                <a:solidFill>
                  <a:srgbClr val="FF0000"/>
                </a:solidFill>
                <a:latin typeface="华文楷体" pitchFamily="2" charset="-122"/>
                <a:ea typeface="华文楷体" pitchFamily="2" charset="-122"/>
              </a:rPr>
              <a:t>4</a:t>
            </a:r>
            <a:endParaRPr lang="zh-CN" altLang="en-US" sz="3200" b="1" dirty="0">
              <a:solidFill>
                <a:srgbClr val="FF0000"/>
              </a:solidFill>
              <a:latin typeface="华文楷体" pitchFamily="2" charset="-122"/>
              <a:ea typeface="华文楷体" pitchFamily="2" charset="-122"/>
            </a:endParaRPr>
          </a:p>
        </p:txBody>
      </p:sp>
      <p:sp>
        <p:nvSpPr>
          <p:cNvPr id="13" name="TextBox 12"/>
          <p:cNvSpPr txBox="1"/>
          <p:nvPr/>
        </p:nvSpPr>
        <p:spPr>
          <a:xfrm>
            <a:off x="5567363" y="3916363"/>
            <a:ext cx="647700" cy="584200"/>
          </a:xfrm>
          <a:prstGeom prst="rect">
            <a:avLst/>
          </a:prstGeom>
          <a:noFill/>
          <a:ln w="9525">
            <a:noFill/>
          </a:ln>
        </p:spPr>
        <p:txBody>
          <a:bodyPr>
            <a:spAutoFit/>
          </a:bodyPr>
          <a:p>
            <a:pPr lvl="0" eaLnBrk="1" hangingPunct="1"/>
            <a:r>
              <a:rPr lang="en-US" altLang="zh-CN" sz="3200" b="1" dirty="0">
                <a:solidFill>
                  <a:srgbClr val="FF0000"/>
                </a:solidFill>
                <a:latin typeface="华文楷体" pitchFamily="2" charset="-122"/>
                <a:ea typeface="华文楷体" pitchFamily="2" charset="-122"/>
              </a:rPr>
              <a:t>85</a:t>
            </a:r>
            <a:endParaRPr lang="zh-CN" altLang="en-US" sz="3200" b="1" dirty="0">
              <a:solidFill>
                <a:srgbClr val="FF0000"/>
              </a:solidFill>
              <a:latin typeface="华文楷体" pitchFamily="2" charset="-122"/>
              <a:ea typeface="华文楷体" pitchFamily="2" charset="-122"/>
            </a:endParaRPr>
          </a:p>
        </p:txBody>
      </p:sp>
      <p:sp>
        <p:nvSpPr>
          <p:cNvPr id="14" name="TextBox 13"/>
          <p:cNvSpPr txBox="1"/>
          <p:nvPr/>
        </p:nvSpPr>
        <p:spPr>
          <a:xfrm>
            <a:off x="3427413" y="4714875"/>
            <a:ext cx="358775" cy="584200"/>
          </a:xfrm>
          <a:prstGeom prst="rect">
            <a:avLst/>
          </a:prstGeom>
          <a:noFill/>
          <a:ln w="9525">
            <a:noFill/>
          </a:ln>
        </p:spPr>
        <p:txBody>
          <a:bodyPr>
            <a:spAutoFit/>
          </a:bodyPr>
          <a:p>
            <a:pPr lvl="0" eaLnBrk="1" hangingPunct="1"/>
            <a:r>
              <a:rPr lang="en-US" altLang="zh-CN" sz="3200" b="1" dirty="0">
                <a:solidFill>
                  <a:srgbClr val="FF0000"/>
                </a:solidFill>
                <a:latin typeface="华文楷体" pitchFamily="2" charset="-122"/>
                <a:ea typeface="华文楷体" pitchFamily="2" charset="-122"/>
              </a:rPr>
              <a:t>6</a:t>
            </a:r>
            <a:endParaRPr lang="zh-CN" altLang="en-US" sz="3200" b="1" dirty="0">
              <a:solidFill>
                <a:srgbClr val="FF0000"/>
              </a:solidFill>
              <a:latin typeface="华文楷体" pitchFamily="2" charset="-122"/>
              <a:ea typeface="华文楷体" pitchFamily="2" charset="-122"/>
            </a:endParaRPr>
          </a:p>
        </p:txBody>
      </p:sp>
      <p:sp>
        <p:nvSpPr>
          <p:cNvPr id="15" name="TextBox 14"/>
          <p:cNvSpPr txBox="1"/>
          <p:nvPr/>
        </p:nvSpPr>
        <p:spPr>
          <a:xfrm>
            <a:off x="5643563" y="4786313"/>
            <a:ext cx="647700" cy="584200"/>
          </a:xfrm>
          <a:prstGeom prst="rect">
            <a:avLst/>
          </a:prstGeom>
          <a:noFill/>
          <a:ln w="9525">
            <a:noFill/>
          </a:ln>
        </p:spPr>
        <p:txBody>
          <a:bodyPr>
            <a:spAutoFit/>
          </a:bodyPr>
          <a:p>
            <a:pPr lvl="0" eaLnBrk="1" hangingPunct="1"/>
            <a:r>
              <a:rPr lang="en-US" altLang="zh-CN" sz="3200" b="1" dirty="0">
                <a:solidFill>
                  <a:srgbClr val="FF0000"/>
                </a:solidFill>
                <a:latin typeface="华文楷体" pitchFamily="2" charset="-122"/>
                <a:ea typeface="华文楷体" pitchFamily="2" charset="-122"/>
              </a:rPr>
              <a:t>90</a:t>
            </a:r>
            <a:endParaRPr lang="zh-CN" altLang="en-US" sz="3200" b="1" dirty="0">
              <a:solidFill>
                <a:srgbClr val="FF0000"/>
              </a:solidFill>
              <a:latin typeface="华文楷体" pitchFamily="2" charset="-122"/>
              <a:ea typeface="华文楷体" pitchFamily="2" charset="-122"/>
            </a:endParaRPr>
          </a:p>
        </p:txBody>
      </p:sp>
      <p:sp>
        <p:nvSpPr>
          <p:cNvPr id="16393" name="TextBox 9"/>
          <p:cNvSpPr txBox="1"/>
          <p:nvPr/>
        </p:nvSpPr>
        <p:spPr>
          <a:xfrm>
            <a:off x="1929130" y="2143125"/>
            <a:ext cx="5802630" cy="640080"/>
          </a:xfrm>
          <a:prstGeom prst="rect">
            <a:avLst/>
          </a:prstGeom>
          <a:noFill/>
          <a:ln w="9525">
            <a:noFill/>
          </a:ln>
        </p:spPr>
        <p:txBody>
          <a:bodyPr wrap="square">
            <a:spAutoFit/>
          </a:bodyPr>
          <a:p>
            <a:pPr lvl="0" eaLnBrk="1" hangingPunct="1"/>
            <a:r>
              <a:rPr lang="en-US" altLang="zh-CN" sz="3600" b="1" dirty="0">
                <a:latin typeface="华文楷体" pitchFamily="2" charset="-122"/>
                <a:ea typeface="华文楷体" pitchFamily="2" charset="-122"/>
              </a:rPr>
              <a:t>0.32</a:t>
            </a:r>
            <a:r>
              <a:rPr lang="zh-CN" altLang="en-US" sz="3600" b="1" dirty="0">
                <a:latin typeface="华文楷体" pitchFamily="2" charset="-122"/>
                <a:ea typeface="华文楷体" pitchFamily="2" charset="-122"/>
              </a:rPr>
              <a:t>吨＝（        ）千克</a:t>
            </a:r>
            <a:endParaRPr lang="zh-CN" altLang="en-US" sz="3600" b="1" dirty="0">
              <a:latin typeface="华文楷体" pitchFamily="2" charset="-122"/>
              <a:ea typeface="华文楷体" pitchFamily="2" charset="-122"/>
            </a:endParaRPr>
          </a:p>
        </p:txBody>
      </p:sp>
      <p:sp>
        <p:nvSpPr>
          <p:cNvPr id="16394" name="TextBox 10"/>
          <p:cNvSpPr txBox="1"/>
          <p:nvPr/>
        </p:nvSpPr>
        <p:spPr>
          <a:xfrm>
            <a:off x="1929130" y="3000375"/>
            <a:ext cx="6285865" cy="640080"/>
          </a:xfrm>
          <a:prstGeom prst="rect">
            <a:avLst/>
          </a:prstGeom>
          <a:noFill/>
          <a:ln w="9525">
            <a:noFill/>
          </a:ln>
        </p:spPr>
        <p:txBody>
          <a:bodyPr wrap="square">
            <a:spAutoFit/>
          </a:bodyPr>
          <a:p>
            <a:pPr lvl="0" eaLnBrk="1" hangingPunct="1"/>
            <a:r>
              <a:rPr lang="en-US" altLang="zh-CN" sz="3600" b="1" dirty="0">
                <a:latin typeface="华文楷体" pitchFamily="2" charset="-122"/>
                <a:ea typeface="华文楷体" pitchFamily="2" charset="-122"/>
              </a:rPr>
              <a:t>1.96</a:t>
            </a:r>
            <a:r>
              <a:rPr lang="zh-CN" altLang="en-US" sz="3600" b="1" dirty="0">
                <a:latin typeface="华文楷体" pitchFamily="2" charset="-122"/>
                <a:ea typeface="华文楷体" pitchFamily="2" charset="-122"/>
              </a:rPr>
              <a:t>升＝（        ）毫升</a:t>
            </a:r>
            <a:endParaRPr lang="zh-CN" altLang="en-US" sz="3600" b="1" dirty="0">
              <a:latin typeface="华文楷体" pitchFamily="2" charset="-122"/>
              <a:ea typeface="华文楷体" pitchFamily="2" charset="-122"/>
            </a:endParaRPr>
          </a:p>
        </p:txBody>
      </p:sp>
      <p:sp>
        <p:nvSpPr>
          <p:cNvPr id="16395" name="TextBox 11"/>
          <p:cNvSpPr txBox="1"/>
          <p:nvPr/>
        </p:nvSpPr>
        <p:spPr>
          <a:xfrm>
            <a:off x="857250" y="3854450"/>
            <a:ext cx="8188325" cy="640080"/>
          </a:xfrm>
          <a:prstGeom prst="rect">
            <a:avLst/>
          </a:prstGeom>
          <a:noFill/>
          <a:ln w="9525">
            <a:noFill/>
          </a:ln>
        </p:spPr>
        <p:txBody>
          <a:bodyPr wrap="square">
            <a:spAutoFit/>
          </a:bodyPr>
          <a:p>
            <a:pPr lvl="0" eaLnBrk="1" hangingPunct="1"/>
            <a:r>
              <a:rPr lang="en-US" altLang="zh-CN" sz="3600" b="1" dirty="0">
                <a:latin typeface="华文楷体" pitchFamily="2" charset="-122"/>
                <a:ea typeface="华文楷体" pitchFamily="2" charset="-122"/>
              </a:rPr>
              <a:t>4.85</a:t>
            </a:r>
            <a:r>
              <a:rPr lang="zh-CN" altLang="en-US" sz="3600" b="1" dirty="0">
                <a:latin typeface="华文楷体" pitchFamily="2" charset="-122"/>
                <a:ea typeface="华文楷体" pitchFamily="2" charset="-122"/>
              </a:rPr>
              <a:t>米＝（    ）米（    ）厘米</a:t>
            </a:r>
            <a:endParaRPr lang="zh-CN" altLang="en-US" sz="3600" b="1" dirty="0">
              <a:latin typeface="华文楷体" pitchFamily="2" charset="-122"/>
              <a:ea typeface="华文楷体" pitchFamily="2" charset="-122"/>
            </a:endParaRPr>
          </a:p>
        </p:txBody>
      </p:sp>
      <p:sp>
        <p:nvSpPr>
          <p:cNvPr id="16396" name="TextBox 12"/>
          <p:cNvSpPr txBox="1"/>
          <p:nvPr/>
        </p:nvSpPr>
        <p:spPr>
          <a:xfrm>
            <a:off x="929005" y="4711700"/>
            <a:ext cx="8116570" cy="640080"/>
          </a:xfrm>
          <a:prstGeom prst="rect">
            <a:avLst/>
          </a:prstGeom>
          <a:noFill/>
          <a:ln w="9525">
            <a:noFill/>
          </a:ln>
        </p:spPr>
        <p:txBody>
          <a:bodyPr wrap="square">
            <a:spAutoFit/>
          </a:bodyPr>
          <a:p>
            <a:pPr lvl="0" eaLnBrk="1" hangingPunct="1"/>
            <a:r>
              <a:rPr lang="en-US" altLang="zh-CN" sz="3600" b="1" dirty="0">
                <a:latin typeface="华文楷体" pitchFamily="2" charset="-122"/>
                <a:ea typeface="华文楷体" pitchFamily="2" charset="-122"/>
              </a:rPr>
              <a:t>6.09</a:t>
            </a:r>
            <a:r>
              <a:rPr lang="zh-CN" altLang="en-US" sz="3600" b="1" dirty="0">
                <a:latin typeface="华文楷体" pitchFamily="2" charset="-122"/>
                <a:ea typeface="华文楷体" pitchFamily="2" charset="-122"/>
              </a:rPr>
              <a:t>吨＝（    ）吨（    ）千克</a:t>
            </a:r>
            <a:endParaRPr lang="zh-CN" altLang="en-US" sz="3600" b="1" dirty="0">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dissolv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dissolv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dissolv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dissolve">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dissolve">
                                      <p:cBhvr>
                                        <p:cTn id="3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2" grpId="0"/>
      <p:bldP spid="13" grpId="0"/>
      <p:bldP spid="14" grpId="0"/>
      <p:bldP spid="1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TextBox 6"/>
          <p:cNvSpPr txBox="1"/>
          <p:nvPr/>
        </p:nvSpPr>
        <p:spPr>
          <a:xfrm>
            <a:off x="642938" y="1357313"/>
            <a:ext cx="688975" cy="646112"/>
          </a:xfrm>
          <a:prstGeom prst="rect">
            <a:avLst/>
          </a:prstGeom>
          <a:noFill/>
          <a:ln w="9525">
            <a:noFill/>
          </a:ln>
        </p:spPr>
        <p:txBody>
          <a:bodyPr>
            <a:spAutoFit/>
          </a:bodyPr>
          <a:p>
            <a:pPr lvl="0" eaLnBrk="1" hangingPunct="1"/>
            <a:r>
              <a:rPr lang="en-US" altLang="zh-CN" sz="3600" b="1" dirty="0">
                <a:latin typeface="华文楷体" pitchFamily="2" charset="-122"/>
                <a:ea typeface="华文楷体" pitchFamily="2" charset="-122"/>
              </a:rPr>
              <a:t>3.</a:t>
            </a:r>
            <a:endParaRPr lang="zh-CN" altLang="en-US" sz="3600" b="1" dirty="0">
              <a:latin typeface="华文楷体" pitchFamily="2" charset="-122"/>
              <a:ea typeface="华文楷体" pitchFamily="2" charset="-122"/>
            </a:endParaRPr>
          </a:p>
        </p:txBody>
      </p:sp>
      <p:sp>
        <p:nvSpPr>
          <p:cNvPr id="6" name="TextBox 5"/>
          <p:cNvSpPr txBox="1"/>
          <p:nvPr/>
        </p:nvSpPr>
        <p:spPr>
          <a:xfrm>
            <a:off x="2857500" y="2130425"/>
            <a:ext cx="857250" cy="584200"/>
          </a:xfrm>
          <a:prstGeom prst="rect">
            <a:avLst/>
          </a:prstGeom>
          <a:noFill/>
          <a:ln w="9525">
            <a:noFill/>
          </a:ln>
        </p:spPr>
        <p:txBody>
          <a:bodyPr>
            <a:spAutoFit/>
          </a:bodyPr>
          <a:p>
            <a:pPr lvl="0" eaLnBrk="1" hangingPunct="1"/>
            <a:r>
              <a:rPr lang="en-US" altLang="zh-CN" sz="3200" b="1" dirty="0">
                <a:solidFill>
                  <a:srgbClr val="FF0000"/>
                </a:solidFill>
                <a:latin typeface="华文楷体" pitchFamily="2" charset="-122"/>
                <a:ea typeface="华文楷体" pitchFamily="2" charset="-122"/>
              </a:rPr>
              <a:t>35</a:t>
            </a:r>
            <a:endParaRPr lang="zh-CN" altLang="en-US" sz="3200" b="1" dirty="0">
              <a:solidFill>
                <a:srgbClr val="FF0000"/>
              </a:solidFill>
              <a:latin typeface="华文楷体" pitchFamily="2" charset="-122"/>
              <a:ea typeface="华文楷体" pitchFamily="2" charset="-122"/>
            </a:endParaRPr>
          </a:p>
        </p:txBody>
      </p:sp>
      <p:sp>
        <p:nvSpPr>
          <p:cNvPr id="7" name="TextBox 6"/>
          <p:cNvSpPr txBox="1"/>
          <p:nvPr/>
        </p:nvSpPr>
        <p:spPr>
          <a:xfrm>
            <a:off x="3203575" y="2844800"/>
            <a:ext cx="1011238" cy="584200"/>
          </a:xfrm>
          <a:prstGeom prst="rect">
            <a:avLst/>
          </a:prstGeom>
          <a:noFill/>
          <a:ln w="9525">
            <a:noFill/>
          </a:ln>
        </p:spPr>
        <p:txBody>
          <a:bodyPr>
            <a:spAutoFit/>
          </a:bodyPr>
          <a:p>
            <a:pPr lvl="0" eaLnBrk="1" hangingPunct="1"/>
            <a:r>
              <a:rPr lang="en-US" altLang="zh-CN" sz="3200" b="1" dirty="0">
                <a:solidFill>
                  <a:srgbClr val="FF0000"/>
                </a:solidFill>
                <a:latin typeface="华文楷体" pitchFamily="2" charset="-122"/>
                <a:ea typeface="华文楷体" pitchFamily="2" charset="-122"/>
              </a:rPr>
              <a:t>7.86</a:t>
            </a:r>
            <a:endParaRPr lang="zh-CN" altLang="en-US" sz="3200" b="1" dirty="0">
              <a:solidFill>
                <a:srgbClr val="FF0000"/>
              </a:solidFill>
              <a:latin typeface="华文楷体" pitchFamily="2" charset="-122"/>
              <a:ea typeface="华文楷体" pitchFamily="2" charset="-122"/>
            </a:endParaRPr>
          </a:p>
        </p:txBody>
      </p:sp>
      <p:sp>
        <p:nvSpPr>
          <p:cNvPr id="8" name="TextBox 7"/>
          <p:cNvSpPr txBox="1"/>
          <p:nvPr/>
        </p:nvSpPr>
        <p:spPr>
          <a:xfrm>
            <a:off x="6773863" y="2143125"/>
            <a:ext cx="1155700" cy="584200"/>
          </a:xfrm>
          <a:prstGeom prst="rect">
            <a:avLst/>
          </a:prstGeom>
          <a:noFill/>
          <a:ln w="9525">
            <a:noFill/>
          </a:ln>
        </p:spPr>
        <p:txBody>
          <a:bodyPr>
            <a:spAutoFit/>
          </a:bodyPr>
          <a:p>
            <a:pPr lvl="0" eaLnBrk="1" hangingPunct="1"/>
            <a:r>
              <a:rPr lang="en-US" altLang="zh-CN" sz="3200" b="1" dirty="0">
                <a:solidFill>
                  <a:srgbClr val="FF0000"/>
                </a:solidFill>
                <a:latin typeface="华文楷体" pitchFamily="2" charset="-122"/>
                <a:ea typeface="华文楷体" pitchFamily="2" charset="-122"/>
              </a:rPr>
              <a:t>960</a:t>
            </a:r>
            <a:endParaRPr lang="zh-CN" altLang="en-US" sz="3200" b="1" dirty="0">
              <a:solidFill>
                <a:srgbClr val="FF0000"/>
              </a:solidFill>
              <a:latin typeface="华文楷体" pitchFamily="2" charset="-122"/>
              <a:ea typeface="华文楷体" pitchFamily="2" charset="-122"/>
            </a:endParaRPr>
          </a:p>
        </p:txBody>
      </p:sp>
      <p:sp>
        <p:nvSpPr>
          <p:cNvPr id="9" name="TextBox 8"/>
          <p:cNvSpPr txBox="1"/>
          <p:nvPr/>
        </p:nvSpPr>
        <p:spPr>
          <a:xfrm>
            <a:off x="7204075" y="2857500"/>
            <a:ext cx="1154113" cy="584200"/>
          </a:xfrm>
          <a:prstGeom prst="rect">
            <a:avLst/>
          </a:prstGeom>
          <a:noFill/>
          <a:ln w="9525">
            <a:noFill/>
          </a:ln>
        </p:spPr>
        <p:txBody>
          <a:bodyPr>
            <a:spAutoFit/>
          </a:bodyPr>
          <a:p>
            <a:pPr lvl="0" eaLnBrk="1" hangingPunct="1"/>
            <a:r>
              <a:rPr lang="en-US" altLang="zh-CN" sz="3200" b="1" dirty="0">
                <a:solidFill>
                  <a:srgbClr val="FF0000"/>
                </a:solidFill>
                <a:latin typeface="华文楷体" pitchFamily="2" charset="-122"/>
                <a:ea typeface="华文楷体" pitchFamily="2" charset="-122"/>
              </a:rPr>
              <a:t>47.9</a:t>
            </a:r>
            <a:endParaRPr lang="en-US" altLang="zh-CN" sz="3200" b="1" dirty="0">
              <a:solidFill>
                <a:srgbClr val="FF0000"/>
              </a:solidFill>
              <a:latin typeface="华文楷体" pitchFamily="2" charset="-122"/>
              <a:ea typeface="华文楷体" pitchFamily="2" charset="-122"/>
            </a:endParaRPr>
          </a:p>
        </p:txBody>
      </p:sp>
      <p:sp>
        <p:nvSpPr>
          <p:cNvPr id="10" name="TextBox 9"/>
          <p:cNvSpPr txBox="1"/>
          <p:nvPr/>
        </p:nvSpPr>
        <p:spPr>
          <a:xfrm>
            <a:off x="5429250" y="3844925"/>
            <a:ext cx="1000125" cy="584200"/>
          </a:xfrm>
          <a:prstGeom prst="rect">
            <a:avLst/>
          </a:prstGeom>
          <a:noFill/>
          <a:ln w="9525">
            <a:noFill/>
          </a:ln>
        </p:spPr>
        <p:txBody>
          <a:bodyPr>
            <a:spAutoFit/>
          </a:bodyPr>
          <a:p>
            <a:pPr lvl="0" eaLnBrk="1" hangingPunct="1"/>
            <a:r>
              <a:rPr lang="en-US" altLang="zh-CN" sz="3200" b="1" dirty="0">
                <a:solidFill>
                  <a:srgbClr val="FF0000"/>
                </a:solidFill>
                <a:latin typeface="华文楷体" pitchFamily="2" charset="-122"/>
                <a:ea typeface="华文楷体" pitchFamily="2" charset="-122"/>
              </a:rPr>
              <a:t>70</a:t>
            </a:r>
            <a:endParaRPr lang="zh-CN" altLang="en-US" sz="3200" b="1" dirty="0">
              <a:solidFill>
                <a:srgbClr val="FF0000"/>
              </a:solidFill>
              <a:latin typeface="华文楷体" pitchFamily="2" charset="-122"/>
              <a:ea typeface="华文楷体" pitchFamily="2" charset="-122"/>
            </a:endParaRPr>
          </a:p>
        </p:txBody>
      </p:sp>
      <p:sp>
        <p:nvSpPr>
          <p:cNvPr id="11" name="TextBox 10"/>
          <p:cNvSpPr txBox="1"/>
          <p:nvPr/>
        </p:nvSpPr>
        <p:spPr>
          <a:xfrm>
            <a:off x="5429250" y="4643438"/>
            <a:ext cx="1439863" cy="584200"/>
          </a:xfrm>
          <a:prstGeom prst="rect">
            <a:avLst/>
          </a:prstGeom>
          <a:noFill/>
          <a:ln w="9525">
            <a:noFill/>
          </a:ln>
        </p:spPr>
        <p:txBody>
          <a:bodyPr>
            <a:spAutoFit/>
          </a:bodyPr>
          <a:p>
            <a:pPr lvl="0" eaLnBrk="1" hangingPunct="1"/>
            <a:r>
              <a:rPr lang="en-US" altLang="zh-CN" sz="3200" b="1" dirty="0">
                <a:solidFill>
                  <a:srgbClr val="FF0000"/>
                </a:solidFill>
                <a:latin typeface="华文楷体" pitchFamily="2" charset="-122"/>
                <a:ea typeface="华文楷体" pitchFamily="2" charset="-122"/>
              </a:rPr>
              <a:t>17600</a:t>
            </a:r>
            <a:endParaRPr lang="zh-CN" altLang="en-US" sz="3200" b="1" dirty="0">
              <a:solidFill>
                <a:srgbClr val="FF0000"/>
              </a:solidFill>
              <a:latin typeface="华文楷体" pitchFamily="2" charset="-122"/>
              <a:ea typeface="华文楷体" pitchFamily="2" charset="-122"/>
            </a:endParaRPr>
          </a:p>
        </p:txBody>
      </p:sp>
      <p:sp>
        <p:nvSpPr>
          <p:cNvPr id="17417" name="TextBox 11"/>
          <p:cNvSpPr txBox="1"/>
          <p:nvPr/>
        </p:nvSpPr>
        <p:spPr>
          <a:xfrm>
            <a:off x="1071563" y="1928813"/>
            <a:ext cx="2786062" cy="1570037"/>
          </a:xfrm>
          <a:prstGeom prst="rect">
            <a:avLst/>
          </a:prstGeom>
          <a:noFill/>
          <a:ln w="9525">
            <a:noFill/>
          </a:ln>
        </p:spPr>
        <p:txBody>
          <a:bodyPr>
            <a:spAutoFit/>
          </a:bodyPr>
          <a:p>
            <a:pPr lvl="0" eaLnBrk="1" hangingPunct="1">
              <a:lnSpc>
                <a:spcPct val="150000"/>
              </a:lnSpc>
            </a:pPr>
            <a:r>
              <a:rPr lang="en-US" altLang="zh-CN" sz="3200" b="1" dirty="0">
                <a:latin typeface="华文楷体" pitchFamily="2" charset="-122"/>
                <a:ea typeface="华文楷体" pitchFamily="2" charset="-122"/>
              </a:rPr>
              <a:t>3.5×10</a:t>
            </a:r>
            <a:r>
              <a:rPr lang="zh-CN" altLang="en-US" sz="3200" b="1" dirty="0">
                <a:latin typeface="华文楷体" pitchFamily="2" charset="-122"/>
                <a:ea typeface="华文楷体" pitchFamily="2" charset="-122"/>
              </a:rPr>
              <a:t>＝</a:t>
            </a:r>
            <a:endParaRPr lang="en-US" altLang="zh-CN" sz="3200" b="1" dirty="0">
              <a:latin typeface="华文楷体" pitchFamily="2" charset="-122"/>
              <a:ea typeface="华文楷体" pitchFamily="2" charset="-122"/>
            </a:endParaRPr>
          </a:p>
          <a:p>
            <a:pPr lvl="0" eaLnBrk="1" hangingPunct="1">
              <a:lnSpc>
                <a:spcPct val="150000"/>
              </a:lnSpc>
            </a:pPr>
            <a:r>
              <a:rPr lang="en-US" altLang="zh-CN" sz="3200" b="1" dirty="0">
                <a:latin typeface="华文楷体" pitchFamily="2" charset="-122"/>
                <a:ea typeface="华文楷体" pitchFamily="2" charset="-122"/>
              </a:rPr>
              <a:t>0.786×10</a:t>
            </a:r>
            <a:r>
              <a:rPr lang="zh-CN" altLang="en-US" sz="3200" b="1" dirty="0">
                <a:latin typeface="华文楷体" pitchFamily="2" charset="-122"/>
                <a:ea typeface="华文楷体" pitchFamily="2" charset="-122"/>
              </a:rPr>
              <a:t>＝</a:t>
            </a:r>
            <a:endParaRPr lang="zh-CN" altLang="en-US" sz="3200" b="1" dirty="0">
              <a:latin typeface="华文楷体" pitchFamily="2" charset="-122"/>
              <a:ea typeface="华文楷体" pitchFamily="2" charset="-122"/>
            </a:endParaRPr>
          </a:p>
        </p:txBody>
      </p:sp>
      <p:sp>
        <p:nvSpPr>
          <p:cNvPr id="17418" name="TextBox 12"/>
          <p:cNvSpPr txBox="1"/>
          <p:nvPr/>
        </p:nvSpPr>
        <p:spPr>
          <a:xfrm>
            <a:off x="4857750" y="2001838"/>
            <a:ext cx="2643188" cy="1570037"/>
          </a:xfrm>
          <a:prstGeom prst="rect">
            <a:avLst/>
          </a:prstGeom>
          <a:noFill/>
          <a:ln w="9525">
            <a:noFill/>
          </a:ln>
        </p:spPr>
        <p:txBody>
          <a:bodyPr>
            <a:spAutoFit/>
          </a:bodyPr>
          <a:p>
            <a:pPr lvl="0" eaLnBrk="1" hangingPunct="1">
              <a:lnSpc>
                <a:spcPct val="150000"/>
              </a:lnSpc>
            </a:pPr>
            <a:r>
              <a:rPr lang="en-US" altLang="zh-CN" sz="3200" b="1" dirty="0">
                <a:latin typeface="华文楷体" pitchFamily="2" charset="-122"/>
                <a:ea typeface="华文楷体" pitchFamily="2" charset="-122"/>
              </a:rPr>
              <a:t>9.6×100</a:t>
            </a:r>
            <a:r>
              <a:rPr lang="zh-CN" altLang="en-US" sz="3200" b="1" dirty="0">
                <a:latin typeface="华文楷体" pitchFamily="2" charset="-122"/>
                <a:ea typeface="华文楷体" pitchFamily="2" charset="-122"/>
              </a:rPr>
              <a:t>＝</a:t>
            </a:r>
            <a:endParaRPr lang="en-US" altLang="zh-CN" sz="3200" b="1" dirty="0">
              <a:latin typeface="华文楷体" pitchFamily="2" charset="-122"/>
              <a:ea typeface="华文楷体" pitchFamily="2" charset="-122"/>
            </a:endParaRPr>
          </a:p>
          <a:p>
            <a:pPr lvl="0" eaLnBrk="1" hangingPunct="1">
              <a:lnSpc>
                <a:spcPct val="150000"/>
              </a:lnSpc>
            </a:pPr>
            <a:r>
              <a:rPr lang="en-US" altLang="zh-CN" sz="3200" b="1" dirty="0">
                <a:latin typeface="华文楷体" pitchFamily="2" charset="-122"/>
                <a:ea typeface="华文楷体" pitchFamily="2" charset="-122"/>
              </a:rPr>
              <a:t>0.479×100</a:t>
            </a:r>
            <a:r>
              <a:rPr lang="zh-CN" altLang="en-US" sz="3200" b="1" dirty="0">
                <a:latin typeface="华文楷体" pitchFamily="2" charset="-122"/>
                <a:ea typeface="华文楷体" pitchFamily="2" charset="-122"/>
              </a:rPr>
              <a:t>＝</a:t>
            </a:r>
            <a:endParaRPr lang="zh-CN" altLang="en-US" sz="3200" b="1" dirty="0">
              <a:latin typeface="华文楷体" pitchFamily="2" charset="-122"/>
              <a:ea typeface="华文楷体" pitchFamily="2" charset="-122"/>
            </a:endParaRPr>
          </a:p>
        </p:txBody>
      </p:sp>
      <p:sp>
        <p:nvSpPr>
          <p:cNvPr id="17419" name="TextBox 13"/>
          <p:cNvSpPr txBox="1"/>
          <p:nvPr/>
        </p:nvSpPr>
        <p:spPr>
          <a:xfrm>
            <a:off x="3071813" y="3714750"/>
            <a:ext cx="3071812" cy="1570038"/>
          </a:xfrm>
          <a:prstGeom prst="rect">
            <a:avLst/>
          </a:prstGeom>
          <a:noFill/>
          <a:ln w="9525">
            <a:noFill/>
          </a:ln>
        </p:spPr>
        <p:txBody>
          <a:bodyPr>
            <a:spAutoFit/>
          </a:bodyPr>
          <a:p>
            <a:pPr lvl="0" eaLnBrk="1" hangingPunct="1">
              <a:lnSpc>
                <a:spcPct val="150000"/>
              </a:lnSpc>
            </a:pPr>
            <a:r>
              <a:rPr lang="en-US" altLang="zh-CN" sz="3200" b="1" dirty="0">
                <a:latin typeface="华文楷体" pitchFamily="2" charset="-122"/>
                <a:ea typeface="华文楷体" pitchFamily="2" charset="-122"/>
              </a:rPr>
              <a:t>0.07×1000</a:t>
            </a:r>
            <a:r>
              <a:rPr lang="zh-CN" altLang="en-US" sz="3200" b="1" dirty="0">
                <a:latin typeface="华文楷体" pitchFamily="2" charset="-122"/>
                <a:ea typeface="华文楷体" pitchFamily="2" charset="-122"/>
              </a:rPr>
              <a:t>＝</a:t>
            </a:r>
            <a:endParaRPr lang="en-US" altLang="zh-CN" sz="3200" b="1" dirty="0">
              <a:latin typeface="华文楷体" pitchFamily="2" charset="-122"/>
              <a:ea typeface="华文楷体" pitchFamily="2" charset="-122"/>
            </a:endParaRPr>
          </a:p>
          <a:p>
            <a:pPr lvl="0" eaLnBrk="1" hangingPunct="1">
              <a:lnSpc>
                <a:spcPct val="150000"/>
              </a:lnSpc>
            </a:pPr>
            <a:r>
              <a:rPr lang="en-US" altLang="zh-CN" sz="3200" b="1" dirty="0">
                <a:latin typeface="华文楷体" pitchFamily="2" charset="-122"/>
                <a:ea typeface="华文楷体" pitchFamily="2" charset="-122"/>
              </a:rPr>
              <a:t>17.6×1000</a:t>
            </a:r>
            <a:r>
              <a:rPr lang="zh-CN" altLang="en-US" sz="3200" b="1" dirty="0">
                <a:latin typeface="华文楷体" pitchFamily="2" charset="-122"/>
                <a:ea typeface="华文楷体" pitchFamily="2" charset="-122"/>
              </a:rPr>
              <a:t>＝</a:t>
            </a:r>
            <a:endParaRPr lang="zh-CN" altLang="en-US" sz="3200" b="1" dirty="0">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dissolv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ssolv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dissolv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dissolve">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4" name="TextBox 4"/>
          <p:cNvSpPr txBox="1"/>
          <p:nvPr/>
        </p:nvSpPr>
        <p:spPr>
          <a:xfrm>
            <a:off x="2971800" y="922338"/>
            <a:ext cx="3048000" cy="830262"/>
          </a:xfrm>
          <a:prstGeom prst="rect">
            <a:avLst/>
          </a:prstGeom>
          <a:noFill/>
          <a:ln w="9525">
            <a:noFill/>
          </a:ln>
        </p:spPr>
        <p:txBody>
          <a:bodyPr>
            <a:spAutoFit/>
          </a:bodyPr>
          <a:p>
            <a:pPr lvl="0" eaLnBrk="1" hangingPunct="1"/>
            <a:r>
              <a:rPr lang="zh-CN" altLang="en-US" sz="4800" b="1" dirty="0">
                <a:latin typeface="华文楷体" pitchFamily="2" charset="-122"/>
                <a:ea typeface="华文楷体" pitchFamily="2" charset="-122"/>
              </a:rPr>
              <a:t>教学目标</a:t>
            </a:r>
            <a:endParaRPr lang="zh-CN" altLang="en-US" sz="4800" b="1" dirty="0">
              <a:latin typeface="华文楷体" pitchFamily="2" charset="-122"/>
              <a:ea typeface="华文楷体" pitchFamily="2" charset="-122"/>
            </a:endParaRPr>
          </a:p>
        </p:txBody>
      </p:sp>
      <p:sp>
        <p:nvSpPr>
          <p:cNvPr id="3075" name="Rectangle 1"/>
          <p:cNvSpPr/>
          <p:nvPr/>
        </p:nvSpPr>
        <p:spPr>
          <a:xfrm>
            <a:off x="357188" y="1666875"/>
            <a:ext cx="8477250" cy="4786313"/>
          </a:xfrm>
          <a:prstGeom prst="rect">
            <a:avLst/>
          </a:prstGeom>
          <a:noFill/>
          <a:ln w="9525">
            <a:noFill/>
          </a:ln>
        </p:spPr>
        <p:txBody>
          <a:bodyPr anchor="ctr">
            <a:spAutoFit/>
          </a:bodyPr>
          <a:p>
            <a:pPr lvl="0" eaLnBrk="1" hangingPunct="1">
              <a:lnSpc>
                <a:spcPct val="120000"/>
              </a:lnSpc>
            </a:pPr>
            <a:r>
              <a:rPr lang="en-US" altLang="zh-CN" sz="3200" b="1" dirty="0">
                <a:solidFill>
                  <a:srgbClr val="0000FF"/>
                </a:solidFill>
                <a:latin typeface="华文楷体" pitchFamily="2" charset="-122"/>
                <a:ea typeface="华文楷体" pitchFamily="2" charset="-122"/>
              </a:rPr>
              <a:t>1</a:t>
            </a:r>
            <a:r>
              <a:rPr lang="zh-CN" altLang="en-US" sz="3200" b="1" dirty="0">
                <a:solidFill>
                  <a:srgbClr val="0000FF"/>
                </a:solidFill>
                <a:latin typeface="华文楷体" pitchFamily="2" charset="-122"/>
                <a:ea typeface="华文楷体" pitchFamily="2" charset="-122"/>
              </a:rPr>
              <a:t>、结合具体事例，经历自主探索小数点位置向右移动的规律及应用规律进行计算的过程，理解并掌握小数点向右移动的规律。</a:t>
            </a:r>
            <a:endParaRPr lang="zh-CN" altLang="en-US" sz="3200" b="1" dirty="0">
              <a:solidFill>
                <a:srgbClr val="0000FF"/>
              </a:solidFill>
              <a:latin typeface="华文楷体" pitchFamily="2" charset="-122"/>
              <a:ea typeface="华文楷体" pitchFamily="2" charset="-122"/>
            </a:endParaRPr>
          </a:p>
          <a:p>
            <a:pPr lvl="0" eaLnBrk="1" hangingPunct="1">
              <a:lnSpc>
                <a:spcPct val="120000"/>
              </a:lnSpc>
            </a:pPr>
            <a:r>
              <a:rPr lang="en-US" altLang="zh-CN" sz="3200" b="1" dirty="0">
                <a:solidFill>
                  <a:srgbClr val="0000FF"/>
                </a:solidFill>
                <a:latin typeface="华文楷体" pitchFamily="2" charset="-122"/>
                <a:ea typeface="华文楷体" pitchFamily="2" charset="-122"/>
              </a:rPr>
              <a:t>2</a:t>
            </a:r>
            <a:r>
              <a:rPr lang="zh-CN" altLang="en-US" sz="3200" b="1" dirty="0">
                <a:solidFill>
                  <a:srgbClr val="0000FF"/>
                </a:solidFill>
                <a:latin typeface="华文楷体" pitchFamily="2" charset="-122"/>
                <a:ea typeface="华文楷体" pitchFamily="2" charset="-122"/>
              </a:rPr>
              <a:t>、能运用规律口算小数乘</a:t>
            </a:r>
            <a:r>
              <a:rPr lang="en-US" altLang="zh-CN" sz="3200" b="1" dirty="0">
                <a:solidFill>
                  <a:srgbClr val="0000FF"/>
                </a:solidFill>
                <a:latin typeface="华文楷体" pitchFamily="2" charset="-122"/>
                <a:ea typeface="华文楷体" pitchFamily="2" charset="-122"/>
              </a:rPr>
              <a:t>10</a:t>
            </a:r>
            <a:r>
              <a:rPr lang="zh-CN" altLang="en-US" sz="3200" b="1" dirty="0">
                <a:solidFill>
                  <a:srgbClr val="0000FF"/>
                </a:solidFill>
                <a:latin typeface="华文楷体" pitchFamily="2" charset="-122"/>
                <a:ea typeface="华文楷体" pitchFamily="2" charset="-122"/>
              </a:rPr>
              <a:t>、</a:t>
            </a:r>
            <a:r>
              <a:rPr lang="en-US" altLang="zh-CN" sz="3200" b="1" dirty="0">
                <a:solidFill>
                  <a:srgbClr val="0000FF"/>
                </a:solidFill>
                <a:latin typeface="华文楷体" pitchFamily="2" charset="-122"/>
                <a:ea typeface="华文楷体" pitchFamily="2" charset="-122"/>
              </a:rPr>
              <a:t>100</a:t>
            </a:r>
            <a:r>
              <a:rPr lang="zh-CN" altLang="en-US" sz="3200" b="1" dirty="0">
                <a:solidFill>
                  <a:srgbClr val="0000FF"/>
                </a:solidFill>
                <a:latin typeface="华文楷体" pitchFamily="2" charset="-122"/>
                <a:ea typeface="华文楷体" pitchFamily="2" charset="-122"/>
              </a:rPr>
              <a:t>、</a:t>
            </a:r>
            <a:r>
              <a:rPr lang="en-US" altLang="zh-CN" sz="3200" b="1" dirty="0">
                <a:solidFill>
                  <a:srgbClr val="0000FF"/>
                </a:solidFill>
                <a:latin typeface="华文楷体" pitchFamily="2" charset="-122"/>
                <a:ea typeface="华文楷体" pitchFamily="2" charset="-122"/>
              </a:rPr>
              <a:t>1000</a:t>
            </a:r>
            <a:r>
              <a:rPr lang="zh-CN" altLang="en-US" sz="3200" b="1" dirty="0">
                <a:solidFill>
                  <a:srgbClr val="0000FF"/>
                </a:solidFill>
                <a:latin typeface="华文楷体" pitchFamily="2" charset="-122"/>
                <a:ea typeface="华文楷体" pitchFamily="2" charset="-122"/>
              </a:rPr>
              <a:t>的乘法，能把小数表示的单位名数改写成较小单位的数或复名数。</a:t>
            </a:r>
            <a:endParaRPr lang="zh-CN" altLang="en-US" sz="3200" b="1" dirty="0">
              <a:solidFill>
                <a:srgbClr val="0000FF"/>
              </a:solidFill>
              <a:latin typeface="华文楷体" pitchFamily="2" charset="-122"/>
              <a:ea typeface="华文楷体" pitchFamily="2" charset="-122"/>
            </a:endParaRPr>
          </a:p>
          <a:p>
            <a:pPr lvl="0" eaLnBrk="1" hangingPunct="1">
              <a:lnSpc>
                <a:spcPct val="120000"/>
              </a:lnSpc>
            </a:pPr>
            <a:r>
              <a:rPr lang="en-US" altLang="zh-CN" sz="3200" b="1" dirty="0">
                <a:solidFill>
                  <a:srgbClr val="0000FF"/>
                </a:solidFill>
                <a:latin typeface="华文楷体" pitchFamily="2" charset="-122"/>
                <a:ea typeface="华文楷体" pitchFamily="2" charset="-122"/>
              </a:rPr>
              <a:t>3</a:t>
            </a:r>
            <a:r>
              <a:rPr lang="zh-CN" altLang="en-US" sz="3200" b="1" dirty="0">
                <a:solidFill>
                  <a:srgbClr val="0000FF"/>
                </a:solidFill>
                <a:latin typeface="华文楷体" pitchFamily="2" charset="-122"/>
                <a:ea typeface="华文楷体" pitchFamily="2" charset="-122"/>
              </a:rPr>
              <a:t>、积极参加数学活动，获得用已有知识解决问题的成功体验，培养判断、归纳能力。</a:t>
            </a:r>
            <a:endParaRPr lang="zh-CN" altLang="en-US" sz="3200" b="1" dirty="0">
              <a:solidFill>
                <a:srgbClr val="0000FF"/>
              </a:solidFill>
              <a:latin typeface="华文楷体" pitchFamily="2" charset="-122"/>
              <a:ea typeface="华文楷体"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8" name="TextBox 6"/>
          <p:cNvSpPr txBox="1"/>
          <p:nvPr/>
        </p:nvSpPr>
        <p:spPr>
          <a:xfrm>
            <a:off x="1498600" y="1271588"/>
            <a:ext cx="6889750" cy="1077912"/>
          </a:xfrm>
          <a:prstGeom prst="rect">
            <a:avLst/>
          </a:prstGeom>
          <a:noFill/>
          <a:ln w="9525">
            <a:noFill/>
          </a:ln>
        </p:spPr>
        <p:txBody>
          <a:bodyPr>
            <a:spAutoFit/>
          </a:bodyPr>
          <a:p>
            <a:pPr lvl="0" eaLnBrk="1" hangingPunct="1"/>
            <a:r>
              <a:rPr lang="en-US" altLang="zh-CN" sz="3200" b="1" dirty="0">
                <a:latin typeface="华文楷体" pitchFamily="2" charset="-122"/>
                <a:ea typeface="华文楷体" pitchFamily="2" charset="-122"/>
              </a:rPr>
              <a:t>1</a:t>
            </a:r>
            <a:r>
              <a:rPr lang="zh-CN" altLang="en-US" sz="3200" b="1" dirty="0">
                <a:latin typeface="华文楷体" pitchFamily="2" charset="-122"/>
                <a:ea typeface="华文楷体" pitchFamily="2" charset="-122"/>
              </a:rPr>
              <a:t>枚纽扣</a:t>
            </a:r>
            <a:r>
              <a:rPr lang="en-US" altLang="zh-CN" sz="3200" b="1" dirty="0">
                <a:latin typeface="华文楷体" pitchFamily="2" charset="-122"/>
                <a:ea typeface="华文楷体" pitchFamily="2" charset="-122"/>
              </a:rPr>
              <a:t>5</a:t>
            </a:r>
            <a:r>
              <a:rPr lang="zh-CN" altLang="en-US" sz="3200" b="1" dirty="0">
                <a:latin typeface="华文楷体" pitchFamily="2" charset="-122"/>
                <a:ea typeface="华文楷体" pitchFamily="2" charset="-122"/>
              </a:rPr>
              <a:t>分钱，</a:t>
            </a:r>
            <a:r>
              <a:rPr lang="en-US" altLang="zh-CN" sz="3200" b="1" dirty="0">
                <a:latin typeface="华文楷体" pitchFamily="2" charset="-122"/>
                <a:ea typeface="华文楷体" pitchFamily="2" charset="-122"/>
              </a:rPr>
              <a:t>10</a:t>
            </a:r>
            <a:r>
              <a:rPr lang="zh-CN" altLang="en-US" sz="3200" b="1" dirty="0">
                <a:latin typeface="华文楷体" pitchFamily="2" charset="-122"/>
                <a:ea typeface="华文楷体" pitchFamily="2" charset="-122"/>
              </a:rPr>
              <a:t>枚纽扣多少元？</a:t>
            </a:r>
            <a:r>
              <a:rPr lang="en-US" altLang="zh-CN" sz="3200" b="1" dirty="0">
                <a:latin typeface="华文楷体" pitchFamily="2" charset="-122"/>
                <a:ea typeface="华文楷体" pitchFamily="2" charset="-122"/>
              </a:rPr>
              <a:t>100</a:t>
            </a:r>
            <a:r>
              <a:rPr lang="zh-CN" altLang="en-US" sz="3200" b="1" dirty="0">
                <a:latin typeface="华文楷体" pitchFamily="2" charset="-122"/>
                <a:ea typeface="华文楷体" pitchFamily="2" charset="-122"/>
              </a:rPr>
              <a:t>枚、</a:t>
            </a:r>
            <a:r>
              <a:rPr lang="en-US" altLang="zh-CN" sz="3200" b="1" dirty="0">
                <a:latin typeface="华文楷体" pitchFamily="2" charset="-122"/>
                <a:ea typeface="华文楷体" pitchFamily="2" charset="-122"/>
              </a:rPr>
              <a:t>1000</a:t>
            </a:r>
            <a:r>
              <a:rPr lang="zh-CN" altLang="en-US" sz="3200" b="1" dirty="0">
                <a:latin typeface="华文楷体" pitchFamily="2" charset="-122"/>
                <a:ea typeface="华文楷体" pitchFamily="2" charset="-122"/>
              </a:rPr>
              <a:t>枚呢？</a:t>
            </a:r>
            <a:endParaRPr lang="zh-CN" altLang="en-US" sz="3200" b="1" dirty="0">
              <a:latin typeface="华文楷体" pitchFamily="2" charset="-122"/>
              <a:ea typeface="华文楷体" pitchFamily="2" charset="-122"/>
            </a:endParaRPr>
          </a:p>
        </p:txBody>
      </p:sp>
      <p:pic>
        <p:nvPicPr>
          <p:cNvPr id="4099" name="Picture 6"/>
          <p:cNvPicPr>
            <a:picLocks noChangeAspect="1"/>
          </p:cNvPicPr>
          <p:nvPr/>
        </p:nvPicPr>
        <p:blipFill>
          <a:blip r:embed="rId1"/>
          <a:stretch>
            <a:fillRect/>
          </a:stretch>
        </p:blipFill>
        <p:spPr>
          <a:xfrm>
            <a:off x="1257300" y="2254250"/>
            <a:ext cx="6629400" cy="2543175"/>
          </a:xfrm>
          <a:prstGeom prst="rect">
            <a:avLst/>
          </a:prstGeom>
          <a:noFill/>
          <a:ln w="9525">
            <a:noFill/>
          </a:ln>
        </p:spPr>
      </p:pic>
      <p:pic>
        <p:nvPicPr>
          <p:cNvPr id="4100" name="Picture 7"/>
          <p:cNvPicPr>
            <a:picLocks noChangeAspect="1"/>
          </p:cNvPicPr>
          <p:nvPr/>
        </p:nvPicPr>
        <p:blipFill>
          <a:blip r:embed="rId2"/>
          <a:stretch>
            <a:fillRect/>
          </a:stretch>
        </p:blipFill>
        <p:spPr>
          <a:xfrm>
            <a:off x="684213" y="1196975"/>
            <a:ext cx="819150" cy="828675"/>
          </a:xfrm>
          <a:prstGeom prst="rect">
            <a:avLst/>
          </a:prstGeom>
          <a:noFill/>
          <a:ln w="9525">
            <a:noFill/>
          </a:ln>
        </p:spPr>
      </p:pic>
      <p:sp>
        <p:nvSpPr>
          <p:cNvPr id="8" name="Text Box 14"/>
          <p:cNvSpPr txBox="1"/>
          <p:nvPr/>
        </p:nvSpPr>
        <p:spPr>
          <a:xfrm>
            <a:off x="1835150" y="5159375"/>
            <a:ext cx="5329238" cy="646113"/>
          </a:xfrm>
          <a:prstGeom prst="rect">
            <a:avLst/>
          </a:prstGeom>
          <a:noFill/>
          <a:ln w="9525">
            <a:noFill/>
          </a:ln>
        </p:spPr>
        <p:txBody>
          <a:bodyPr>
            <a:spAutoFit/>
          </a:bodyPr>
          <a:p>
            <a:pPr lvl="0" eaLnBrk="1" hangingPunct="1">
              <a:spcBef>
                <a:spcPct val="50000"/>
              </a:spcBef>
            </a:pPr>
            <a:r>
              <a:rPr lang="zh-CN" altLang="en-US" sz="3600" b="1" dirty="0">
                <a:solidFill>
                  <a:srgbClr val="FF0000"/>
                </a:solidFill>
                <a:latin typeface="华文楷体" pitchFamily="2" charset="-122"/>
                <a:ea typeface="华文楷体" pitchFamily="2" charset="-122"/>
              </a:rPr>
              <a:t>想一想：怎样计算呢？</a:t>
            </a:r>
            <a:endParaRPr lang="en-US" altLang="zh-CN" sz="3600" b="1" dirty="0">
              <a:solidFill>
                <a:srgbClr val="FF0000"/>
              </a:solidFill>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57" name="Text Box 13"/>
          <p:cNvSpPr txBox="1"/>
          <p:nvPr/>
        </p:nvSpPr>
        <p:spPr>
          <a:xfrm>
            <a:off x="684213" y="2276475"/>
            <a:ext cx="7416800" cy="1200150"/>
          </a:xfrm>
          <a:prstGeom prst="rect">
            <a:avLst/>
          </a:prstGeom>
          <a:noFill/>
          <a:ln w="9525">
            <a:noFill/>
          </a:ln>
        </p:spPr>
        <p:txBody>
          <a:bodyPr>
            <a:spAutoFit/>
          </a:bodyPr>
          <a:p>
            <a:pPr lvl="0" eaLnBrk="1" hangingPunct="1">
              <a:spcBef>
                <a:spcPct val="50000"/>
              </a:spcBef>
            </a:pPr>
            <a:r>
              <a:rPr lang="en-US" altLang="zh-CN" sz="3600" b="1" dirty="0">
                <a:latin typeface="华文楷体" pitchFamily="2" charset="-122"/>
                <a:ea typeface="华文楷体" pitchFamily="2" charset="-122"/>
              </a:rPr>
              <a:t>1</a:t>
            </a:r>
            <a:r>
              <a:rPr lang="zh-CN" altLang="en-US" sz="3600" b="1" dirty="0">
                <a:latin typeface="华文楷体" pitchFamily="2" charset="-122"/>
                <a:ea typeface="华文楷体" pitchFamily="2" charset="-122"/>
              </a:rPr>
              <a:t>枚纽扣</a:t>
            </a:r>
            <a:r>
              <a:rPr lang="en-US" altLang="zh-CN" sz="3600" b="1" dirty="0">
                <a:solidFill>
                  <a:srgbClr val="FF0000"/>
                </a:solidFill>
                <a:latin typeface="华文楷体" pitchFamily="2" charset="-122"/>
                <a:ea typeface="华文楷体" pitchFamily="2" charset="-122"/>
              </a:rPr>
              <a:t>5</a:t>
            </a:r>
            <a:r>
              <a:rPr lang="zh-CN" altLang="en-US" sz="3600" b="1" dirty="0">
                <a:solidFill>
                  <a:srgbClr val="FF0000"/>
                </a:solidFill>
                <a:latin typeface="华文楷体" pitchFamily="2" charset="-122"/>
                <a:ea typeface="华文楷体" pitchFamily="2" charset="-122"/>
              </a:rPr>
              <a:t>分</a:t>
            </a:r>
            <a:r>
              <a:rPr lang="zh-CN" altLang="en-US" sz="3600" b="1" dirty="0">
                <a:latin typeface="华文楷体" pitchFamily="2" charset="-122"/>
                <a:ea typeface="华文楷体" pitchFamily="2" charset="-122"/>
              </a:rPr>
              <a:t>，</a:t>
            </a:r>
            <a:r>
              <a:rPr lang="en-US" altLang="zh-CN" sz="3600" b="1" dirty="0">
                <a:latin typeface="华文楷体" pitchFamily="2" charset="-122"/>
                <a:ea typeface="华文楷体" pitchFamily="2" charset="-122"/>
              </a:rPr>
              <a:t>10</a:t>
            </a:r>
            <a:r>
              <a:rPr lang="zh-CN" altLang="en-US" sz="3600" b="1" dirty="0">
                <a:latin typeface="华文楷体" pitchFamily="2" charset="-122"/>
                <a:ea typeface="华文楷体" pitchFamily="2" charset="-122"/>
              </a:rPr>
              <a:t>枚纽扣共</a:t>
            </a:r>
            <a:r>
              <a:rPr lang="en-US" altLang="zh-CN" sz="3600" b="1" dirty="0">
                <a:latin typeface="华文楷体" pitchFamily="2" charset="-122"/>
                <a:ea typeface="华文楷体" pitchFamily="2" charset="-122"/>
              </a:rPr>
              <a:t>5</a:t>
            </a:r>
            <a:r>
              <a:rPr lang="zh-CN" altLang="en-US" sz="3600" b="1" dirty="0">
                <a:latin typeface="华文楷体" pitchFamily="2" charset="-122"/>
                <a:ea typeface="华文楷体" pitchFamily="2" charset="-122"/>
              </a:rPr>
              <a:t>角，</a:t>
            </a:r>
            <a:r>
              <a:rPr lang="en-US" altLang="zh-CN" sz="3600" b="1" dirty="0">
                <a:latin typeface="华文楷体" pitchFamily="2" charset="-122"/>
                <a:ea typeface="华文楷体" pitchFamily="2" charset="-122"/>
              </a:rPr>
              <a:t>5</a:t>
            </a:r>
            <a:r>
              <a:rPr lang="zh-CN" altLang="en-US" sz="3600" b="1" dirty="0">
                <a:latin typeface="华文楷体" pitchFamily="2" charset="-122"/>
                <a:ea typeface="华文楷体" pitchFamily="2" charset="-122"/>
              </a:rPr>
              <a:t>分可以写成</a:t>
            </a:r>
            <a:r>
              <a:rPr lang="en-US" altLang="zh-CN" sz="3600" b="1" dirty="0">
                <a:latin typeface="华文楷体" pitchFamily="2" charset="-122"/>
                <a:ea typeface="华文楷体" pitchFamily="2" charset="-122"/>
              </a:rPr>
              <a:t>0.05</a:t>
            </a:r>
            <a:r>
              <a:rPr lang="zh-CN" altLang="en-US" sz="3600" b="1" dirty="0">
                <a:latin typeface="华文楷体" pitchFamily="2" charset="-122"/>
                <a:ea typeface="华文楷体" pitchFamily="2" charset="-122"/>
              </a:rPr>
              <a:t>元，</a:t>
            </a:r>
            <a:r>
              <a:rPr lang="en-US" altLang="zh-CN" sz="3600" b="1" dirty="0">
                <a:latin typeface="华文楷体" pitchFamily="2" charset="-122"/>
                <a:ea typeface="华文楷体" pitchFamily="2" charset="-122"/>
              </a:rPr>
              <a:t>5</a:t>
            </a:r>
            <a:r>
              <a:rPr lang="zh-CN" altLang="en-US" sz="3600" b="1" dirty="0">
                <a:latin typeface="华文楷体" pitchFamily="2" charset="-122"/>
                <a:ea typeface="华文楷体" pitchFamily="2" charset="-122"/>
              </a:rPr>
              <a:t>角可以写成</a:t>
            </a:r>
            <a:r>
              <a:rPr lang="en-US" altLang="zh-CN" sz="3600" b="1" dirty="0">
                <a:solidFill>
                  <a:srgbClr val="FF0000"/>
                </a:solidFill>
                <a:latin typeface="华文楷体" pitchFamily="2" charset="-122"/>
                <a:ea typeface="华文楷体" pitchFamily="2" charset="-122"/>
              </a:rPr>
              <a:t>0.5</a:t>
            </a:r>
            <a:r>
              <a:rPr lang="zh-CN" altLang="en-US" sz="3600" b="1" dirty="0">
                <a:solidFill>
                  <a:srgbClr val="FF0000"/>
                </a:solidFill>
                <a:latin typeface="华文楷体" pitchFamily="2" charset="-122"/>
                <a:ea typeface="华文楷体" pitchFamily="2" charset="-122"/>
              </a:rPr>
              <a:t>元</a:t>
            </a:r>
            <a:r>
              <a:rPr lang="zh-CN" altLang="en-US" sz="3600" b="1" dirty="0">
                <a:latin typeface="华文楷体" pitchFamily="2" charset="-122"/>
                <a:ea typeface="华文楷体" pitchFamily="2" charset="-122"/>
              </a:rPr>
              <a:t>。</a:t>
            </a:r>
            <a:endParaRPr lang="en-US" altLang="zh-CN" sz="3600" b="1" dirty="0">
              <a:latin typeface="华文楷体" pitchFamily="2" charset="-122"/>
              <a:ea typeface="华文楷体" pitchFamily="2" charset="-122"/>
            </a:endParaRPr>
          </a:p>
        </p:txBody>
      </p:sp>
      <p:sp>
        <p:nvSpPr>
          <p:cNvPr id="6158" name="Text Box 14"/>
          <p:cNvSpPr txBox="1"/>
          <p:nvPr/>
        </p:nvSpPr>
        <p:spPr>
          <a:xfrm>
            <a:off x="3779838" y="3854450"/>
            <a:ext cx="4387850" cy="646113"/>
          </a:xfrm>
          <a:prstGeom prst="rect">
            <a:avLst/>
          </a:prstGeom>
          <a:noFill/>
          <a:ln w="9525">
            <a:noFill/>
          </a:ln>
        </p:spPr>
        <p:txBody>
          <a:bodyPr>
            <a:spAutoFit/>
          </a:bodyPr>
          <a:p>
            <a:pPr lvl="0" eaLnBrk="1" hangingPunct="1">
              <a:spcBef>
                <a:spcPct val="50000"/>
              </a:spcBef>
            </a:pPr>
            <a:r>
              <a:rPr lang="en-US" altLang="zh-CN" sz="3600" b="1" dirty="0">
                <a:solidFill>
                  <a:srgbClr val="FF0000"/>
                </a:solidFill>
                <a:latin typeface="华文楷体" pitchFamily="2" charset="-122"/>
                <a:ea typeface="华文楷体" pitchFamily="2" charset="-122"/>
              </a:rPr>
              <a:t>0.05×10</a:t>
            </a:r>
            <a:r>
              <a:rPr lang="zh-CN" altLang="en-US" sz="3600" b="1" dirty="0">
                <a:solidFill>
                  <a:srgbClr val="FF0000"/>
                </a:solidFill>
                <a:latin typeface="华文楷体" pitchFamily="2" charset="-122"/>
                <a:ea typeface="华文楷体" pitchFamily="2" charset="-122"/>
              </a:rPr>
              <a:t>＝</a:t>
            </a:r>
            <a:r>
              <a:rPr lang="en-US" altLang="zh-CN" sz="3600" b="1" dirty="0">
                <a:solidFill>
                  <a:srgbClr val="FF0000"/>
                </a:solidFill>
                <a:latin typeface="华文楷体" pitchFamily="2" charset="-122"/>
                <a:ea typeface="华文楷体" pitchFamily="2" charset="-122"/>
              </a:rPr>
              <a:t>0.5</a:t>
            </a:r>
            <a:r>
              <a:rPr lang="zh-CN" altLang="en-US" sz="3600" b="1" dirty="0">
                <a:solidFill>
                  <a:srgbClr val="FF0000"/>
                </a:solidFill>
                <a:latin typeface="华文楷体" pitchFamily="2" charset="-122"/>
                <a:ea typeface="华文楷体" pitchFamily="2" charset="-122"/>
              </a:rPr>
              <a:t>（元）</a:t>
            </a:r>
            <a:endParaRPr lang="en-US" altLang="zh-CN" sz="3600" b="1" dirty="0">
              <a:latin typeface="华文楷体" pitchFamily="2" charset="-122"/>
              <a:ea typeface="华文楷体" pitchFamily="2" charset="-122"/>
            </a:endParaRPr>
          </a:p>
        </p:txBody>
      </p:sp>
      <p:sp>
        <p:nvSpPr>
          <p:cNvPr id="5124" name="TextBox 6"/>
          <p:cNvSpPr txBox="1"/>
          <p:nvPr/>
        </p:nvSpPr>
        <p:spPr>
          <a:xfrm>
            <a:off x="1498600" y="1271588"/>
            <a:ext cx="6889750" cy="584200"/>
          </a:xfrm>
          <a:prstGeom prst="rect">
            <a:avLst/>
          </a:prstGeom>
          <a:noFill/>
          <a:ln w="9525">
            <a:noFill/>
          </a:ln>
        </p:spPr>
        <p:txBody>
          <a:bodyPr>
            <a:spAutoFit/>
          </a:bodyPr>
          <a:p>
            <a:pPr lvl="0" eaLnBrk="1" hangingPunct="1"/>
            <a:r>
              <a:rPr lang="en-US" altLang="zh-CN" sz="3200" b="1" dirty="0">
                <a:latin typeface="华文楷体" pitchFamily="2" charset="-122"/>
                <a:ea typeface="华文楷体" pitchFamily="2" charset="-122"/>
              </a:rPr>
              <a:t>1</a:t>
            </a:r>
            <a:r>
              <a:rPr lang="zh-CN" altLang="en-US" sz="3200" b="1" dirty="0">
                <a:latin typeface="华文楷体" pitchFamily="2" charset="-122"/>
                <a:ea typeface="华文楷体" pitchFamily="2" charset="-122"/>
              </a:rPr>
              <a:t>枚纽扣</a:t>
            </a:r>
            <a:r>
              <a:rPr lang="en-US" altLang="zh-CN" sz="3200" b="1" dirty="0">
                <a:latin typeface="华文楷体" pitchFamily="2" charset="-122"/>
                <a:ea typeface="华文楷体" pitchFamily="2" charset="-122"/>
              </a:rPr>
              <a:t>5</a:t>
            </a:r>
            <a:r>
              <a:rPr lang="zh-CN" altLang="en-US" sz="3200" b="1" dirty="0">
                <a:latin typeface="华文楷体" pitchFamily="2" charset="-122"/>
                <a:ea typeface="华文楷体" pitchFamily="2" charset="-122"/>
              </a:rPr>
              <a:t>分钱，</a:t>
            </a:r>
            <a:r>
              <a:rPr lang="en-US" altLang="zh-CN" sz="3200" b="1" dirty="0">
                <a:latin typeface="华文楷体" pitchFamily="2" charset="-122"/>
                <a:ea typeface="华文楷体" pitchFamily="2" charset="-122"/>
              </a:rPr>
              <a:t>10</a:t>
            </a:r>
            <a:r>
              <a:rPr lang="zh-CN" altLang="en-US" sz="3200" b="1" dirty="0">
                <a:latin typeface="华文楷体" pitchFamily="2" charset="-122"/>
                <a:ea typeface="华文楷体" pitchFamily="2" charset="-122"/>
              </a:rPr>
              <a:t>枚纽扣多少元？</a:t>
            </a:r>
            <a:endParaRPr lang="zh-CN" altLang="en-US" sz="3200" b="1" dirty="0">
              <a:latin typeface="华文楷体" pitchFamily="2" charset="-122"/>
              <a:ea typeface="华文楷体" pitchFamily="2" charset="-122"/>
            </a:endParaRPr>
          </a:p>
        </p:txBody>
      </p:sp>
      <p:pic>
        <p:nvPicPr>
          <p:cNvPr id="5125" name="Picture 7"/>
          <p:cNvPicPr>
            <a:picLocks noChangeAspect="1"/>
          </p:cNvPicPr>
          <p:nvPr/>
        </p:nvPicPr>
        <p:blipFill>
          <a:blip r:embed="rId1"/>
          <a:stretch>
            <a:fillRect/>
          </a:stretch>
        </p:blipFill>
        <p:spPr>
          <a:xfrm>
            <a:off x="684213" y="1196975"/>
            <a:ext cx="819150" cy="828675"/>
          </a:xfrm>
          <a:prstGeom prst="rect">
            <a:avLst/>
          </a:prstGeom>
          <a:noFill/>
          <a:ln w="9525">
            <a:noFill/>
          </a:ln>
        </p:spPr>
      </p:pic>
      <p:sp>
        <p:nvSpPr>
          <p:cNvPr id="20" name="Text Box 13"/>
          <p:cNvSpPr txBox="1"/>
          <p:nvPr/>
        </p:nvSpPr>
        <p:spPr>
          <a:xfrm>
            <a:off x="827088" y="3862388"/>
            <a:ext cx="2808287" cy="646112"/>
          </a:xfrm>
          <a:prstGeom prst="rect">
            <a:avLst/>
          </a:prstGeom>
          <a:noFill/>
          <a:ln w="9525">
            <a:noFill/>
          </a:ln>
        </p:spPr>
        <p:txBody>
          <a:bodyPr>
            <a:spAutoFit/>
          </a:bodyPr>
          <a:p>
            <a:pPr lvl="0" eaLnBrk="1" hangingPunct="1">
              <a:spcBef>
                <a:spcPct val="50000"/>
              </a:spcBef>
            </a:pPr>
            <a:r>
              <a:rPr lang="zh-CN" altLang="en-US" sz="3600" b="1" dirty="0">
                <a:latin typeface="华文楷体" pitchFamily="2" charset="-122"/>
                <a:ea typeface="华文楷体" pitchFamily="2" charset="-122"/>
              </a:rPr>
              <a:t>乘法算式：</a:t>
            </a:r>
            <a:endParaRPr lang="en-US" altLang="zh-CN" sz="3600" b="1" dirty="0">
              <a:latin typeface="华文楷体" pitchFamily="2" charset="-122"/>
              <a:ea typeface="华文楷体" pitchFamily="2" charset="-122"/>
            </a:endParaRPr>
          </a:p>
        </p:txBody>
      </p:sp>
      <p:sp>
        <p:nvSpPr>
          <p:cNvPr id="25" name="Text Box 13"/>
          <p:cNvSpPr txBox="1"/>
          <p:nvPr/>
        </p:nvSpPr>
        <p:spPr>
          <a:xfrm>
            <a:off x="2060575" y="4854575"/>
            <a:ext cx="4672013" cy="646113"/>
          </a:xfrm>
          <a:prstGeom prst="rect">
            <a:avLst/>
          </a:prstGeom>
          <a:noFill/>
          <a:ln w="9525">
            <a:noFill/>
          </a:ln>
        </p:spPr>
        <p:txBody>
          <a:bodyPr>
            <a:spAutoFit/>
          </a:bodyPr>
          <a:p>
            <a:pPr lvl="0" eaLnBrk="1" hangingPunct="1">
              <a:spcBef>
                <a:spcPct val="50000"/>
              </a:spcBef>
            </a:pPr>
            <a:r>
              <a:rPr lang="zh-CN" altLang="en-US" sz="3600" b="1" dirty="0">
                <a:latin typeface="华文楷体" pitchFamily="2" charset="-122"/>
                <a:ea typeface="华文楷体" pitchFamily="2" charset="-122"/>
              </a:rPr>
              <a:t>答：</a:t>
            </a:r>
            <a:r>
              <a:rPr lang="en-US" altLang="zh-CN" sz="3600" b="1" dirty="0">
                <a:latin typeface="华文楷体" pitchFamily="2" charset="-122"/>
                <a:ea typeface="华文楷体" pitchFamily="2" charset="-122"/>
              </a:rPr>
              <a:t>10</a:t>
            </a:r>
            <a:r>
              <a:rPr lang="zh-CN" altLang="en-US" sz="3600" b="1" dirty="0">
                <a:latin typeface="华文楷体" pitchFamily="2" charset="-122"/>
                <a:ea typeface="华文楷体" pitchFamily="2" charset="-122"/>
              </a:rPr>
              <a:t>枚纽扣</a:t>
            </a:r>
            <a:r>
              <a:rPr lang="en-US" altLang="zh-CN" sz="3600" b="1" dirty="0">
                <a:latin typeface="华文楷体" pitchFamily="2" charset="-122"/>
                <a:ea typeface="华文楷体" pitchFamily="2" charset="-122"/>
              </a:rPr>
              <a:t>0.5</a:t>
            </a:r>
            <a:r>
              <a:rPr lang="zh-CN" altLang="en-US" sz="3600" b="1" dirty="0">
                <a:latin typeface="华文楷体" pitchFamily="2" charset="-122"/>
                <a:ea typeface="华文楷体" pitchFamily="2" charset="-122"/>
              </a:rPr>
              <a:t>元。</a:t>
            </a:r>
            <a:endParaRPr lang="en-US" altLang="zh-CN" sz="3600" b="1" dirty="0">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157"/>
                                        </p:tgtEl>
                                        <p:attrNameLst>
                                          <p:attrName>style.visibility</p:attrName>
                                        </p:attrNameLst>
                                      </p:cBhvr>
                                      <p:to>
                                        <p:strVal val="visible"/>
                                      </p:to>
                                    </p:set>
                                    <p:anim calcmode="lin" valueType="num">
                                      <p:cBhvr>
                                        <p:cTn id="7" dur="500" fill="hold"/>
                                        <p:tgtEl>
                                          <p:spTgt spid="6157"/>
                                        </p:tgtEl>
                                        <p:attrNameLst>
                                          <p:attrName>ppt_w</p:attrName>
                                        </p:attrNameLst>
                                      </p:cBhvr>
                                      <p:tavLst>
                                        <p:tav tm="0">
                                          <p:val>
                                            <p:fltVal val="0.000000"/>
                                          </p:val>
                                        </p:tav>
                                        <p:tav tm="100000">
                                          <p:val>
                                            <p:strVal val="#ppt_w"/>
                                          </p:val>
                                        </p:tav>
                                      </p:tavLst>
                                    </p:anim>
                                    <p:anim calcmode="lin" valueType="num">
                                      <p:cBhvr>
                                        <p:cTn id="8" dur="500" fill="hold"/>
                                        <p:tgtEl>
                                          <p:spTgt spid="6157"/>
                                        </p:tgtEl>
                                        <p:attrNameLst>
                                          <p:attrName>ppt_h</p:attrName>
                                        </p:attrNameLst>
                                      </p:cBhvr>
                                      <p:tavLst>
                                        <p:tav tm="0">
                                          <p:val>
                                            <p:fltVal val="0.000000"/>
                                          </p:val>
                                        </p:tav>
                                        <p:tav tm="100000">
                                          <p:val>
                                            <p:strVal val="#ppt_h"/>
                                          </p:val>
                                        </p:tav>
                                      </p:tavLst>
                                    </p:anim>
                                    <p:animEffect transition="in" filter="fade">
                                      <p:cBhvr>
                                        <p:cTn id="9" dur="500"/>
                                        <p:tgtEl>
                                          <p:spTgt spid="6157"/>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6158"/>
                                        </p:tgtEl>
                                        <p:attrNameLst>
                                          <p:attrName>style.visibility</p:attrName>
                                        </p:attrNameLst>
                                      </p:cBhvr>
                                      <p:to>
                                        <p:strVal val="visible"/>
                                      </p:to>
                                    </p:set>
                                    <p:animEffect transition="in" filter="diamond(in)">
                                      <p:cBhvr>
                                        <p:cTn id="18" dur="500"/>
                                        <p:tgtEl>
                                          <p:spTgt spid="6158"/>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7" grpId="0"/>
      <p:bldP spid="6158" grpId="0"/>
      <p:bldP spid="20" grpId="0"/>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57" name="Text Box 13"/>
          <p:cNvSpPr txBox="1"/>
          <p:nvPr/>
        </p:nvSpPr>
        <p:spPr>
          <a:xfrm>
            <a:off x="1258888" y="2351088"/>
            <a:ext cx="6337300" cy="646112"/>
          </a:xfrm>
          <a:prstGeom prst="rect">
            <a:avLst/>
          </a:prstGeom>
          <a:noFill/>
          <a:ln w="9525">
            <a:noFill/>
          </a:ln>
        </p:spPr>
        <p:txBody>
          <a:bodyPr>
            <a:spAutoFit/>
          </a:bodyPr>
          <a:p>
            <a:pPr lvl="0" eaLnBrk="1" hangingPunct="1">
              <a:spcBef>
                <a:spcPct val="50000"/>
              </a:spcBef>
            </a:pPr>
            <a:r>
              <a:rPr lang="en-US" altLang="zh-CN" sz="3600" b="1" dirty="0">
                <a:latin typeface="华文楷体" pitchFamily="2" charset="-122"/>
                <a:ea typeface="华文楷体" pitchFamily="2" charset="-122"/>
              </a:rPr>
              <a:t>1</a:t>
            </a:r>
            <a:r>
              <a:rPr lang="zh-CN" altLang="en-US" sz="3600" b="1" dirty="0">
                <a:latin typeface="华文楷体" pitchFamily="2" charset="-122"/>
                <a:ea typeface="华文楷体" pitchFamily="2" charset="-122"/>
              </a:rPr>
              <a:t>枚纽扣</a:t>
            </a:r>
            <a:r>
              <a:rPr lang="en-US" altLang="zh-CN" sz="3600" b="1" dirty="0">
                <a:solidFill>
                  <a:srgbClr val="FF0000"/>
                </a:solidFill>
                <a:latin typeface="华文楷体" pitchFamily="2" charset="-122"/>
                <a:ea typeface="华文楷体" pitchFamily="2" charset="-122"/>
              </a:rPr>
              <a:t>5</a:t>
            </a:r>
            <a:r>
              <a:rPr lang="zh-CN" altLang="en-US" sz="3600" b="1" dirty="0">
                <a:solidFill>
                  <a:srgbClr val="FF0000"/>
                </a:solidFill>
                <a:latin typeface="华文楷体" pitchFamily="2" charset="-122"/>
                <a:ea typeface="华文楷体" pitchFamily="2" charset="-122"/>
              </a:rPr>
              <a:t>分</a:t>
            </a:r>
            <a:r>
              <a:rPr lang="zh-CN" altLang="en-US" sz="3600" b="1" dirty="0">
                <a:latin typeface="华文楷体" pitchFamily="2" charset="-122"/>
                <a:ea typeface="华文楷体" pitchFamily="2" charset="-122"/>
              </a:rPr>
              <a:t>，</a:t>
            </a:r>
            <a:r>
              <a:rPr lang="en-US" altLang="zh-CN" sz="3600" b="1" dirty="0">
                <a:latin typeface="华文楷体" pitchFamily="2" charset="-122"/>
                <a:ea typeface="华文楷体" pitchFamily="2" charset="-122"/>
              </a:rPr>
              <a:t>100</a:t>
            </a:r>
            <a:r>
              <a:rPr lang="zh-CN" altLang="en-US" sz="3600" b="1" dirty="0">
                <a:latin typeface="华文楷体" pitchFamily="2" charset="-122"/>
                <a:ea typeface="华文楷体" pitchFamily="2" charset="-122"/>
              </a:rPr>
              <a:t>枚纽扣共</a:t>
            </a:r>
            <a:r>
              <a:rPr lang="en-US" altLang="zh-CN" sz="3600" b="1" dirty="0">
                <a:solidFill>
                  <a:srgbClr val="FF0000"/>
                </a:solidFill>
                <a:latin typeface="华文楷体" pitchFamily="2" charset="-122"/>
                <a:ea typeface="华文楷体" pitchFamily="2" charset="-122"/>
              </a:rPr>
              <a:t>5</a:t>
            </a:r>
            <a:r>
              <a:rPr lang="zh-CN" altLang="en-US" sz="3600" b="1" dirty="0">
                <a:solidFill>
                  <a:srgbClr val="FF0000"/>
                </a:solidFill>
                <a:latin typeface="华文楷体" pitchFamily="2" charset="-122"/>
                <a:ea typeface="华文楷体" pitchFamily="2" charset="-122"/>
              </a:rPr>
              <a:t>元</a:t>
            </a:r>
            <a:r>
              <a:rPr lang="zh-CN" altLang="en-US" sz="3600" b="1" dirty="0">
                <a:latin typeface="华文楷体" pitchFamily="2" charset="-122"/>
                <a:ea typeface="华文楷体" pitchFamily="2" charset="-122"/>
              </a:rPr>
              <a:t>。</a:t>
            </a:r>
            <a:endParaRPr lang="en-US" altLang="zh-CN" sz="3600" b="1" dirty="0">
              <a:latin typeface="华文楷体" pitchFamily="2" charset="-122"/>
              <a:ea typeface="华文楷体" pitchFamily="2" charset="-122"/>
            </a:endParaRPr>
          </a:p>
        </p:txBody>
      </p:sp>
      <p:sp>
        <p:nvSpPr>
          <p:cNvPr id="6158" name="Text Box 14"/>
          <p:cNvSpPr txBox="1"/>
          <p:nvPr/>
        </p:nvSpPr>
        <p:spPr>
          <a:xfrm>
            <a:off x="3779838" y="3500438"/>
            <a:ext cx="4387850" cy="646112"/>
          </a:xfrm>
          <a:prstGeom prst="rect">
            <a:avLst/>
          </a:prstGeom>
          <a:noFill/>
          <a:ln w="9525">
            <a:noFill/>
          </a:ln>
        </p:spPr>
        <p:txBody>
          <a:bodyPr>
            <a:spAutoFit/>
          </a:bodyPr>
          <a:p>
            <a:pPr lvl="0" eaLnBrk="1" hangingPunct="1">
              <a:spcBef>
                <a:spcPct val="50000"/>
              </a:spcBef>
            </a:pPr>
            <a:r>
              <a:rPr lang="en-US" altLang="zh-CN" sz="3600" b="1" dirty="0">
                <a:solidFill>
                  <a:srgbClr val="FF0000"/>
                </a:solidFill>
                <a:latin typeface="华文楷体" pitchFamily="2" charset="-122"/>
                <a:ea typeface="华文楷体" pitchFamily="2" charset="-122"/>
              </a:rPr>
              <a:t>0.05×100</a:t>
            </a:r>
            <a:r>
              <a:rPr lang="zh-CN" altLang="en-US" sz="3600" b="1" dirty="0">
                <a:solidFill>
                  <a:srgbClr val="FF0000"/>
                </a:solidFill>
                <a:latin typeface="华文楷体" pitchFamily="2" charset="-122"/>
                <a:ea typeface="华文楷体" pitchFamily="2" charset="-122"/>
              </a:rPr>
              <a:t>＝</a:t>
            </a:r>
            <a:r>
              <a:rPr lang="en-US" altLang="zh-CN" sz="3600" b="1" dirty="0">
                <a:solidFill>
                  <a:srgbClr val="FF0000"/>
                </a:solidFill>
                <a:latin typeface="华文楷体" pitchFamily="2" charset="-122"/>
                <a:ea typeface="华文楷体" pitchFamily="2" charset="-122"/>
              </a:rPr>
              <a:t>5</a:t>
            </a:r>
            <a:r>
              <a:rPr lang="zh-CN" altLang="en-US" sz="3600" b="1" dirty="0">
                <a:solidFill>
                  <a:srgbClr val="FF0000"/>
                </a:solidFill>
                <a:latin typeface="华文楷体" pitchFamily="2" charset="-122"/>
                <a:ea typeface="华文楷体" pitchFamily="2" charset="-122"/>
              </a:rPr>
              <a:t>（元）</a:t>
            </a:r>
            <a:endParaRPr lang="en-US" altLang="zh-CN" sz="3600" b="1" dirty="0">
              <a:latin typeface="华文楷体" pitchFamily="2" charset="-122"/>
              <a:ea typeface="华文楷体" pitchFamily="2" charset="-122"/>
            </a:endParaRPr>
          </a:p>
        </p:txBody>
      </p:sp>
      <p:sp>
        <p:nvSpPr>
          <p:cNvPr id="6148" name="TextBox 6"/>
          <p:cNvSpPr txBox="1"/>
          <p:nvPr/>
        </p:nvSpPr>
        <p:spPr>
          <a:xfrm>
            <a:off x="1498600" y="1271588"/>
            <a:ext cx="6889750" cy="584200"/>
          </a:xfrm>
          <a:prstGeom prst="rect">
            <a:avLst/>
          </a:prstGeom>
          <a:noFill/>
          <a:ln w="9525">
            <a:noFill/>
          </a:ln>
        </p:spPr>
        <p:txBody>
          <a:bodyPr>
            <a:spAutoFit/>
          </a:bodyPr>
          <a:p>
            <a:pPr lvl="0" eaLnBrk="1" hangingPunct="1"/>
            <a:r>
              <a:rPr lang="en-US" altLang="zh-CN" sz="3200" b="1" dirty="0">
                <a:latin typeface="华文楷体" pitchFamily="2" charset="-122"/>
                <a:ea typeface="华文楷体" pitchFamily="2" charset="-122"/>
              </a:rPr>
              <a:t>1</a:t>
            </a:r>
            <a:r>
              <a:rPr lang="zh-CN" altLang="en-US" sz="3200" b="1" dirty="0">
                <a:latin typeface="华文楷体" pitchFamily="2" charset="-122"/>
                <a:ea typeface="华文楷体" pitchFamily="2" charset="-122"/>
              </a:rPr>
              <a:t>枚纽扣</a:t>
            </a:r>
            <a:r>
              <a:rPr lang="en-US" altLang="zh-CN" sz="3200" b="1" dirty="0">
                <a:latin typeface="华文楷体" pitchFamily="2" charset="-122"/>
                <a:ea typeface="华文楷体" pitchFamily="2" charset="-122"/>
              </a:rPr>
              <a:t>5</a:t>
            </a:r>
            <a:r>
              <a:rPr lang="zh-CN" altLang="en-US" sz="3200" b="1" dirty="0">
                <a:latin typeface="华文楷体" pitchFamily="2" charset="-122"/>
                <a:ea typeface="华文楷体" pitchFamily="2" charset="-122"/>
              </a:rPr>
              <a:t>分钱，</a:t>
            </a:r>
            <a:r>
              <a:rPr lang="en-US" altLang="zh-CN" sz="3200" b="1" dirty="0">
                <a:latin typeface="华文楷体" pitchFamily="2" charset="-122"/>
                <a:ea typeface="华文楷体" pitchFamily="2" charset="-122"/>
              </a:rPr>
              <a:t>100</a:t>
            </a:r>
            <a:r>
              <a:rPr lang="zh-CN" altLang="en-US" sz="3200" b="1" dirty="0">
                <a:latin typeface="华文楷体" pitchFamily="2" charset="-122"/>
                <a:ea typeface="华文楷体" pitchFamily="2" charset="-122"/>
              </a:rPr>
              <a:t>枚纽扣多少元？</a:t>
            </a:r>
            <a:endParaRPr lang="zh-CN" altLang="en-US" sz="3200" b="1" dirty="0">
              <a:latin typeface="华文楷体" pitchFamily="2" charset="-122"/>
              <a:ea typeface="华文楷体" pitchFamily="2" charset="-122"/>
            </a:endParaRPr>
          </a:p>
        </p:txBody>
      </p:sp>
      <p:pic>
        <p:nvPicPr>
          <p:cNvPr id="6149" name="Picture 7"/>
          <p:cNvPicPr>
            <a:picLocks noChangeAspect="1"/>
          </p:cNvPicPr>
          <p:nvPr/>
        </p:nvPicPr>
        <p:blipFill>
          <a:blip r:embed="rId1"/>
          <a:stretch>
            <a:fillRect/>
          </a:stretch>
        </p:blipFill>
        <p:spPr>
          <a:xfrm>
            <a:off x="684213" y="1196975"/>
            <a:ext cx="819150" cy="828675"/>
          </a:xfrm>
          <a:prstGeom prst="rect">
            <a:avLst/>
          </a:prstGeom>
          <a:noFill/>
          <a:ln w="9525">
            <a:noFill/>
          </a:ln>
        </p:spPr>
      </p:pic>
      <p:sp>
        <p:nvSpPr>
          <p:cNvPr id="20" name="Text Box 13"/>
          <p:cNvSpPr txBox="1"/>
          <p:nvPr/>
        </p:nvSpPr>
        <p:spPr>
          <a:xfrm>
            <a:off x="827088" y="3509963"/>
            <a:ext cx="2808287" cy="646112"/>
          </a:xfrm>
          <a:prstGeom prst="rect">
            <a:avLst/>
          </a:prstGeom>
          <a:noFill/>
          <a:ln w="9525">
            <a:noFill/>
          </a:ln>
        </p:spPr>
        <p:txBody>
          <a:bodyPr>
            <a:spAutoFit/>
          </a:bodyPr>
          <a:p>
            <a:pPr lvl="0" eaLnBrk="1" hangingPunct="1">
              <a:spcBef>
                <a:spcPct val="50000"/>
              </a:spcBef>
            </a:pPr>
            <a:r>
              <a:rPr lang="zh-CN" altLang="en-US" sz="3600" b="1" dirty="0">
                <a:latin typeface="华文楷体" pitchFamily="2" charset="-122"/>
                <a:ea typeface="华文楷体" pitchFamily="2" charset="-122"/>
              </a:rPr>
              <a:t>乘法算式：</a:t>
            </a:r>
            <a:endParaRPr lang="en-US" altLang="zh-CN" sz="3600" b="1" dirty="0">
              <a:latin typeface="华文楷体" pitchFamily="2" charset="-122"/>
              <a:ea typeface="华文楷体" pitchFamily="2" charset="-122"/>
            </a:endParaRPr>
          </a:p>
        </p:txBody>
      </p:sp>
      <p:sp>
        <p:nvSpPr>
          <p:cNvPr id="25" name="Text Box 13"/>
          <p:cNvSpPr txBox="1"/>
          <p:nvPr/>
        </p:nvSpPr>
        <p:spPr>
          <a:xfrm>
            <a:off x="2143125" y="4429125"/>
            <a:ext cx="4672013" cy="646113"/>
          </a:xfrm>
          <a:prstGeom prst="rect">
            <a:avLst/>
          </a:prstGeom>
          <a:noFill/>
          <a:ln w="9525">
            <a:noFill/>
          </a:ln>
        </p:spPr>
        <p:txBody>
          <a:bodyPr>
            <a:spAutoFit/>
          </a:bodyPr>
          <a:p>
            <a:pPr lvl="0" eaLnBrk="1" hangingPunct="1">
              <a:spcBef>
                <a:spcPct val="50000"/>
              </a:spcBef>
            </a:pPr>
            <a:r>
              <a:rPr lang="zh-CN" altLang="en-US" sz="3600" b="1" dirty="0">
                <a:latin typeface="华文楷体" pitchFamily="2" charset="-122"/>
                <a:ea typeface="华文楷体" pitchFamily="2" charset="-122"/>
              </a:rPr>
              <a:t>答：</a:t>
            </a:r>
            <a:r>
              <a:rPr lang="en-US" altLang="zh-CN" sz="3600" b="1" dirty="0">
                <a:latin typeface="华文楷体" pitchFamily="2" charset="-122"/>
                <a:ea typeface="华文楷体" pitchFamily="2" charset="-122"/>
              </a:rPr>
              <a:t>100</a:t>
            </a:r>
            <a:r>
              <a:rPr lang="zh-CN" altLang="en-US" sz="3600" b="1" dirty="0">
                <a:latin typeface="华文楷体" pitchFamily="2" charset="-122"/>
                <a:ea typeface="华文楷体" pitchFamily="2" charset="-122"/>
              </a:rPr>
              <a:t>枚纽扣</a:t>
            </a:r>
            <a:r>
              <a:rPr lang="en-US" altLang="zh-CN" sz="3600" b="1" dirty="0">
                <a:latin typeface="华文楷体" pitchFamily="2" charset="-122"/>
                <a:ea typeface="华文楷体" pitchFamily="2" charset="-122"/>
              </a:rPr>
              <a:t>5</a:t>
            </a:r>
            <a:r>
              <a:rPr lang="zh-CN" altLang="en-US" sz="3600" b="1" dirty="0">
                <a:latin typeface="华文楷体" pitchFamily="2" charset="-122"/>
                <a:ea typeface="华文楷体" pitchFamily="2" charset="-122"/>
              </a:rPr>
              <a:t>元。</a:t>
            </a:r>
            <a:endParaRPr lang="en-US" altLang="zh-CN" sz="3600" b="1" dirty="0">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157"/>
                                        </p:tgtEl>
                                        <p:attrNameLst>
                                          <p:attrName>style.visibility</p:attrName>
                                        </p:attrNameLst>
                                      </p:cBhvr>
                                      <p:to>
                                        <p:strVal val="visible"/>
                                      </p:to>
                                    </p:set>
                                    <p:anim calcmode="lin" valueType="num">
                                      <p:cBhvr>
                                        <p:cTn id="7" dur="500" fill="hold"/>
                                        <p:tgtEl>
                                          <p:spTgt spid="6157"/>
                                        </p:tgtEl>
                                        <p:attrNameLst>
                                          <p:attrName>ppt_w</p:attrName>
                                        </p:attrNameLst>
                                      </p:cBhvr>
                                      <p:tavLst>
                                        <p:tav tm="0">
                                          <p:val>
                                            <p:fltVal val="0.000000"/>
                                          </p:val>
                                        </p:tav>
                                        <p:tav tm="100000">
                                          <p:val>
                                            <p:strVal val="#ppt_w"/>
                                          </p:val>
                                        </p:tav>
                                      </p:tavLst>
                                    </p:anim>
                                    <p:anim calcmode="lin" valueType="num">
                                      <p:cBhvr>
                                        <p:cTn id="8" dur="500" fill="hold"/>
                                        <p:tgtEl>
                                          <p:spTgt spid="6157"/>
                                        </p:tgtEl>
                                        <p:attrNameLst>
                                          <p:attrName>ppt_h</p:attrName>
                                        </p:attrNameLst>
                                      </p:cBhvr>
                                      <p:tavLst>
                                        <p:tav tm="0">
                                          <p:val>
                                            <p:fltVal val="0.000000"/>
                                          </p:val>
                                        </p:tav>
                                        <p:tav tm="100000">
                                          <p:val>
                                            <p:strVal val="#ppt_h"/>
                                          </p:val>
                                        </p:tav>
                                      </p:tavLst>
                                    </p:anim>
                                    <p:animEffect transition="in" filter="fade">
                                      <p:cBhvr>
                                        <p:cTn id="9" dur="500"/>
                                        <p:tgtEl>
                                          <p:spTgt spid="6157"/>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6158"/>
                                        </p:tgtEl>
                                        <p:attrNameLst>
                                          <p:attrName>style.visibility</p:attrName>
                                        </p:attrNameLst>
                                      </p:cBhvr>
                                      <p:to>
                                        <p:strVal val="visible"/>
                                      </p:to>
                                    </p:set>
                                    <p:animEffect transition="in" filter="diamond(in)">
                                      <p:cBhvr>
                                        <p:cTn id="18" dur="500"/>
                                        <p:tgtEl>
                                          <p:spTgt spid="6158"/>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7" grpId="0"/>
      <p:bldP spid="6158" grpId="0"/>
      <p:bldP spid="20" grpId="0"/>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57" name="Text Box 13"/>
          <p:cNvSpPr txBox="1"/>
          <p:nvPr/>
        </p:nvSpPr>
        <p:spPr>
          <a:xfrm>
            <a:off x="1258888" y="2351088"/>
            <a:ext cx="7634287" cy="646112"/>
          </a:xfrm>
          <a:prstGeom prst="rect">
            <a:avLst/>
          </a:prstGeom>
          <a:noFill/>
          <a:ln w="9525">
            <a:noFill/>
          </a:ln>
        </p:spPr>
        <p:txBody>
          <a:bodyPr>
            <a:spAutoFit/>
          </a:bodyPr>
          <a:p>
            <a:pPr lvl="0" eaLnBrk="1" hangingPunct="1">
              <a:spcBef>
                <a:spcPct val="50000"/>
              </a:spcBef>
            </a:pPr>
            <a:r>
              <a:rPr lang="en-US" altLang="zh-CN" sz="3600" b="1" dirty="0">
                <a:latin typeface="华文楷体" pitchFamily="2" charset="-122"/>
                <a:ea typeface="华文楷体" pitchFamily="2" charset="-122"/>
              </a:rPr>
              <a:t>1</a:t>
            </a:r>
            <a:r>
              <a:rPr lang="zh-CN" altLang="en-US" sz="3600" b="1" dirty="0">
                <a:latin typeface="华文楷体" pitchFamily="2" charset="-122"/>
                <a:ea typeface="华文楷体" pitchFamily="2" charset="-122"/>
              </a:rPr>
              <a:t>枚纽扣</a:t>
            </a:r>
            <a:r>
              <a:rPr lang="en-US" altLang="zh-CN" sz="3600" b="1" dirty="0">
                <a:solidFill>
                  <a:srgbClr val="FF0000"/>
                </a:solidFill>
                <a:latin typeface="华文楷体" pitchFamily="2" charset="-122"/>
                <a:ea typeface="华文楷体" pitchFamily="2" charset="-122"/>
              </a:rPr>
              <a:t>5</a:t>
            </a:r>
            <a:r>
              <a:rPr lang="zh-CN" altLang="en-US" sz="3600" b="1" dirty="0">
                <a:solidFill>
                  <a:srgbClr val="FF0000"/>
                </a:solidFill>
                <a:latin typeface="华文楷体" pitchFamily="2" charset="-122"/>
                <a:ea typeface="华文楷体" pitchFamily="2" charset="-122"/>
              </a:rPr>
              <a:t>分</a:t>
            </a:r>
            <a:r>
              <a:rPr lang="zh-CN" altLang="en-US" sz="3600" b="1" dirty="0">
                <a:latin typeface="华文楷体" pitchFamily="2" charset="-122"/>
                <a:ea typeface="华文楷体" pitchFamily="2" charset="-122"/>
              </a:rPr>
              <a:t>，</a:t>
            </a:r>
            <a:r>
              <a:rPr lang="en-US" altLang="zh-CN" sz="3600" b="1" dirty="0">
                <a:latin typeface="华文楷体" pitchFamily="2" charset="-122"/>
                <a:ea typeface="华文楷体" pitchFamily="2" charset="-122"/>
              </a:rPr>
              <a:t>1000</a:t>
            </a:r>
            <a:r>
              <a:rPr lang="zh-CN" altLang="en-US" sz="3600" b="1" dirty="0">
                <a:latin typeface="华文楷体" pitchFamily="2" charset="-122"/>
                <a:ea typeface="华文楷体" pitchFamily="2" charset="-122"/>
              </a:rPr>
              <a:t>枚纽扣共</a:t>
            </a:r>
            <a:r>
              <a:rPr lang="en-US" altLang="zh-CN" sz="3600" b="1" dirty="0">
                <a:solidFill>
                  <a:srgbClr val="FF0000"/>
                </a:solidFill>
                <a:latin typeface="华文楷体" pitchFamily="2" charset="-122"/>
                <a:ea typeface="华文楷体" pitchFamily="2" charset="-122"/>
              </a:rPr>
              <a:t>50</a:t>
            </a:r>
            <a:r>
              <a:rPr lang="zh-CN" altLang="en-US" sz="3600" b="1" dirty="0">
                <a:solidFill>
                  <a:srgbClr val="FF0000"/>
                </a:solidFill>
                <a:latin typeface="华文楷体" pitchFamily="2" charset="-122"/>
                <a:ea typeface="华文楷体" pitchFamily="2" charset="-122"/>
              </a:rPr>
              <a:t>元</a:t>
            </a:r>
            <a:r>
              <a:rPr lang="zh-CN" altLang="en-US" sz="3600" b="1" dirty="0">
                <a:latin typeface="华文楷体" pitchFamily="2" charset="-122"/>
                <a:ea typeface="华文楷体" pitchFamily="2" charset="-122"/>
              </a:rPr>
              <a:t>。</a:t>
            </a:r>
            <a:endParaRPr lang="en-US" altLang="zh-CN" sz="3600" b="1" dirty="0">
              <a:latin typeface="华文楷体" pitchFamily="2" charset="-122"/>
              <a:ea typeface="华文楷体" pitchFamily="2" charset="-122"/>
            </a:endParaRPr>
          </a:p>
        </p:txBody>
      </p:sp>
      <p:sp>
        <p:nvSpPr>
          <p:cNvPr id="6158" name="Text Box 14"/>
          <p:cNvSpPr txBox="1"/>
          <p:nvPr/>
        </p:nvSpPr>
        <p:spPr>
          <a:xfrm>
            <a:off x="3779838" y="3500438"/>
            <a:ext cx="4387850" cy="646112"/>
          </a:xfrm>
          <a:prstGeom prst="rect">
            <a:avLst/>
          </a:prstGeom>
          <a:noFill/>
          <a:ln w="9525">
            <a:noFill/>
          </a:ln>
        </p:spPr>
        <p:txBody>
          <a:bodyPr>
            <a:spAutoFit/>
          </a:bodyPr>
          <a:p>
            <a:pPr lvl="0" eaLnBrk="1" hangingPunct="1">
              <a:spcBef>
                <a:spcPct val="50000"/>
              </a:spcBef>
            </a:pPr>
            <a:r>
              <a:rPr lang="en-US" altLang="zh-CN" sz="3600" b="1" dirty="0">
                <a:solidFill>
                  <a:srgbClr val="FF0000"/>
                </a:solidFill>
                <a:latin typeface="华文楷体" pitchFamily="2" charset="-122"/>
                <a:ea typeface="华文楷体" pitchFamily="2" charset="-122"/>
              </a:rPr>
              <a:t>0.05×1000</a:t>
            </a:r>
            <a:r>
              <a:rPr lang="zh-CN" altLang="en-US" sz="3600" b="1" dirty="0">
                <a:solidFill>
                  <a:srgbClr val="FF0000"/>
                </a:solidFill>
                <a:latin typeface="华文楷体" pitchFamily="2" charset="-122"/>
                <a:ea typeface="华文楷体" pitchFamily="2" charset="-122"/>
              </a:rPr>
              <a:t>＝</a:t>
            </a:r>
            <a:r>
              <a:rPr lang="en-US" altLang="zh-CN" sz="3600" b="1" dirty="0">
                <a:solidFill>
                  <a:srgbClr val="FF0000"/>
                </a:solidFill>
                <a:latin typeface="华文楷体" pitchFamily="2" charset="-122"/>
                <a:ea typeface="华文楷体" pitchFamily="2" charset="-122"/>
              </a:rPr>
              <a:t>50</a:t>
            </a:r>
            <a:r>
              <a:rPr lang="zh-CN" altLang="en-US" sz="3600" b="1" dirty="0">
                <a:solidFill>
                  <a:srgbClr val="FF0000"/>
                </a:solidFill>
                <a:latin typeface="华文楷体" pitchFamily="2" charset="-122"/>
                <a:ea typeface="华文楷体" pitchFamily="2" charset="-122"/>
              </a:rPr>
              <a:t>（元）</a:t>
            </a:r>
            <a:endParaRPr lang="en-US" altLang="zh-CN" sz="3600" b="1" dirty="0">
              <a:latin typeface="华文楷体" pitchFamily="2" charset="-122"/>
              <a:ea typeface="华文楷体" pitchFamily="2" charset="-122"/>
            </a:endParaRPr>
          </a:p>
        </p:txBody>
      </p:sp>
      <p:sp>
        <p:nvSpPr>
          <p:cNvPr id="7172" name="TextBox 6"/>
          <p:cNvSpPr txBox="1"/>
          <p:nvPr/>
        </p:nvSpPr>
        <p:spPr>
          <a:xfrm>
            <a:off x="1498600" y="1271588"/>
            <a:ext cx="6889750" cy="584200"/>
          </a:xfrm>
          <a:prstGeom prst="rect">
            <a:avLst/>
          </a:prstGeom>
          <a:noFill/>
          <a:ln w="9525">
            <a:noFill/>
          </a:ln>
        </p:spPr>
        <p:txBody>
          <a:bodyPr>
            <a:spAutoFit/>
          </a:bodyPr>
          <a:p>
            <a:pPr lvl="0" eaLnBrk="1" hangingPunct="1"/>
            <a:r>
              <a:rPr lang="en-US" altLang="zh-CN" sz="3200" b="1" dirty="0">
                <a:latin typeface="华文楷体" pitchFamily="2" charset="-122"/>
                <a:ea typeface="华文楷体" pitchFamily="2" charset="-122"/>
              </a:rPr>
              <a:t>1</a:t>
            </a:r>
            <a:r>
              <a:rPr lang="zh-CN" altLang="en-US" sz="3200" b="1" dirty="0">
                <a:latin typeface="华文楷体" pitchFamily="2" charset="-122"/>
                <a:ea typeface="华文楷体" pitchFamily="2" charset="-122"/>
              </a:rPr>
              <a:t>枚纽扣</a:t>
            </a:r>
            <a:r>
              <a:rPr lang="en-US" altLang="zh-CN" sz="3200" b="1" dirty="0">
                <a:latin typeface="华文楷体" pitchFamily="2" charset="-122"/>
                <a:ea typeface="华文楷体" pitchFamily="2" charset="-122"/>
              </a:rPr>
              <a:t>5</a:t>
            </a:r>
            <a:r>
              <a:rPr lang="zh-CN" altLang="en-US" sz="3200" b="1" dirty="0">
                <a:latin typeface="华文楷体" pitchFamily="2" charset="-122"/>
                <a:ea typeface="华文楷体" pitchFamily="2" charset="-122"/>
              </a:rPr>
              <a:t>分钱，</a:t>
            </a:r>
            <a:r>
              <a:rPr lang="en-US" altLang="zh-CN" sz="3200" b="1" dirty="0">
                <a:latin typeface="华文楷体" pitchFamily="2" charset="-122"/>
                <a:ea typeface="华文楷体" pitchFamily="2" charset="-122"/>
              </a:rPr>
              <a:t>1000</a:t>
            </a:r>
            <a:r>
              <a:rPr lang="zh-CN" altLang="en-US" sz="3200" b="1" dirty="0">
                <a:latin typeface="华文楷体" pitchFamily="2" charset="-122"/>
                <a:ea typeface="华文楷体" pitchFamily="2" charset="-122"/>
              </a:rPr>
              <a:t>枚纽扣多少元？</a:t>
            </a:r>
            <a:endParaRPr lang="zh-CN" altLang="en-US" sz="3200" b="1" dirty="0">
              <a:latin typeface="华文楷体" pitchFamily="2" charset="-122"/>
              <a:ea typeface="华文楷体" pitchFamily="2" charset="-122"/>
            </a:endParaRPr>
          </a:p>
        </p:txBody>
      </p:sp>
      <p:pic>
        <p:nvPicPr>
          <p:cNvPr id="7173" name="Picture 7"/>
          <p:cNvPicPr>
            <a:picLocks noChangeAspect="1"/>
          </p:cNvPicPr>
          <p:nvPr/>
        </p:nvPicPr>
        <p:blipFill>
          <a:blip r:embed="rId1"/>
          <a:stretch>
            <a:fillRect/>
          </a:stretch>
        </p:blipFill>
        <p:spPr>
          <a:xfrm>
            <a:off x="684213" y="1196975"/>
            <a:ext cx="819150" cy="828675"/>
          </a:xfrm>
          <a:prstGeom prst="rect">
            <a:avLst/>
          </a:prstGeom>
          <a:noFill/>
          <a:ln w="9525">
            <a:noFill/>
          </a:ln>
        </p:spPr>
      </p:pic>
      <p:sp>
        <p:nvSpPr>
          <p:cNvPr id="20" name="Text Box 13"/>
          <p:cNvSpPr txBox="1"/>
          <p:nvPr/>
        </p:nvSpPr>
        <p:spPr>
          <a:xfrm>
            <a:off x="827088" y="3509963"/>
            <a:ext cx="2808287" cy="646112"/>
          </a:xfrm>
          <a:prstGeom prst="rect">
            <a:avLst/>
          </a:prstGeom>
          <a:noFill/>
          <a:ln w="9525">
            <a:noFill/>
          </a:ln>
        </p:spPr>
        <p:txBody>
          <a:bodyPr>
            <a:spAutoFit/>
          </a:bodyPr>
          <a:p>
            <a:pPr lvl="0" eaLnBrk="1" hangingPunct="1">
              <a:spcBef>
                <a:spcPct val="50000"/>
              </a:spcBef>
            </a:pPr>
            <a:r>
              <a:rPr lang="zh-CN" altLang="en-US" sz="3600" b="1" dirty="0">
                <a:latin typeface="华文楷体" pitchFamily="2" charset="-122"/>
                <a:ea typeface="华文楷体" pitchFamily="2" charset="-122"/>
              </a:rPr>
              <a:t>乘法算式：</a:t>
            </a:r>
            <a:endParaRPr lang="en-US" altLang="zh-CN" sz="3600" b="1" dirty="0">
              <a:latin typeface="华文楷体" pitchFamily="2" charset="-122"/>
              <a:ea typeface="华文楷体" pitchFamily="2" charset="-122"/>
            </a:endParaRPr>
          </a:p>
        </p:txBody>
      </p:sp>
      <p:sp>
        <p:nvSpPr>
          <p:cNvPr id="25" name="Text Box 13"/>
          <p:cNvSpPr txBox="1"/>
          <p:nvPr/>
        </p:nvSpPr>
        <p:spPr>
          <a:xfrm>
            <a:off x="2071688" y="4568825"/>
            <a:ext cx="4672012" cy="646113"/>
          </a:xfrm>
          <a:prstGeom prst="rect">
            <a:avLst/>
          </a:prstGeom>
          <a:noFill/>
          <a:ln w="9525">
            <a:noFill/>
          </a:ln>
        </p:spPr>
        <p:txBody>
          <a:bodyPr>
            <a:spAutoFit/>
          </a:bodyPr>
          <a:p>
            <a:pPr lvl="0" eaLnBrk="1" hangingPunct="1">
              <a:spcBef>
                <a:spcPct val="50000"/>
              </a:spcBef>
            </a:pPr>
            <a:r>
              <a:rPr lang="zh-CN" altLang="en-US" sz="3600" b="1" dirty="0">
                <a:latin typeface="华文楷体" pitchFamily="2" charset="-122"/>
                <a:ea typeface="华文楷体" pitchFamily="2" charset="-122"/>
              </a:rPr>
              <a:t>答：</a:t>
            </a:r>
            <a:r>
              <a:rPr lang="en-US" altLang="zh-CN" sz="3600" b="1" dirty="0">
                <a:latin typeface="华文楷体" pitchFamily="2" charset="-122"/>
                <a:ea typeface="华文楷体" pitchFamily="2" charset="-122"/>
              </a:rPr>
              <a:t>1000</a:t>
            </a:r>
            <a:r>
              <a:rPr lang="zh-CN" altLang="en-US" sz="3600" b="1" dirty="0">
                <a:latin typeface="华文楷体" pitchFamily="2" charset="-122"/>
                <a:ea typeface="华文楷体" pitchFamily="2" charset="-122"/>
              </a:rPr>
              <a:t>枚纽扣</a:t>
            </a:r>
            <a:r>
              <a:rPr lang="en-US" altLang="zh-CN" sz="3600" b="1" dirty="0">
                <a:latin typeface="华文楷体" pitchFamily="2" charset="-122"/>
                <a:ea typeface="华文楷体" pitchFamily="2" charset="-122"/>
              </a:rPr>
              <a:t>50</a:t>
            </a:r>
            <a:r>
              <a:rPr lang="zh-CN" altLang="en-US" sz="3600" b="1" dirty="0">
                <a:latin typeface="华文楷体" pitchFamily="2" charset="-122"/>
                <a:ea typeface="华文楷体" pitchFamily="2" charset="-122"/>
              </a:rPr>
              <a:t>元。</a:t>
            </a:r>
            <a:endParaRPr lang="en-US" altLang="zh-CN" sz="3600" b="1" dirty="0">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157"/>
                                        </p:tgtEl>
                                        <p:attrNameLst>
                                          <p:attrName>style.visibility</p:attrName>
                                        </p:attrNameLst>
                                      </p:cBhvr>
                                      <p:to>
                                        <p:strVal val="visible"/>
                                      </p:to>
                                    </p:set>
                                    <p:anim calcmode="lin" valueType="num">
                                      <p:cBhvr>
                                        <p:cTn id="7" dur="500" fill="hold"/>
                                        <p:tgtEl>
                                          <p:spTgt spid="6157"/>
                                        </p:tgtEl>
                                        <p:attrNameLst>
                                          <p:attrName>ppt_w</p:attrName>
                                        </p:attrNameLst>
                                      </p:cBhvr>
                                      <p:tavLst>
                                        <p:tav tm="0">
                                          <p:val>
                                            <p:fltVal val="0.000000"/>
                                          </p:val>
                                        </p:tav>
                                        <p:tav tm="100000">
                                          <p:val>
                                            <p:strVal val="#ppt_w"/>
                                          </p:val>
                                        </p:tav>
                                      </p:tavLst>
                                    </p:anim>
                                    <p:anim calcmode="lin" valueType="num">
                                      <p:cBhvr>
                                        <p:cTn id="8" dur="500" fill="hold"/>
                                        <p:tgtEl>
                                          <p:spTgt spid="6157"/>
                                        </p:tgtEl>
                                        <p:attrNameLst>
                                          <p:attrName>ppt_h</p:attrName>
                                        </p:attrNameLst>
                                      </p:cBhvr>
                                      <p:tavLst>
                                        <p:tav tm="0">
                                          <p:val>
                                            <p:fltVal val="0.000000"/>
                                          </p:val>
                                        </p:tav>
                                        <p:tav tm="100000">
                                          <p:val>
                                            <p:strVal val="#ppt_h"/>
                                          </p:val>
                                        </p:tav>
                                      </p:tavLst>
                                    </p:anim>
                                    <p:animEffect transition="in" filter="fade">
                                      <p:cBhvr>
                                        <p:cTn id="9" dur="500"/>
                                        <p:tgtEl>
                                          <p:spTgt spid="6157"/>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6158"/>
                                        </p:tgtEl>
                                        <p:attrNameLst>
                                          <p:attrName>style.visibility</p:attrName>
                                        </p:attrNameLst>
                                      </p:cBhvr>
                                      <p:to>
                                        <p:strVal val="visible"/>
                                      </p:to>
                                    </p:set>
                                    <p:animEffect transition="in" filter="diamond(in)">
                                      <p:cBhvr>
                                        <p:cTn id="18" dur="500"/>
                                        <p:tgtEl>
                                          <p:spTgt spid="6158"/>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7" grpId="0"/>
      <p:bldP spid="6158" grpId="0"/>
      <p:bldP spid="20" grpId="0"/>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8194" name="Picture 6"/>
          <p:cNvPicPr>
            <a:picLocks noChangeAspect="1"/>
          </p:cNvPicPr>
          <p:nvPr/>
        </p:nvPicPr>
        <p:blipFill>
          <a:blip r:embed="rId1"/>
          <a:stretch>
            <a:fillRect/>
          </a:stretch>
        </p:blipFill>
        <p:spPr>
          <a:xfrm>
            <a:off x="571500" y="1143000"/>
            <a:ext cx="2182813" cy="1285875"/>
          </a:xfrm>
          <a:prstGeom prst="rect">
            <a:avLst/>
          </a:prstGeom>
          <a:noFill/>
          <a:ln w="9525">
            <a:noFill/>
          </a:ln>
        </p:spPr>
      </p:pic>
      <p:sp>
        <p:nvSpPr>
          <p:cNvPr id="8195" name="TextBox 6"/>
          <p:cNvSpPr txBox="1"/>
          <p:nvPr/>
        </p:nvSpPr>
        <p:spPr>
          <a:xfrm>
            <a:off x="1571625" y="2416175"/>
            <a:ext cx="6421438" cy="584200"/>
          </a:xfrm>
          <a:prstGeom prst="rect">
            <a:avLst/>
          </a:prstGeom>
          <a:noFill/>
          <a:ln w="9525">
            <a:noFill/>
          </a:ln>
        </p:spPr>
        <p:txBody>
          <a:bodyPr>
            <a:spAutoFit/>
          </a:bodyPr>
          <a:p>
            <a:pPr lvl="0" eaLnBrk="1" hangingPunct="1"/>
            <a:r>
              <a:rPr lang="zh-CN" altLang="en-US" sz="3200" b="1" dirty="0">
                <a:latin typeface="华文楷体" pitchFamily="2" charset="-122"/>
                <a:ea typeface="华文楷体" pitchFamily="2" charset="-122"/>
              </a:rPr>
              <a:t>观察下面几个算式，你发现了什么？</a:t>
            </a:r>
            <a:endParaRPr lang="zh-CN" altLang="en-US" sz="3200" b="1" dirty="0">
              <a:latin typeface="华文楷体" pitchFamily="2" charset="-122"/>
              <a:ea typeface="华文楷体" pitchFamily="2" charset="-122"/>
            </a:endParaRPr>
          </a:p>
        </p:txBody>
      </p:sp>
      <p:sp>
        <p:nvSpPr>
          <p:cNvPr id="8196" name="Text Box 14"/>
          <p:cNvSpPr txBox="1"/>
          <p:nvPr/>
        </p:nvSpPr>
        <p:spPr>
          <a:xfrm>
            <a:off x="2428875" y="3357563"/>
            <a:ext cx="4387850" cy="646112"/>
          </a:xfrm>
          <a:prstGeom prst="rect">
            <a:avLst/>
          </a:prstGeom>
          <a:noFill/>
          <a:ln w="9525">
            <a:noFill/>
          </a:ln>
        </p:spPr>
        <p:txBody>
          <a:bodyPr>
            <a:spAutoFit/>
          </a:bodyPr>
          <a:p>
            <a:pPr lvl="0" eaLnBrk="1" hangingPunct="1">
              <a:spcBef>
                <a:spcPct val="50000"/>
              </a:spcBef>
            </a:pPr>
            <a:r>
              <a:rPr lang="en-US" altLang="zh-CN" sz="3600" b="1" dirty="0">
                <a:solidFill>
                  <a:srgbClr val="FF0000"/>
                </a:solidFill>
                <a:latin typeface="华文楷体" pitchFamily="2" charset="-122"/>
                <a:ea typeface="华文楷体" pitchFamily="2" charset="-122"/>
              </a:rPr>
              <a:t>0.05×10</a:t>
            </a:r>
            <a:r>
              <a:rPr lang="zh-CN" altLang="en-US" sz="3600" b="1" dirty="0">
                <a:solidFill>
                  <a:srgbClr val="FF0000"/>
                </a:solidFill>
                <a:latin typeface="华文楷体" pitchFamily="2" charset="-122"/>
                <a:ea typeface="华文楷体" pitchFamily="2" charset="-122"/>
              </a:rPr>
              <a:t>＝</a:t>
            </a:r>
            <a:r>
              <a:rPr lang="en-US" altLang="zh-CN" sz="3600" b="1" dirty="0">
                <a:solidFill>
                  <a:srgbClr val="FF0000"/>
                </a:solidFill>
                <a:latin typeface="华文楷体" pitchFamily="2" charset="-122"/>
                <a:ea typeface="华文楷体" pitchFamily="2" charset="-122"/>
              </a:rPr>
              <a:t>0.5</a:t>
            </a:r>
            <a:r>
              <a:rPr lang="zh-CN" altLang="en-US" sz="3600" b="1" dirty="0">
                <a:solidFill>
                  <a:srgbClr val="FF0000"/>
                </a:solidFill>
                <a:latin typeface="华文楷体" pitchFamily="2" charset="-122"/>
                <a:ea typeface="华文楷体" pitchFamily="2" charset="-122"/>
              </a:rPr>
              <a:t>（元）</a:t>
            </a:r>
            <a:endParaRPr lang="en-US" altLang="zh-CN" sz="3600" b="1" dirty="0">
              <a:latin typeface="华文楷体" pitchFamily="2" charset="-122"/>
              <a:ea typeface="华文楷体" pitchFamily="2" charset="-122"/>
            </a:endParaRPr>
          </a:p>
        </p:txBody>
      </p:sp>
      <p:sp>
        <p:nvSpPr>
          <p:cNvPr id="8197" name="Text Box 14"/>
          <p:cNvSpPr txBox="1"/>
          <p:nvPr/>
        </p:nvSpPr>
        <p:spPr>
          <a:xfrm>
            <a:off x="2428875" y="4000500"/>
            <a:ext cx="4387850" cy="646113"/>
          </a:xfrm>
          <a:prstGeom prst="rect">
            <a:avLst/>
          </a:prstGeom>
          <a:noFill/>
          <a:ln w="9525">
            <a:noFill/>
          </a:ln>
        </p:spPr>
        <p:txBody>
          <a:bodyPr>
            <a:spAutoFit/>
          </a:bodyPr>
          <a:p>
            <a:pPr lvl="0" eaLnBrk="1" hangingPunct="1">
              <a:spcBef>
                <a:spcPct val="50000"/>
              </a:spcBef>
            </a:pPr>
            <a:r>
              <a:rPr lang="en-US" altLang="zh-CN" sz="3600" b="1" dirty="0">
                <a:solidFill>
                  <a:srgbClr val="FF0000"/>
                </a:solidFill>
                <a:latin typeface="华文楷体" pitchFamily="2" charset="-122"/>
                <a:ea typeface="华文楷体" pitchFamily="2" charset="-122"/>
              </a:rPr>
              <a:t>0.05×100</a:t>
            </a:r>
            <a:r>
              <a:rPr lang="zh-CN" altLang="en-US" sz="3600" b="1" dirty="0">
                <a:solidFill>
                  <a:srgbClr val="FF0000"/>
                </a:solidFill>
                <a:latin typeface="华文楷体" pitchFamily="2" charset="-122"/>
                <a:ea typeface="华文楷体" pitchFamily="2" charset="-122"/>
              </a:rPr>
              <a:t>＝</a:t>
            </a:r>
            <a:r>
              <a:rPr lang="en-US" altLang="zh-CN" sz="3600" b="1" dirty="0">
                <a:solidFill>
                  <a:srgbClr val="FF0000"/>
                </a:solidFill>
                <a:latin typeface="华文楷体" pitchFamily="2" charset="-122"/>
                <a:ea typeface="华文楷体" pitchFamily="2" charset="-122"/>
              </a:rPr>
              <a:t>5</a:t>
            </a:r>
            <a:r>
              <a:rPr lang="zh-CN" altLang="en-US" sz="3600" b="1" dirty="0">
                <a:solidFill>
                  <a:srgbClr val="FF0000"/>
                </a:solidFill>
                <a:latin typeface="华文楷体" pitchFamily="2" charset="-122"/>
                <a:ea typeface="华文楷体" pitchFamily="2" charset="-122"/>
              </a:rPr>
              <a:t>（元）</a:t>
            </a:r>
            <a:endParaRPr lang="en-US" altLang="zh-CN" sz="3600" b="1" dirty="0">
              <a:latin typeface="华文楷体" pitchFamily="2" charset="-122"/>
              <a:ea typeface="华文楷体" pitchFamily="2" charset="-122"/>
            </a:endParaRPr>
          </a:p>
        </p:txBody>
      </p:sp>
      <p:sp>
        <p:nvSpPr>
          <p:cNvPr id="8198" name="Text Box 14"/>
          <p:cNvSpPr txBox="1"/>
          <p:nvPr/>
        </p:nvSpPr>
        <p:spPr>
          <a:xfrm>
            <a:off x="2428875" y="4640263"/>
            <a:ext cx="4387850" cy="646112"/>
          </a:xfrm>
          <a:prstGeom prst="rect">
            <a:avLst/>
          </a:prstGeom>
          <a:noFill/>
          <a:ln w="9525">
            <a:noFill/>
          </a:ln>
        </p:spPr>
        <p:txBody>
          <a:bodyPr>
            <a:spAutoFit/>
          </a:bodyPr>
          <a:p>
            <a:pPr lvl="0" eaLnBrk="1" hangingPunct="1">
              <a:spcBef>
                <a:spcPct val="50000"/>
              </a:spcBef>
            </a:pPr>
            <a:r>
              <a:rPr lang="en-US" altLang="zh-CN" sz="3600" b="1" dirty="0">
                <a:solidFill>
                  <a:srgbClr val="FF0000"/>
                </a:solidFill>
                <a:latin typeface="华文楷体" pitchFamily="2" charset="-122"/>
                <a:ea typeface="华文楷体" pitchFamily="2" charset="-122"/>
              </a:rPr>
              <a:t>0.05×1000</a:t>
            </a:r>
            <a:r>
              <a:rPr lang="zh-CN" altLang="en-US" sz="3600" b="1" dirty="0">
                <a:solidFill>
                  <a:srgbClr val="FF0000"/>
                </a:solidFill>
                <a:latin typeface="华文楷体" pitchFamily="2" charset="-122"/>
                <a:ea typeface="华文楷体" pitchFamily="2" charset="-122"/>
              </a:rPr>
              <a:t>＝</a:t>
            </a:r>
            <a:r>
              <a:rPr lang="en-US" altLang="zh-CN" sz="3600" b="1" dirty="0">
                <a:solidFill>
                  <a:srgbClr val="FF0000"/>
                </a:solidFill>
                <a:latin typeface="华文楷体" pitchFamily="2" charset="-122"/>
                <a:ea typeface="华文楷体" pitchFamily="2" charset="-122"/>
              </a:rPr>
              <a:t>50</a:t>
            </a:r>
            <a:r>
              <a:rPr lang="zh-CN" altLang="en-US" sz="3600" b="1" dirty="0">
                <a:solidFill>
                  <a:srgbClr val="FF0000"/>
                </a:solidFill>
                <a:latin typeface="华文楷体" pitchFamily="2" charset="-122"/>
                <a:ea typeface="华文楷体" pitchFamily="2" charset="-122"/>
              </a:rPr>
              <a:t>（元）</a:t>
            </a:r>
            <a:endParaRPr lang="en-US" altLang="zh-CN" sz="3600" b="1" dirty="0">
              <a:latin typeface="华文楷体" pitchFamily="2" charset="-122"/>
              <a:ea typeface="华文楷体"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矩形 1"/>
          <p:cNvSpPr/>
          <p:nvPr/>
        </p:nvSpPr>
        <p:spPr>
          <a:xfrm>
            <a:off x="428625" y="2909888"/>
            <a:ext cx="2160588" cy="1008063"/>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r>
              <a:rPr lang="zh-CN" altLang="en-US" sz="2400" b="1" dirty="0">
                <a:latin typeface="华文楷体" pitchFamily="2" charset="-122"/>
                <a:ea typeface="华文楷体" pitchFamily="2" charset="-122"/>
              </a:rPr>
              <a:t>小数点位置向右移动的规律</a:t>
            </a:r>
            <a:endParaRPr lang="zh-CN" altLang="en-US" sz="2400" b="1" dirty="0">
              <a:latin typeface="华文楷体" pitchFamily="2" charset="-122"/>
              <a:ea typeface="华文楷体" pitchFamily="2" charset="-122"/>
            </a:endParaRPr>
          </a:p>
        </p:txBody>
      </p:sp>
      <p:sp>
        <p:nvSpPr>
          <p:cNvPr id="3" name="左大括号 2"/>
          <p:cNvSpPr/>
          <p:nvPr/>
        </p:nvSpPr>
        <p:spPr>
          <a:xfrm>
            <a:off x="2660650" y="2117725"/>
            <a:ext cx="360363" cy="2808288"/>
          </a:xfrm>
          <a:prstGeom prst="leftBrace">
            <a:avLst>
              <a:gd name="adj1" fmla="val 59284"/>
              <a:gd name="adj2" fmla="val 50000"/>
            </a:avLst>
          </a:prstGeom>
        </p:spPr>
        <p:style>
          <a:lnRef idx="3">
            <a:schemeClr val="accent4"/>
          </a:lnRef>
          <a:fillRef idx="0">
            <a:schemeClr val="accent4"/>
          </a:fillRef>
          <a:effectRef idx="2">
            <a:schemeClr val="accent4"/>
          </a:effectRef>
          <a:fontRef idx="minor">
            <a:schemeClr val="tx1"/>
          </a:fontRef>
        </p:style>
        <p:txBody>
          <a:bodyPr anchor="ctr"/>
          <a:p>
            <a:pPr lvl="0" algn="ctr" eaLnBrk="1" hangingPunct="1"/>
            <a:endParaRPr lang="zh-CN" altLang="en-US" b="1" dirty="0">
              <a:latin typeface="华文楷体" pitchFamily="2" charset="-122"/>
              <a:ea typeface="华文楷体" pitchFamily="2" charset="-122"/>
            </a:endParaRPr>
          </a:p>
        </p:txBody>
      </p:sp>
      <p:sp>
        <p:nvSpPr>
          <p:cNvPr id="4" name="矩形 3"/>
          <p:cNvSpPr/>
          <p:nvPr/>
        </p:nvSpPr>
        <p:spPr>
          <a:xfrm>
            <a:off x="3092450" y="1828800"/>
            <a:ext cx="2160588" cy="720725"/>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eaLnBrk="1" hangingPunct="1"/>
            <a:r>
              <a:rPr lang="zh-CN" altLang="en-US" sz="2400" b="1" dirty="0">
                <a:solidFill>
                  <a:srgbClr val="FF0000"/>
                </a:solidFill>
                <a:latin typeface="华文楷体" pitchFamily="2" charset="-122"/>
                <a:ea typeface="华文楷体" pitchFamily="2" charset="-122"/>
              </a:rPr>
              <a:t>一个数扩大到原来的</a:t>
            </a:r>
            <a:r>
              <a:rPr lang="en-US" altLang="zh-CN" sz="2400" b="1" dirty="0">
                <a:solidFill>
                  <a:srgbClr val="FF0000"/>
                </a:solidFill>
                <a:latin typeface="华文楷体" pitchFamily="2" charset="-122"/>
                <a:ea typeface="华文楷体" pitchFamily="2" charset="-122"/>
              </a:rPr>
              <a:t>10</a:t>
            </a:r>
            <a:r>
              <a:rPr lang="zh-CN" altLang="en-US" sz="2400" b="1" dirty="0">
                <a:solidFill>
                  <a:srgbClr val="FF0000"/>
                </a:solidFill>
                <a:latin typeface="华文楷体" pitchFamily="2" charset="-122"/>
                <a:ea typeface="华文楷体" pitchFamily="2" charset="-122"/>
              </a:rPr>
              <a:t>倍</a:t>
            </a:r>
            <a:endParaRPr lang="zh-CN" altLang="en-US" sz="2400" b="1" dirty="0">
              <a:solidFill>
                <a:srgbClr val="FF0000"/>
              </a:solidFill>
              <a:latin typeface="华文楷体" pitchFamily="2" charset="-122"/>
              <a:ea typeface="华文楷体" pitchFamily="2" charset="-122"/>
            </a:endParaRPr>
          </a:p>
        </p:txBody>
      </p:sp>
      <p:sp>
        <p:nvSpPr>
          <p:cNvPr id="5" name="矩形 4"/>
          <p:cNvSpPr/>
          <p:nvPr/>
        </p:nvSpPr>
        <p:spPr>
          <a:xfrm>
            <a:off x="3092450" y="3125788"/>
            <a:ext cx="2160588" cy="719138"/>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eaLnBrk="1" hangingPunct="1"/>
            <a:r>
              <a:rPr lang="zh-CN" altLang="en-US" sz="2400" b="1" dirty="0">
                <a:solidFill>
                  <a:srgbClr val="FF0000"/>
                </a:solidFill>
                <a:latin typeface="华文楷体" pitchFamily="2" charset="-122"/>
                <a:ea typeface="华文楷体" pitchFamily="2" charset="-122"/>
              </a:rPr>
              <a:t>一个数扩大到原来的</a:t>
            </a:r>
            <a:r>
              <a:rPr lang="en-US" altLang="zh-CN" sz="2400" b="1" dirty="0">
                <a:solidFill>
                  <a:srgbClr val="FF0000"/>
                </a:solidFill>
                <a:latin typeface="华文楷体" pitchFamily="2" charset="-122"/>
                <a:ea typeface="华文楷体" pitchFamily="2" charset="-122"/>
              </a:rPr>
              <a:t>100</a:t>
            </a:r>
            <a:r>
              <a:rPr lang="zh-CN" altLang="en-US" sz="2400" b="1" dirty="0">
                <a:solidFill>
                  <a:srgbClr val="FF0000"/>
                </a:solidFill>
                <a:latin typeface="华文楷体" pitchFamily="2" charset="-122"/>
                <a:ea typeface="华文楷体" pitchFamily="2" charset="-122"/>
              </a:rPr>
              <a:t>倍</a:t>
            </a:r>
            <a:endParaRPr lang="zh-CN" altLang="en-US" sz="2400" b="1" dirty="0">
              <a:solidFill>
                <a:srgbClr val="FF0000"/>
              </a:solidFill>
              <a:latin typeface="华文楷体" pitchFamily="2" charset="-122"/>
              <a:ea typeface="华文楷体" pitchFamily="2" charset="-122"/>
            </a:endParaRPr>
          </a:p>
        </p:txBody>
      </p:sp>
      <p:sp>
        <p:nvSpPr>
          <p:cNvPr id="6" name="矩形 5"/>
          <p:cNvSpPr/>
          <p:nvPr/>
        </p:nvSpPr>
        <p:spPr>
          <a:xfrm>
            <a:off x="3092450" y="4565650"/>
            <a:ext cx="2089150" cy="792163"/>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eaLnBrk="1" hangingPunct="1"/>
            <a:r>
              <a:rPr lang="zh-CN" altLang="en-US" sz="2400" b="1" dirty="0">
                <a:solidFill>
                  <a:srgbClr val="FF0000"/>
                </a:solidFill>
                <a:latin typeface="华文楷体" pitchFamily="2" charset="-122"/>
                <a:ea typeface="华文楷体" pitchFamily="2" charset="-122"/>
              </a:rPr>
              <a:t>一个数扩大到原来的</a:t>
            </a:r>
            <a:r>
              <a:rPr lang="en-US" altLang="zh-CN" sz="2400" b="1" dirty="0">
                <a:solidFill>
                  <a:srgbClr val="FF0000"/>
                </a:solidFill>
                <a:latin typeface="华文楷体" pitchFamily="2" charset="-122"/>
                <a:ea typeface="华文楷体" pitchFamily="2" charset="-122"/>
              </a:rPr>
              <a:t>1000</a:t>
            </a:r>
            <a:r>
              <a:rPr lang="zh-CN" altLang="en-US" sz="2400" b="1" dirty="0">
                <a:solidFill>
                  <a:srgbClr val="FF0000"/>
                </a:solidFill>
                <a:latin typeface="华文楷体" pitchFamily="2" charset="-122"/>
                <a:ea typeface="华文楷体" pitchFamily="2" charset="-122"/>
              </a:rPr>
              <a:t>倍</a:t>
            </a:r>
            <a:endParaRPr lang="zh-CN" altLang="en-US" sz="2400" b="1" dirty="0">
              <a:solidFill>
                <a:srgbClr val="FF0000"/>
              </a:solidFill>
              <a:latin typeface="华文楷体" pitchFamily="2" charset="-122"/>
              <a:ea typeface="华文楷体" pitchFamily="2" charset="-122"/>
            </a:endParaRPr>
          </a:p>
        </p:txBody>
      </p:sp>
      <p:sp>
        <p:nvSpPr>
          <p:cNvPr id="7" name="右箭头 6"/>
          <p:cNvSpPr/>
          <p:nvPr/>
        </p:nvSpPr>
        <p:spPr>
          <a:xfrm>
            <a:off x="5397500" y="1973263"/>
            <a:ext cx="719138" cy="360363"/>
          </a:xfrm>
          <a:prstGeom prst="rightArrow">
            <a:avLst/>
          </a:prstGeom>
          <a:solidFill>
            <a:srgbClr val="FF33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b="1" dirty="0">
              <a:solidFill>
                <a:srgbClr val="FFFFFF"/>
              </a:solidFill>
              <a:latin typeface="华文楷体" pitchFamily="2" charset="-122"/>
              <a:ea typeface="华文楷体" pitchFamily="2" charset="-122"/>
            </a:endParaRPr>
          </a:p>
        </p:txBody>
      </p:sp>
      <p:sp>
        <p:nvSpPr>
          <p:cNvPr id="8" name="矩形 7"/>
          <p:cNvSpPr/>
          <p:nvPr/>
        </p:nvSpPr>
        <p:spPr>
          <a:xfrm>
            <a:off x="6261100" y="1757363"/>
            <a:ext cx="2160588" cy="720725"/>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eaLnBrk="1" hangingPunct="1"/>
            <a:r>
              <a:rPr lang="zh-CN" altLang="en-US" sz="2400" b="1" dirty="0">
                <a:latin typeface="华文楷体" pitchFamily="2" charset="-122"/>
                <a:ea typeface="华文楷体" pitchFamily="2" charset="-122"/>
              </a:rPr>
              <a:t>小数点向右移动一位</a:t>
            </a:r>
            <a:endParaRPr lang="zh-CN" altLang="en-US" sz="2400" b="1" dirty="0">
              <a:latin typeface="华文楷体" pitchFamily="2" charset="-122"/>
              <a:ea typeface="华文楷体" pitchFamily="2" charset="-122"/>
            </a:endParaRPr>
          </a:p>
        </p:txBody>
      </p:sp>
      <p:sp>
        <p:nvSpPr>
          <p:cNvPr id="9" name="右箭头 8"/>
          <p:cNvSpPr/>
          <p:nvPr/>
        </p:nvSpPr>
        <p:spPr>
          <a:xfrm>
            <a:off x="5397500" y="3270250"/>
            <a:ext cx="719138" cy="358775"/>
          </a:xfrm>
          <a:prstGeom prst="rightArrow">
            <a:avLst/>
          </a:prstGeom>
          <a:solidFill>
            <a:srgbClr val="FF33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b="1" dirty="0">
              <a:solidFill>
                <a:srgbClr val="FFFFFF"/>
              </a:solidFill>
              <a:latin typeface="华文楷体" pitchFamily="2" charset="-122"/>
              <a:ea typeface="华文楷体" pitchFamily="2" charset="-122"/>
            </a:endParaRPr>
          </a:p>
        </p:txBody>
      </p:sp>
      <p:sp>
        <p:nvSpPr>
          <p:cNvPr id="10" name="矩形 9"/>
          <p:cNvSpPr/>
          <p:nvPr/>
        </p:nvSpPr>
        <p:spPr>
          <a:xfrm>
            <a:off x="6261100" y="3054350"/>
            <a:ext cx="2160588" cy="719138"/>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eaLnBrk="1" hangingPunct="1"/>
            <a:r>
              <a:rPr lang="zh-CN" altLang="en-US" sz="2400" b="1" dirty="0">
                <a:latin typeface="华文楷体" pitchFamily="2" charset="-122"/>
                <a:ea typeface="华文楷体" pitchFamily="2" charset="-122"/>
              </a:rPr>
              <a:t>小数点向右移动两位</a:t>
            </a:r>
            <a:endParaRPr lang="zh-CN" altLang="en-US" sz="2400" b="1" dirty="0">
              <a:latin typeface="华文楷体" pitchFamily="2" charset="-122"/>
              <a:ea typeface="华文楷体" pitchFamily="2" charset="-122"/>
            </a:endParaRPr>
          </a:p>
        </p:txBody>
      </p:sp>
      <p:sp>
        <p:nvSpPr>
          <p:cNvPr id="11" name="右箭头 10"/>
          <p:cNvSpPr/>
          <p:nvPr/>
        </p:nvSpPr>
        <p:spPr>
          <a:xfrm>
            <a:off x="5397500" y="4781550"/>
            <a:ext cx="719138" cy="360363"/>
          </a:xfrm>
          <a:prstGeom prst="rightArrow">
            <a:avLst/>
          </a:prstGeom>
          <a:solidFill>
            <a:srgbClr val="FF33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p>
            <a:pPr lvl="0" algn="ctr" eaLnBrk="1" hangingPunct="1"/>
            <a:endParaRPr lang="zh-CN" altLang="en-US" b="1" dirty="0">
              <a:solidFill>
                <a:srgbClr val="FFFFFF"/>
              </a:solidFill>
              <a:latin typeface="华文楷体" pitchFamily="2" charset="-122"/>
              <a:ea typeface="华文楷体" pitchFamily="2" charset="-122"/>
            </a:endParaRPr>
          </a:p>
        </p:txBody>
      </p:sp>
      <p:sp>
        <p:nvSpPr>
          <p:cNvPr id="12" name="矩形 11"/>
          <p:cNvSpPr/>
          <p:nvPr/>
        </p:nvSpPr>
        <p:spPr>
          <a:xfrm>
            <a:off x="6261100" y="4565650"/>
            <a:ext cx="2160588" cy="720725"/>
          </a:xfrm>
          <a:prstGeom prst="rect">
            <a:avLst/>
          </a:prstGeom>
          <a:solidFill>
            <a:srgbClr val="FFFFC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lvl="0" eaLnBrk="1" hangingPunct="1"/>
            <a:r>
              <a:rPr lang="zh-CN" altLang="en-US" sz="2400" b="1" dirty="0">
                <a:latin typeface="华文楷体" pitchFamily="2" charset="-122"/>
                <a:ea typeface="华文楷体" pitchFamily="2" charset="-122"/>
              </a:rPr>
              <a:t>小数点向右移动三位</a:t>
            </a:r>
            <a:endParaRPr lang="zh-CN" altLang="en-US" sz="2400" b="1" dirty="0">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000000"/>
                                          </p:val>
                                        </p:tav>
                                        <p:tav tm="100000">
                                          <p:val>
                                            <p:strVal val="#ppt_w"/>
                                          </p:val>
                                        </p:tav>
                                      </p:tavLst>
                                    </p:anim>
                                    <p:anim calcmode="lin" valueType="num">
                                      <p:cBhvr>
                                        <p:cTn id="12" dur="500" fill="hold"/>
                                        <p:tgtEl>
                                          <p:spTgt spid="3"/>
                                        </p:tgtEl>
                                        <p:attrNameLst>
                                          <p:attrName>ppt_h</p:attrName>
                                        </p:attrNameLst>
                                      </p:cBhvr>
                                      <p:tavLst>
                                        <p:tav tm="0">
                                          <p:val>
                                            <p:fltVal val="0.000000"/>
                                          </p:val>
                                        </p:tav>
                                        <p:tav tm="100000">
                                          <p:val>
                                            <p:strVal val="#ppt_h"/>
                                          </p:val>
                                        </p:tav>
                                      </p:tavLst>
                                    </p:anim>
                                    <p:animEffect transition="in" filter="fade">
                                      <p:cBhvr>
                                        <p:cTn id="13" dur="500"/>
                                        <p:tgtEl>
                                          <p:spTgt spid="3"/>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000000"/>
                                          </p:val>
                                        </p:tav>
                                        <p:tav tm="100000">
                                          <p:val>
                                            <p:strVal val="#ppt_w"/>
                                          </p:val>
                                        </p:tav>
                                      </p:tavLst>
                                    </p:anim>
                                    <p:anim calcmode="lin" valueType="num">
                                      <p:cBhvr>
                                        <p:cTn id="17" dur="500" fill="hold"/>
                                        <p:tgtEl>
                                          <p:spTgt spid="4"/>
                                        </p:tgtEl>
                                        <p:attrNameLst>
                                          <p:attrName>ppt_h</p:attrName>
                                        </p:attrNameLst>
                                      </p:cBhvr>
                                      <p:tavLst>
                                        <p:tav tm="0">
                                          <p:val>
                                            <p:fltVal val="0.000000"/>
                                          </p:val>
                                        </p:tav>
                                        <p:tav tm="100000">
                                          <p:val>
                                            <p:strVal val="#ppt_h"/>
                                          </p:val>
                                        </p:tav>
                                      </p:tavLst>
                                    </p:anim>
                                    <p:animEffect transition="in" filter="fade">
                                      <p:cBhvr>
                                        <p:cTn id="18" dur="500"/>
                                        <p:tgtEl>
                                          <p:spTgt spid="4"/>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000000"/>
                                          </p:val>
                                        </p:tav>
                                        <p:tav tm="100000">
                                          <p:val>
                                            <p:strVal val="#ppt_w"/>
                                          </p:val>
                                        </p:tav>
                                      </p:tavLst>
                                    </p:anim>
                                    <p:anim calcmode="lin" valueType="num">
                                      <p:cBhvr>
                                        <p:cTn id="22" dur="500" fill="hold"/>
                                        <p:tgtEl>
                                          <p:spTgt spid="5"/>
                                        </p:tgtEl>
                                        <p:attrNameLst>
                                          <p:attrName>ppt_h</p:attrName>
                                        </p:attrNameLst>
                                      </p:cBhvr>
                                      <p:tavLst>
                                        <p:tav tm="0">
                                          <p:val>
                                            <p:fltVal val="0.000000"/>
                                          </p:val>
                                        </p:tav>
                                        <p:tav tm="100000">
                                          <p:val>
                                            <p:strVal val="#ppt_h"/>
                                          </p:val>
                                        </p:tav>
                                      </p:tavLst>
                                    </p:anim>
                                    <p:animEffect transition="in" filter="fade">
                                      <p:cBhvr>
                                        <p:cTn id="23" dur="500"/>
                                        <p:tgtEl>
                                          <p:spTgt spid="5"/>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000000"/>
                                          </p:val>
                                        </p:tav>
                                        <p:tav tm="100000">
                                          <p:val>
                                            <p:strVal val="#ppt_w"/>
                                          </p:val>
                                        </p:tav>
                                      </p:tavLst>
                                    </p:anim>
                                    <p:anim calcmode="lin" valueType="num">
                                      <p:cBhvr>
                                        <p:cTn id="27" dur="500" fill="hold"/>
                                        <p:tgtEl>
                                          <p:spTgt spid="6"/>
                                        </p:tgtEl>
                                        <p:attrNameLst>
                                          <p:attrName>ppt_h</p:attrName>
                                        </p:attrNameLst>
                                      </p:cBhvr>
                                      <p:tavLst>
                                        <p:tav tm="0">
                                          <p:val>
                                            <p:fltVal val="0.000000"/>
                                          </p:val>
                                        </p:tav>
                                        <p:tav tm="100000">
                                          <p:val>
                                            <p:strVal val="#ppt_h"/>
                                          </p:val>
                                        </p:tav>
                                      </p:tavLst>
                                    </p:anim>
                                    <p:animEffect transition="in" filter="fade">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242" name="图片 3" descr="抠图、试一试.png"/>
          <p:cNvPicPr>
            <a:picLocks noChangeAspect="1"/>
          </p:cNvPicPr>
          <p:nvPr/>
        </p:nvPicPr>
        <p:blipFill>
          <a:blip r:embed="rId1"/>
          <a:stretch>
            <a:fillRect/>
          </a:stretch>
        </p:blipFill>
        <p:spPr>
          <a:xfrm>
            <a:off x="271463" y="1098550"/>
            <a:ext cx="2571750" cy="1538288"/>
          </a:xfrm>
          <a:prstGeom prst="rect">
            <a:avLst/>
          </a:prstGeom>
          <a:noFill/>
          <a:ln w="9525">
            <a:noFill/>
          </a:ln>
        </p:spPr>
      </p:pic>
      <p:sp>
        <p:nvSpPr>
          <p:cNvPr id="10243" name="TextBox 4"/>
          <p:cNvSpPr txBox="1"/>
          <p:nvPr/>
        </p:nvSpPr>
        <p:spPr>
          <a:xfrm>
            <a:off x="1057275" y="1857375"/>
            <a:ext cx="1714500" cy="708025"/>
          </a:xfrm>
          <a:prstGeom prst="rect">
            <a:avLst/>
          </a:prstGeom>
          <a:noFill/>
          <a:ln w="9525">
            <a:noFill/>
          </a:ln>
        </p:spPr>
        <p:txBody>
          <a:bodyPr>
            <a:spAutoFit/>
          </a:bodyPr>
          <a:p>
            <a:pPr lvl="0" eaLnBrk="1" hangingPunct="1"/>
            <a:r>
              <a:rPr lang="zh-CN" altLang="en-US" sz="4000" b="1" dirty="0">
                <a:latin typeface="华文楷体" pitchFamily="2" charset="-122"/>
                <a:ea typeface="华文楷体" pitchFamily="2" charset="-122"/>
              </a:rPr>
              <a:t>试一试</a:t>
            </a:r>
            <a:endParaRPr lang="zh-CN" altLang="en-US" sz="4000" b="1" dirty="0">
              <a:latin typeface="华文楷体" pitchFamily="2" charset="-122"/>
              <a:ea typeface="华文楷体" pitchFamily="2" charset="-122"/>
            </a:endParaRPr>
          </a:p>
        </p:txBody>
      </p:sp>
      <p:sp>
        <p:nvSpPr>
          <p:cNvPr id="10244" name="TextBox 5"/>
          <p:cNvSpPr txBox="1"/>
          <p:nvPr/>
        </p:nvSpPr>
        <p:spPr>
          <a:xfrm>
            <a:off x="2803525" y="1557338"/>
            <a:ext cx="6161088" cy="1200150"/>
          </a:xfrm>
          <a:prstGeom prst="rect">
            <a:avLst/>
          </a:prstGeom>
          <a:noFill/>
          <a:ln w="9525">
            <a:noFill/>
          </a:ln>
        </p:spPr>
        <p:txBody>
          <a:bodyPr>
            <a:spAutoFit/>
          </a:bodyPr>
          <a:p>
            <a:pPr lvl="0" eaLnBrk="1" hangingPunct="1"/>
            <a:r>
              <a:rPr lang="zh-CN" altLang="en-US" sz="3600" b="1" dirty="0">
                <a:latin typeface="华文楷体" pitchFamily="2" charset="-122"/>
                <a:ea typeface="华文楷体" pitchFamily="2" charset="-122"/>
              </a:rPr>
              <a:t>把</a:t>
            </a:r>
            <a:r>
              <a:rPr lang="en-US" altLang="zh-CN" sz="3600" b="1" dirty="0">
                <a:latin typeface="华文楷体" pitchFamily="2" charset="-122"/>
                <a:ea typeface="华文楷体" pitchFamily="2" charset="-122"/>
              </a:rPr>
              <a:t>3.87</a:t>
            </a:r>
            <a:r>
              <a:rPr lang="zh-CN" altLang="en-US" sz="3600" b="1" dirty="0">
                <a:latin typeface="华文楷体" pitchFamily="2" charset="-122"/>
                <a:ea typeface="华文楷体" pitchFamily="2" charset="-122"/>
              </a:rPr>
              <a:t>分别扩大到原来的</a:t>
            </a:r>
            <a:r>
              <a:rPr lang="en-US" altLang="zh-CN" sz="3600" b="1" dirty="0">
                <a:latin typeface="华文楷体" pitchFamily="2" charset="-122"/>
                <a:ea typeface="华文楷体" pitchFamily="2" charset="-122"/>
              </a:rPr>
              <a:t>10</a:t>
            </a:r>
            <a:r>
              <a:rPr lang="zh-CN" altLang="en-US" sz="3600" b="1" dirty="0">
                <a:latin typeface="华文楷体" pitchFamily="2" charset="-122"/>
                <a:ea typeface="华文楷体" pitchFamily="2" charset="-122"/>
              </a:rPr>
              <a:t>倍、</a:t>
            </a:r>
            <a:r>
              <a:rPr lang="en-US" altLang="zh-CN" sz="3600" b="1" dirty="0">
                <a:latin typeface="华文楷体" pitchFamily="2" charset="-122"/>
                <a:ea typeface="华文楷体" pitchFamily="2" charset="-122"/>
              </a:rPr>
              <a:t>100</a:t>
            </a:r>
            <a:r>
              <a:rPr lang="zh-CN" altLang="en-US" sz="3600" b="1" dirty="0">
                <a:latin typeface="华文楷体" pitchFamily="2" charset="-122"/>
                <a:ea typeface="华文楷体" pitchFamily="2" charset="-122"/>
              </a:rPr>
              <a:t>倍、</a:t>
            </a:r>
            <a:r>
              <a:rPr lang="en-US" altLang="zh-CN" sz="3600" b="1" dirty="0">
                <a:latin typeface="华文楷体" pitchFamily="2" charset="-122"/>
                <a:ea typeface="华文楷体" pitchFamily="2" charset="-122"/>
              </a:rPr>
              <a:t>1000</a:t>
            </a:r>
            <a:r>
              <a:rPr lang="zh-CN" altLang="en-US" sz="3600" b="1" dirty="0">
                <a:latin typeface="华文楷体" pitchFamily="2" charset="-122"/>
                <a:ea typeface="华文楷体" pitchFamily="2" charset="-122"/>
              </a:rPr>
              <a:t>倍，各是多少？</a:t>
            </a:r>
            <a:endParaRPr lang="zh-CN" altLang="en-US" sz="3600" b="1" dirty="0">
              <a:latin typeface="华文楷体" pitchFamily="2" charset="-122"/>
              <a:ea typeface="华文楷体" pitchFamily="2" charset="-122"/>
            </a:endParaRPr>
          </a:p>
        </p:txBody>
      </p:sp>
      <p:sp>
        <p:nvSpPr>
          <p:cNvPr id="8" name="Text Box 6"/>
          <p:cNvSpPr txBox="1"/>
          <p:nvPr/>
        </p:nvSpPr>
        <p:spPr>
          <a:xfrm>
            <a:off x="2584450" y="2997200"/>
            <a:ext cx="3527425" cy="646113"/>
          </a:xfrm>
          <a:prstGeom prst="rect">
            <a:avLst/>
          </a:prstGeom>
          <a:noFill/>
          <a:ln w="9525">
            <a:noFill/>
          </a:ln>
        </p:spPr>
        <p:txBody>
          <a:bodyPr>
            <a:spAutoFit/>
          </a:bodyPr>
          <a:p>
            <a:pPr lvl="0" eaLnBrk="1" hangingPunct="1">
              <a:spcBef>
                <a:spcPct val="50000"/>
              </a:spcBef>
            </a:pPr>
            <a:r>
              <a:rPr lang="en-US" altLang="zh-CN" sz="3600" b="1" dirty="0">
                <a:latin typeface="华文楷体" pitchFamily="2" charset="-122"/>
                <a:ea typeface="华文楷体" pitchFamily="2" charset="-122"/>
              </a:rPr>
              <a:t>3.87×10 =</a:t>
            </a:r>
            <a:endParaRPr lang="en-US" altLang="zh-CN" sz="3600" b="1" dirty="0">
              <a:latin typeface="华文楷体" pitchFamily="2" charset="-122"/>
              <a:ea typeface="华文楷体" pitchFamily="2" charset="-122"/>
            </a:endParaRPr>
          </a:p>
        </p:txBody>
      </p:sp>
      <p:sp>
        <p:nvSpPr>
          <p:cNvPr id="9" name="Text Box 12"/>
          <p:cNvSpPr txBox="1"/>
          <p:nvPr/>
        </p:nvSpPr>
        <p:spPr>
          <a:xfrm>
            <a:off x="4859338" y="3000375"/>
            <a:ext cx="1296987" cy="646113"/>
          </a:xfrm>
          <a:prstGeom prst="rect">
            <a:avLst/>
          </a:prstGeom>
          <a:noFill/>
          <a:ln w="9525">
            <a:noFill/>
          </a:ln>
        </p:spPr>
        <p:txBody>
          <a:bodyPr>
            <a:spAutoFit/>
          </a:bodyPr>
          <a:p>
            <a:pPr lvl="0" eaLnBrk="1" hangingPunct="1">
              <a:spcBef>
                <a:spcPct val="50000"/>
              </a:spcBef>
            </a:pPr>
            <a:r>
              <a:rPr lang="en-US" altLang="zh-CN" sz="3600" b="1" dirty="0">
                <a:solidFill>
                  <a:srgbClr val="FF0000"/>
                </a:solidFill>
                <a:latin typeface="华文楷体" pitchFamily="2" charset="-122"/>
                <a:ea typeface="华文楷体" pitchFamily="2" charset="-122"/>
              </a:rPr>
              <a:t>38.7</a:t>
            </a:r>
            <a:endParaRPr lang="zh-CN" altLang="en-US" sz="3600" b="1" dirty="0">
              <a:latin typeface="华文楷体" pitchFamily="2" charset="-122"/>
              <a:ea typeface="华文楷体" pitchFamily="2" charset="-122"/>
            </a:endParaRPr>
          </a:p>
        </p:txBody>
      </p:sp>
      <p:sp>
        <p:nvSpPr>
          <p:cNvPr id="10" name="TextBox 9"/>
          <p:cNvSpPr txBox="1"/>
          <p:nvPr/>
        </p:nvSpPr>
        <p:spPr>
          <a:xfrm>
            <a:off x="857250" y="4797425"/>
            <a:ext cx="7143750" cy="1200150"/>
          </a:xfrm>
          <a:prstGeom prst="rect">
            <a:avLst/>
          </a:prstGeom>
          <a:noFill/>
          <a:ln w="9525">
            <a:noFill/>
          </a:ln>
        </p:spPr>
        <p:txBody>
          <a:bodyPr>
            <a:spAutoFit/>
          </a:bodyPr>
          <a:p>
            <a:pPr lvl="0" eaLnBrk="1" hangingPunct="1"/>
            <a:r>
              <a:rPr lang="en-US" altLang="zh-CN" sz="3600" b="1" dirty="0">
                <a:latin typeface="华文楷体" pitchFamily="2" charset="-122"/>
                <a:ea typeface="华文楷体" pitchFamily="2" charset="-122"/>
              </a:rPr>
              <a:t>3.87×1000</a:t>
            </a:r>
            <a:r>
              <a:rPr lang="zh-CN" altLang="en-US" sz="3600" b="1" dirty="0">
                <a:latin typeface="华文楷体" pitchFamily="2" charset="-122"/>
                <a:ea typeface="华文楷体" pitchFamily="2" charset="-122"/>
              </a:rPr>
              <a:t>，把</a:t>
            </a:r>
            <a:r>
              <a:rPr lang="en-US" altLang="zh-CN" sz="3600" b="1" dirty="0">
                <a:latin typeface="华文楷体" pitchFamily="2" charset="-122"/>
                <a:ea typeface="华文楷体" pitchFamily="2" charset="-122"/>
              </a:rPr>
              <a:t>3.87</a:t>
            </a:r>
            <a:r>
              <a:rPr lang="zh-CN" altLang="en-US" sz="3600" b="1" dirty="0">
                <a:latin typeface="华文楷体" pitchFamily="2" charset="-122"/>
                <a:ea typeface="华文楷体" pitchFamily="2" charset="-122"/>
              </a:rPr>
              <a:t>的小数点向右移动三位，位数不够，怎么办？</a:t>
            </a:r>
            <a:endParaRPr lang="zh-CN" altLang="en-US" sz="3600" b="1" dirty="0">
              <a:latin typeface="华文楷体" pitchFamily="2" charset="-122"/>
              <a:ea typeface="华文楷体" pitchFamily="2" charset="-122"/>
            </a:endParaRPr>
          </a:p>
        </p:txBody>
      </p:sp>
      <p:sp>
        <p:nvSpPr>
          <p:cNvPr id="11" name="Text Box 6"/>
          <p:cNvSpPr txBox="1"/>
          <p:nvPr/>
        </p:nvSpPr>
        <p:spPr>
          <a:xfrm>
            <a:off x="2584450" y="3859213"/>
            <a:ext cx="3527425" cy="646112"/>
          </a:xfrm>
          <a:prstGeom prst="rect">
            <a:avLst/>
          </a:prstGeom>
          <a:noFill/>
          <a:ln w="9525">
            <a:noFill/>
          </a:ln>
        </p:spPr>
        <p:txBody>
          <a:bodyPr>
            <a:spAutoFit/>
          </a:bodyPr>
          <a:p>
            <a:pPr lvl="0" eaLnBrk="1" hangingPunct="1">
              <a:spcBef>
                <a:spcPct val="50000"/>
              </a:spcBef>
            </a:pPr>
            <a:r>
              <a:rPr lang="en-US" altLang="zh-CN" sz="3600" b="1" dirty="0">
                <a:latin typeface="华文楷体" pitchFamily="2" charset="-122"/>
                <a:ea typeface="华文楷体" pitchFamily="2" charset="-122"/>
              </a:rPr>
              <a:t>3.87×100 =</a:t>
            </a:r>
            <a:endParaRPr lang="en-US" altLang="zh-CN" sz="3600" b="1" dirty="0">
              <a:latin typeface="华文楷体" pitchFamily="2" charset="-122"/>
              <a:ea typeface="华文楷体" pitchFamily="2" charset="-122"/>
            </a:endParaRPr>
          </a:p>
        </p:txBody>
      </p:sp>
      <p:sp>
        <p:nvSpPr>
          <p:cNvPr id="12" name="Text Box 12"/>
          <p:cNvSpPr txBox="1"/>
          <p:nvPr/>
        </p:nvSpPr>
        <p:spPr>
          <a:xfrm>
            <a:off x="4932363" y="3862388"/>
            <a:ext cx="1295400" cy="646112"/>
          </a:xfrm>
          <a:prstGeom prst="rect">
            <a:avLst/>
          </a:prstGeom>
          <a:noFill/>
          <a:ln w="9525">
            <a:noFill/>
          </a:ln>
        </p:spPr>
        <p:txBody>
          <a:bodyPr>
            <a:spAutoFit/>
          </a:bodyPr>
          <a:p>
            <a:pPr lvl="0" eaLnBrk="1" hangingPunct="1">
              <a:spcBef>
                <a:spcPct val="50000"/>
              </a:spcBef>
            </a:pPr>
            <a:r>
              <a:rPr lang="en-US" altLang="zh-CN" sz="3600" b="1" dirty="0">
                <a:solidFill>
                  <a:srgbClr val="FF0000"/>
                </a:solidFill>
                <a:latin typeface="华文楷体" pitchFamily="2" charset="-122"/>
                <a:ea typeface="华文楷体" pitchFamily="2" charset="-122"/>
              </a:rPr>
              <a:t>387</a:t>
            </a:r>
            <a:endParaRPr lang="zh-CN" altLang="en-US" sz="3600" b="1" dirty="0">
              <a:latin typeface="华文楷体" pitchFamily="2" charset="-122"/>
              <a:ea typeface="华文楷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blinds(horizontal)">
                                      <p:cBhvr>
                                        <p:cTn id="22" dur="500"/>
                                        <p:tgtEl>
                                          <p:spTgt spid="1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Lst>
  </p:timing>
</p:sld>
</file>

<file path=ppt/theme/theme1.xml><?xml version="1.0" encoding="utf-8"?>
<a:theme xmlns:a="http://schemas.openxmlformats.org/drawingml/2006/main" name="21cnjy01">
  <a:themeElements>
    <a:clrScheme name="21cnjy0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21cnjy01">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1cnjy0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21cnjy0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21cnjy0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21cnjy0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21cnjy0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21cnjy0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21cnjy0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21cnjy0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21cnjy0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21cnjy0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21cnjy0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21cnjy0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1170</Words>
  <Application>WPS 演示</Application>
  <PresentationFormat>全屏显示(4:3)</PresentationFormat>
  <Paragraphs>183</Paragraphs>
  <Slides>16</Slides>
  <Notes>14</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16</vt:i4>
      </vt:variant>
    </vt:vector>
  </HeadingPairs>
  <TitlesOfParts>
    <vt:vector size="23" baseType="lpstr">
      <vt:lpstr>Arial</vt:lpstr>
      <vt:lpstr>宋体</vt:lpstr>
      <vt:lpstr>Wingdings</vt:lpstr>
      <vt:lpstr>Calibri</vt:lpstr>
      <vt:lpstr>华文楷体</vt:lpstr>
      <vt:lpstr>微软雅黑</vt:lpstr>
      <vt:lpstr>21cnjy01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
  <cp:lastModifiedBy>caoliang</cp:lastModifiedBy>
  <cp:revision>5</cp:revision>
  <dcterms:created xsi:type="dcterms:W3CDTF">2014-09-03T07:06:47Z</dcterms:created>
  <dcterms:modified xsi:type="dcterms:W3CDTF">2016-12-06T01:58:10Z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