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0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40" d="100"/>
          <a:sy n="40" d="100"/>
        </p:scale>
        <p:origin x="-11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4"/>
          <p:cNvSpPr txBox="1"/>
          <p:nvPr/>
        </p:nvSpPr>
        <p:spPr>
          <a:xfrm>
            <a:off x="1143000" y="2089150"/>
            <a:ext cx="6629400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8000" b="1" dirty="0">
                <a:latin typeface="华文楷体" pitchFamily="2" charset="-122"/>
                <a:ea typeface="华文楷体" pitchFamily="2" charset="-122"/>
              </a:rPr>
              <a:t> 除数是两位小数的除法</a:t>
            </a:r>
            <a:endParaRPr lang="zh-CN" altLang="en-US" sz="8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28688" y="1201738"/>
            <a:ext cx="4572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D0A10"/>
                </a:solidFill>
                <a:latin typeface="华文楷体" pitchFamily="2" charset="-122"/>
                <a:ea typeface="华文楷体" pitchFamily="2" charset="-122"/>
              </a:rPr>
              <a:t>冀教版小学数学五年级</a:t>
            </a:r>
            <a:endParaRPr lang="zh-CN" altLang="en-US" sz="3200" b="1" dirty="0">
              <a:solidFill>
                <a:srgbClr val="0D0A1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3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2214563" y="1149350"/>
            <a:ext cx="4643437" cy="225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4"/>
          <p:cNvSpPr txBox="1"/>
          <p:nvPr/>
        </p:nvSpPr>
        <p:spPr>
          <a:xfrm>
            <a:off x="428625" y="3559175"/>
            <a:ext cx="82153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）普通冰箱的耗电量是节能冰箱的几倍？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50" name="Picture 2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2571750" y="4408488"/>
            <a:ext cx="5695950" cy="151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 descr="小书本.jpg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542925" y="1000125"/>
            <a:ext cx="1730375" cy="1858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4"/>
          <p:cNvSpPr txBox="1"/>
          <p:nvPr/>
        </p:nvSpPr>
        <p:spPr>
          <a:xfrm>
            <a:off x="838200" y="1381125"/>
            <a:ext cx="11430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归纳总结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2" name="TextBox 5"/>
          <p:cNvSpPr txBox="1"/>
          <p:nvPr/>
        </p:nvSpPr>
        <p:spPr>
          <a:xfrm>
            <a:off x="838200" y="2905125"/>
            <a:ext cx="7467600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一个数除以小数，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先看除数有几位小数，去掉除数的小数点，即向右移动相应的位数，被除数的小数点也向右移动相应的位数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被除数的小数位数比除数的小数位数少几位，就在被除数的末尾补几个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），然后按照除数是整数的计算方法计算。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7"/>
          <p:cNvSpPr txBox="1"/>
          <p:nvPr/>
        </p:nvSpPr>
        <p:spPr>
          <a:xfrm>
            <a:off x="547688" y="2819400"/>
            <a:ext cx="75961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、计算下面各题。（用计算器验算）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5" name="Picture 2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357188" y="3714750"/>
            <a:ext cx="8429625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1" descr="抠图、练一练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14400"/>
            <a:ext cx="2428875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Box 6"/>
          <p:cNvSpPr txBox="1"/>
          <p:nvPr/>
        </p:nvSpPr>
        <p:spPr>
          <a:xfrm>
            <a:off x="1219200" y="1600200"/>
            <a:ext cx="22860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练一练</a:t>
            </a:r>
            <a:endParaRPr lang="zh-CN" altLang="en-US" sz="44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7"/>
          <p:cNvSpPr txBox="1"/>
          <p:nvPr/>
        </p:nvSpPr>
        <p:spPr>
          <a:xfrm>
            <a:off x="547688" y="1285875"/>
            <a:ext cx="83105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、根据三种书的价钱，提出倍数问题并解答。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339" name="Picture 2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428625" y="2478088"/>
            <a:ext cx="8286750" cy="245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7"/>
          <p:cNvSpPr txBox="1"/>
          <p:nvPr/>
        </p:nvSpPr>
        <p:spPr>
          <a:xfrm>
            <a:off x="547688" y="1071563"/>
            <a:ext cx="83105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、养鸡场运来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5.28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吨饲料，够用一个月吗？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2306638"/>
            <a:ext cx="7929562" cy="286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000250" y="5286375"/>
            <a:ext cx="53578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5.28÷0.16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（天）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813" y="5857875"/>
            <a:ext cx="53578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33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＞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够用一个月。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7"/>
          <p:cNvSpPr txBox="1"/>
          <p:nvPr/>
        </p:nvSpPr>
        <p:spPr>
          <a:xfrm>
            <a:off x="547688" y="1071563"/>
            <a:ext cx="83105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、一只海豚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1.25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小时游了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千米。这只海豚每小时游多少千米？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373313"/>
            <a:ext cx="5248275" cy="245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000250" y="5072063"/>
            <a:ext cx="535781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90÷1.25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（千米）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25" y="5783263"/>
            <a:ext cx="6286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答：这只海豚每小时游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72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千米。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1"/>
          <p:cNvSpPr/>
          <p:nvPr/>
        </p:nvSpPr>
        <p:spPr>
          <a:xfrm>
            <a:off x="447675" y="1714500"/>
            <a:ext cx="8477250" cy="4454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、结合具体问题，经历解决问题，学习除数是两位小数的计算方法的过程。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、理解并掌握除数是两位小数的计算方法，能正确进行计算。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、在探索和总结小数除法计算方法的过程中，获得成功的体验，树立自信心。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3024188" y="955675"/>
            <a:ext cx="3048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4"/>
          <p:cNvSpPr/>
          <p:nvPr/>
        </p:nvSpPr>
        <p:spPr>
          <a:xfrm>
            <a:off x="1119188" y="2578100"/>
            <a:ext cx="6881812" cy="7080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5.4÷2.7=               26.8÷6.7=  </a:t>
            </a:r>
            <a:endParaRPr lang="en-US" altLang="zh-CN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9" name="图片 4" descr="复习回顾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928688"/>
            <a:ext cx="2452687" cy="1973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rc 11"/>
          <p:cNvSpPr/>
          <p:nvPr/>
        </p:nvSpPr>
        <p:spPr>
          <a:xfrm rot="6669036" flipH="1">
            <a:off x="546100" y="3840163"/>
            <a:ext cx="920750" cy="882650"/>
          </a:xfrm>
          <a:custGeom>
            <a:avLst/>
            <a:gdLst>
              <a:gd name="txL" fmla="*/ 0 w 11519"/>
              <a:gd name="txT" fmla="*/ 0 h 21350"/>
              <a:gd name="txR" fmla="*/ 11519 w 11519"/>
              <a:gd name="txB" fmla="*/ 21350 h 21350"/>
            </a:gdLst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11519" h="21350" fill="none">
                <a:moveTo>
                  <a:pt x="3274" y="-1"/>
                </a:moveTo>
                <a:cubicBezTo>
                  <a:pt x="6204" y="448"/>
                  <a:pt x="9011" y="1496"/>
                  <a:pt x="11519" y="3077"/>
                </a:cubicBezTo>
              </a:path>
              <a:path w="11519" h="21350" stroke="0">
                <a:moveTo>
                  <a:pt x="3274" y="-1"/>
                </a:moveTo>
                <a:cubicBezTo>
                  <a:pt x="6204" y="448"/>
                  <a:pt x="9011" y="1496"/>
                  <a:pt x="11519" y="3077"/>
                </a:cubicBezTo>
                <a:lnTo>
                  <a:pt x="0" y="21350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43063" y="3954463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28750" y="3954463"/>
            <a:ext cx="17145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95538" y="3954463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6725" y="3941763"/>
            <a:ext cx="428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5350" y="3948113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66975" y="3298825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95538" y="458470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9725" y="459105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428750" y="5297488"/>
            <a:ext cx="17145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57438" y="5292725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71688" y="3941763"/>
            <a:ext cx="357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5813" y="3935413"/>
            <a:ext cx="357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1" name="直接连接符 20"/>
          <p:cNvCxnSpPr>
            <a:endCxn id="20" idx="2"/>
          </p:cNvCxnSpPr>
          <p:nvPr/>
        </p:nvCxnSpPr>
        <p:spPr>
          <a:xfrm rot="16200000" flipH="1">
            <a:off x="770731" y="4450556"/>
            <a:ext cx="350838" cy="349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16200000" flipH="1">
            <a:off x="2056606" y="4450556"/>
            <a:ext cx="350838" cy="349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610610" y="2193925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Arc 11"/>
          <p:cNvSpPr/>
          <p:nvPr/>
        </p:nvSpPr>
        <p:spPr>
          <a:xfrm rot="6669036" flipH="1">
            <a:off x="4546600" y="3898900"/>
            <a:ext cx="920750" cy="882650"/>
          </a:xfrm>
          <a:custGeom>
            <a:avLst/>
            <a:gdLst>
              <a:gd name="txL" fmla="*/ 0 w 11519"/>
              <a:gd name="txT" fmla="*/ 0 h 21350"/>
              <a:gd name="txR" fmla="*/ 11519 w 11519"/>
              <a:gd name="txB" fmla="*/ 21350 h 21350"/>
            </a:gdLst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11519" h="21350" fill="none">
                <a:moveTo>
                  <a:pt x="3274" y="-1"/>
                </a:moveTo>
                <a:cubicBezTo>
                  <a:pt x="6204" y="448"/>
                  <a:pt x="9011" y="1496"/>
                  <a:pt x="11519" y="3077"/>
                </a:cubicBezTo>
              </a:path>
              <a:path w="11519" h="21350" stroke="0">
                <a:moveTo>
                  <a:pt x="3274" y="-1"/>
                </a:moveTo>
                <a:cubicBezTo>
                  <a:pt x="6204" y="448"/>
                  <a:pt x="9011" y="1496"/>
                  <a:pt x="11519" y="3077"/>
                </a:cubicBezTo>
                <a:lnTo>
                  <a:pt x="0" y="21350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467350" y="401320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429250" y="4013200"/>
            <a:ext cx="17145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967413" y="401320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00813" y="401320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67225" y="4000500"/>
            <a:ext cx="428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95850" y="400685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67475" y="3286125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00813" y="4643438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29313" y="4643438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29250" y="4649788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429250" y="5356225"/>
            <a:ext cx="17145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572250" y="5357813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86500" y="4006850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14875" y="4000500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rot="16200000" flipH="1">
            <a:off x="4700588" y="4443413"/>
            <a:ext cx="350838" cy="3651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16200000" flipH="1">
            <a:off x="6272213" y="4443413"/>
            <a:ext cx="350838" cy="3651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3895725" y="2814955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3" grpId="0"/>
      <p:bldP spid="15" grpId="0"/>
      <p:bldP spid="16" grpId="0"/>
      <p:bldP spid="18" grpId="0"/>
      <p:bldP spid="19" grpId="0"/>
      <p:bldP spid="20" grpId="0"/>
      <p:bldP spid="27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812800" y="1000125"/>
            <a:ext cx="630238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10"/>
          <p:cNvSpPr txBox="1"/>
          <p:nvPr/>
        </p:nvSpPr>
        <p:spPr>
          <a:xfrm>
            <a:off x="1643063" y="1201738"/>
            <a:ext cx="528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冰箱耗电问题。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24" name="TextBox 6"/>
          <p:cNvSpPr txBox="1"/>
          <p:nvPr/>
        </p:nvSpPr>
        <p:spPr>
          <a:xfrm>
            <a:off x="1357313" y="5487988"/>
            <a:ext cx="6215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说一说，你从图中得到哪些信息？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5" name="Picture 3"/>
          <p:cNvPicPr>
            <a:picLocks noChangeAspect="1"/>
          </p:cNvPicPr>
          <p:nvPr/>
        </p:nvPicPr>
        <p:blipFill>
          <a:blip r:embed="rId2">
            <a:lum bright="-10001" contrast="30000"/>
          </a:blip>
          <a:stretch>
            <a:fillRect/>
          </a:stretch>
        </p:blipFill>
        <p:spPr>
          <a:xfrm>
            <a:off x="1071563" y="1928813"/>
            <a:ext cx="7215187" cy="3506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10"/>
          <p:cNvSpPr txBox="1"/>
          <p:nvPr/>
        </p:nvSpPr>
        <p:spPr>
          <a:xfrm>
            <a:off x="1643063" y="1201738"/>
            <a:ext cx="528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冰箱耗电问题。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7" name="TextBox 6"/>
          <p:cNvSpPr txBox="1"/>
          <p:nvPr/>
        </p:nvSpPr>
        <p:spPr>
          <a:xfrm>
            <a:off x="928688" y="5500688"/>
            <a:ext cx="7500937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）普通冰箱一个月的耗电量够节约冰箱用多少天？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8" name="Picture 2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812800" y="1000125"/>
            <a:ext cx="6302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3"/>
          <p:cNvPicPr>
            <a:picLocks noChangeAspect="1"/>
          </p:cNvPicPr>
          <p:nvPr/>
        </p:nvPicPr>
        <p:blipFill>
          <a:blip r:embed="rId2">
            <a:lum bright="-10001" contrast="30000"/>
          </a:blip>
          <a:stretch>
            <a:fillRect/>
          </a:stretch>
        </p:blipFill>
        <p:spPr>
          <a:xfrm>
            <a:off x="1071563" y="1928813"/>
            <a:ext cx="7215187" cy="3506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3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2214563" y="1149350"/>
            <a:ext cx="4643437" cy="225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4"/>
          <p:cNvSpPr txBox="1"/>
          <p:nvPr/>
        </p:nvSpPr>
        <p:spPr>
          <a:xfrm>
            <a:off x="428625" y="3363913"/>
            <a:ext cx="8215313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）普通冰箱一个月的耗电量够节约冰箱用多少天？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2214880" y="4507230"/>
            <a:ext cx="614489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25.5÷0.34=    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（天）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06963" y="4554538"/>
            <a:ext cx="1093788" cy="5842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3" descr="图片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1143000"/>
            <a:ext cx="142875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6"/>
          <p:cNvSpPr txBox="1"/>
          <p:nvPr/>
        </p:nvSpPr>
        <p:spPr>
          <a:xfrm>
            <a:off x="1643063" y="1790700"/>
            <a:ext cx="27432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说一说</a:t>
            </a:r>
            <a:endParaRPr lang="zh-CN" altLang="en-US" sz="54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6" name="TextBox 7"/>
          <p:cNvSpPr txBox="1"/>
          <p:nvPr/>
        </p:nvSpPr>
        <p:spPr>
          <a:xfrm>
            <a:off x="857250" y="3014663"/>
            <a:ext cx="7596188" cy="1674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除数有两位小数，怎样把它化成整数计算？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0"/>
          <p:cNvSpPr txBox="1"/>
          <p:nvPr/>
        </p:nvSpPr>
        <p:spPr>
          <a:xfrm>
            <a:off x="2072005" y="1214755"/>
            <a:ext cx="664591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25.5÷0.34=    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（天）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764088" y="1262063"/>
            <a:ext cx="1093788" cy="5842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Arc 11"/>
          <p:cNvSpPr/>
          <p:nvPr/>
        </p:nvSpPr>
        <p:spPr>
          <a:xfrm rot="6669036" flipH="1">
            <a:off x="2617788" y="2690813"/>
            <a:ext cx="920750" cy="882650"/>
          </a:xfrm>
          <a:custGeom>
            <a:avLst/>
            <a:gdLst>
              <a:gd name="txL" fmla="*/ 0 w 11519"/>
              <a:gd name="txT" fmla="*/ 0 h 21350"/>
              <a:gd name="txR" fmla="*/ 11519 w 11519"/>
              <a:gd name="txB" fmla="*/ 21350 h 21350"/>
            </a:gdLst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11519" h="21350" fill="none">
                <a:moveTo>
                  <a:pt x="3274" y="-1"/>
                </a:moveTo>
                <a:cubicBezTo>
                  <a:pt x="6204" y="448"/>
                  <a:pt x="9011" y="1496"/>
                  <a:pt x="11519" y="3077"/>
                </a:cubicBezTo>
              </a:path>
              <a:path w="11519" h="21350" stroke="0">
                <a:moveTo>
                  <a:pt x="3274" y="-1"/>
                </a:moveTo>
                <a:cubicBezTo>
                  <a:pt x="6204" y="448"/>
                  <a:pt x="9011" y="1496"/>
                  <a:pt x="11519" y="3077"/>
                </a:cubicBezTo>
                <a:lnTo>
                  <a:pt x="0" y="21350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38538" y="2805113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8600" y="2805113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2805113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38413" y="2792413"/>
            <a:ext cx="428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67038" y="2798763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38663" y="2078038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343535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0500" y="343535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0438" y="344170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3500438" y="4143375"/>
            <a:ext cx="2071688" cy="47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2000" y="4149725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7688" y="2798763"/>
            <a:ext cx="357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57438" y="2792413"/>
            <a:ext cx="357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71688" y="2786063"/>
            <a:ext cx="428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00500" y="4143375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3500" y="2786063"/>
            <a:ext cx="6429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3500438" y="2781300"/>
            <a:ext cx="2071688" cy="47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143500" y="2786063"/>
            <a:ext cx="6429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81600" y="2071688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72063" y="4649788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72000" y="4643438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00500" y="4643438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3500438" y="5286375"/>
            <a:ext cx="2071688" cy="47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072063" y="5292725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29188" y="1214438"/>
            <a:ext cx="714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19149E-6 L -0.00313 0.19935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19" grpId="1"/>
      <p:bldP spid="20" grpId="0"/>
      <p:bldP spid="20" grpId="1"/>
      <p:bldP spid="23" grpId="0"/>
      <p:bldP spid="23" grpId="1"/>
      <p:bldP spid="24" grpId="0"/>
      <p:bldP spid="26" grpId="0"/>
      <p:bldP spid="30" grpId="0"/>
      <p:bldP spid="30" grpId="1"/>
      <p:bldP spid="31" grpId="0"/>
      <p:bldP spid="32" grpId="0"/>
      <p:bldP spid="33" grpId="0"/>
      <p:bldP spid="34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 descr="抠图、议一议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1143000"/>
            <a:ext cx="3071812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7"/>
          <p:cNvSpPr txBox="1"/>
          <p:nvPr/>
        </p:nvSpPr>
        <p:spPr>
          <a:xfrm>
            <a:off x="1357313" y="3497263"/>
            <a:ext cx="65008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怎样计算除数是小数的除法？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</Words>
  <Application>WPS 演示</Application>
  <PresentationFormat>全屏显示(4:3)</PresentationFormat>
  <Paragraphs>148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华文楷体</vt:lpstr>
      <vt:lpstr>隶书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caoliang</cp:lastModifiedBy>
  <cp:revision>5</cp:revision>
  <dcterms:created xsi:type="dcterms:W3CDTF">2014-09-18T04:22:22Z</dcterms:created>
  <dcterms:modified xsi:type="dcterms:W3CDTF">2016-12-06T02:06:33Z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