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90" y="-4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431203-E323-45DA-9988-804383466461}" type="datetimeFigureOut">
              <a:rPr lang="zh-CN" altLang="en-US" smtClean="0"/>
              <a:t>2016/10/24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F3324B-696C-4F5D-84AF-7AC61819846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969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970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87390CF-7D77-412C-88C5-ECE4A6015C85}" type="slidenum">
              <a:rPr lang="zh-CN" altLang="en-US" smtClean="0">
                <a:latin typeface="Calibri" pitchFamily="34" charset="0"/>
                <a:ea typeface="宋体" charset="-122"/>
              </a:rPr>
              <a:pPr/>
              <a:t>2</a:t>
            </a:fld>
            <a:endParaRPr lang="en-US" altLang="zh-CN" smtClean="0">
              <a:latin typeface="Calibri" pitchFamily="34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072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072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7F77B69-7DD1-4FFD-8751-A6BCEE818270}" type="slidenum">
              <a:rPr lang="zh-CN" altLang="en-US" smtClean="0">
                <a:latin typeface="Calibri" pitchFamily="34" charset="0"/>
                <a:ea typeface="宋体" charset="-122"/>
              </a:rPr>
              <a:pPr/>
              <a:t>7</a:t>
            </a:fld>
            <a:endParaRPr lang="en-US" altLang="zh-CN" smtClean="0">
              <a:latin typeface="Calibri" pitchFamily="34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1747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174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D3EB5A9-3CF1-4893-A92B-1C436E3175EA}" type="slidenum">
              <a:rPr lang="zh-CN" altLang="en-US" smtClean="0">
                <a:latin typeface="Calibri" pitchFamily="34" charset="0"/>
                <a:ea typeface="宋体" charset="-122"/>
              </a:rPr>
              <a:pPr/>
              <a:t>8</a:t>
            </a:fld>
            <a:endParaRPr lang="en-US" altLang="zh-CN" smtClean="0">
              <a:latin typeface="Calibri" pitchFamily="34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277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277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7887FF5-FAD9-46C8-9820-B50385B7CF57}" type="slidenum">
              <a:rPr lang="zh-CN" altLang="en-US" smtClean="0">
                <a:latin typeface="Calibri" pitchFamily="34" charset="0"/>
                <a:ea typeface="宋体" charset="-122"/>
              </a:rPr>
              <a:pPr/>
              <a:t>9</a:t>
            </a:fld>
            <a:endParaRPr lang="en-US" altLang="zh-CN" smtClean="0">
              <a:latin typeface="Calibri" pitchFamily="34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379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379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B68BC86-834F-46D2-BFAF-BFBD59F3B2DC}" type="slidenum">
              <a:rPr lang="zh-CN" altLang="en-US" smtClean="0">
                <a:latin typeface="Calibri" pitchFamily="34" charset="0"/>
                <a:ea typeface="宋体" charset="-122"/>
              </a:rPr>
              <a:pPr/>
              <a:t>11</a:t>
            </a:fld>
            <a:endParaRPr lang="en-US" altLang="zh-CN" smtClean="0">
              <a:latin typeface="Calibri" pitchFamily="34" charset="0"/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188" y="908050"/>
            <a:ext cx="6048375" cy="641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单元  小数的意义和性质</a:t>
            </a:r>
            <a:endParaRPr lang="en-US" altLang="zh-CN" sz="360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>
            <a:off x="2627313" y="3429000"/>
            <a:ext cx="5975350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148" name="Picture 4" descr="C:\Users\duyanlin\Desktop\二年级上学路上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924175"/>
            <a:ext cx="5167313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2771775" y="2636838"/>
            <a:ext cx="5688013" cy="7016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kumimoji="1" lang="en-US" altLang="zh-CN" sz="4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6  </a:t>
            </a:r>
            <a:r>
              <a:rPr kumimoji="1" lang="zh-CN" altLang="en-US" sz="4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求一个数的近似数</a:t>
            </a:r>
            <a:endParaRPr lang="zh-CN" altLang="en-US" sz="40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1303338" y="5229225"/>
            <a:ext cx="6119812" cy="646113"/>
          </a:xfrm>
          <a:prstGeom prst="rect">
            <a:avLst/>
          </a:prstGeom>
          <a:solidFill>
            <a:srgbClr val="6DFF4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精确到个位就是</a:t>
            </a:r>
            <a:r>
              <a:rPr lang="zh-CN" altLang="en-US" sz="3600" b="1">
                <a:solidFill>
                  <a:srgbClr val="CC00CC"/>
                </a:solidFill>
                <a:latin typeface="华文新魏" pitchFamily="2" charset="-122"/>
                <a:ea typeface="华文新魏" pitchFamily="2" charset="-122"/>
              </a:rPr>
              <a:t>保留到个位。</a:t>
            </a:r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1400175" y="3716338"/>
            <a:ext cx="381952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1.496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亿千米≈</a:t>
            </a: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4364038" y="3716338"/>
            <a:ext cx="278923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A50021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600" b="1">
                <a:solidFill>
                  <a:srgbClr val="A50021"/>
                </a:solidFill>
                <a:latin typeface="华文新魏" pitchFamily="2" charset="-122"/>
                <a:ea typeface="华文新魏" pitchFamily="2" charset="-122"/>
              </a:rPr>
              <a:t>亿千米</a:t>
            </a: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539750" y="1557338"/>
            <a:ext cx="8135938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       地球与太阳之间的平均距离大约是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1.496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亿千米。</a:t>
            </a:r>
          </a:p>
          <a:p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）精确到个位是多少亿千米？</a:t>
            </a:r>
          </a:p>
        </p:txBody>
      </p:sp>
      <p:sp>
        <p:nvSpPr>
          <p:cNvPr id="6" name="同侧圆角矩形 5"/>
          <p:cNvSpPr/>
          <p:nvPr/>
        </p:nvSpPr>
        <p:spPr>
          <a:xfrm>
            <a:off x="468313" y="887413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7" name="直线连接符 21"/>
          <p:cNvCxnSpPr/>
          <p:nvPr/>
        </p:nvCxnSpPr>
        <p:spPr>
          <a:xfrm flipV="1">
            <a:off x="484188" y="1528763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4344" name="Picture 3" descr="F:\七彩课堂插图板式封面\排版用图标、页眉页脚\标题jpg\读读比比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00788" y="3248025"/>
            <a:ext cx="2592387" cy="181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nimBg="1"/>
      <p:bldP spid="9219" grpId="0"/>
      <p:bldP spid="92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895350" y="1595438"/>
            <a:ext cx="7637463" cy="289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1200"/>
              </a:spcBef>
            </a:pP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地球和月球之间的平均距离大约是</a:t>
            </a:r>
            <a:endParaRPr lang="en-US" altLang="zh-CN" sz="3600" b="1">
              <a:latin typeface="华文新魏" pitchFamily="2" charset="-122"/>
              <a:ea typeface="华文新魏" pitchFamily="2" charset="-122"/>
            </a:endParaRPr>
          </a:p>
          <a:p>
            <a:pPr>
              <a:spcBef>
                <a:spcPts val="1200"/>
              </a:spcBef>
            </a:pP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38.44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万千米，保留一位小数大约是</a:t>
            </a:r>
            <a:endParaRPr lang="en-US" altLang="zh-CN" sz="3600" b="1">
              <a:latin typeface="华文新魏" pitchFamily="2" charset="-122"/>
              <a:ea typeface="华文新魏" pitchFamily="2" charset="-122"/>
            </a:endParaRPr>
          </a:p>
          <a:p>
            <a:pPr>
              <a:spcBef>
                <a:spcPts val="1200"/>
              </a:spcBef>
            </a:pP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多少万千米？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   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38.44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万千米≈（           ）万千米</a:t>
            </a: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4859338" y="3843338"/>
            <a:ext cx="11049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38.4</a:t>
            </a:r>
          </a:p>
        </p:txBody>
      </p:sp>
      <p:sp>
        <p:nvSpPr>
          <p:cNvPr id="5" name="同侧圆角矩形 4"/>
          <p:cNvSpPr/>
          <p:nvPr/>
        </p:nvSpPr>
        <p:spPr>
          <a:xfrm>
            <a:off x="484188" y="87153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500063" y="1512888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5366" name="Picture 3" descr="F:\七彩课堂插图板式封面\排版用图标、页眉页脚\标题jpg\读读比比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51500" y="4484688"/>
            <a:ext cx="2592388" cy="181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3" descr="F:\七彩课堂插图板式封面\排版用图标、页眉页脚\标题jpg\读读比比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0425" y="4538663"/>
            <a:ext cx="2592388" cy="181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539750" y="2922588"/>
            <a:ext cx="56165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①先要弄清保留几位小数；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779463" y="1989138"/>
            <a:ext cx="6264275" cy="76835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4400" b="1" noProof="1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怎样求一个数的近似数？</a:t>
            </a: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539750" y="3568700"/>
            <a:ext cx="79930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②根据要求确定看哪一 位上的数；</a:t>
            </a: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560388" y="4214813"/>
            <a:ext cx="799306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③用“四舍五入”法求得结果。</a:t>
            </a:r>
          </a:p>
        </p:txBody>
      </p:sp>
      <p:sp>
        <p:nvSpPr>
          <p:cNvPr id="8" name="同侧圆角矩形 7"/>
          <p:cNvSpPr/>
          <p:nvPr/>
        </p:nvSpPr>
        <p:spPr>
          <a:xfrm>
            <a:off x="468313" y="9810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9" name="直线连接符 21"/>
          <p:cNvCxnSpPr/>
          <p:nvPr/>
        </p:nvCxnSpPr>
        <p:spPr>
          <a:xfrm flipV="1">
            <a:off x="484188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5" grpId="0" animBg="1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03250" y="1370013"/>
            <a:ext cx="8540750" cy="647700"/>
          </a:xfrm>
        </p:spPr>
        <p:txBody>
          <a:bodyPr/>
          <a:lstStyle/>
          <a:p>
            <a:pPr algn="l" eaLnBrk="1" hangingPunct="1"/>
            <a:r>
              <a:rPr lang="en-US" altLang="zh-CN" sz="3600" b="1" smtClean="0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600" b="1" smtClean="0">
                <a:latin typeface="华文新魏" pitchFamily="2" charset="-122"/>
                <a:ea typeface="华文新魏" pitchFamily="2" charset="-122"/>
              </a:rPr>
              <a:t>、求下面各数的近似数。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79388" y="1989138"/>
            <a:ext cx="8964612" cy="38862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zh-CN" altLang="en-US" sz="3600" b="1" smtClean="0"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3600" b="1" smtClean="0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600" b="1" smtClean="0">
                <a:latin typeface="华文新魏" pitchFamily="2" charset="-122"/>
                <a:ea typeface="华文新魏" pitchFamily="2" charset="-122"/>
              </a:rPr>
              <a:t>）</a:t>
            </a:r>
            <a:r>
              <a:rPr lang="zh-CN" altLang="en-US" sz="3600" b="1" smtClean="0">
                <a:solidFill>
                  <a:srgbClr val="CC0099"/>
                </a:solidFill>
                <a:latin typeface="华文新魏" pitchFamily="2" charset="-122"/>
                <a:ea typeface="华文新魏" pitchFamily="2" charset="-122"/>
              </a:rPr>
              <a:t>精确到十分位。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en-US" altLang="zh-CN" sz="3600" b="1" smtClean="0">
                <a:latin typeface="华文新魏" pitchFamily="2" charset="-122"/>
                <a:ea typeface="华文新魏" pitchFamily="2" charset="-122"/>
              </a:rPr>
              <a:t>         7.54          0.365          2.962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en-US" altLang="zh-CN" sz="3600" b="1" smtClean="0">
                <a:solidFill>
                  <a:srgbClr val="CC0099"/>
                </a:solidFill>
                <a:latin typeface="华文新魏" pitchFamily="2" charset="-122"/>
                <a:ea typeface="华文新魏" pitchFamily="2" charset="-122"/>
              </a:rPr>
              <a:t>              </a:t>
            </a:r>
            <a:endParaRPr lang="zh-CN" altLang="en-US" sz="3600" b="1" smtClean="0">
              <a:solidFill>
                <a:srgbClr val="CC0099"/>
              </a:solidFill>
              <a:latin typeface="华文新魏" pitchFamily="2" charset="-122"/>
              <a:ea typeface="华文新魏" pitchFamily="2" charset="-122"/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zh-CN" altLang="en-US" sz="3600" b="1" smtClean="0">
              <a:solidFill>
                <a:srgbClr val="CC0099"/>
              </a:solidFill>
              <a:latin typeface="华文新魏" pitchFamily="2" charset="-122"/>
              <a:ea typeface="华文新魏" pitchFamily="2" charset="-122"/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en-US" altLang="zh-CN" sz="3600" b="1" smtClean="0">
                <a:solidFill>
                  <a:srgbClr val="CC0099"/>
                </a:solidFill>
                <a:latin typeface="华文新魏" pitchFamily="2" charset="-122"/>
                <a:ea typeface="华文新魏" pitchFamily="2" charset="-122"/>
              </a:rPr>
              <a:t>              </a:t>
            </a:r>
            <a:endParaRPr lang="zh-CN" altLang="en-US" sz="3600" b="1" smtClean="0">
              <a:solidFill>
                <a:srgbClr val="CC0099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1063625" y="3500438"/>
            <a:ext cx="29527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7.54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 </a:t>
            </a:r>
            <a:r>
              <a:rPr lang="en-US" altLang="zh-CN" sz="36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≈</a:t>
            </a:r>
            <a:r>
              <a:rPr lang="en-US" altLang="zh-CN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7.5</a:t>
            </a: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1063625" y="4292600"/>
            <a:ext cx="30956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0.365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 </a:t>
            </a:r>
            <a:r>
              <a:rPr lang="en-US" altLang="zh-CN" sz="36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≈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0.4</a:t>
            </a: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1187450" y="5084763"/>
            <a:ext cx="31686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2.962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 </a:t>
            </a:r>
            <a:r>
              <a:rPr lang="en-US" altLang="zh-CN" sz="36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≈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3.0</a:t>
            </a:r>
          </a:p>
        </p:txBody>
      </p:sp>
      <p:sp>
        <p:nvSpPr>
          <p:cNvPr id="10" name="同侧圆角矩形 9"/>
          <p:cNvSpPr/>
          <p:nvPr/>
        </p:nvSpPr>
        <p:spPr>
          <a:xfrm>
            <a:off x="468313" y="83978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典题精讲</a:t>
            </a:r>
          </a:p>
        </p:txBody>
      </p:sp>
      <p:cxnSp>
        <p:nvCxnSpPr>
          <p:cNvPr id="11" name="直线连接符 21"/>
          <p:cNvCxnSpPr/>
          <p:nvPr/>
        </p:nvCxnSpPr>
        <p:spPr>
          <a:xfrm flipV="1">
            <a:off x="468313" y="1495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7417" name="Picture 3" descr="F:\七彩课堂插图板式封面\排版用图标、页眉页脚\标题jpg\读读比比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80063" y="4032250"/>
            <a:ext cx="2592387" cy="181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14341" grpId="0"/>
      <p:bldP spid="1434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03250" y="1495425"/>
            <a:ext cx="8540750" cy="649288"/>
          </a:xfrm>
        </p:spPr>
        <p:txBody>
          <a:bodyPr/>
          <a:lstStyle/>
          <a:p>
            <a:pPr algn="l" eaLnBrk="1" hangingPunct="1"/>
            <a:r>
              <a:rPr lang="en-US" altLang="zh-CN" sz="3600" b="1" smtClean="0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600" b="1" smtClean="0">
                <a:latin typeface="华文新魏" pitchFamily="2" charset="-122"/>
                <a:ea typeface="华文新魏" pitchFamily="2" charset="-122"/>
              </a:rPr>
              <a:t>、求下面各数的近似数。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55625" y="2228850"/>
            <a:ext cx="8588375" cy="38862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zh-CN" altLang="en-US" sz="3600" b="1" smtClean="0"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3600" b="1" smtClean="0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3600" b="1" smtClean="0">
                <a:latin typeface="华文新魏" pitchFamily="2" charset="-122"/>
                <a:ea typeface="华文新魏" pitchFamily="2" charset="-122"/>
              </a:rPr>
              <a:t>）</a:t>
            </a:r>
            <a:r>
              <a:rPr lang="zh-CN" altLang="en-US" sz="3600" b="1" smtClean="0">
                <a:solidFill>
                  <a:srgbClr val="CC0099"/>
                </a:solidFill>
                <a:latin typeface="华文新魏" pitchFamily="2" charset="-122"/>
                <a:ea typeface="华文新魏" pitchFamily="2" charset="-122"/>
              </a:rPr>
              <a:t>精确到百分位。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en-US" altLang="zh-CN" sz="3600" b="1" smtClean="0">
                <a:latin typeface="华文新魏" pitchFamily="2" charset="-122"/>
                <a:ea typeface="华文新魏" pitchFamily="2" charset="-122"/>
              </a:rPr>
              <a:t>        0.158         6.454            0.503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en-US" altLang="zh-CN" sz="3600" b="1" smtClean="0">
                <a:solidFill>
                  <a:srgbClr val="CC0099"/>
                </a:solidFill>
                <a:latin typeface="华文新魏" pitchFamily="2" charset="-122"/>
                <a:ea typeface="华文新魏" pitchFamily="2" charset="-122"/>
              </a:rPr>
              <a:t>              </a:t>
            </a:r>
            <a:endParaRPr lang="zh-CN" altLang="en-US" sz="3600" b="1" smtClean="0">
              <a:solidFill>
                <a:srgbClr val="CC0099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1258888" y="3495675"/>
            <a:ext cx="36004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0.158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 </a:t>
            </a:r>
            <a:r>
              <a:rPr lang="en-US" altLang="zh-CN" sz="36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≈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0.16</a:t>
            </a:r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1247775" y="4292600"/>
            <a:ext cx="34559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6.454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 </a:t>
            </a:r>
            <a:r>
              <a:rPr lang="en-US" altLang="zh-CN" sz="36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≈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6.45</a:t>
            </a:r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1330325" y="5056188"/>
            <a:ext cx="35290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0.503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 </a:t>
            </a:r>
            <a:r>
              <a:rPr lang="en-US" altLang="zh-CN" sz="36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≈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0.50</a:t>
            </a:r>
          </a:p>
        </p:txBody>
      </p:sp>
      <p:sp>
        <p:nvSpPr>
          <p:cNvPr id="10" name="同侧圆角矩形 9"/>
          <p:cNvSpPr/>
          <p:nvPr/>
        </p:nvSpPr>
        <p:spPr>
          <a:xfrm>
            <a:off x="468313" y="83978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典题精讲</a:t>
            </a:r>
          </a:p>
        </p:txBody>
      </p:sp>
      <p:cxnSp>
        <p:nvCxnSpPr>
          <p:cNvPr id="11" name="直线连接符 21"/>
          <p:cNvCxnSpPr/>
          <p:nvPr/>
        </p:nvCxnSpPr>
        <p:spPr>
          <a:xfrm flipV="1">
            <a:off x="468313" y="1495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8441" name="Picture 3" descr="F:\七彩课堂插图板式封面\排版用图标、页眉页脚\标题jpg\读读比比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56325" y="4171950"/>
            <a:ext cx="2592388" cy="181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/>
      <p:bldP spid="14344" grpId="0"/>
      <p:bldP spid="1434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441" name="Group 57"/>
          <p:cNvGraphicFramePr>
            <a:graphicFrameLocks noGrp="1"/>
          </p:cNvGraphicFramePr>
          <p:nvPr/>
        </p:nvGraphicFramePr>
        <p:xfrm>
          <a:off x="258763" y="1806575"/>
          <a:ext cx="8677275" cy="4393456"/>
        </p:xfrm>
        <a:graphic>
          <a:graphicData uri="http://schemas.openxmlformats.org/drawingml/2006/table">
            <a:tbl>
              <a:tblPr/>
              <a:tblGrid>
                <a:gridCol w="1908175"/>
                <a:gridCol w="1563687"/>
                <a:gridCol w="1712913"/>
                <a:gridCol w="1757362"/>
                <a:gridCol w="1735138"/>
              </a:tblGrid>
              <a:tr h="1254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保  留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整  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保留一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位小数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保留两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位小数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保留三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位小数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4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3.8215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2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9.9674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8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1.0495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2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65.3849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424" name="Text Box 40"/>
          <p:cNvSpPr txBox="1">
            <a:spLocks noChangeArrowheads="1"/>
          </p:cNvSpPr>
          <p:nvPr/>
        </p:nvSpPr>
        <p:spPr bwMode="auto">
          <a:xfrm>
            <a:off x="2806700" y="838200"/>
            <a:ext cx="57975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2.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写出表中各小数的近似值。</a:t>
            </a:r>
          </a:p>
        </p:txBody>
      </p:sp>
      <p:sp>
        <p:nvSpPr>
          <p:cNvPr id="16425" name="Text Box 41"/>
          <p:cNvSpPr txBox="1">
            <a:spLocks noChangeArrowheads="1"/>
          </p:cNvSpPr>
          <p:nvPr/>
        </p:nvSpPr>
        <p:spPr bwMode="auto">
          <a:xfrm>
            <a:off x="2274888" y="3175000"/>
            <a:ext cx="13684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   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4</a:t>
            </a:r>
          </a:p>
        </p:txBody>
      </p:sp>
      <p:sp>
        <p:nvSpPr>
          <p:cNvPr id="16426" name="Text Box 42"/>
          <p:cNvSpPr txBox="1">
            <a:spLocks noChangeArrowheads="1"/>
          </p:cNvSpPr>
          <p:nvPr/>
        </p:nvSpPr>
        <p:spPr bwMode="auto">
          <a:xfrm>
            <a:off x="3859213" y="3175000"/>
            <a:ext cx="13684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  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3.</a:t>
            </a:r>
            <a:r>
              <a:rPr lang="en-US" altLang="zh-CN" sz="36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8</a:t>
            </a:r>
          </a:p>
        </p:txBody>
      </p:sp>
      <p:sp>
        <p:nvSpPr>
          <p:cNvPr id="16427" name="Text Box 43"/>
          <p:cNvSpPr txBox="1">
            <a:spLocks noChangeArrowheads="1"/>
          </p:cNvSpPr>
          <p:nvPr/>
        </p:nvSpPr>
        <p:spPr bwMode="auto">
          <a:xfrm>
            <a:off x="5514975" y="3103563"/>
            <a:ext cx="17272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 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3.8</a:t>
            </a:r>
            <a:r>
              <a:rPr lang="en-US" altLang="zh-CN" sz="36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2</a:t>
            </a:r>
          </a:p>
        </p:txBody>
      </p:sp>
      <p:sp>
        <p:nvSpPr>
          <p:cNvPr id="16428" name="Text Box 44"/>
          <p:cNvSpPr txBox="1">
            <a:spLocks noChangeArrowheads="1"/>
          </p:cNvSpPr>
          <p:nvPr/>
        </p:nvSpPr>
        <p:spPr bwMode="auto">
          <a:xfrm>
            <a:off x="7315200" y="3103563"/>
            <a:ext cx="16557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3.82</a:t>
            </a:r>
            <a:r>
              <a:rPr lang="en-US" altLang="zh-CN" sz="36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2</a:t>
            </a:r>
          </a:p>
        </p:txBody>
      </p:sp>
      <p:sp>
        <p:nvSpPr>
          <p:cNvPr id="16429" name="Text Box 45"/>
          <p:cNvSpPr txBox="1">
            <a:spLocks noChangeArrowheads="1"/>
          </p:cNvSpPr>
          <p:nvPr/>
        </p:nvSpPr>
        <p:spPr bwMode="auto">
          <a:xfrm>
            <a:off x="2203450" y="3967163"/>
            <a:ext cx="13684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  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10</a:t>
            </a:r>
          </a:p>
        </p:txBody>
      </p:sp>
      <p:sp>
        <p:nvSpPr>
          <p:cNvPr id="16430" name="Text Box 46"/>
          <p:cNvSpPr txBox="1">
            <a:spLocks noChangeArrowheads="1"/>
          </p:cNvSpPr>
          <p:nvPr/>
        </p:nvSpPr>
        <p:spPr bwMode="auto">
          <a:xfrm>
            <a:off x="3930650" y="3967163"/>
            <a:ext cx="13684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10.</a:t>
            </a:r>
            <a:r>
              <a:rPr lang="en-US" altLang="zh-CN" sz="36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0</a:t>
            </a:r>
          </a:p>
        </p:txBody>
      </p:sp>
      <p:sp>
        <p:nvSpPr>
          <p:cNvPr id="16431" name="Text Box 47"/>
          <p:cNvSpPr txBox="1">
            <a:spLocks noChangeArrowheads="1"/>
          </p:cNvSpPr>
          <p:nvPr/>
        </p:nvSpPr>
        <p:spPr bwMode="auto">
          <a:xfrm>
            <a:off x="5659438" y="3895725"/>
            <a:ext cx="13684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9.9</a:t>
            </a:r>
            <a:r>
              <a:rPr lang="en-US" altLang="zh-CN" sz="36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7</a:t>
            </a:r>
          </a:p>
        </p:txBody>
      </p:sp>
      <p:sp>
        <p:nvSpPr>
          <p:cNvPr id="16432" name="Text Box 48"/>
          <p:cNvSpPr txBox="1">
            <a:spLocks noChangeArrowheads="1"/>
          </p:cNvSpPr>
          <p:nvPr/>
        </p:nvSpPr>
        <p:spPr bwMode="auto">
          <a:xfrm>
            <a:off x="7315200" y="3895725"/>
            <a:ext cx="15843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9.96</a:t>
            </a:r>
            <a:r>
              <a:rPr lang="en-US" altLang="zh-CN" sz="36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7</a:t>
            </a:r>
          </a:p>
        </p:txBody>
      </p:sp>
      <p:sp>
        <p:nvSpPr>
          <p:cNvPr id="16433" name="Text Box 49"/>
          <p:cNvSpPr txBox="1">
            <a:spLocks noChangeArrowheads="1"/>
          </p:cNvSpPr>
          <p:nvPr/>
        </p:nvSpPr>
        <p:spPr bwMode="auto">
          <a:xfrm>
            <a:off x="2274888" y="4687888"/>
            <a:ext cx="13684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   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1</a:t>
            </a:r>
          </a:p>
        </p:txBody>
      </p:sp>
      <p:sp>
        <p:nvSpPr>
          <p:cNvPr id="16434" name="Text Box 50"/>
          <p:cNvSpPr txBox="1">
            <a:spLocks noChangeArrowheads="1"/>
          </p:cNvSpPr>
          <p:nvPr/>
        </p:nvSpPr>
        <p:spPr bwMode="auto">
          <a:xfrm>
            <a:off x="3787775" y="4687888"/>
            <a:ext cx="13684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  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1.</a:t>
            </a:r>
            <a:r>
              <a:rPr lang="en-US" altLang="zh-CN" sz="36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0</a:t>
            </a:r>
          </a:p>
        </p:txBody>
      </p:sp>
      <p:sp>
        <p:nvSpPr>
          <p:cNvPr id="16435" name="Text Box 51"/>
          <p:cNvSpPr txBox="1">
            <a:spLocks noChangeArrowheads="1"/>
          </p:cNvSpPr>
          <p:nvPr/>
        </p:nvSpPr>
        <p:spPr bwMode="auto">
          <a:xfrm>
            <a:off x="5588000" y="4687888"/>
            <a:ext cx="14398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1.0</a:t>
            </a:r>
            <a:r>
              <a:rPr lang="en-US" altLang="zh-CN" sz="36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5</a:t>
            </a:r>
          </a:p>
        </p:txBody>
      </p:sp>
      <p:sp>
        <p:nvSpPr>
          <p:cNvPr id="16436" name="Text Box 52"/>
          <p:cNvSpPr txBox="1">
            <a:spLocks noChangeArrowheads="1"/>
          </p:cNvSpPr>
          <p:nvPr/>
        </p:nvSpPr>
        <p:spPr bwMode="auto">
          <a:xfrm>
            <a:off x="7315200" y="4759325"/>
            <a:ext cx="15843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1.05</a:t>
            </a:r>
            <a:r>
              <a:rPr lang="en-US" altLang="zh-CN" sz="36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0</a:t>
            </a:r>
          </a:p>
        </p:txBody>
      </p:sp>
      <p:sp>
        <p:nvSpPr>
          <p:cNvPr id="16437" name="Text Box 53"/>
          <p:cNvSpPr txBox="1">
            <a:spLocks noChangeArrowheads="1"/>
          </p:cNvSpPr>
          <p:nvPr/>
        </p:nvSpPr>
        <p:spPr bwMode="auto">
          <a:xfrm>
            <a:off x="2274888" y="5480050"/>
            <a:ext cx="13684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  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65</a:t>
            </a:r>
          </a:p>
        </p:txBody>
      </p:sp>
      <p:sp>
        <p:nvSpPr>
          <p:cNvPr id="16438" name="Text Box 54"/>
          <p:cNvSpPr txBox="1">
            <a:spLocks noChangeArrowheads="1"/>
          </p:cNvSpPr>
          <p:nvPr/>
        </p:nvSpPr>
        <p:spPr bwMode="auto">
          <a:xfrm>
            <a:off x="3930650" y="5480050"/>
            <a:ext cx="13684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65.</a:t>
            </a:r>
            <a:r>
              <a:rPr lang="en-US" altLang="zh-CN" sz="36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4</a:t>
            </a:r>
          </a:p>
        </p:txBody>
      </p:sp>
      <p:sp>
        <p:nvSpPr>
          <p:cNvPr id="16439" name="Text Box 55"/>
          <p:cNvSpPr txBox="1">
            <a:spLocks noChangeArrowheads="1"/>
          </p:cNvSpPr>
          <p:nvPr/>
        </p:nvSpPr>
        <p:spPr bwMode="auto">
          <a:xfrm>
            <a:off x="5588000" y="5480050"/>
            <a:ext cx="16557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65.3</a:t>
            </a:r>
            <a:r>
              <a:rPr lang="en-US" altLang="zh-CN" sz="36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8</a:t>
            </a:r>
          </a:p>
        </p:txBody>
      </p:sp>
      <p:sp>
        <p:nvSpPr>
          <p:cNvPr id="16440" name="Text Box 56"/>
          <p:cNvSpPr txBox="1">
            <a:spLocks noChangeArrowheads="1"/>
          </p:cNvSpPr>
          <p:nvPr/>
        </p:nvSpPr>
        <p:spPr bwMode="auto">
          <a:xfrm>
            <a:off x="7243763" y="5551488"/>
            <a:ext cx="21955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65.38</a:t>
            </a:r>
            <a:r>
              <a:rPr lang="en-US" altLang="zh-CN" sz="36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5</a:t>
            </a:r>
          </a:p>
        </p:txBody>
      </p:sp>
      <p:sp>
        <p:nvSpPr>
          <p:cNvPr id="20" name="同侧圆角矩形 19"/>
          <p:cNvSpPr/>
          <p:nvPr/>
        </p:nvSpPr>
        <p:spPr>
          <a:xfrm>
            <a:off x="468313" y="862013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典题精讲</a:t>
            </a:r>
          </a:p>
        </p:txBody>
      </p:sp>
      <p:cxnSp>
        <p:nvCxnSpPr>
          <p:cNvPr id="21" name="直线连接符 21"/>
          <p:cNvCxnSpPr/>
          <p:nvPr/>
        </p:nvCxnSpPr>
        <p:spPr>
          <a:xfrm flipV="1">
            <a:off x="468313" y="1517650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6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24" grpId="0"/>
      <p:bldP spid="16425" grpId="0"/>
      <p:bldP spid="16426" grpId="0"/>
      <p:bldP spid="16427" grpId="0"/>
      <p:bldP spid="16428" grpId="0"/>
      <p:bldP spid="16429" grpId="0"/>
      <p:bldP spid="16430" grpId="0"/>
      <p:bldP spid="16431" grpId="0"/>
      <p:bldP spid="16432" grpId="0"/>
      <p:bldP spid="16433" grpId="0"/>
      <p:bldP spid="16434" grpId="0"/>
      <p:bldP spid="16435" grpId="0"/>
      <p:bldP spid="16436" grpId="0"/>
      <p:bldP spid="16437" grpId="0"/>
      <p:bldP spid="16438" grpId="0"/>
      <p:bldP spid="16439" grpId="0"/>
      <p:bldP spid="1644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601788"/>
            <a:ext cx="8229600" cy="1143000"/>
          </a:xfrm>
        </p:spPr>
        <p:txBody>
          <a:bodyPr/>
          <a:lstStyle/>
          <a:p>
            <a:pPr algn="l" eaLnBrk="1" hangingPunct="1"/>
            <a:r>
              <a:rPr lang="en-US" altLang="zh-CN" sz="4000" b="1" smtClean="0">
                <a:latin typeface="华文新魏" pitchFamily="2" charset="-122"/>
                <a:ea typeface="华文新魏" pitchFamily="2" charset="-122"/>
              </a:rPr>
              <a:t>3.</a:t>
            </a:r>
            <a:r>
              <a:rPr lang="zh-CN" altLang="en-US" sz="4000" b="1" smtClean="0">
                <a:latin typeface="华文新魏" pitchFamily="2" charset="-122"/>
                <a:ea typeface="华文新魏" pitchFamily="2" charset="-122"/>
              </a:rPr>
              <a:t>在下面的○里填上“</a:t>
            </a:r>
            <a:r>
              <a:rPr lang="en-US" altLang="zh-CN" sz="4000" b="1" smtClean="0">
                <a:latin typeface="华文新魏" pitchFamily="2" charset="-122"/>
                <a:ea typeface="华文新魏" pitchFamily="2" charset="-122"/>
              </a:rPr>
              <a:t>=”</a:t>
            </a:r>
            <a:r>
              <a:rPr lang="zh-CN" altLang="en-US" sz="4000" b="1" smtClean="0">
                <a:latin typeface="华文新魏" pitchFamily="2" charset="-122"/>
                <a:ea typeface="华文新魏" pitchFamily="2" charset="-122"/>
              </a:rPr>
              <a:t>或“≈”。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2284413"/>
            <a:ext cx="8229600" cy="4525962"/>
          </a:xfrm>
        </p:spPr>
        <p:txBody>
          <a:bodyPr/>
          <a:lstStyle/>
          <a:p>
            <a:pPr eaLnBrk="1" hangingPunct="1"/>
            <a:r>
              <a:rPr lang="en-US" altLang="zh-CN" sz="4000" b="1" smtClean="0">
                <a:latin typeface="华文新魏" pitchFamily="2" charset="-122"/>
                <a:ea typeface="华文新魏" pitchFamily="2" charset="-122"/>
              </a:rPr>
              <a:t>324000 ○32.4</a:t>
            </a:r>
            <a:r>
              <a:rPr lang="zh-CN" altLang="en-US" sz="4000" b="1" smtClean="0">
                <a:latin typeface="华文新魏" pitchFamily="2" charset="-122"/>
                <a:ea typeface="华文新魏" pitchFamily="2" charset="-122"/>
              </a:rPr>
              <a:t>万</a:t>
            </a:r>
          </a:p>
          <a:p>
            <a:pPr eaLnBrk="1" hangingPunct="1"/>
            <a:r>
              <a:rPr lang="en-US" altLang="zh-CN" sz="4000" b="1" smtClean="0">
                <a:latin typeface="华文新魏" pitchFamily="2" charset="-122"/>
                <a:ea typeface="华文新魏" pitchFamily="2" charset="-122"/>
              </a:rPr>
              <a:t>324000 ○32</a:t>
            </a:r>
            <a:r>
              <a:rPr lang="zh-CN" altLang="en-US" sz="4000" b="1" smtClean="0">
                <a:latin typeface="华文新魏" pitchFamily="2" charset="-122"/>
                <a:ea typeface="华文新魏" pitchFamily="2" charset="-122"/>
              </a:rPr>
              <a:t>万</a:t>
            </a:r>
          </a:p>
          <a:p>
            <a:pPr eaLnBrk="1" hangingPunct="1"/>
            <a:r>
              <a:rPr lang="en-US" altLang="zh-CN" sz="4000" b="1" smtClean="0">
                <a:latin typeface="华文新魏" pitchFamily="2" charset="-122"/>
                <a:ea typeface="华文新魏" pitchFamily="2" charset="-122"/>
              </a:rPr>
              <a:t>4090000000 ○41</a:t>
            </a:r>
            <a:r>
              <a:rPr lang="zh-CN" altLang="en-US" sz="4000" b="1" smtClean="0">
                <a:latin typeface="华文新魏" pitchFamily="2" charset="-122"/>
                <a:ea typeface="华文新魏" pitchFamily="2" charset="-122"/>
              </a:rPr>
              <a:t>亿</a:t>
            </a:r>
          </a:p>
          <a:p>
            <a:pPr eaLnBrk="1" hangingPunct="1"/>
            <a:r>
              <a:rPr lang="en-US" altLang="zh-CN" sz="4000" b="1" smtClean="0">
                <a:latin typeface="华文新魏" pitchFamily="2" charset="-122"/>
                <a:ea typeface="华文新魏" pitchFamily="2" charset="-122"/>
              </a:rPr>
              <a:t>4090000000 ○40.9</a:t>
            </a:r>
            <a:r>
              <a:rPr lang="zh-CN" altLang="en-US" sz="4000" b="1" smtClean="0">
                <a:latin typeface="华文新魏" pitchFamily="2" charset="-122"/>
                <a:ea typeface="华文新魏" pitchFamily="2" charset="-122"/>
              </a:rPr>
              <a:t>亿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2555875" y="2217738"/>
            <a:ext cx="696913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＝</a:t>
            </a: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2555875" y="3009900"/>
            <a:ext cx="696913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≈</a:t>
            </a: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3738563" y="3729038"/>
            <a:ext cx="6969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≈</a:t>
            </a:r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3738563" y="4449763"/>
            <a:ext cx="6969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＝</a:t>
            </a:r>
          </a:p>
        </p:txBody>
      </p:sp>
      <p:sp>
        <p:nvSpPr>
          <p:cNvPr id="10" name="同侧圆角矩形 9"/>
          <p:cNvSpPr/>
          <p:nvPr/>
        </p:nvSpPr>
        <p:spPr>
          <a:xfrm>
            <a:off x="468313" y="836613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典题精讲</a:t>
            </a:r>
          </a:p>
        </p:txBody>
      </p:sp>
      <p:cxnSp>
        <p:nvCxnSpPr>
          <p:cNvPr id="11" name="直线连接符 21"/>
          <p:cNvCxnSpPr/>
          <p:nvPr/>
        </p:nvCxnSpPr>
        <p:spPr>
          <a:xfrm flipV="1">
            <a:off x="468313" y="1492250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18437" grpId="0"/>
      <p:bldP spid="18438" grpId="0"/>
      <p:bldP spid="1843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ChangeArrowheads="1"/>
          </p:cNvSpPr>
          <p:nvPr/>
        </p:nvSpPr>
        <p:spPr bwMode="auto">
          <a:xfrm>
            <a:off x="0" y="-18415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 rot="-3301958">
            <a:off x="3452019" y="1989931"/>
            <a:ext cx="2236788" cy="7080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错误解答</a:t>
            </a:r>
            <a:endParaRPr lang="zh-CN" altLang="en-US" sz="40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同侧圆角矩形 11"/>
          <p:cNvSpPr/>
          <p:nvPr/>
        </p:nvSpPr>
        <p:spPr>
          <a:xfrm>
            <a:off x="468313" y="96678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易错提醒</a:t>
            </a:r>
          </a:p>
        </p:txBody>
      </p:sp>
      <p:cxnSp>
        <p:nvCxnSpPr>
          <p:cNvPr id="13" name="直线连接符 21"/>
          <p:cNvCxnSpPr/>
          <p:nvPr/>
        </p:nvCxnSpPr>
        <p:spPr>
          <a:xfrm flipV="1">
            <a:off x="468313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2050" name="Object 3"/>
          <p:cNvGraphicFramePr>
            <a:graphicFrameLocks noChangeAspect="1"/>
          </p:cNvGraphicFramePr>
          <p:nvPr/>
        </p:nvGraphicFramePr>
        <p:xfrm>
          <a:off x="1979613" y="3321050"/>
          <a:ext cx="114300" cy="215900"/>
        </p:xfrm>
        <a:graphic>
          <a:graphicData uri="http://schemas.openxmlformats.org/presentationml/2006/ole">
            <p:oleObj spid="_x0000_s2050" r:id="rId3" imgW="114468" imgH="215936" progId="Equations">
              <p:embed/>
            </p:oleObj>
          </a:graphicData>
        </a:graphic>
      </p:graphicFrame>
      <p:pic>
        <p:nvPicPr>
          <p:cNvPr id="2055" name="Picture 5" descr="F:\七彩课堂插图板式封面\排版用图标、页眉页脚\标题jpg\我会找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8625" y="4149725"/>
            <a:ext cx="3084513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6" name="Rectangle 15"/>
          <p:cNvSpPr>
            <a:spLocks noChangeArrowheads="1"/>
          </p:cNvSpPr>
          <p:nvPr/>
        </p:nvSpPr>
        <p:spPr bwMode="auto">
          <a:xfrm>
            <a:off x="1187450" y="1989138"/>
            <a:ext cx="66135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14.9999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精确到千分位是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14.36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ChangeArrowheads="1"/>
          </p:cNvSpPr>
          <p:nvPr/>
        </p:nvSpPr>
        <p:spPr bwMode="auto">
          <a:xfrm>
            <a:off x="0" y="-18415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076" name="矩形 1"/>
          <p:cNvSpPr>
            <a:spLocks noChangeArrowheads="1"/>
          </p:cNvSpPr>
          <p:nvPr/>
        </p:nvSpPr>
        <p:spPr bwMode="auto">
          <a:xfrm rot="-3301958">
            <a:off x="3452019" y="1989931"/>
            <a:ext cx="2236788" cy="7080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错误解答</a:t>
            </a:r>
            <a:endParaRPr lang="zh-CN" altLang="en-US" sz="40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同侧圆角矩形 11"/>
          <p:cNvSpPr/>
          <p:nvPr/>
        </p:nvSpPr>
        <p:spPr>
          <a:xfrm>
            <a:off x="468313" y="96678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易错提醒</a:t>
            </a:r>
          </a:p>
        </p:txBody>
      </p:sp>
      <p:cxnSp>
        <p:nvCxnSpPr>
          <p:cNvPr id="13" name="直线连接符 21"/>
          <p:cNvCxnSpPr/>
          <p:nvPr/>
        </p:nvCxnSpPr>
        <p:spPr>
          <a:xfrm flipV="1">
            <a:off x="468313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3074" name="Object 3"/>
          <p:cNvGraphicFramePr>
            <a:graphicFrameLocks noChangeAspect="1"/>
          </p:cNvGraphicFramePr>
          <p:nvPr/>
        </p:nvGraphicFramePr>
        <p:xfrm>
          <a:off x="1979613" y="3321050"/>
          <a:ext cx="114300" cy="215900"/>
        </p:xfrm>
        <a:graphic>
          <a:graphicData uri="http://schemas.openxmlformats.org/presentationml/2006/ole">
            <p:oleObj spid="_x0000_s3074" r:id="rId3" imgW="114468" imgH="215936" progId="Equations">
              <p:embed/>
            </p:oleObj>
          </a:graphicData>
        </a:graphic>
      </p:graphicFrame>
      <p:pic>
        <p:nvPicPr>
          <p:cNvPr id="3079" name="Picture 5" descr="F:\七彩课堂插图板式封面\排版用图标、页眉页脚\标题jpg\我会找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59488" y="4149725"/>
            <a:ext cx="3084512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0" name="Rectangle 15"/>
          <p:cNvSpPr>
            <a:spLocks noChangeArrowheads="1"/>
          </p:cNvSpPr>
          <p:nvPr/>
        </p:nvSpPr>
        <p:spPr bwMode="auto">
          <a:xfrm>
            <a:off x="1187450" y="1989138"/>
            <a:ext cx="66135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14.3599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精确到千分位是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14.36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。</a:t>
            </a:r>
          </a:p>
        </p:txBody>
      </p:sp>
      <p:sp>
        <p:nvSpPr>
          <p:cNvPr id="3081" name="矩形 10"/>
          <p:cNvSpPr>
            <a:spLocks noChangeArrowheads="1"/>
          </p:cNvSpPr>
          <p:nvPr/>
        </p:nvSpPr>
        <p:spPr bwMode="auto">
          <a:xfrm>
            <a:off x="1155700" y="2817813"/>
            <a:ext cx="49672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错解分析：</a:t>
            </a:r>
            <a:endParaRPr lang="zh-CN" altLang="zh-CN" sz="36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11188" y="3530600"/>
            <a:ext cx="5897562" cy="1754188"/>
          </a:xfrm>
          <a:prstGeom prst="rect">
            <a:avLst/>
          </a:prstGeom>
          <a:solidFill>
            <a:srgbClr val="6DFF44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虽然</a:t>
            </a:r>
            <a:r>
              <a:rPr lang="en-US" altLang="zh-CN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14.36</a:t>
            </a:r>
            <a:r>
              <a:rPr lang="zh-CN" altLang="en-US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等于</a:t>
            </a:r>
            <a:r>
              <a:rPr lang="en-US" altLang="zh-CN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14.360</a:t>
            </a:r>
            <a:r>
              <a:rPr lang="zh-CN" altLang="en-US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，但是</a:t>
            </a:r>
            <a:endParaRPr lang="en-US" altLang="zh-CN" sz="3600" b="1">
              <a:solidFill>
                <a:srgbClr val="7030A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题目要求精确到千分位，千</a:t>
            </a:r>
            <a:endParaRPr lang="en-US" altLang="zh-CN" sz="3600" b="1">
              <a:solidFill>
                <a:srgbClr val="7030A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分位上的</a:t>
            </a:r>
            <a:r>
              <a:rPr lang="en-US" altLang="zh-CN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0</a:t>
            </a:r>
            <a:r>
              <a:rPr lang="zh-CN" altLang="en-US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不能省。</a:t>
            </a:r>
            <a:endParaRPr lang="en-US" altLang="zh-CN" sz="3600" b="1">
              <a:solidFill>
                <a:srgbClr val="7030A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rAng="0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ChangeArrowheads="1"/>
          </p:cNvSpPr>
          <p:nvPr/>
        </p:nvSpPr>
        <p:spPr bwMode="auto">
          <a:xfrm>
            <a:off x="0" y="-18415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4100" name="矩形 1"/>
          <p:cNvSpPr>
            <a:spLocks noChangeArrowheads="1"/>
          </p:cNvSpPr>
          <p:nvPr/>
        </p:nvSpPr>
        <p:spPr bwMode="auto">
          <a:xfrm rot="-3301958">
            <a:off x="3452019" y="1989931"/>
            <a:ext cx="2236788" cy="7080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错误解答</a:t>
            </a:r>
            <a:endParaRPr lang="zh-CN" altLang="en-US" sz="40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同侧圆角矩形 11"/>
          <p:cNvSpPr/>
          <p:nvPr/>
        </p:nvSpPr>
        <p:spPr>
          <a:xfrm>
            <a:off x="468313" y="96678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易错提醒</a:t>
            </a:r>
          </a:p>
        </p:txBody>
      </p:sp>
      <p:cxnSp>
        <p:nvCxnSpPr>
          <p:cNvPr id="13" name="直线连接符 21"/>
          <p:cNvCxnSpPr/>
          <p:nvPr/>
        </p:nvCxnSpPr>
        <p:spPr>
          <a:xfrm flipV="1">
            <a:off x="468313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4098" name="Object 3"/>
          <p:cNvGraphicFramePr>
            <a:graphicFrameLocks noChangeAspect="1"/>
          </p:cNvGraphicFramePr>
          <p:nvPr/>
        </p:nvGraphicFramePr>
        <p:xfrm>
          <a:off x="1979613" y="3321050"/>
          <a:ext cx="114300" cy="215900"/>
        </p:xfrm>
        <a:graphic>
          <a:graphicData uri="http://schemas.openxmlformats.org/presentationml/2006/ole">
            <p:oleObj spid="_x0000_s4098" r:id="rId3" imgW="114468" imgH="215936" progId="Equations">
              <p:embed/>
            </p:oleObj>
          </a:graphicData>
        </a:graphic>
      </p:graphicFrame>
      <p:pic>
        <p:nvPicPr>
          <p:cNvPr id="4103" name="Picture 5" descr="F:\七彩课堂插图板式封面\排版用图标、页眉页脚\标题jpg\我会找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8625" y="4149725"/>
            <a:ext cx="3084513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4" name="Rectangle 15"/>
          <p:cNvSpPr>
            <a:spLocks noChangeArrowheads="1"/>
          </p:cNvSpPr>
          <p:nvPr/>
        </p:nvSpPr>
        <p:spPr bwMode="auto">
          <a:xfrm>
            <a:off x="1187450" y="1989138"/>
            <a:ext cx="66135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14.9999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精确到千分位是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14.36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。</a:t>
            </a:r>
          </a:p>
        </p:txBody>
      </p:sp>
      <p:sp>
        <p:nvSpPr>
          <p:cNvPr id="9" name="Rectangle 15"/>
          <p:cNvSpPr>
            <a:spLocks noChangeArrowheads="1"/>
          </p:cNvSpPr>
          <p:nvPr/>
        </p:nvSpPr>
        <p:spPr bwMode="auto">
          <a:xfrm>
            <a:off x="1227138" y="3662363"/>
            <a:ext cx="68849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14.9999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精确到千分位是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14.360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。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 rot="-3301958">
            <a:off x="4288632" y="3640931"/>
            <a:ext cx="2236788" cy="7080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正确</a:t>
            </a:r>
            <a:r>
              <a:rPr lang="zh-CN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解答</a:t>
            </a:r>
            <a:endParaRPr lang="zh-CN" altLang="en-US" sz="40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同侧圆角矩形 23"/>
          <p:cNvSpPr/>
          <p:nvPr/>
        </p:nvSpPr>
        <p:spPr>
          <a:xfrm>
            <a:off x="452438" y="9810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学习目标</a:t>
            </a:r>
          </a:p>
        </p:txBody>
      </p:sp>
      <p:pic>
        <p:nvPicPr>
          <p:cNvPr id="7171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04013" y="4991100"/>
            <a:ext cx="2016125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69900" y="2913063"/>
            <a:ext cx="8131175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2.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通过运用求整数近似数的方法求一个小数的近似数。</a:t>
            </a:r>
            <a:endParaRPr lang="zh-CN" altLang="zh-CN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39738" y="1679575"/>
            <a:ext cx="8208962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1.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能根据要求正确地运用“四舍五入”求一个小数的近似数。</a:t>
            </a:r>
          </a:p>
        </p:txBody>
      </p:sp>
      <p:cxnSp>
        <p:nvCxnSpPr>
          <p:cNvPr id="12" name="直线连接符 21"/>
          <p:cNvCxnSpPr/>
          <p:nvPr/>
        </p:nvCxnSpPr>
        <p:spPr>
          <a:xfrm flipV="1">
            <a:off x="368300" y="1535113"/>
            <a:ext cx="2228850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439738" y="4198938"/>
            <a:ext cx="7991475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3.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培养迁移、类推和归纳概括的能力，应用所学知识解决实际问题的能力。 </a:t>
            </a:r>
            <a:endParaRPr lang="zh-CN" altLang="zh-CN" sz="320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20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2048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03250" y="1366838"/>
            <a:ext cx="8540750" cy="3357562"/>
          </a:xfrm>
        </p:spPr>
        <p:txBody>
          <a:bodyPr/>
          <a:lstStyle/>
          <a:p>
            <a:pPr algn="l" eaLnBrk="1" hangingPunct="1"/>
            <a:r>
              <a:rPr lang="en-US" altLang="zh-CN" sz="3600" b="1" smtClean="0">
                <a:latin typeface="华文新魏" pitchFamily="2" charset="-122"/>
                <a:ea typeface="华文新魏" pitchFamily="2" charset="-122"/>
              </a:rPr>
              <a:t>1.2003</a:t>
            </a:r>
            <a:r>
              <a:rPr lang="zh-CN" altLang="en-US" sz="3600" b="1" smtClean="0">
                <a:latin typeface="华文新魏" pitchFamily="2" charset="-122"/>
                <a:ea typeface="华文新魏" pitchFamily="2" charset="-122"/>
              </a:rPr>
              <a:t>年，江苏省普通高等学校一共招收本科和专科新生</a:t>
            </a:r>
            <a:r>
              <a:rPr lang="en-US" altLang="zh-CN" sz="3600" b="1" smtClean="0">
                <a:latin typeface="华文新魏" pitchFamily="2" charset="-122"/>
                <a:ea typeface="华文新魏" pitchFamily="2" charset="-122"/>
              </a:rPr>
              <a:t>252158</a:t>
            </a:r>
            <a:r>
              <a:rPr lang="zh-CN" altLang="en-US" sz="3600" b="1" smtClean="0">
                <a:latin typeface="华文新魏" pitchFamily="2" charset="-122"/>
                <a:ea typeface="华文新魏" pitchFamily="2" charset="-122"/>
              </a:rPr>
              <a:t>人，其中男生</a:t>
            </a:r>
            <a:r>
              <a:rPr lang="en-US" altLang="zh-CN" sz="3600" b="1" smtClean="0">
                <a:latin typeface="华文新魏" pitchFamily="2" charset="-122"/>
                <a:ea typeface="华文新魏" pitchFamily="2" charset="-122"/>
              </a:rPr>
              <a:t>144310</a:t>
            </a:r>
            <a:r>
              <a:rPr lang="zh-CN" altLang="en-US" sz="3600" b="1" smtClean="0">
                <a:latin typeface="华文新魏" pitchFamily="2" charset="-122"/>
                <a:ea typeface="华文新魏" pitchFamily="2" charset="-122"/>
              </a:rPr>
              <a:t>人，女生</a:t>
            </a:r>
            <a:r>
              <a:rPr lang="en-US" altLang="zh-CN" sz="3600" b="1" smtClean="0">
                <a:latin typeface="华文新魏" pitchFamily="2" charset="-122"/>
                <a:ea typeface="华文新魏" pitchFamily="2" charset="-122"/>
              </a:rPr>
              <a:t>107848</a:t>
            </a:r>
            <a:r>
              <a:rPr lang="zh-CN" altLang="en-US" sz="3600" b="1" smtClean="0">
                <a:latin typeface="华文新魏" pitchFamily="2" charset="-122"/>
                <a:ea typeface="华文新魏" pitchFamily="2" charset="-122"/>
              </a:rPr>
              <a:t>人。把它们先改写成用“万人”作单位的数，再写出它们的近似数。</a:t>
            </a:r>
            <a:r>
              <a:rPr lang="zh-CN" altLang="en-US" sz="3600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（得数保留一位小数）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-180975" y="4221163"/>
            <a:ext cx="9324975" cy="2151062"/>
          </a:xfrm>
        </p:spPr>
        <p:txBody>
          <a:bodyPr rtlCol="0">
            <a:normAutofit fontScale="77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sz="3600" b="1" smtClean="0">
                <a:latin typeface="华文新魏" pitchFamily="2" charset="-122"/>
                <a:ea typeface="华文新魏" pitchFamily="2" charset="-122"/>
              </a:rPr>
              <a:t>252158</a:t>
            </a:r>
            <a:r>
              <a:rPr lang="zh-CN" altLang="en-US" sz="3600" b="1" smtClean="0">
                <a:latin typeface="华文新魏" pitchFamily="2" charset="-122"/>
                <a:ea typeface="华文新魏" pitchFamily="2" charset="-122"/>
              </a:rPr>
              <a:t>人</a:t>
            </a:r>
            <a:r>
              <a:rPr lang="en-US" altLang="zh-CN" sz="3600" b="1" smtClean="0">
                <a:latin typeface="华文新魏" pitchFamily="2" charset="-122"/>
                <a:ea typeface="华文新魏" pitchFamily="2" charset="-122"/>
              </a:rPr>
              <a:t>=</a:t>
            </a:r>
            <a:r>
              <a:rPr lang="zh-CN" altLang="en-US" sz="3600" b="1" smtClean="0">
                <a:latin typeface="华文新魏" pitchFamily="2" charset="-122"/>
                <a:ea typeface="华文新魏" pitchFamily="2" charset="-122"/>
              </a:rPr>
              <a:t>（             ）万人≈（        ）万人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sz="3600" b="1" smtClean="0">
                <a:latin typeface="华文新魏" pitchFamily="2" charset="-122"/>
                <a:ea typeface="华文新魏" pitchFamily="2" charset="-122"/>
              </a:rPr>
              <a:t>144310</a:t>
            </a:r>
            <a:r>
              <a:rPr lang="zh-CN" altLang="en-US" sz="3600" b="1" smtClean="0">
                <a:latin typeface="华文新魏" pitchFamily="2" charset="-122"/>
                <a:ea typeface="华文新魏" pitchFamily="2" charset="-122"/>
              </a:rPr>
              <a:t>人</a:t>
            </a:r>
            <a:r>
              <a:rPr lang="en-US" altLang="zh-CN" sz="3600" b="1" smtClean="0">
                <a:latin typeface="华文新魏" pitchFamily="2" charset="-122"/>
                <a:ea typeface="华文新魏" pitchFamily="2" charset="-122"/>
              </a:rPr>
              <a:t>=</a:t>
            </a:r>
            <a:r>
              <a:rPr lang="zh-CN" altLang="en-US" sz="3600" b="1" smtClean="0">
                <a:latin typeface="华文新魏" pitchFamily="2" charset="-122"/>
                <a:ea typeface="华文新魏" pitchFamily="2" charset="-122"/>
              </a:rPr>
              <a:t>（            ）万人≈（        ）万人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sz="3600" b="1" smtClean="0">
                <a:latin typeface="华文新魏" pitchFamily="2" charset="-122"/>
                <a:ea typeface="华文新魏" pitchFamily="2" charset="-122"/>
              </a:rPr>
              <a:t>107848</a:t>
            </a:r>
            <a:r>
              <a:rPr lang="zh-CN" altLang="en-US" sz="3600" b="1" smtClean="0">
                <a:latin typeface="华文新魏" pitchFamily="2" charset="-122"/>
                <a:ea typeface="华文新魏" pitchFamily="2" charset="-122"/>
              </a:rPr>
              <a:t>人</a:t>
            </a:r>
            <a:r>
              <a:rPr lang="en-US" altLang="zh-CN" sz="3600" b="1" smtClean="0">
                <a:latin typeface="华文新魏" pitchFamily="2" charset="-122"/>
                <a:ea typeface="华文新魏" pitchFamily="2" charset="-122"/>
              </a:rPr>
              <a:t>=</a:t>
            </a:r>
            <a:r>
              <a:rPr lang="zh-CN" altLang="en-US" sz="3600" b="1" smtClean="0">
                <a:latin typeface="华文新魏" pitchFamily="2" charset="-122"/>
                <a:ea typeface="华文新魏" pitchFamily="2" charset="-122"/>
              </a:rPr>
              <a:t>（             ）万人≈（        ）万人</a:t>
            </a:r>
          </a:p>
        </p:txBody>
      </p:sp>
      <p:sp>
        <p:nvSpPr>
          <p:cNvPr id="21508" name="Line 4"/>
          <p:cNvSpPr>
            <a:spLocks noChangeShapeType="1"/>
          </p:cNvSpPr>
          <p:nvPr/>
        </p:nvSpPr>
        <p:spPr bwMode="auto">
          <a:xfrm flipV="1">
            <a:off x="3800475" y="2420938"/>
            <a:ext cx="1655763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09" name="Line 5"/>
          <p:cNvSpPr>
            <a:spLocks noChangeShapeType="1"/>
          </p:cNvSpPr>
          <p:nvPr/>
        </p:nvSpPr>
        <p:spPr bwMode="auto">
          <a:xfrm flipV="1">
            <a:off x="539750" y="2924175"/>
            <a:ext cx="1655763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0" name="Line 6"/>
          <p:cNvSpPr>
            <a:spLocks noChangeShapeType="1"/>
          </p:cNvSpPr>
          <p:nvPr/>
        </p:nvSpPr>
        <p:spPr bwMode="auto">
          <a:xfrm flipV="1">
            <a:off x="3959225" y="2924175"/>
            <a:ext cx="1655763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2844800" y="4221163"/>
            <a:ext cx="22320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25.2158</a:t>
            </a:r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6659563" y="4222750"/>
            <a:ext cx="1295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25</a:t>
            </a:r>
            <a:r>
              <a:rPr lang="en-US" altLang="zh-CN" sz="36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.2</a:t>
            </a:r>
          </a:p>
        </p:txBody>
      </p:sp>
      <p:sp>
        <p:nvSpPr>
          <p:cNvPr id="15369" name="Rectangle 9"/>
          <p:cNvSpPr>
            <a:spLocks noChangeArrowheads="1"/>
          </p:cNvSpPr>
          <p:nvPr/>
        </p:nvSpPr>
        <p:spPr bwMode="auto">
          <a:xfrm>
            <a:off x="2916238" y="4868863"/>
            <a:ext cx="21605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14.431</a:t>
            </a:r>
          </a:p>
        </p:txBody>
      </p:sp>
      <p:sp>
        <p:nvSpPr>
          <p:cNvPr id="15370" name="Rectangle 10"/>
          <p:cNvSpPr>
            <a:spLocks noChangeArrowheads="1"/>
          </p:cNvSpPr>
          <p:nvPr/>
        </p:nvSpPr>
        <p:spPr bwMode="auto">
          <a:xfrm>
            <a:off x="6554788" y="4870450"/>
            <a:ext cx="13684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14</a:t>
            </a:r>
            <a:r>
              <a:rPr lang="en-US" altLang="zh-CN" sz="36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.4</a:t>
            </a:r>
          </a:p>
        </p:txBody>
      </p:sp>
      <p:sp>
        <p:nvSpPr>
          <p:cNvPr id="15371" name="Rectangle 11"/>
          <p:cNvSpPr>
            <a:spLocks noChangeArrowheads="1"/>
          </p:cNvSpPr>
          <p:nvPr/>
        </p:nvSpPr>
        <p:spPr bwMode="auto">
          <a:xfrm>
            <a:off x="2844800" y="5516563"/>
            <a:ext cx="23764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10.7848</a:t>
            </a:r>
          </a:p>
        </p:txBody>
      </p:sp>
      <p:sp>
        <p:nvSpPr>
          <p:cNvPr id="15372" name="Rectangle 12"/>
          <p:cNvSpPr>
            <a:spLocks noChangeArrowheads="1"/>
          </p:cNvSpPr>
          <p:nvPr/>
        </p:nvSpPr>
        <p:spPr bwMode="auto">
          <a:xfrm>
            <a:off x="6659563" y="5516563"/>
            <a:ext cx="15113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10</a:t>
            </a:r>
            <a:r>
              <a:rPr lang="en-US" altLang="zh-CN" sz="36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.8</a:t>
            </a:r>
          </a:p>
        </p:txBody>
      </p:sp>
      <p:sp>
        <p:nvSpPr>
          <p:cNvPr id="15" name="同侧圆角矩形 14"/>
          <p:cNvSpPr/>
          <p:nvPr/>
        </p:nvSpPr>
        <p:spPr>
          <a:xfrm>
            <a:off x="468313" y="768350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学以致用</a:t>
            </a:r>
          </a:p>
        </p:txBody>
      </p:sp>
      <p:cxnSp>
        <p:nvCxnSpPr>
          <p:cNvPr id="16" name="直线连接符 21"/>
          <p:cNvCxnSpPr/>
          <p:nvPr/>
        </p:nvCxnSpPr>
        <p:spPr>
          <a:xfrm flipV="1">
            <a:off x="484188" y="1409700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7" grpId="0"/>
      <p:bldP spid="15368" grpId="0"/>
      <p:bldP spid="15369" grpId="0"/>
      <p:bldP spid="15370" grpId="0"/>
      <p:bldP spid="15371" grpId="0"/>
      <p:bldP spid="1537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1412875"/>
            <a:ext cx="8229600" cy="2374900"/>
          </a:xfrm>
        </p:spPr>
        <p:txBody>
          <a:bodyPr/>
          <a:lstStyle/>
          <a:p>
            <a:pPr algn="l" eaLnBrk="1" hangingPunct="1"/>
            <a:r>
              <a:rPr lang="en-US" altLang="zh-CN" sz="3600" b="1" smtClean="0">
                <a:latin typeface="华文新魏" pitchFamily="2" charset="-122"/>
                <a:ea typeface="华文新魏" pitchFamily="2" charset="-122"/>
              </a:rPr>
              <a:t>2.</a:t>
            </a:r>
            <a:r>
              <a:rPr lang="zh-CN" altLang="en-US" sz="3600" b="1" smtClean="0">
                <a:latin typeface="华文新魏" pitchFamily="2" charset="-122"/>
                <a:ea typeface="华文新魏" pitchFamily="2" charset="-122"/>
              </a:rPr>
              <a:t>王强参加飞行员体检时，量得身高是</a:t>
            </a:r>
            <a:r>
              <a:rPr lang="en-US" altLang="zh-CN" sz="3600" b="1" smtClean="0">
                <a:latin typeface="华文新魏" pitchFamily="2" charset="-122"/>
                <a:ea typeface="华文新魏" pitchFamily="2" charset="-122"/>
              </a:rPr>
              <a:t>1.748</a:t>
            </a:r>
            <a:r>
              <a:rPr lang="zh-CN" altLang="en-US" sz="3600" b="1" smtClean="0">
                <a:latin typeface="华文新魏" pitchFamily="2" charset="-122"/>
                <a:ea typeface="华文新魏" pitchFamily="2" charset="-122"/>
              </a:rPr>
              <a:t>米，体重是</a:t>
            </a:r>
            <a:r>
              <a:rPr lang="en-US" altLang="zh-CN" sz="3600" b="1" smtClean="0">
                <a:latin typeface="华文新魏" pitchFamily="2" charset="-122"/>
                <a:ea typeface="华文新魏" pitchFamily="2" charset="-122"/>
              </a:rPr>
              <a:t>65.25</a:t>
            </a:r>
            <a:r>
              <a:rPr lang="zh-CN" altLang="en-US" sz="3600" b="1" smtClean="0">
                <a:latin typeface="华文新魏" pitchFamily="2" charset="-122"/>
                <a:ea typeface="华文新魏" pitchFamily="2" charset="-122"/>
              </a:rPr>
              <a:t>千克。他的身高精确到百分位是多少米？体重精确到个位是多少千克？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3860800"/>
            <a:ext cx="8540750" cy="3886200"/>
          </a:xfrm>
        </p:spPr>
        <p:txBody>
          <a:bodyPr/>
          <a:lstStyle/>
          <a:p>
            <a:pPr eaLnBrk="1" hangingPunct="1"/>
            <a:r>
              <a:rPr lang="en-US" altLang="zh-CN" sz="3600" b="1" smtClean="0">
                <a:latin typeface="华文新魏" pitchFamily="2" charset="-122"/>
                <a:ea typeface="华文新魏" pitchFamily="2" charset="-122"/>
              </a:rPr>
              <a:t>1.748</a:t>
            </a:r>
            <a:r>
              <a:rPr lang="zh-CN" altLang="en-US" sz="3600" b="1" smtClean="0">
                <a:latin typeface="华文新魏" pitchFamily="2" charset="-122"/>
                <a:ea typeface="华文新魏" pitchFamily="2" charset="-122"/>
              </a:rPr>
              <a:t>米</a:t>
            </a:r>
            <a:r>
              <a:rPr lang="zh-CN" altLang="en-US" sz="3600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≈</a:t>
            </a:r>
            <a:r>
              <a:rPr lang="en-US" altLang="zh-CN" sz="3600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1.75</a:t>
            </a:r>
            <a:r>
              <a:rPr lang="zh-CN" altLang="en-US" sz="3600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米</a:t>
            </a:r>
          </a:p>
          <a:p>
            <a:pPr eaLnBrk="1" hangingPunct="1"/>
            <a:r>
              <a:rPr lang="en-US" altLang="zh-CN" sz="3600" b="1" smtClean="0">
                <a:latin typeface="华文新魏" pitchFamily="2" charset="-122"/>
                <a:ea typeface="华文新魏" pitchFamily="2" charset="-122"/>
              </a:rPr>
              <a:t>62.25</a:t>
            </a:r>
            <a:r>
              <a:rPr lang="zh-CN" altLang="en-US" sz="3600" b="1" smtClean="0">
                <a:latin typeface="华文新魏" pitchFamily="2" charset="-122"/>
                <a:ea typeface="华文新魏" pitchFamily="2" charset="-122"/>
              </a:rPr>
              <a:t>千克</a:t>
            </a:r>
            <a:r>
              <a:rPr lang="zh-CN" altLang="en-US" sz="3600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≈</a:t>
            </a:r>
            <a:r>
              <a:rPr lang="en-US" altLang="zh-CN" sz="3600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62</a:t>
            </a:r>
            <a:r>
              <a:rPr lang="zh-CN" altLang="en-US" sz="3600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千克</a:t>
            </a:r>
          </a:p>
          <a:p>
            <a:pPr eaLnBrk="1" hangingPunct="1"/>
            <a:r>
              <a:rPr lang="zh-CN" altLang="en-US" sz="3600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答：</a:t>
            </a:r>
            <a:r>
              <a:rPr lang="zh-CN" altLang="en-US" sz="3600" b="1" smtClean="0">
                <a:latin typeface="华文新魏" pitchFamily="2" charset="-122"/>
                <a:ea typeface="华文新魏" pitchFamily="2" charset="-122"/>
              </a:rPr>
              <a:t>他的身高精确到百分位是</a:t>
            </a:r>
            <a:r>
              <a:rPr lang="en-US" altLang="zh-CN" sz="3600" b="1" smtClean="0">
                <a:latin typeface="华文新魏" pitchFamily="2" charset="-122"/>
                <a:ea typeface="华文新魏" pitchFamily="2" charset="-122"/>
              </a:rPr>
              <a:t>1.75</a:t>
            </a:r>
            <a:r>
              <a:rPr lang="zh-CN" altLang="en-US" sz="3600" b="1" smtClean="0">
                <a:latin typeface="华文新魏" pitchFamily="2" charset="-122"/>
                <a:ea typeface="华文新魏" pitchFamily="2" charset="-122"/>
              </a:rPr>
              <a:t>米，体重精确到个位是</a:t>
            </a:r>
            <a:r>
              <a:rPr lang="en-US" altLang="zh-CN" sz="3600" b="1" smtClean="0">
                <a:latin typeface="华文新魏" pitchFamily="2" charset="-122"/>
                <a:ea typeface="华文新魏" pitchFamily="2" charset="-122"/>
              </a:rPr>
              <a:t>62</a:t>
            </a:r>
            <a:r>
              <a:rPr lang="zh-CN" altLang="en-US" sz="3600" b="1" smtClean="0">
                <a:latin typeface="华文新魏" pitchFamily="2" charset="-122"/>
                <a:ea typeface="华文新魏" pitchFamily="2" charset="-122"/>
              </a:rPr>
              <a:t>千克。</a:t>
            </a:r>
          </a:p>
        </p:txBody>
      </p:sp>
      <p:sp>
        <p:nvSpPr>
          <p:cNvPr id="4" name="同侧圆角矩形 3"/>
          <p:cNvSpPr/>
          <p:nvPr/>
        </p:nvSpPr>
        <p:spPr>
          <a:xfrm>
            <a:off x="468313" y="82708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学以致用</a:t>
            </a: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84188" y="1468438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Rot="1" noChangeArrowheads="1"/>
          </p:cNvSpPr>
          <p:nvPr/>
        </p:nvSpPr>
        <p:spPr bwMode="auto">
          <a:xfrm>
            <a:off x="331788" y="3548063"/>
            <a:ext cx="8713787" cy="1439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ts val="1800"/>
              </a:spcBef>
              <a:buClr>
                <a:srgbClr val="FFC166"/>
              </a:buClr>
              <a:buSzPct val="80000"/>
              <a:defRPr/>
            </a:pPr>
            <a:r>
              <a:rPr lang="zh-CN" altLang="en-US" sz="3200" b="1" noProof="1">
                <a:latin typeface="华文新魏" panose="02010800040101010101" pitchFamily="2" charset="-122"/>
                <a:ea typeface="华文新魏" panose="02010800040101010101" pitchFamily="2" charset="-122"/>
              </a:rPr>
              <a:t>如果要求保留三位小数，表示精确到（       ）位。</a:t>
            </a:r>
          </a:p>
          <a:p>
            <a:pPr marL="357505" indent="-357505">
              <a:lnSpc>
                <a:spcPct val="90000"/>
              </a:lnSpc>
              <a:spcBef>
                <a:spcPts val="1800"/>
              </a:spcBef>
              <a:buClr>
                <a:srgbClr val="FFC166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lang="zh-CN" altLang="en-US" sz="3200" b="1" noProof="1">
                <a:latin typeface="华文新魏" panose="02010800040101010101" pitchFamily="2" charset="-122"/>
                <a:ea typeface="华文新魏" panose="02010800040101010101" pitchFamily="2" charset="-122"/>
              </a:rPr>
              <a:t>   </a:t>
            </a:r>
            <a:r>
              <a:rPr lang="en-US" sz="3200" b="1" noProof="1">
                <a:latin typeface="华文新魏" panose="02010800040101010101" pitchFamily="2" charset="-122"/>
                <a:ea typeface="华文新魏" panose="02010800040101010101" pitchFamily="2" charset="-122"/>
              </a:rPr>
              <a:t>①</a:t>
            </a:r>
            <a:r>
              <a:rPr lang="zh-CN" altLang="en-US" sz="3200" b="1" noProof="1">
                <a:latin typeface="华文新魏" panose="02010800040101010101" pitchFamily="2" charset="-122"/>
                <a:ea typeface="华文新魏" panose="02010800040101010101" pitchFamily="2" charset="-122"/>
              </a:rPr>
              <a:t>十分      </a:t>
            </a:r>
            <a:r>
              <a:rPr lang="en-US" sz="3200" b="1" noProof="1">
                <a:latin typeface="华文新魏" panose="02010800040101010101" pitchFamily="2" charset="-122"/>
                <a:ea typeface="华文新魏" panose="02010800040101010101" pitchFamily="2" charset="-122"/>
              </a:rPr>
              <a:t>②</a:t>
            </a:r>
            <a:r>
              <a:rPr lang="zh-CN" altLang="en-US" sz="3200" b="1" noProof="1">
                <a:latin typeface="华文新魏" panose="02010800040101010101" pitchFamily="2" charset="-122"/>
                <a:ea typeface="华文新魏" panose="02010800040101010101" pitchFamily="2" charset="-122"/>
              </a:rPr>
              <a:t>百分        </a:t>
            </a:r>
            <a:r>
              <a:rPr lang="en-US" sz="3200" b="1" noProof="1">
                <a:latin typeface="华文新魏" panose="02010800040101010101" pitchFamily="2" charset="-122"/>
                <a:ea typeface="华文新魏" panose="02010800040101010101" pitchFamily="2" charset="-122"/>
              </a:rPr>
              <a:t>③</a:t>
            </a:r>
            <a:r>
              <a:rPr lang="zh-CN" altLang="en-US" sz="3200" b="1" noProof="1">
                <a:latin typeface="华文新魏" panose="02010800040101010101" pitchFamily="2" charset="-122"/>
                <a:ea typeface="华文新魏" panose="02010800040101010101" pitchFamily="2" charset="-122"/>
              </a:rPr>
              <a:t>千分</a:t>
            </a:r>
          </a:p>
        </p:txBody>
      </p:sp>
      <p:sp>
        <p:nvSpPr>
          <p:cNvPr id="22532" name="Rectangle 4"/>
          <p:cNvSpPr>
            <a:spLocks noRot="1" noChangeArrowheads="1"/>
          </p:cNvSpPr>
          <p:nvPr/>
        </p:nvSpPr>
        <p:spPr bwMode="auto">
          <a:xfrm>
            <a:off x="250825" y="2205038"/>
            <a:ext cx="8540750" cy="1296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ts val="1800"/>
              </a:spcBef>
              <a:buClr>
                <a:srgbClr val="FFC166"/>
              </a:buClr>
              <a:buSzPct val="80000"/>
              <a:defRPr/>
            </a:pPr>
            <a:r>
              <a:rPr lang="zh-CN" altLang="en-US" sz="3200" b="1" noProof="1">
                <a:latin typeface="华文新魏" panose="02010800040101010101" pitchFamily="2" charset="-122"/>
                <a:ea typeface="华文新魏" panose="02010800040101010101" pitchFamily="2" charset="-122"/>
              </a:rPr>
              <a:t> 保留（         ）位小数，表示精确到十分位。</a:t>
            </a:r>
          </a:p>
          <a:p>
            <a:pPr marL="357505" indent="-357505">
              <a:lnSpc>
                <a:spcPct val="90000"/>
              </a:lnSpc>
              <a:spcBef>
                <a:spcPts val="1800"/>
              </a:spcBef>
              <a:buClr>
                <a:srgbClr val="FFC166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lang="zh-CN" altLang="en-US" sz="3200" b="1" noProof="1">
                <a:latin typeface="华文新魏" panose="02010800040101010101" pitchFamily="2" charset="-122"/>
                <a:ea typeface="华文新魏" panose="02010800040101010101" pitchFamily="2" charset="-122"/>
              </a:rPr>
              <a:t>   </a:t>
            </a:r>
            <a:r>
              <a:rPr lang="en-US" sz="3200" b="1" noProof="1">
                <a:latin typeface="华文新魏" panose="02010800040101010101" pitchFamily="2" charset="-122"/>
                <a:ea typeface="华文新魏" panose="02010800040101010101" pitchFamily="2" charset="-122"/>
              </a:rPr>
              <a:t>①</a:t>
            </a:r>
            <a:r>
              <a:rPr lang="zh-CN" altLang="en-US" sz="3200" b="1" noProof="1">
                <a:latin typeface="华文新魏" panose="02010800040101010101" pitchFamily="2" charset="-122"/>
                <a:ea typeface="华文新魏" panose="02010800040101010101" pitchFamily="2" charset="-122"/>
              </a:rPr>
              <a:t>一位      </a:t>
            </a:r>
            <a:r>
              <a:rPr lang="en-US" sz="3200" b="1" noProof="1">
                <a:latin typeface="华文新魏" panose="02010800040101010101" pitchFamily="2" charset="-122"/>
                <a:ea typeface="华文新魏" panose="02010800040101010101" pitchFamily="2" charset="-122"/>
              </a:rPr>
              <a:t>②</a:t>
            </a:r>
            <a:r>
              <a:rPr lang="zh-CN" altLang="en-US" sz="3200" b="1" noProof="1">
                <a:latin typeface="华文新魏" panose="02010800040101010101" pitchFamily="2" charset="-122"/>
                <a:ea typeface="华文新魏" panose="02010800040101010101" pitchFamily="2" charset="-122"/>
              </a:rPr>
              <a:t>两位        </a:t>
            </a:r>
            <a:r>
              <a:rPr lang="en-US" sz="3200" b="1" noProof="1">
                <a:latin typeface="华文新魏" panose="02010800040101010101" pitchFamily="2" charset="-122"/>
                <a:ea typeface="华文新魏" panose="02010800040101010101" pitchFamily="2" charset="-122"/>
              </a:rPr>
              <a:t>③</a:t>
            </a:r>
            <a:r>
              <a:rPr lang="zh-CN" altLang="en-US" sz="3200" b="1" noProof="1">
                <a:latin typeface="华文新魏" panose="02010800040101010101" pitchFamily="2" charset="-122"/>
                <a:ea typeface="华文新魏" panose="02010800040101010101" pitchFamily="2" charset="-122"/>
              </a:rPr>
              <a:t>三位</a:t>
            </a:r>
          </a:p>
          <a:p>
            <a:pPr marL="357505" indent="-357505">
              <a:lnSpc>
                <a:spcPct val="90000"/>
              </a:lnSpc>
              <a:spcBef>
                <a:spcPts val="1800"/>
              </a:spcBef>
              <a:buClr>
                <a:srgbClr val="FFC166"/>
              </a:buClr>
              <a:buSzPct val="80000"/>
              <a:buFont typeface="Wingdings" panose="05000000000000000000" pitchFamily="2" charset="2"/>
              <a:buNone/>
              <a:defRPr/>
            </a:pPr>
            <a:endParaRPr lang="zh-CN" altLang="en-US" sz="3200" b="1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357505" indent="-357505">
              <a:lnSpc>
                <a:spcPct val="90000"/>
              </a:lnSpc>
              <a:spcBef>
                <a:spcPts val="1800"/>
              </a:spcBef>
              <a:buClr>
                <a:srgbClr val="FFC166"/>
              </a:buClr>
              <a:buSzPct val="80000"/>
              <a:buFont typeface="Wingdings" panose="05000000000000000000" pitchFamily="2" charset="2"/>
              <a:buChar char="v"/>
              <a:defRPr/>
            </a:pPr>
            <a:endParaRPr lang="zh-CN" altLang="en-US" sz="3200" b="1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357505" indent="-357505">
              <a:lnSpc>
                <a:spcPct val="90000"/>
              </a:lnSpc>
              <a:spcBef>
                <a:spcPts val="1800"/>
              </a:spcBef>
              <a:buClr>
                <a:srgbClr val="FFC166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lang="zh-CN" altLang="en-US" sz="3200" b="1" noProof="1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endParaRPr lang="zh-CN" altLang="en-US" sz="3200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571500" indent="-571500">
              <a:lnSpc>
                <a:spcPct val="90000"/>
              </a:lnSpc>
              <a:spcBef>
                <a:spcPts val="1800"/>
              </a:spcBef>
              <a:buClr>
                <a:srgbClr val="FFC166"/>
              </a:buClr>
              <a:buSzPct val="80000"/>
              <a:buFont typeface="Wingdings" panose="05000000000000000000" pitchFamily="2" charset="2"/>
              <a:buChar char="u"/>
              <a:defRPr/>
            </a:pPr>
            <a:endParaRPr lang="zh-CN" altLang="en-US" sz="3200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357505" indent="-357505">
              <a:lnSpc>
                <a:spcPct val="90000"/>
              </a:lnSpc>
              <a:spcBef>
                <a:spcPts val="1800"/>
              </a:spcBef>
              <a:buClr>
                <a:srgbClr val="FFC166"/>
              </a:buClr>
              <a:buSzPct val="80000"/>
              <a:buFont typeface="Wingdings" panose="05000000000000000000" pitchFamily="2" charset="2"/>
              <a:buChar char="v"/>
              <a:defRPr/>
            </a:pPr>
            <a:endParaRPr lang="zh-CN" altLang="en-US" sz="3200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3556" name="Rectangle 5"/>
          <p:cNvSpPr>
            <a:spLocks noRot="1" noChangeArrowheads="1"/>
          </p:cNvSpPr>
          <p:nvPr/>
        </p:nvSpPr>
        <p:spPr bwMode="auto">
          <a:xfrm>
            <a:off x="328613" y="4868863"/>
            <a:ext cx="8713787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把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3.995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保留两位小数约等于（       ）。</a:t>
            </a:r>
          </a:p>
          <a:p>
            <a:pPr>
              <a:buFont typeface="Wingdings" pitchFamily="2" charset="2"/>
              <a:buNone/>
            </a:pP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   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①3.99       ②4.0        ③4.00</a:t>
            </a:r>
            <a:endParaRPr lang="zh-CN" altLang="en-US" sz="32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1616075" y="2205038"/>
            <a:ext cx="8985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  </a:t>
            </a:r>
            <a:r>
              <a:rPr lang="en-US" altLang="en-US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①</a:t>
            </a:r>
          </a:p>
        </p:txBody>
      </p:sp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7308850" y="3429000"/>
            <a:ext cx="59372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黑体" pitchFamily="49" charset="-122"/>
              </a:rPr>
              <a:t>③</a:t>
            </a:r>
          </a:p>
        </p:txBody>
      </p:sp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6084888" y="4868863"/>
            <a:ext cx="5937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黑体" pitchFamily="49" charset="-122"/>
              </a:rPr>
              <a:t>③</a:t>
            </a:r>
          </a:p>
        </p:txBody>
      </p:sp>
      <p:sp>
        <p:nvSpPr>
          <p:cNvPr id="23560" name="Text Box 5"/>
          <p:cNvSpPr txBox="1">
            <a:spLocks noChangeArrowheads="1"/>
          </p:cNvSpPr>
          <p:nvPr/>
        </p:nvSpPr>
        <p:spPr bwMode="auto">
          <a:xfrm>
            <a:off x="538163" y="1625600"/>
            <a:ext cx="19462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3.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选择。</a:t>
            </a:r>
          </a:p>
        </p:txBody>
      </p:sp>
      <p:sp>
        <p:nvSpPr>
          <p:cNvPr id="13" name="同侧圆角矩形 12"/>
          <p:cNvSpPr/>
          <p:nvPr/>
        </p:nvSpPr>
        <p:spPr>
          <a:xfrm>
            <a:off x="468313" y="82708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学以致用</a:t>
            </a:r>
          </a:p>
        </p:txBody>
      </p:sp>
      <p:cxnSp>
        <p:nvCxnSpPr>
          <p:cNvPr id="14" name="直线连接符 21"/>
          <p:cNvCxnSpPr/>
          <p:nvPr/>
        </p:nvCxnSpPr>
        <p:spPr>
          <a:xfrm flipV="1">
            <a:off x="484188" y="1468438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/>
      <p:bldP spid="22535" grpId="0"/>
      <p:bldP spid="2253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323850" y="2924175"/>
            <a:ext cx="64087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、准确数大于近似数。　</a:t>
            </a:r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4579" name="Rectangle 3"/>
          <p:cNvSpPr>
            <a:spLocks noRot="1" noChangeArrowheads="1"/>
          </p:cNvSpPr>
          <p:nvPr/>
        </p:nvSpPr>
        <p:spPr bwMode="auto">
          <a:xfrm>
            <a:off x="323850" y="2105025"/>
            <a:ext cx="8424863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57188" indent="-357188">
              <a:lnSpc>
                <a:spcPct val="90000"/>
              </a:lnSpc>
              <a:spcBef>
                <a:spcPts val="1800"/>
              </a:spcBef>
              <a:buClr>
                <a:srgbClr val="FFC166"/>
              </a:buClr>
              <a:buSzPct val="80000"/>
              <a:buFont typeface="Wingdings" pitchFamily="2" charset="2"/>
              <a:buNone/>
            </a:pPr>
            <a:r>
              <a:rPr lang="en-US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、</a:t>
            </a:r>
            <a:r>
              <a:rPr lang="en-US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2.0</a:t>
            </a: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和</a:t>
            </a:r>
            <a:r>
              <a:rPr lang="en-US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大小相等，精确度也相同。</a:t>
            </a:r>
          </a:p>
          <a:p>
            <a:pPr marL="357188" indent="-357188">
              <a:lnSpc>
                <a:spcPct val="90000"/>
              </a:lnSpc>
              <a:spcBef>
                <a:spcPts val="1800"/>
              </a:spcBef>
              <a:buClr>
                <a:srgbClr val="FFC166"/>
              </a:buClr>
              <a:buSzPct val="80000"/>
              <a:buFont typeface="Wingdings" pitchFamily="2" charset="2"/>
              <a:buNone/>
            </a:pPr>
            <a:r>
              <a:rPr lang="zh-CN" altLang="en-US" sz="3200" b="1">
                <a:solidFill>
                  <a:srgbClr val="BF7200"/>
                </a:solidFill>
                <a:latin typeface="华文新魏" pitchFamily="2" charset="-122"/>
                <a:ea typeface="华文新魏" pitchFamily="2" charset="-122"/>
              </a:rPr>
              <a:t>   </a:t>
            </a:r>
            <a:endParaRPr lang="zh-CN" altLang="en-US" sz="3200" b="1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  <a:p>
            <a:pPr marL="357188" indent="-357188">
              <a:lnSpc>
                <a:spcPct val="90000"/>
              </a:lnSpc>
              <a:spcBef>
                <a:spcPts val="1800"/>
              </a:spcBef>
              <a:buClr>
                <a:srgbClr val="FFC166"/>
              </a:buClr>
              <a:buSzPct val="80000"/>
              <a:buFont typeface="Wingdings" pitchFamily="2" charset="2"/>
              <a:buChar char="v"/>
            </a:pPr>
            <a:endParaRPr lang="zh-CN" altLang="en-US" sz="3200" b="1">
              <a:solidFill>
                <a:schemeClr val="tx2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317500" y="3919538"/>
            <a:ext cx="830580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、近似数是</a:t>
            </a:r>
            <a:r>
              <a:rPr lang="en-US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的小数只有</a:t>
            </a:r>
            <a:r>
              <a:rPr lang="en-US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2.5</a:t>
            </a: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、</a:t>
            </a:r>
            <a:r>
              <a:rPr lang="en-US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2.6</a:t>
            </a: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、</a:t>
            </a:r>
            <a:r>
              <a:rPr lang="en-US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2.7</a:t>
            </a: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、</a:t>
            </a:r>
            <a:r>
              <a:rPr lang="en-US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2.8</a:t>
            </a: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、</a:t>
            </a:r>
            <a:r>
              <a:rPr lang="en-US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2.9</a:t>
            </a: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。　</a:t>
            </a:r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468313" y="1517650"/>
            <a:ext cx="19462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4.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判断。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7308850" y="2105025"/>
            <a:ext cx="223202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en-US" sz="32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×</a:t>
            </a:r>
            <a:r>
              <a:rPr lang="zh-CN" altLang="en-US" sz="32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）</a:t>
            </a:r>
            <a:endParaRPr lang="en-US" altLang="en-US" sz="3200" b="1">
              <a:solidFill>
                <a:srgbClr val="FF33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7308850" y="2924175"/>
            <a:ext cx="31686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en-US" sz="32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×</a:t>
            </a:r>
            <a:r>
              <a:rPr lang="zh-CN" altLang="en-US" sz="32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）</a:t>
            </a:r>
            <a:endParaRPr lang="en-US" altLang="en-US" sz="3200" b="1">
              <a:solidFill>
                <a:srgbClr val="FF33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7518400" y="4568825"/>
            <a:ext cx="27352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en-US" sz="32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×</a:t>
            </a:r>
            <a:r>
              <a:rPr lang="zh-CN" altLang="en-US" sz="32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）</a:t>
            </a:r>
            <a:endParaRPr lang="en-US" altLang="en-US" sz="3200" b="1">
              <a:solidFill>
                <a:srgbClr val="FF33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9" name="同侧圆角矩形 8"/>
          <p:cNvSpPr/>
          <p:nvPr/>
        </p:nvSpPr>
        <p:spPr>
          <a:xfrm>
            <a:off x="468313" y="82708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学以致用</a:t>
            </a: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484188" y="1468438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8" grpId="0"/>
      <p:bldP spid="23559" grpId="0"/>
      <p:bldP spid="2356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539750" y="1628775"/>
            <a:ext cx="7924800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5.</a:t>
            </a: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下面各小数在哪两个相邻的整数之间？它们各</a:t>
            </a:r>
            <a:r>
              <a:rPr lang="zh-CN" altLang="en-US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近似于哪个整数</a:t>
            </a: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？</a:t>
            </a:r>
          </a:p>
          <a:p>
            <a:pPr algn="just"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（    ）</a:t>
            </a:r>
            <a:r>
              <a:rPr lang="en-US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&lt;  6.49</a:t>
            </a: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　</a:t>
            </a:r>
            <a:r>
              <a:rPr lang="en-US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&lt; </a:t>
            </a: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　</a:t>
            </a:r>
            <a:r>
              <a:rPr lang="en-US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(    )</a:t>
            </a: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　</a:t>
            </a:r>
          </a:p>
          <a:p>
            <a:pPr algn="just"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　　</a:t>
            </a:r>
          </a:p>
          <a:p>
            <a:pPr algn="just"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（    ）</a:t>
            </a:r>
            <a:r>
              <a:rPr lang="en-US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&lt;  15.83  &lt; </a:t>
            </a: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（    ）</a:t>
            </a:r>
            <a:endParaRPr lang="zh-CN" altLang="en-US" sz="32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1035050" y="2982913"/>
            <a:ext cx="533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32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6</a:t>
            </a: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4581525" y="2970213"/>
            <a:ext cx="5334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32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7</a:t>
            </a: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896938" y="4303713"/>
            <a:ext cx="838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32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15</a:t>
            </a: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4292600" y="4335463"/>
            <a:ext cx="9144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32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16</a:t>
            </a:r>
          </a:p>
        </p:txBody>
      </p:sp>
      <p:sp>
        <p:nvSpPr>
          <p:cNvPr id="24583" name="Oval 7"/>
          <p:cNvSpPr>
            <a:spLocks noChangeArrowheads="1"/>
          </p:cNvSpPr>
          <p:nvPr/>
        </p:nvSpPr>
        <p:spPr bwMode="auto">
          <a:xfrm>
            <a:off x="977900" y="2735263"/>
            <a:ext cx="647700" cy="10795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4584" name="Oval 8"/>
          <p:cNvSpPr>
            <a:spLocks noChangeArrowheads="1"/>
          </p:cNvSpPr>
          <p:nvPr/>
        </p:nvSpPr>
        <p:spPr bwMode="auto">
          <a:xfrm>
            <a:off x="4292600" y="4098925"/>
            <a:ext cx="647700" cy="10795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9" name="同侧圆角矩形 8"/>
          <p:cNvSpPr/>
          <p:nvPr/>
        </p:nvSpPr>
        <p:spPr>
          <a:xfrm>
            <a:off x="468313" y="82708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学以致用</a:t>
            </a: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484188" y="1468438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  <p:bldP spid="24580" grpId="0"/>
      <p:bldP spid="24581" grpId="0"/>
      <p:bldP spid="24582" grpId="0"/>
      <p:bldP spid="24583" grpId="0" animBg="1"/>
      <p:bldP spid="2458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-73025" y="1341438"/>
            <a:ext cx="9217025" cy="38862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altLang="zh-CN" b="1" smtClean="0">
                <a:latin typeface="华文新魏" pitchFamily="2" charset="-122"/>
                <a:ea typeface="华文新魏" pitchFamily="2" charset="-122"/>
              </a:rPr>
              <a:t>6.2003</a:t>
            </a:r>
            <a:r>
              <a:rPr lang="zh-CN" altLang="en-US" b="1" smtClean="0">
                <a:latin typeface="华文新魏" pitchFamily="2" charset="-122"/>
                <a:ea typeface="华文新魏" pitchFamily="2" charset="-122"/>
              </a:rPr>
              <a:t>年，我国粮食总产量达到</a:t>
            </a:r>
            <a:r>
              <a:rPr lang="en-US" altLang="zh-CN" b="1" smtClean="0">
                <a:latin typeface="华文新魏" pitchFamily="2" charset="-122"/>
                <a:ea typeface="华文新魏" pitchFamily="2" charset="-122"/>
              </a:rPr>
              <a:t>430670000</a:t>
            </a:r>
            <a:r>
              <a:rPr lang="zh-CN" altLang="en-US" b="1" smtClean="0">
                <a:latin typeface="华文新魏" pitchFamily="2" charset="-122"/>
                <a:ea typeface="华文新魏" pitchFamily="2" charset="-122"/>
              </a:rPr>
              <a:t>吨，其中稻谷产量</a:t>
            </a:r>
            <a:r>
              <a:rPr lang="en-US" altLang="zh-CN" b="1" smtClean="0">
                <a:latin typeface="华文新魏" pitchFamily="2" charset="-122"/>
                <a:ea typeface="华文新魏" pitchFamily="2" charset="-122"/>
              </a:rPr>
              <a:t>160656000</a:t>
            </a:r>
            <a:r>
              <a:rPr lang="zh-CN" altLang="en-US" b="1" smtClean="0">
                <a:latin typeface="华文新魏" pitchFamily="2" charset="-122"/>
                <a:ea typeface="华文新魏" pitchFamily="2" charset="-122"/>
              </a:rPr>
              <a:t>吨，小麦产量</a:t>
            </a:r>
            <a:r>
              <a:rPr lang="en-US" altLang="zh-CN" b="1" smtClean="0">
                <a:latin typeface="华文新魏" pitchFamily="2" charset="-122"/>
                <a:ea typeface="华文新魏" pitchFamily="2" charset="-122"/>
              </a:rPr>
              <a:t>86488000</a:t>
            </a:r>
            <a:r>
              <a:rPr lang="zh-CN" altLang="en-US" b="1" smtClean="0">
                <a:latin typeface="华文新魏" pitchFamily="2" charset="-122"/>
                <a:ea typeface="华文新魏" pitchFamily="2" charset="-122"/>
              </a:rPr>
              <a:t>吨，玉米产量</a:t>
            </a:r>
            <a:r>
              <a:rPr lang="en-US" altLang="zh-CN" b="1" smtClean="0">
                <a:latin typeface="华文新魏" pitchFamily="2" charset="-122"/>
                <a:ea typeface="华文新魏" pitchFamily="2" charset="-122"/>
              </a:rPr>
              <a:t>115830000</a:t>
            </a:r>
            <a:r>
              <a:rPr lang="zh-CN" altLang="en-US" b="1" smtClean="0">
                <a:latin typeface="华文新魏" pitchFamily="2" charset="-122"/>
                <a:ea typeface="华文新魏" pitchFamily="2" charset="-122"/>
              </a:rPr>
              <a:t>吨。把它们改写成用“</a:t>
            </a:r>
            <a:r>
              <a:rPr lang="zh-CN" altLang="en-US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亿吨</a:t>
            </a:r>
            <a:r>
              <a:rPr lang="zh-CN" altLang="en-US" b="1" smtClean="0">
                <a:latin typeface="华文新魏" pitchFamily="2" charset="-122"/>
                <a:ea typeface="华文新魏" pitchFamily="2" charset="-122"/>
              </a:rPr>
              <a:t>”作单位的数，再保留一位小数。</a:t>
            </a: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95288" y="3357563"/>
            <a:ext cx="30448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430670000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吨</a:t>
            </a:r>
            <a:r>
              <a:rPr lang="zh-CN" altLang="en-US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  </a:t>
            </a:r>
            <a:endParaRPr lang="zh-CN" altLang="en-US" sz="32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414338" y="4292600"/>
            <a:ext cx="40338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160656000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吨</a:t>
            </a: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520700" y="5084763"/>
            <a:ext cx="2794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86488000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吨   </a:t>
            </a:r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469900" y="5805488"/>
            <a:ext cx="28956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115830000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吨   </a:t>
            </a:r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3276600" y="3357563"/>
            <a:ext cx="36004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＝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4.3067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亿吨</a:t>
            </a:r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6084888" y="3357563"/>
            <a:ext cx="41052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≈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 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4.</a:t>
            </a:r>
            <a:r>
              <a:rPr lang="en-US" altLang="zh-CN" sz="32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亿吨</a:t>
            </a:r>
          </a:p>
        </p:txBody>
      </p:sp>
      <p:sp>
        <p:nvSpPr>
          <p:cNvPr id="20489" name="Text Box 9"/>
          <p:cNvSpPr txBox="1">
            <a:spLocks noChangeArrowheads="1"/>
          </p:cNvSpPr>
          <p:nvPr/>
        </p:nvSpPr>
        <p:spPr bwMode="auto">
          <a:xfrm>
            <a:off x="3024188" y="4292600"/>
            <a:ext cx="43926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＝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1.60656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亿吨</a:t>
            </a:r>
          </a:p>
        </p:txBody>
      </p:sp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6084888" y="4292600"/>
            <a:ext cx="41052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≈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 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1.</a:t>
            </a:r>
            <a:r>
              <a:rPr lang="en-US" altLang="zh-CN" sz="32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6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亿吨</a:t>
            </a:r>
          </a:p>
        </p:txBody>
      </p:sp>
      <p:sp>
        <p:nvSpPr>
          <p:cNvPr id="20491" name="Text Box 11"/>
          <p:cNvSpPr txBox="1">
            <a:spLocks noChangeArrowheads="1"/>
          </p:cNvSpPr>
          <p:nvPr/>
        </p:nvSpPr>
        <p:spPr bwMode="auto">
          <a:xfrm>
            <a:off x="2987675" y="5084763"/>
            <a:ext cx="39608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＝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0.86488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亿吨</a:t>
            </a:r>
          </a:p>
        </p:txBody>
      </p:sp>
      <p:sp>
        <p:nvSpPr>
          <p:cNvPr id="20492" name="Text Box 12"/>
          <p:cNvSpPr txBox="1">
            <a:spLocks noChangeArrowheads="1"/>
          </p:cNvSpPr>
          <p:nvPr/>
        </p:nvSpPr>
        <p:spPr bwMode="auto">
          <a:xfrm>
            <a:off x="6084888" y="5084763"/>
            <a:ext cx="41052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≈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 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0.</a:t>
            </a:r>
            <a:r>
              <a:rPr lang="en-US" altLang="zh-CN" sz="32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9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亿吨</a:t>
            </a:r>
          </a:p>
        </p:txBody>
      </p:sp>
      <p:sp>
        <p:nvSpPr>
          <p:cNvPr id="20493" name="Text Box 13"/>
          <p:cNvSpPr txBox="1">
            <a:spLocks noChangeArrowheads="1"/>
          </p:cNvSpPr>
          <p:nvPr/>
        </p:nvSpPr>
        <p:spPr bwMode="auto">
          <a:xfrm>
            <a:off x="3276600" y="5805488"/>
            <a:ext cx="3455988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＝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1.1583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亿吨</a:t>
            </a:r>
          </a:p>
        </p:txBody>
      </p:sp>
      <p:sp>
        <p:nvSpPr>
          <p:cNvPr id="20494" name="Text Box 14"/>
          <p:cNvSpPr txBox="1">
            <a:spLocks noChangeArrowheads="1"/>
          </p:cNvSpPr>
          <p:nvPr/>
        </p:nvSpPr>
        <p:spPr bwMode="auto">
          <a:xfrm>
            <a:off x="6084888" y="5805488"/>
            <a:ext cx="410527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≈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 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1.</a:t>
            </a:r>
            <a:r>
              <a:rPr lang="en-US" altLang="zh-CN" sz="32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亿吨</a:t>
            </a:r>
          </a:p>
        </p:txBody>
      </p:sp>
      <p:sp>
        <p:nvSpPr>
          <p:cNvPr id="20495" name="Line 15"/>
          <p:cNvSpPr>
            <a:spLocks noChangeShapeType="1"/>
          </p:cNvSpPr>
          <p:nvPr/>
        </p:nvSpPr>
        <p:spPr bwMode="auto">
          <a:xfrm>
            <a:off x="755650" y="3303588"/>
            <a:ext cx="0" cy="936625"/>
          </a:xfrm>
          <a:prstGeom prst="line">
            <a:avLst/>
          </a:prstGeom>
          <a:noFill/>
          <a:ln w="38100">
            <a:solidFill>
              <a:srgbClr val="FF00FF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6" name="Line 16"/>
          <p:cNvSpPr>
            <a:spLocks noChangeShapeType="1"/>
          </p:cNvSpPr>
          <p:nvPr/>
        </p:nvSpPr>
        <p:spPr bwMode="auto">
          <a:xfrm>
            <a:off x="684213" y="4076700"/>
            <a:ext cx="0" cy="936625"/>
          </a:xfrm>
          <a:prstGeom prst="line">
            <a:avLst/>
          </a:prstGeom>
          <a:noFill/>
          <a:ln w="38100">
            <a:solidFill>
              <a:srgbClr val="FF00FF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7" name="Line 17"/>
          <p:cNvSpPr>
            <a:spLocks noChangeShapeType="1"/>
          </p:cNvSpPr>
          <p:nvPr/>
        </p:nvSpPr>
        <p:spPr bwMode="auto">
          <a:xfrm>
            <a:off x="623888" y="4941888"/>
            <a:ext cx="0" cy="936625"/>
          </a:xfrm>
          <a:prstGeom prst="line">
            <a:avLst/>
          </a:prstGeom>
          <a:noFill/>
          <a:ln w="38100">
            <a:solidFill>
              <a:srgbClr val="FF00FF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8" name="Line 18"/>
          <p:cNvSpPr>
            <a:spLocks noChangeShapeType="1"/>
          </p:cNvSpPr>
          <p:nvPr/>
        </p:nvSpPr>
        <p:spPr bwMode="auto">
          <a:xfrm>
            <a:off x="755650" y="5661025"/>
            <a:ext cx="0" cy="936625"/>
          </a:xfrm>
          <a:prstGeom prst="line">
            <a:avLst/>
          </a:prstGeom>
          <a:noFill/>
          <a:ln w="38100">
            <a:solidFill>
              <a:srgbClr val="FF00FF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同侧圆角矩形 18"/>
          <p:cNvSpPr/>
          <p:nvPr/>
        </p:nvSpPr>
        <p:spPr>
          <a:xfrm>
            <a:off x="479425" y="7397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学以致用</a:t>
            </a:r>
          </a:p>
        </p:txBody>
      </p:sp>
      <p:cxnSp>
        <p:nvCxnSpPr>
          <p:cNvPr id="20" name="直线连接符 21"/>
          <p:cNvCxnSpPr/>
          <p:nvPr/>
        </p:nvCxnSpPr>
        <p:spPr>
          <a:xfrm flipV="1">
            <a:off x="495300" y="138112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4" grpId="0"/>
      <p:bldP spid="20485" grpId="0"/>
      <p:bldP spid="20486" grpId="0"/>
      <p:bldP spid="20487" grpId="0"/>
      <p:bldP spid="20488" grpId="0"/>
      <p:bldP spid="20489" grpId="0"/>
      <p:bldP spid="20490" grpId="0"/>
      <p:bldP spid="20491" grpId="0"/>
      <p:bldP spid="20492" grpId="0"/>
      <p:bldP spid="20493" grpId="0"/>
      <p:bldP spid="20494" grpId="0"/>
      <p:bldP spid="20495" grpId="0" animBg="1"/>
      <p:bldP spid="20496" grpId="0" animBg="1"/>
      <p:bldP spid="20497" grpId="0" animBg="1"/>
      <p:bldP spid="2049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同侧圆角矩形 12"/>
          <p:cNvSpPr/>
          <p:nvPr/>
        </p:nvSpPr>
        <p:spPr>
          <a:xfrm>
            <a:off x="468313" y="9683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课堂小结</a:t>
            </a:r>
          </a:p>
        </p:txBody>
      </p:sp>
      <p:cxnSp>
        <p:nvCxnSpPr>
          <p:cNvPr id="15" name="直线连接符 21"/>
          <p:cNvCxnSpPr/>
          <p:nvPr/>
        </p:nvCxnSpPr>
        <p:spPr>
          <a:xfrm flipV="1">
            <a:off x="484188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468313" y="4005263"/>
            <a:ext cx="8280400" cy="224631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  <a:defRPr/>
            </a:pPr>
            <a:r>
              <a:rPr lang="en-US" altLang="zh-CN" noProof="1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lang="zh-CN" altLang="en-US" noProof="1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要</a:t>
            </a:r>
            <a:r>
              <a:rPr lang="zh-CN" altLang="en-US" noProof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根据题目的要求取近似值，</a:t>
            </a:r>
            <a:r>
              <a:rPr lang="zh-CN" altLang="en-US" noProof="1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即保留</a:t>
            </a:r>
            <a:r>
              <a:rPr lang="zh-CN" altLang="en-US" noProof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整数，就看十分位是几；保留一位小数，就看百分位是</a:t>
            </a:r>
            <a:r>
              <a:rPr lang="zh-CN" altLang="en-US" noProof="1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几</a:t>
            </a:r>
            <a:r>
              <a:rPr lang="en-US" altLang="zh-CN" noProof="1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……</a:t>
            </a:r>
            <a:r>
              <a:rPr lang="zh-CN" altLang="en-US" noProof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然后按“四舍五入法”决定是舍还是入</a:t>
            </a:r>
            <a:r>
              <a:rPr lang="zh-CN" altLang="en-US" noProof="1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。另在</a:t>
            </a:r>
            <a:r>
              <a:rPr lang="zh-CN" altLang="en-US" noProof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保留的</a:t>
            </a:r>
            <a:r>
              <a:rPr lang="zh-CN" altLang="en-US" noProof="1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小数数位</a:t>
            </a:r>
            <a:r>
              <a:rPr lang="zh-CN" altLang="en-US" noProof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里，小数末一位或几位是</a:t>
            </a:r>
            <a:r>
              <a:rPr lang="en-US" altLang="zh-CN" noProof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0</a:t>
            </a:r>
            <a:r>
              <a:rPr lang="zh-CN" altLang="en-US" noProof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的，</a:t>
            </a:r>
            <a:r>
              <a:rPr lang="en-US" altLang="zh-CN" noProof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0</a:t>
            </a:r>
            <a:r>
              <a:rPr lang="zh-CN" altLang="en-US" noProof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应当保留，不能去掉。</a:t>
            </a:r>
          </a:p>
        </p:txBody>
      </p:sp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612775" y="1771650"/>
            <a:ext cx="2519363" cy="1152525"/>
            <a:chOff x="340" y="1422"/>
            <a:chExt cx="1587" cy="726"/>
          </a:xfrm>
        </p:grpSpPr>
        <p:sp>
          <p:nvSpPr>
            <p:cNvPr id="27661" name="AutoShape 27"/>
            <p:cNvSpPr>
              <a:spLocks noChangeArrowheads="1"/>
            </p:cNvSpPr>
            <p:nvPr/>
          </p:nvSpPr>
          <p:spPr bwMode="auto">
            <a:xfrm>
              <a:off x="340" y="1434"/>
              <a:ext cx="1542" cy="714"/>
            </a:xfrm>
            <a:prstGeom prst="wedgeRoundRectCallout">
              <a:avLst>
                <a:gd name="adj1" fmla="val 56181"/>
                <a:gd name="adj2" fmla="val -46838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/>
              <a:endParaRPr lang="zh-CN" altLang="en-US" sz="2000">
                <a:solidFill>
                  <a:srgbClr val="1C1C1C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endParaRPr lang="en-US" altLang="zh-CN"/>
            </a:p>
          </p:txBody>
        </p:sp>
        <p:sp>
          <p:nvSpPr>
            <p:cNvPr id="27662" name="Rectangle 13"/>
            <p:cNvSpPr>
              <a:spLocks noChangeArrowheads="1"/>
            </p:cNvSpPr>
            <p:nvPr/>
          </p:nvSpPr>
          <p:spPr bwMode="auto">
            <a:xfrm>
              <a:off x="340" y="1422"/>
              <a:ext cx="1587" cy="7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>
                  <a:latin typeface="华文新魏" pitchFamily="2" charset="-122"/>
                  <a:ea typeface="华文新魏" pitchFamily="2" charset="-122"/>
                </a:rPr>
                <a:t>    怎么求一个小数的近似数？</a:t>
              </a:r>
            </a:p>
          </p:txBody>
        </p:sp>
      </p:grpSp>
      <p:grpSp>
        <p:nvGrpSpPr>
          <p:cNvPr id="3" name="Group 21"/>
          <p:cNvGrpSpPr>
            <a:grpSpLocks/>
          </p:cNvGrpSpPr>
          <p:nvPr/>
        </p:nvGrpSpPr>
        <p:grpSpPr bwMode="auto">
          <a:xfrm>
            <a:off x="5724525" y="1412875"/>
            <a:ext cx="3097213" cy="1008063"/>
            <a:chOff x="3946" y="1434"/>
            <a:chExt cx="1772" cy="635"/>
          </a:xfrm>
        </p:grpSpPr>
        <p:sp>
          <p:nvSpPr>
            <p:cNvPr id="27659" name="AutoShape 27"/>
            <p:cNvSpPr>
              <a:spLocks noChangeArrowheads="1"/>
            </p:cNvSpPr>
            <p:nvPr/>
          </p:nvSpPr>
          <p:spPr bwMode="auto">
            <a:xfrm>
              <a:off x="3946" y="1434"/>
              <a:ext cx="1701" cy="635"/>
            </a:xfrm>
            <a:prstGeom prst="wedgeRoundRectCallout">
              <a:avLst>
                <a:gd name="adj1" fmla="val -57236"/>
                <a:gd name="adj2" fmla="val 2481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/>
              <a:endParaRPr lang="zh-CN" altLang="zh-CN" sz="2000">
                <a:latin typeface="楷体_GB2312" pitchFamily="49" charset="-122"/>
              </a:endParaRPr>
            </a:p>
            <a:p>
              <a:endParaRPr lang="zh-CN" altLang="zh-CN"/>
            </a:p>
          </p:txBody>
        </p:sp>
        <p:sp>
          <p:nvSpPr>
            <p:cNvPr id="27660" name="Rectangle 17"/>
            <p:cNvSpPr>
              <a:spLocks noChangeArrowheads="1"/>
            </p:cNvSpPr>
            <p:nvPr/>
          </p:nvSpPr>
          <p:spPr bwMode="auto">
            <a:xfrm>
              <a:off x="3946" y="1434"/>
              <a:ext cx="1772" cy="6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>
                  <a:latin typeface="华文新魏" pitchFamily="2" charset="-122"/>
                  <a:ea typeface="华文新魏" pitchFamily="2" charset="-122"/>
                </a:rPr>
                <a:t>求一个小数的近似数应注意什么？</a:t>
              </a:r>
            </a:p>
          </p:txBody>
        </p:sp>
      </p:grpSp>
      <p:grpSp>
        <p:nvGrpSpPr>
          <p:cNvPr id="4" name="Group 23"/>
          <p:cNvGrpSpPr>
            <a:grpSpLocks/>
          </p:cNvGrpSpPr>
          <p:nvPr/>
        </p:nvGrpSpPr>
        <p:grpSpPr bwMode="auto">
          <a:xfrm>
            <a:off x="3132138" y="1441450"/>
            <a:ext cx="2447925" cy="1871663"/>
            <a:chOff x="1973" y="1156"/>
            <a:chExt cx="1950" cy="1406"/>
          </a:xfrm>
        </p:grpSpPr>
        <p:pic>
          <p:nvPicPr>
            <p:cNvPr id="27657" name="Picture 10" descr="76副本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892" y="1156"/>
              <a:ext cx="1031" cy="1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658" name="Picture 22" descr="95副本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973" y="1253"/>
              <a:ext cx="1024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417513" y="3079750"/>
            <a:ext cx="8280400" cy="954088"/>
          </a:xfrm>
          <a:prstGeom prst="rect">
            <a:avLst/>
          </a:prstGeom>
          <a:solidFill>
            <a:srgbClr val="F2DCDB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1.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先要弄清保留几位小数，再根据要求确定看哪一 位上的数，最后用“四舍五入”法求得结果。</a:t>
            </a:r>
            <a:endParaRPr lang="zh-CN" altLang="zh-CN" sz="280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357188" y="1454150"/>
            <a:ext cx="8175625" cy="286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1.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把下面各数省略万后面的尾数，求出</a:t>
            </a:r>
            <a:endParaRPr lang="en-US" altLang="zh-CN" sz="3600" b="1"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它们的近似数。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  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24703  ≈              75249 ≈ </a:t>
            </a:r>
          </a:p>
          <a:p>
            <a:pPr>
              <a:spcBef>
                <a:spcPct val="50000"/>
              </a:spcBef>
            </a:pP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  978146 ≈              495001 ≈</a:t>
            </a: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2601913" y="2851150"/>
            <a:ext cx="12239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A50021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3600">
                <a:solidFill>
                  <a:srgbClr val="A50021"/>
                </a:solidFill>
                <a:latin typeface="华文新魏" pitchFamily="2" charset="-122"/>
                <a:ea typeface="华文新魏" pitchFamily="2" charset="-122"/>
              </a:rPr>
              <a:t>万</a:t>
            </a: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6156325" y="2838450"/>
            <a:ext cx="1295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A50021"/>
                </a:solidFill>
                <a:latin typeface="华文新魏" pitchFamily="2" charset="-122"/>
                <a:ea typeface="华文新魏" pitchFamily="2" charset="-122"/>
              </a:rPr>
              <a:t>8</a:t>
            </a:r>
            <a:r>
              <a:rPr lang="zh-CN" altLang="en-US" sz="3600">
                <a:solidFill>
                  <a:srgbClr val="A50021"/>
                </a:solidFill>
                <a:latin typeface="华文新魏" pitchFamily="2" charset="-122"/>
                <a:ea typeface="华文新魏" pitchFamily="2" charset="-122"/>
              </a:rPr>
              <a:t>万</a:t>
            </a: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2540000" y="3673475"/>
            <a:ext cx="19446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A50021"/>
                </a:solidFill>
                <a:latin typeface="华文新魏" pitchFamily="2" charset="-122"/>
                <a:ea typeface="华文新魏" pitchFamily="2" charset="-122"/>
              </a:rPr>
              <a:t>98</a:t>
            </a:r>
            <a:r>
              <a:rPr lang="zh-CN" altLang="en-US" sz="3600">
                <a:solidFill>
                  <a:srgbClr val="A50021"/>
                </a:solidFill>
                <a:latin typeface="华文新魏" pitchFamily="2" charset="-122"/>
                <a:ea typeface="华文新魏" pitchFamily="2" charset="-122"/>
              </a:rPr>
              <a:t>万</a:t>
            </a: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6372225" y="3654425"/>
            <a:ext cx="12969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A50021"/>
                </a:solidFill>
                <a:latin typeface="华文新魏" pitchFamily="2" charset="-122"/>
                <a:ea typeface="华文新魏" pitchFamily="2" charset="-122"/>
              </a:rPr>
              <a:t>50</a:t>
            </a:r>
            <a:r>
              <a:rPr lang="zh-CN" altLang="en-US" sz="3600">
                <a:solidFill>
                  <a:srgbClr val="A50021"/>
                </a:solidFill>
                <a:latin typeface="华文新魏" pitchFamily="2" charset="-122"/>
                <a:ea typeface="华文新魏" pitchFamily="2" charset="-122"/>
              </a:rPr>
              <a:t>万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58788" y="4581525"/>
            <a:ext cx="7734300" cy="1570038"/>
          </a:xfrm>
          <a:prstGeom prst="rect">
            <a:avLst/>
          </a:prstGeom>
          <a:solidFill>
            <a:srgbClr val="6DFF4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                         再看千位上的数小于</a:t>
            </a:r>
            <a:r>
              <a:rPr lang="en-US" altLang="zh-CN" sz="32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5</a:t>
            </a:r>
            <a:r>
              <a:rPr lang="zh-CN" altLang="en-US" sz="32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的舍去，大于等于</a:t>
            </a:r>
            <a:r>
              <a:rPr lang="en-US" altLang="zh-CN" sz="32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5</a:t>
            </a:r>
            <a:r>
              <a:rPr lang="zh-CN" altLang="en-US" sz="32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的进</a:t>
            </a:r>
            <a:r>
              <a:rPr lang="en-US" altLang="zh-CN" sz="32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2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，同时在后面加写“万”字。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93713" y="4598988"/>
            <a:ext cx="2514600" cy="584200"/>
          </a:xfrm>
          <a:prstGeom prst="rect">
            <a:avLst/>
          </a:prstGeom>
          <a:solidFill>
            <a:srgbClr val="6DFF4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先找到万位，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971550" y="2770188"/>
            <a:ext cx="0" cy="803275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4514850" y="2695575"/>
            <a:ext cx="0" cy="803275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187450" y="3613150"/>
            <a:ext cx="0" cy="803275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4859338" y="3514725"/>
            <a:ext cx="0" cy="803275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同侧圆角矩形 16"/>
          <p:cNvSpPr/>
          <p:nvPr/>
        </p:nvSpPr>
        <p:spPr>
          <a:xfrm>
            <a:off x="452438" y="836613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复习导入</a:t>
            </a:r>
          </a:p>
        </p:txBody>
      </p:sp>
      <p:cxnSp>
        <p:nvCxnSpPr>
          <p:cNvPr id="18" name="直线连接符 21"/>
          <p:cNvCxnSpPr/>
          <p:nvPr/>
        </p:nvCxnSpPr>
        <p:spPr>
          <a:xfrm flipV="1">
            <a:off x="484188" y="1477963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5" grpId="0"/>
      <p:bldP spid="5126" grpId="0"/>
      <p:bldP spid="5127" grpId="0"/>
      <p:bldP spid="5128" grpId="0"/>
      <p:bldP spid="2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395288" y="1916113"/>
            <a:ext cx="7777162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2.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在下面的□里可以填上哪些数字？</a:t>
            </a:r>
          </a:p>
          <a:p>
            <a:pPr>
              <a:spcBef>
                <a:spcPct val="50000"/>
              </a:spcBef>
            </a:pP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24 □ 914 ≈24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万   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19 □ 567 ≈20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万</a:t>
            </a:r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1006475" y="3427413"/>
            <a:ext cx="1163638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A50021"/>
                </a:solidFill>
                <a:latin typeface="华文新魏" pitchFamily="2" charset="-122"/>
                <a:ea typeface="华文新魏" pitchFamily="2" charset="-122"/>
              </a:rPr>
              <a:t>0~4</a:t>
            </a:r>
          </a:p>
        </p:txBody>
      </p:sp>
      <p:sp>
        <p:nvSpPr>
          <p:cNvPr id="5130" name="Text Box 10"/>
          <p:cNvSpPr txBox="1">
            <a:spLocks noChangeArrowheads="1"/>
          </p:cNvSpPr>
          <p:nvPr/>
        </p:nvSpPr>
        <p:spPr bwMode="auto">
          <a:xfrm>
            <a:off x="5759450" y="3427413"/>
            <a:ext cx="1404938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A50021"/>
                </a:solidFill>
                <a:latin typeface="华文新魏" pitchFamily="2" charset="-122"/>
                <a:ea typeface="华文新魏" pitchFamily="2" charset="-122"/>
              </a:rPr>
              <a:t>5~9</a:t>
            </a:r>
          </a:p>
        </p:txBody>
      </p:sp>
      <p:sp>
        <p:nvSpPr>
          <p:cNvPr id="11" name="同侧圆角矩形 10"/>
          <p:cNvSpPr/>
          <p:nvPr/>
        </p:nvSpPr>
        <p:spPr>
          <a:xfrm>
            <a:off x="452438" y="9810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复习导入</a:t>
            </a:r>
          </a:p>
        </p:txBody>
      </p:sp>
      <p:cxnSp>
        <p:nvCxnSpPr>
          <p:cNvPr id="12" name="直线连接符 21"/>
          <p:cNvCxnSpPr/>
          <p:nvPr/>
        </p:nvCxnSpPr>
        <p:spPr>
          <a:xfrm flipV="1">
            <a:off x="484188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9223" name="Picture 3" descr="F:\七彩课堂插图板式封面\排版用图标、页眉页脚\标题jpg\读读比比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53125" y="4221163"/>
            <a:ext cx="2592388" cy="181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  <p:bldP spid="51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323850" y="0"/>
            <a:ext cx="82073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36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461963" y="866775"/>
            <a:ext cx="9144000" cy="216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100"/>
              </a:spcBef>
              <a:spcAft>
                <a:spcPts val="1500"/>
              </a:spcAft>
            </a:pP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                  地球与太阳之间的平均距离大</a:t>
            </a:r>
            <a:endParaRPr lang="en-US" altLang="zh-CN" sz="3600" b="1">
              <a:latin typeface="华文新魏" pitchFamily="2" charset="-122"/>
              <a:ea typeface="华文新魏" pitchFamily="2" charset="-122"/>
            </a:endParaRPr>
          </a:p>
          <a:p>
            <a:pPr>
              <a:spcBef>
                <a:spcPts val="100"/>
              </a:spcBef>
              <a:spcAft>
                <a:spcPts val="1500"/>
              </a:spcAft>
            </a:pP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约是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1.496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亿千米。</a:t>
            </a:r>
          </a:p>
          <a:p>
            <a:pPr>
              <a:spcBef>
                <a:spcPts val="100"/>
              </a:spcBef>
            </a:pP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）精确到</a:t>
            </a:r>
            <a:r>
              <a:rPr lang="zh-CN" altLang="en-US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十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分位大约是多少亿千米？</a:t>
            </a: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323850" y="2998788"/>
            <a:ext cx="62658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1.4  9  6亿千米≈</a:t>
            </a:r>
            <a:endParaRPr lang="en-US" altLang="en-US" sz="36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3995738" y="2998788"/>
            <a:ext cx="10795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A50021"/>
                </a:solidFill>
                <a:latin typeface="华文新魏" pitchFamily="2" charset="-122"/>
                <a:ea typeface="华文新魏" pitchFamily="2" charset="-122"/>
              </a:rPr>
              <a:t>1.5</a:t>
            </a: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180975" y="5194300"/>
            <a:ext cx="8837613" cy="1190625"/>
          </a:xfrm>
          <a:prstGeom prst="rect">
            <a:avLst/>
          </a:prstGeom>
          <a:solidFill>
            <a:srgbClr val="6DFF4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想：要保留一位小数，就要省略十分位后面的尾数。百分位上大于</a:t>
            </a:r>
            <a:r>
              <a:rPr lang="en-US" altLang="zh-CN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5</a:t>
            </a:r>
            <a:r>
              <a:rPr lang="zh-CN" altLang="en-US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，向十分位进</a:t>
            </a:r>
            <a:r>
              <a:rPr lang="en-US" altLang="zh-CN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。</a:t>
            </a: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4195763" y="3719513"/>
            <a:ext cx="4787900" cy="1200150"/>
          </a:xfrm>
          <a:prstGeom prst="rect">
            <a:avLst/>
          </a:prstGeom>
          <a:solidFill>
            <a:srgbClr val="6DFF4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精确到十分位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，就是</a:t>
            </a:r>
            <a:r>
              <a:rPr lang="zh-CN" altLang="en-US" sz="3600" b="1">
                <a:solidFill>
                  <a:srgbClr val="CC00CC"/>
                </a:solidFill>
                <a:latin typeface="华文新魏" pitchFamily="2" charset="-122"/>
                <a:ea typeface="华文新魏" pitchFamily="2" charset="-122"/>
              </a:rPr>
              <a:t>保留一位小数。</a:t>
            </a:r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4733925" y="2989263"/>
            <a:ext cx="20161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A50021"/>
                </a:solidFill>
                <a:latin typeface="华文新魏" pitchFamily="2" charset="-122"/>
                <a:ea typeface="华文新魏" pitchFamily="2" charset="-122"/>
              </a:rPr>
              <a:t>亿千米</a:t>
            </a:r>
          </a:p>
        </p:txBody>
      </p:sp>
      <p:sp>
        <p:nvSpPr>
          <p:cNvPr id="7177" name="Rectangle 9"/>
          <p:cNvSpPr>
            <a:spLocks noChangeArrowheads="1"/>
          </p:cNvSpPr>
          <p:nvPr/>
        </p:nvSpPr>
        <p:spPr bwMode="auto">
          <a:xfrm>
            <a:off x="1130300" y="2989263"/>
            <a:ext cx="503238" cy="646112"/>
          </a:xfrm>
          <a:prstGeom prst="rect">
            <a:avLst/>
          </a:prstGeom>
          <a:solidFill>
            <a:srgbClr val="FF99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9</a:t>
            </a:r>
          </a:p>
        </p:txBody>
      </p:sp>
      <p:sp>
        <p:nvSpPr>
          <p:cNvPr id="7178" name="Line 10"/>
          <p:cNvSpPr>
            <a:spLocks noChangeShapeType="1"/>
          </p:cNvSpPr>
          <p:nvPr/>
        </p:nvSpPr>
        <p:spPr bwMode="auto">
          <a:xfrm flipV="1">
            <a:off x="1382713" y="3502025"/>
            <a:ext cx="0" cy="433388"/>
          </a:xfrm>
          <a:prstGeom prst="line">
            <a:avLst/>
          </a:prstGeom>
          <a:noFill/>
          <a:ln w="57150">
            <a:solidFill>
              <a:srgbClr val="CC0099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9" name="Text Box 11"/>
          <p:cNvSpPr txBox="1">
            <a:spLocks noChangeArrowheads="1"/>
          </p:cNvSpPr>
          <p:nvPr/>
        </p:nvSpPr>
        <p:spPr bwMode="auto">
          <a:xfrm>
            <a:off x="0" y="3860800"/>
            <a:ext cx="39957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大于等于</a:t>
            </a:r>
            <a:r>
              <a:rPr lang="en-US" altLang="zh-CN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5</a:t>
            </a:r>
            <a:r>
              <a:rPr lang="zh-CN" altLang="en-US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，向十分位进</a:t>
            </a:r>
            <a:r>
              <a:rPr lang="en-US" altLang="zh-CN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600" b="1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</a:rPr>
              <a:t>。</a:t>
            </a:r>
          </a:p>
        </p:txBody>
      </p:sp>
      <p:sp>
        <p:nvSpPr>
          <p:cNvPr id="12" name="同侧圆角矩形 11"/>
          <p:cNvSpPr/>
          <p:nvPr/>
        </p:nvSpPr>
        <p:spPr>
          <a:xfrm>
            <a:off x="481013" y="836613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情景导入</a:t>
            </a:r>
            <a:r>
              <a:rPr lang="en-US" altLang="zh-CN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1</a:t>
            </a:r>
            <a:endParaRPr lang="zh-CN" altLang="en-US" sz="3000" b="1" noProof="1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2" charset="-122"/>
            </a:endParaRPr>
          </a:p>
        </p:txBody>
      </p:sp>
      <p:cxnSp>
        <p:nvCxnSpPr>
          <p:cNvPr id="13" name="直线连接符 21"/>
          <p:cNvCxnSpPr/>
          <p:nvPr/>
        </p:nvCxnSpPr>
        <p:spPr>
          <a:xfrm flipV="1">
            <a:off x="496888" y="1477963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  <p:bldP spid="7174" grpId="0" animBg="1"/>
      <p:bldP spid="7175" grpId="0" animBg="1"/>
      <p:bldP spid="7176" grpId="0"/>
      <p:bldP spid="7177" grpId="0" animBg="1"/>
      <p:bldP spid="7178" grpId="0" animBg="1"/>
      <p:bldP spid="717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4"/>
          <p:cNvSpPr txBox="1">
            <a:spLocks noChangeArrowheads="1"/>
          </p:cNvSpPr>
          <p:nvPr/>
        </p:nvSpPr>
        <p:spPr bwMode="auto">
          <a:xfrm>
            <a:off x="468313" y="892175"/>
            <a:ext cx="82073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                 地球和太阳之间的平均距离大约是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1.496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亿千米。</a:t>
            </a: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706438" y="2092325"/>
            <a:ext cx="66119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(2) 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精确到</a:t>
            </a:r>
            <a:r>
              <a:rPr lang="zh-CN" altLang="en-US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百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分位是多少亿千米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?</a:t>
            </a:r>
          </a:p>
        </p:txBody>
      </p:sp>
      <p:sp>
        <p:nvSpPr>
          <p:cNvPr id="1029" name="Rectangle 6"/>
          <p:cNvSpPr>
            <a:spLocks noChangeArrowheads="1"/>
          </p:cNvSpPr>
          <p:nvPr/>
        </p:nvSpPr>
        <p:spPr bwMode="auto">
          <a:xfrm>
            <a:off x="4281488" y="3100388"/>
            <a:ext cx="9144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 sz="3600">
              <a:latin typeface="华文新魏" pitchFamily="2" charset="-122"/>
              <a:ea typeface="华文新魏" pitchFamily="2" charset="-122"/>
            </a:endParaRPr>
          </a:p>
        </p:txBody>
      </p:sp>
      <p:graphicFrame>
        <p:nvGraphicFramePr>
          <p:cNvPr id="22535" name="Object 7"/>
          <p:cNvGraphicFramePr>
            <a:graphicFrameLocks noChangeAspect="1"/>
          </p:cNvGraphicFramePr>
          <p:nvPr/>
        </p:nvGraphicFramePr>
        <p:xfrm>
          <a:off x="-47625" y="3360738"/>
          <a:ext cx="1031875" cy="1168400"/>
        </p:xfrm>
        <a:graphic>
          <a:graphicData uri="http://schemas.openxmlformats.org/presentationml/2006/ole">
            <p:oleObj spid="_x0000_s1026" r:id="rId3" imgW="581106" imgH="657317" progId="Paint.Picture">
              <p:embed/>
            </p:oleObj>
          </a:graphicData>
        </a:graphic>
      </p:graphicFrame>
      <p:sp>
        <p:nvSpPr>
          <p:cNvPr id="22536" name="Oval 8"/>
          <p:cNvSpPr>
            <a:spLocks noChangeArrowheads="1"/>
          </p:cNvSpPr>
          <p:nvPr/>
        </p:nvSpPr>
        <p:spPr bwMode="auto">
          <a:xfrm>
            <a:off x="752475" y="2924175"/>
            <a:ext cx="8101013" cy="1020763"/>
          </a:xfrm>
          <a:prstGeom prst="ellipse">
            <a:avLst/>
          </a:prstGeom>
          <a:solidFill>
            <a:srgbClr val="CCFFFF"/>
          </a:solidFill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要保留几位小数</a:t>
            </a:r>
            <a:r>
              <a:rPr lang="en-US" altLang="zh-CN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?</a:t>
            </a:r>
            <a:r>
              <a:rPr lang="zh-CN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应该看小数的哪一位</a:t>
            </a:r>
            <a:r>
              <a:rPr lang="en-US" altLang="zh-CN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?</a:t>
            </a: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900113" y="4508500"/>
            <a:ext cx="7343775" cy="1201738"/>
          </a:xfrm>
          <a:prstGeom prst="rect">
            <a:avLst/>
          </a:prstGeom>
          <a:solidFill>
            <a:srgbClr val="6DFF4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精确到百分位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，就是</a:t>
            </a:r>
            <a:r>
              <a:rPr lang="zh-CN" altLang="en-US" sz="3600" b="1">
                <a:solidFill>
                  <a:srgbClr val="CC00CC"/>
                </a:solidFill>
                <a:latin typeface="华文新魏" pitchFamily="2" charset="-122"/>
                <a:ea typeface="华文新魏" pitchFamily="2" charset="-122"/>
              </a:rPr>
              <a:t>保留两位小数，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应该看千分位上的数。</a:t>
            </a:r>
          </a:p>
        </p:txBody>
      </p:sp>
      <p:sp>
        <p:nvSpPr>
          <p:cNvPr id="15" name="同侧圆角矩形 14"/>
          <p:cNvSpPr/>
          <p:nvPr/>
        </p:nvSpPr>
        <p:spPr>
          <a:xfrm>
            <a:off x="288925" y="838200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16" name="直线连接符 21"/>
          <p:cNvCxnSpPr/>
          <p:nvPr/>
        </p:nvCxnSpPr>
        <p:spPr>
          <a:xfrm flipV="1">
            <a:off x="304800" y="1479550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/>
      <p:bldP spid="22536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954088" y="1725613"/>
            <a:ext cx="32400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1.49</a:t>
            </a:r>
            <a:r>
              <a:rPr lang="en-US" altLang="zh-CN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6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亿千米</a:t>
            </a:r>
          </a:p>
        </p:txBody>
      </p:sp>
      <p:sp>
        <p:nvSpPr>
          <p:cNvPr id="8" name="Line 10"/>
          <p:cNvSpPr>
            <a:spLocks noChangeShapeType="1"/>
          </p:cNvSpPr>
          <p:nvPr/>
        </p:nvSpPr>
        <p:spPr bwMode="auto">
          <a:xfrm flipV="1">
            <a:off x="2106613" y="2301875"/>
            <a:ext cx="0" cy="685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1243013" y="2947988"/>
            <a:ext cx="2214562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大于</a:t>
            </a:r>
            <a:r>
              <a:rPr lang="en-US" altLang="zh-CN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5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, 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向</a:t>
            </a:r>
          </a:p>
          <a:p>
            <a:r>
              <a:rPr lang="zh-CN" altLang="en-US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百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分位进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1</a:t>
            </a: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4373563" y="2801938"/>
            <a:ext cx="2947987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0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可以去掉吗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?</a:t>
            </a:r>
          </a:p>
          <a:p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为什么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?</a:t>
            </a:r>
          </a:p>
        </p:txBody>
      </p:sp>
      <p:sp>
        <p:nvSpPr>
          <p:cNvPr id="11" name="Line 13"/>
          <p:cNvSpPr>
            <a:spLocks noChangeShapeType="1"/>
          </p:cNvSpPr>
          <p:nvPr/>
        </p:nvSpPr>
        <p:spPr bwMode="auto">
          <a:xfrm flipV="1">
            <a:off x="5273675" y="2192338"/>
            <a:ext cx="0" cy="685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3835400" y="1725613"/>
            <a:ext cx="40068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≈ 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1.5</a:t>
            </a:r>
            <a:r>
              <a:rPr lang="en-US" altLang="zh-CN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0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亿千米</a:t>
            </a:r>
          </a:p>
        </p:txBody>
      </p:sp>
      <p:sp>
        <p:nvSpPr>
          <p:cNvPr id="13" name="Line 13"/>
          <p:cNvSpPr>
            <a:spLocks noChangeShapeType="1"/>
          </p:cNvSpPr>
          <p:nvPr/>
        </p:nvSpPr>
        <p:spPr bwMode="auto">
          <a:xfrm>
            <a:off x="5295900" y="4003675"/>
            <a:ext cx="0" cy="747713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4208463" y="4751388"/>
            <a:ext cx="4424362" cy="1200150"/>
          </a:xfrm>
          <a:prstGeom prst="rect">
            <a:avLst/>
          </a:prstGeom>
          <a:solidFill>
            <a:srgbClr val="6DFF44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0</a:t>
            </a:r>
            <a:r>
              <a:rPr lang="zh-CN" altLang="en-US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不可以去掉，去掉</a:t>
            </a:r>
            <a:r>
              <a:rPr lang="en-US" altLang="zh-CN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0</a:t>
            </a:r>
          </a:p>
          <a:p>
            <a:r>
              <a:rPr lang="zh-CN" altLang="en-US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就是精确到十分位。</a:t>
            </a:r>
            <a:endParaRPr lang="en-US" altLang="zh-CN" sz="3600" b="1">
              <a:solidFill>
                <a:srgbClr val="7030A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5" name="同侧圆角矩形 14"/>
          <p:cNvSpPr/>
          <p:nvPr/>
        </p:nvSpPr>
        <p:spPr>
          <a:xfrm>
            <a:off x="468313" y="889000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16" name="直线连接符 21"/>
          <p:cNvCxnSpPr/>
          <p:nvPr/>
        </p:nvCxnSpPr>
        <p:spPr>
          <a:xfrm flipV="1">
            <a:off x="484188" y="1530350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1276" name="Picture 3" descr="F:\七彩课堂插图板式封面\排版用图标、页眉页脚\标题jpg\读读比比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5338" y="4376738"/>
            <a:ext cx="2592387" cy="181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/>
      <p:bldP spid="10" grpId="0"/>
      <p:bldP spid="11" grpId="0" animBg="1"/>
      <p:bldP spid="12" grpId="0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306388" y="3094038"/>
            <a:ext cx="75596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比较</a:t>
            </a:r>
            <a:r>
              <a:rPr lang="zh-CN" altLang="en-US" sz="4000" b="1">
                <a:solidFill>
                  <a:srgbClr val="660033"/>
                </a:solidFill>
                <a:latin typeface="华文新魏" pitchFamily="2" charset="-122"/>
                <a:ea typeface="华文新魏" pitchFamily="2" charset="-122"/>
              </a:rPr>
              <a:t>： </a:t>
            </a:r>
            <a:r>
              <a:rPr lang="en-US" altLang="zh-CN" sz="4000" b="1">
                <a:solidFill>
                  <a:srgbClr val="660033"/>
                </a:solidFill>
                <a:latin typeface="华文新魏" pitchFamily="2" charset="-122"/>
                <a:ea typeface="华文新魏" pitchFamily="2" charset="-122"/>
              </a:rPr>
              <a:t>1.5</a:t>
            </a:r>
            <a:r>
              <a:rPr lang="zh-CN" altLang="en-US" sz="4000" b="1">
                <a:solidFill>
                  <a:srgbClr val="660033"/>
                </a:solidFill>
                <a:latin typeface="华文新魏" pitchFamily="2" charset="-122"/>
                <a:ea typeface="华文新魏" pitchFamily="2" charset="-122"/>
              </a:rPr>
              <a:t>和</a:t>
            </a:r>
            <a:r>
              <a:rPr lang="en-US" altLang="zh-CN" sz="4000" b="1">
                <a:solidFill>
                  <a:srgbClr val="660033"/>
                </a:solidFill>
                <a:latin typeface="华文新魏" pitchFamily="2" charset="-122"/>
                <a:ea typeface="华文新魏" pitchFamily="2" charset="-122"/>
              </a:rPr>
              <a:t>1.50</a:t>
            </a:r>
            <a:r>
              <a:rPr lang="zh-CN" altLang="en-US" sz="4000" b="1">
                <a:solidFill>
                  <a:srgbClr val="660033"/>
                </a:solidFill>
                <a:latin typeface="华文新魏" pitchFamily="2" charset="-122"/>
                <a:ea typeface="华文新魏" pitchFamily="2" charset="-122"/>
              </a:rPr>
              <a:t>大小一样吗？</a:t>
            </a:r>
          </a:p>
          <a:p>
            <a:r>
              <a:rPr lang="zh-CN" altLang="en-US" sz="4000" b="1">
                <a:solidFill>
                  <a:srgbClr val="660033"/>
                </a:solidFill>
                <a:latin typeface="华文新魏" pitchFamily="2" charset="-122"/>
                <a:ea typeface="华文新魏" pitchFamily="2" charset="-122"/>
              </a:rPr>
              <a:t>          表示的意义也一样吗？</a:t>
            </a:r>
          </a:p>
        </p:txBody>
      </p:sp>
      <p:sp>
        <p:nvSpPr>
          <p:cNvPr id="12291" name="Text Box 9"/>
          <p:cNvSpPr txBox="1">
            <a:spLocks noChangeArrowheads="1"/>
          </p:cNvSpPr>
          <p:nvPr/>
        </p:nvSpPr>
        <p:spPr bwMode="auto">
          <a:xfrm>
            <a:off x="954088" y="2422525"/>
            <a:ext cx="32400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1.496 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亿千米</a:t>
            </a:r>
          </a:p>
        </p:txBody>
      </p:sp>
      <p:sp>
        <p:nvSpPr>
          <p:cNvPr id="12292" name="Text Box 14"/>
          <p:cNvSpPr txBox="1">
            <a:spLocks noChangeArrowheads="1"/>
          </p:cNvSpPr>
          <p:nvPr/>
        </p:nvSpPr>
        <p:spPr bwMode="auto">
          <a:xfrm>
            <a:off x="3492500" y="2422525"/>
            <a:ext cx="40068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≈ 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1.50 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亿千米</a:t>
            </a:r>
          </a:p>
        </p:txBody>
      </p:sp>
      <p:sp>
        <p:nvSpPr>
          <p:cNvPr id="12293" name="Text Box 4"/>
          <p:cNvSpPr txBox="1">
            <a:spLocks noChangeArrowheads="1"/>
          </p:cNvSpPr>
          <p:nvPr/>
        </p:nvSpPr>
        <p:spPr bwMode="auto">
          <a:xfrm>
            <a:off x="954088" y="1778000"/>
            <a:ext cx="62658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1.496亿千米≈</a:t>
            </a:r>
            <a:endParaRPr lang="en-US" altLang="en-US" sz="36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294" name="Text Box 5"/>
          <p:cNvSpPr txBox="1">
            <a:spLocks noChangeArrowheads="1"/>
          </p:cNvSpPr>
          <p:nvPr/>
        </p:nvSpPr>
        <p:spPr bwMode="auto">
          <a:xfrm>
            <a:off x="4102100" y="1781175"/>
            <a:ext cx="10795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1.5</a:t>
            </a:r>
          </a:p>
        </p:txBody>
      </p:sp>
      <p:sp>
        <p:nvSpPr>
          <p:cNvPr id="12295" name="Rectangle 8"/>
          <p:cNvSpPr>
            <a:spLocks noChangeArrowheads="1"/>
          </p:cNvSpPr>
          <p:nvPr/>
        </p:nvSpPr>
        <p:spPr bwMode="auto">
          <a:xfrm>
            <a:off x="4830763" y="1757363"/>
            <a:ext cx="20161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亿千米</a:t>
            </a:r>
          </a:p>
        </p:txBody>
      </p:sp>
      <p:sp>
        <p:nvSpPr>
          <p:cNvPr id="20" name="Text Box 12"/>
          <p:cNvSpPr txBox="1">
            <a:spLocks noChangeArrowheads="1"/>
          </p:cNvSpPr>
          <p:nvPr/>
        </p:nvSpPr>
        <p:spPr bwMode="auto">
          <a:xfrm>
            <a:off x="771525" y="4405313"/>
            <a:ext cx="7705725" cy="1754187"/>
          </a:xfrm>
          <a:prstGeom prst="rect">
            <a:avLst/>
          </a:prstGeom>
          <a:solidFill>
            <a:srgbClr val="6DFF4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1.5</a:t>
            </a:r>
            <a:r>
              <a:rPr lang="zh-CN" altLang="en-US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和</a:t>
            </a:r>
            <a:r>
              <a:rPr lang="en-US" altLang="zh-CN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1.50</a:t>
            </a:r>
            <a:r>
              <a:rPr lang="zh-CN" altLang="en-US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的大小一样，但是</a:t>
            </a:r>
            <a:r>
              <a:rPr lang="en-US" altLang="zh-CN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1.5</a:t>
            </a:r>
            <a:r>
              <a:rPr lang="zh-CN" altLang="en-US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是精确到十分位的近似数，</a:t>
            </a:r>
            <a:r>
              <a:rPr lang="en-US" altLang="zh-CN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1.50</a:t>
            </a:r>
            <a:r>
              <a:rPr lang="zh-CN" altLang="en-US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是精确到百分位的近似数，</a:t>
            </a:r>
            <a:r>
              <a:rPr lang="en-US" altLang="zh-CN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1.50</a:t>
            </a:r>
            <a:r>
              <a:rPr lang="zh-CN" altLang="en-US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比</a:t>
            </a:r>
            <a:r>
              <a:rPr lang="en-US" altLang="zh-CN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1.5</a:t>
            </a:r>
            <a:r>
              <a:rPr lang="zh-CN" altLang="en-US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更精确。</a:t>
            </a:r>
            <a:endParaRPr lang="en-US" altLang="zh-CN" sz="3600" b="1">
              <a:solidFill>
                <a:srgbClr val="7030A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1" name="同侧圆角矩形 20"/>
          <p:cNvSpPr/>
          <p:nvPr/>
        </p:nvSpPr>
        <p:spPr>
          <a:xfrm>
            <a:off x="468313" y="9810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22" name="直线连接符 21"/>
          <p:cNvCxnSpPr/>
          <p:nvPr/>
        </p:nvCxnSpPr>
        <p:spPr>
          <a:xfrm flipV="1">
            <a:off x="484188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363538" y="1360488"/>
            <a:ext cx="8820150" cy="2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zh-CN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    将下面各小数保留</a:t>
            </a:r>
            <a:r>
              <a:rPr lang="zh-CN" altLang="en-US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一位小数</a:t>
            </a:r>
            <a:r>
              <a:rPr lang="zh-CN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求出它们的近似数。</a:t>
            </a:r>
          </a:p>
          <a:p>
            <a:pPr marL="342900" indent="-342900">
              <a:spcAft>
                <a:spcPts val="1800"/>
              </a:spcAft>
            </a:pPr>
            <a:r>
              <a:rPr lang="en-US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①1.451 </a:t>
            </a:r>
            <a:r>
              <a:rPr lang="zh-CN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Arial" charset="0"/>
              </a:rPr>
              <a:t>≈</a:t>
            </a:r>
            <a:r>
              <a:rPr lang="en-US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   </a:t>
            </a:r>
            <a:r>
              <a:rPr lang="zh-CN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   </a:t>
            </a:r>
            <a:r>
              <a:rPr lang="en-US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  </a:t>
            </a:r>
            <a:r>
              <a:rPr lang="zh-CN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   </a:t>
            </a:r>
            <a:r>
              <a:rPr lang="en-US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  1.549 </a:t>
            </a:r>
            <a:r>
              <a:rPr lang="zh-CN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Arial" charset="0"/>
              </a:rPr>
              <a:t>≈</a:t>
            </a:r>
            <a:r>
              <a:rPr lang="en-US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 </a:t>
            </a:r>
          </a:p>
          <a:p>
            <a:pPr marL="342900" indent="-342900">
              <a:spcAft>
                <a:spcPts val="1800"/>
              </a:spcAft>
            </a:pPr>
            <a:r>
              <a:rPr lang="en-US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②1.495 </a:t>
            </a:r>
            <a:r>
              <a:rPr lang="zh-CN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Arial" charset="0"/>
              </a:rPr>
              <a:t>≈</a:t>
            </a:r>
            <a:r>
              <a:rPr lang="en-US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     </a:t>
            </a:r>
            <a:r>
              <a:rPr lang="zh-CN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   </a:t>
            </a:r>
            <a:r>
              <a:rPr lang="en-US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  </a:t>
            </a:r>
            <a:r>
              <a:rPr lang="zh-CN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    </a:t>
            </a:r>
            <a:r>
              <a:rPr lang="en-US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1.504</a:t>
            </a:r>
            <a:r>
              <a:rPr lang="zh-CN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Arial" charset="0"/>
              </a:rPr>
              <a:t>≈</a:t>
            </a: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2416175" y="2522538"/>
            <a:ext cx="10429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1.5</a:t>
            </a: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5762625" y="2489200"/>
            <a:ext cx="865188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1.5</a:t>
            </a: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2627313" y="3219450"/>
            <a:ext cx="8651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1.5</a:t>
            </a: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5795963" y="3213100"/>
            <a:ext cx="863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1.5</a:t>
            </a: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395288" y="3860800"/>
            <a:ext cx="8424862" cy="1200150"/>
          </a:xfrm>
          <a:prstGeom prst="rect">
            <a:avLst/>
          </a:prstGeom>
          <a:solidFill>
            <a:srgbClr val="B9CDE5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如果保留</a:t>
            </a:r>
            <a:r>
              <a:rPr lang="zh-CN" altLang="en-US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两位</a:t>
            </a:r>
            <a:r>
              <a:rPr lang="zh-CN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小数，是不是都可以写成</a:t>
            </a:r>
            <a:r>
              <a:rPr lang="zh-CN" altLang="en-US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1.50</a:t>
            </a:r>
            <a:r>
              <a:rPr lang="zh-CN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呢？</a:t>
            </a:r>
          </a:p>
        </p:txBody>
      </p:sp>
      <p:sp>
        <p:nvSpPr>
          <p:cNvPr id="13320" name="Rectangle 2"/>
          <p:cNvSpPr>
            <a:spLocks noChangeArrowheads="1"/>
          </p:cNvSpPr>
          <p:nvPr/>
        </p:nvSpPr>
        <p:spPr bwMode="auto">
          <a:xfrm>
            <a:off x="395288" y="5013325"/>
            <a:ext cx="8820150" cy="143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Aft>
                <a:spcPts val="1800"/>
              </a:spcAft>
            </a:pPr>
            <a:r>
              <a:rPr lang="en-US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①1.451 </a:t>
            </a:r>
            <a:r>
              <a:rPr lang="zh-CN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Arial" charset="0"/>
              </a:rPr>
              <a:t>≈</a:t>
            </a:r>
            <a:r>
              <a:rPr lang="en-US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   </a:t>
            </a:r>
            <a:r>
              <a:rPr lang="zh-CN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   </a:t>
            </a:r>
            <a:r>
              <a:rPr lang="en-US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  </a:t>
            </a:r>
            <a:r>
              <a:rPr lang="zh-CN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   </a:t>
            </a:r>
            <a:r>
              <a:rPr lang="en-US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   1.549 </a:t>
            </a:r>
            <a:r>
              <a:rPr lang="zh-CN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Arial" charset="0"/>
              </a:rPr>
              <a:t>≈</a:t>
            </a:r>
            <a:r>
              <a:rPr lang="en-US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 </a:t>
            </a:r>
          </a:p>
          <a:p>
            <a:pPr marL="342900" indent="-342900">
              <a:spcAft>
                <a:spcPts val="1800"/>
              </a:spcAft>
            </a:pPr>
            <a:r>
              <a:rPr lang="en-US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②1.495 </a:t>
            </a:r>
            <a:r>
              <a:rPr lang="zh-CN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Arial" charset="0"/>
              </a:rPr>
              <a:t>≈</a:t>
            </a:r>
            <a:r>
              <a:rPr lang="en-US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     </a:t>
            </a:r>
            <a:r>
              <a:rPr lang="zh-CN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   </a:t>
            </a:r>
            <a:r>
              <a:rPr lang="en-US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  </a:t>
            </a:r>
            <a:r>
              <a:rPr lang="zh-CN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    </a:t>
            </a:r>
            <a:r>
              <a:rPr lang="en-US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1.504</a:t>
            </a:r>
            <a:r>
              <a:rPr lang="zh-CN" altLang="en-US" sz="36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Arial" charset="0"/>
              </a:rPr>
              <a:t>≈</a:t>
            </a: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2416175" y="5110163"/>
            <a:ext cx="10429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1.</a:t>
            </a:r>
            <a:r>
              <a:rPr lang="en-US" altLang="zh-CN" sz="36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4</a:t>
            </a:r>
            <a:r>
              <a:rPr lang="zh-CN" altLang="en-US" sz="36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5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5762625" y="5078413"/>
            <a:ext cx="12573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1.5</a:t>
            </a:r>
            <a:r>
              <a:rPr lang="en-US" altLang="zh-CN" sz="36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5</a:t>
            </a:r>
            <a:endParaRPr lang="zh-CN" altLang="en-US" sz="3600" b="1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627313" y="5807075"/>
            <a:ext cx="12969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1.</a:t>
            </a:r>
            <a:r>
              <a:rPr lang="en-US" altLang="zh-CN" sz="36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49</a:t>
            </a:r>
            <a:endParaRPr lang="zh-CN" altLang="en-US" sz="3600" b="1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5795963" y="5800725"/>
            <a:ext cx="12239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1.5</a:t>
            </a:r>
            <a:r>
              <a:rPr lang="en-US" altLang="zh-CN" sz="36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0</a:t>
            </a:r>
            <a:endParaRPr lang="zh-CN" altLang="en-US" sz="3600" b="1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3" name="同侧圆角矩形 12"/>
          <p:cNvSpPr/>
          <p:nvPr/>
        </p:nvSpPr>
        <p:spPr>
          <a:xfrm>
            <a:off x="468313" y="793750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14" name="直线连接符 21"/>
          <p:cNvCxnSpPr/>
          <p:nvPr/>
        </p:nvCxnSpPr>
        <p:spPr>
          <a:xfrm flipV="1">
            <a:off x="484188" y="1435100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ldLvl="0"/>
      <p:bldP spid="13316" grpId="0" bldLvl="0"/>
      <p:bldP spid="13317" grpId="0" bldLvl="0"/>
      <p:bldP spid="13318" grpId="0" bldLvl="0"/>
      <p:bldP spid="13319" grpId="0" animBg="1"/>
      <p:bldP spid="9" grpId="0" bldLvl="0"/>
      <p:bldP spid="10" grpId="0" bldLvl="0"/>
      <p:bldP spid="11" grpId="0" bldLvl="0"/>
      <p:bldP spid="12" grpId="0" bldLvl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1413</Words>
  <PresentationFormat>全屏显示(4:3)</PresentationFormat>
  <Paragraphs>233</Paragraphs>
  <Slides>26</Slides>
  <Notes>5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29" baseType="lpstr">
      <vt:lpstr>Office 主题</vt:lpstr>
      <vt:lpstr>Bitmap Image</vt:lpstr>
      <vt:lpstr>Microsoft 公式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1、求下面各数的近似数。</vt:lpstr>
      <vt:lpstr>1、求下面各数的近似数。</vt:lpstr>
      <vt:lpstr>幻灯片 15</vt:lpstr>
      <vt:lpstr>3.在下面的○里填上“=”或“≈”。</vt:lpstr>
      <vt:lpstr>幻灯片 17</vt:lpstr>
      <vt:lpstr>幻灯片 18</vt:lpstr>
      <vt:lpstr>幻灯片 19</vt:lpstr>
      <vt:lpstr>1.2003年，江苏省普通高等学校一共招收本科和专科新生252158人，其中男生144310人，女生107848人。把它们先改写成用“万人”作单位的数，再写出它们的近似数。（得数保留一位小数）</vt:lpstr>
      <vt:lpstr>2.王强参加飞行员体检时，量得身高是1.748米，体重是65.25千克。他的身高精确到百分位是多少米？体重精确到个位是多少千克？</vt:lpstr>
      <vt:lpstr>幻灯片 22</vt:lpstr>
      <vt:lpstr>幻灯片 23</vt:lpstr>
      <vt:lpstr>幻灯片 24</vt:lpstr>
      <vt:lpstr>幻灯片 25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</cp:revision>
  <dcterms:created xsi:type="dcterms:W3CDTF">2016-10-24T08:18:55Z</dcterms:created>
  <dcterms:modified xsi:type="dcterms:W3CDTF">2016-10-24T08:19:09Z</dcterms:modified>
</cp:coreProperties>
</file>