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14"/>
  </p:notesMasterIdLst>
  <p:sldIdLst>
    <p:sldId id="283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10" r:id="rId1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318" y="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42F60-2B83-4383-AFF6-2D9ACD06DC86}" type="datetimeFigureOut">
              <a:rPr lang="zh-CN" altLang="en-US" smtClean="0"/>
              <a:t>2017/11/17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B1F57-FCCD-467F-8792-B19932D0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0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19047" y="215902"/>
            <a:ext cx="11542797" cy="434975"/>
            <a:chOff x="319088" y="215900"/>
            <a:chExt cx="11544300" cy="434975"/>
          </a:xfrm>
        </p:grpSpPr>
        <p:grpSp>
          <p:nvGrpSpPr>
            <p:cNvPr id="3" name="组合 5"/>
            <p:cNvGrpSpPr>
              <a:grpSpLocks/>
            </p:cNvGrpSpPr>
            <p:nvPr/>
          </p:nvGrpSpPr>
          <p:grpSpPr bwMode="auto">
            <a:xfrm>
              <a:off x="319088" y="215900"/>
              <a:ext cx="1595437" cy="434975"/>
              <a:chOff x="319833" y="6005359"/>
              <a:chExt cx="1770997" cy="433425"/>
            </a:xfrm>
          </p:grpSpPr>
          <p:pic>
            <p:nvPicPr>
              <p:cNvPr id="5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Box 7"/>
              <p:cNvSpPr txBox="1">
                <a:spLocks noChangeArrowheads="1"/>
              </p:cNvSpPr>
              <p:nvPr/>
            </p:nvSpPr>
            <p:spPr bwMode="auto">
              <a:xfrm>
                <a:off x="864348" y="6068633"/>
                <a:ext cx="1226482" cy="368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畅言教育</a:t>
                </a:r>
              </a:p>
            </p:txBody>
          </p:sp>
        </p:grp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9513" y="252413"/>
              <a:ext cx="523875" cy="363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1"/>
          <p:cNvGrpSpPr>
            <a:grpSpLocks/>
          </p:cNvGrpSpPr>
          <p:nvPr/>
        </p:nvGrpSpPr>
        <p:grpSpPr bwMode="auto">
          <a:xfrm>
            <a:off x="0" y="876300"/>
            <a:ext cx="814281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2"/>
            <a:ext cx="814339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grpSp>
        <p:nvGrpSpPr>
          <p:cNvPr id="11" name="组合 5"/>
          <p:cNvGrpSpPr>
            <a:grpSpLocks/>
          </p:cNvGrpSpPr>
          <p:nvPr userDrawn="1"/>
        </p:nvGrpSpPr>
        <p:grpSpPr bwMode="auto">
          <a:xfrm>
            <a:off x="319047" y="215901"/>
            <a:ext cx="1595229" cy="434975"/>
            <a:chOff x="319833" y="6005359"/>
            <a:chExt cx="1770997" cy="433425"/>
          </a:xfrm>
        </p:grpSpPr>
        <p:pic>
          <p:nvPicPr>
            <p:cNvPr id="12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7">
              <a:extLst>
                <a:ext uri="{FF2B5EF4-FFF2-40B4-BE49-F238E27FC236}">
                  <a16:creationId xmlns:a16="http://schemas.microsoft.com/office/drawing/2014/main" xmlns="" id="{F8EA7973-D689-4442-B6E8-08E57711F0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</a:t>
              </a:r>
            </a:p>
          </p:txBody>
        </p:sp>
      </p:grpSp>
      <p:sp>
        <p:nvSpPr>
          <p:cNvPr id="14" name="矩形 8">
            <a:extLst>
              <a:ext uri="{FF2B5EF4-FFF2-40B4-BE49-F238E27FC236}">
                <a16:creationId xmlns:a16="http://schemas.microsoft.com/office/drawing/2014/main" xmlns="" id="{985F2294-EDD1-4B8D-9F3F-21A561E988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99889" y="252414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037" y="252414"/>
            <a:ext cx="52380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172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3"/>
            <a:ext cx="12190413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2233323" y="182564"/>
            <a:ext cx="99570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319046" y="215902"/>
            <a:ext cx="1595230" cy="434975"/>
            <a:chOff x="319833" y="6005359"/>
            <a:chExt cx="1770997" cy="433425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038" y="252415"/>
            <a:ext cx="5238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56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839788"/>
            <a:ext cx="12190413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1"/>
            <a:ext cx="12190413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grpSp>
        <p:nvGrpSpPr>
          <p:cNvPr id="6" name="组合 1"/>
          <p:cNvGrpSpPr>
            <a:grpSpLocks/>
          </p:cNvGrpSpPr>
          <p:nvPr/>
        </p:nvGrpSpPr>
        <p:grpSpPr bwMode="auto">
          <a:xfrm>
            <a:off x="2646019" y="1322389"/>
            <a:ext cx="7769800" cy="1974850"/>
            <a:chOff x="2646363" y="1322388"/>
            <a:chExt cx="7770812" cy="1974850"/>
          </a:xfrm>
        </p:grpSpPr>
        <p:sp>
          <p:nvSpPr>
            <p:cNvPr id="7" name="矩形 8"/>
            <p:cNvSpPr>
              <a:spLocks noChangeArrowheads="1"/>
            </p:cNvSpPr>
            <p:nvPr/>
          </p:nvSpPr>
          <p:spPr bwMode="auto">
            <a:xfrm>
              <a:off x="2646363" y="2373313"/>
              <a:ext cx="7770812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5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谢谢观看！</a:t>
              </a:r>
            </a:p>
          </p:txBody>
        </p:sp>
        <p:grpSp>
          <p:nvGrpSpPr>
            <p:cNvPr id="8" name="组合 5"/>
            <p:cNvGrpSpPr>
              <a:grpSpLocks/>
            </p:cNvGrpSpPr>
            <p:nvPr/>
          </p:nvGrpSpPr>
          <p:grpSpPr bwMode="auto">
            <a:xfrm>
              <a:off x="4973638" y="1322388"/>
              <a:ext cx="2373312" cy="647700"/>
              <a:chOff x="319833" y="6005359"/>
              <a:chExt cx="1770997" cy="433425"/>
            </a:xfrm>
          </p:grpSpPr>
          <p:pic>
            <p:nvPicPr>
              <p:cNvPr id="9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Box 7"/>
              <p:cNvSpPr txBox="1">
                <a:spLocks noChangeArrowheads="1"/>
              </p:cNvSpPr>
              <p:nvPr/>
            </p:nvSpPr>
            <p:spPr bwMode="auto">
              <a:xfrm>
                <a:off x="864755" y="6104154"/>
                <a:ext cx="1226075" cy="308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畅言教育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5325777" y="4156075"/>
            <a:ext cx="1665841" cy="2066156"/>
            <a:chOff x="5326471" y="4156075"/>
            <a:chExt cx="1666059" cy="2066156"/>
          </a:xfrm>
        </p:grpSpPr>
        <p:sp>
          <p:nvSpPr>
            <p:cNvPr id="12" name="矩形 8"/>
            <p:cNvSpPr>
              <a:spLocks noChangeArrowheads="1"/>
            </p:cNvSpPr>
            <p:nvPr/>
          </p:nvSpPr>
          <p:spPr bwMode="auto">
            <a:xfrm>
              <a:off x="5326471" y="5645150"/>
              <a:ext cx="1666059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05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畅言教育二维码</a:t>
              </a:r>
              <a:endParaRPr lang="en-US" altLang="zh-CN" sz="105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05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扫一扫，提出你的建议！</a:t>
              </a:r>
            </a:p>
          </p:txBody>
        </p:sp>
        <p:pic>
          <p:nvPicPr>
            <p:cNvPr id="13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6075" y="4156075"/>
              <a:ext cx="1466850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08429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96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224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>
            <a:off x="319047" y="215901"/>
            <a:ext cx="11542797" cy="434975"/>
            <a:chOff x="319088" y="215900"/>
            <a:chExt cx="11544300" cy="434975"/>
          </a:xfrm>
        </p:grpSpPr>
        <p:grpSp>
          <p:nvGrpSpPr>
            <p:cNvPr id="3" name="组合 5"/>
            <p:cNvGrpSpPr>
              <a:grpSpLocks/>
            </p:cNvGrpSpPr>
            <p:nvPr/>
          </p:nvGrpSpPr>
          <p:grpSpPr bwMode="auto">
            <a:xfrm>
              <a:off x="319088" y="215900"/>
              <a:ext cx="1595437" cy="434975"/>
              <a:chOff x="319833" y="6005359"/>
              <a:chExt cx="1770997" cy="433425"/>
            </a:xfrm>
          </p:grpSpPr>
          <p:pic>
            <p:nvPicPr>
              <p:cNvPr id="5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Box 7">
                <a:extLst>
                  <a:ext uri="{FF2B5EF4-FFF2-40B4-BE49-F238E27FC236}">
                    <a16:creationId xmlns:a16="http://schemas.microsoft.com/office/drawing/2014/main" xmlns="" id="{C90B9248-BB5C-4001-B384-F7A6EA2006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4348" y="6068633"/>
                <a:ext cx="1226482" cy="368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畅言教育</a:t>
                </a:r>
              </a:p>
            </p:txBody>
          </p:sp>
        </p:grp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9513" y="252413"/>
              <a:ext cx="523875" cy="363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1"/>
          <p:cNvGrpSpPr>
            <a:grpSpLocks/>
          </p:cNvGrpSpPr>
          <p:nvPr userDrawn="1"/>
        </p:nvGrpSpPr>
        <p:grpSpPr bwMode="auto">
          <a:xfrm>
            <a:off x="0" y="876300"/>
            <a:ext cx="8142815" cy="3740150"/>
            <a:chOff x="-1" y="869694"/>
            <a:chExt cx="8144452" cy="3740406"/>
          </a:xfrm>
        </p:grpSpPr>
        <p:sp>
          <p:nvSpPr>
            <p:cNvPr id="8" name="矩形 14">
              <a:extLst>
                <a:ext uri="{FF2B5EF4-FFF2-40B4-BE49-F238E27FC236}">
                  <a16:creationId xmlns:a16="http://schemas.microsoft.com/office/drawing/2014/main" xmlns="" id="{10299E81-4CA1-42C3-8BAE-E498158748A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30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矩形 14">
            <a:extLst>
              <a:ext uri="{FF2B5EF4-FFF2-40B4-BE49-F238E27FC236}">
                <a16:creationId xmlns:a16="http://schemas.microsoft.com/office/drawing/2014/main" xmlns="" id="{9A017A4E-17F4-48F3-B579-79DD9AD2F0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31" y="1536701"/>
            <a:ext cx="814339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0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48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>
            <a:extLst>
              <a:ext uri="{FF2B5EF4-FFF2-40B4-BE49-F238E27FC236}">
                <a16:creationId xmlns:a16="http://schemas.microsoft.com/office/drawing/2014/main" xmlns="" id="{74161CEB-5D00-44A1-8F02-09CB8A13295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71612"/>
            <a:ext cx="12190413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0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2233323" y="182564"/>
            <a:ext cx="9957091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>
            <a:grpSpLocks/>
          </p:cNvGrpSpPr>
          <p:nvPr userDrawn="1"/>
        </p:nvGrpSpPr>
        <p:grpSpPr bwMode="auto">
          <a:xfrm>
            <a:off x="319047" y="215901"/>
            <a:ext cx="1595229" cy="434975"/>
            <a:chOff x="319833" y="6005359"/>
            <a:chExt cx="1770997" cy="433425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>
              <a:extLst>
                <a:ext uri="{FF2B5EF4-FFF2-40B4-BE49-F238E27FC236}">
                  <a16:creationId xmlns:a16="http://schemas.microsoft.com/office/drawing/2014/main" xmlns="" id="{9060D47D-1E2E-49BB-82E4-74B4B8BDB2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30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037" y="252414"/>
            <a:ext cx="52380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2722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 userDrawn="1"/>
        </p:nvGrpSpPr>
        <p:grpSpPr bwMode="auto">
          <a:xfrm>
            <a:off x="0" y="839788"/>
            <a:ext cx="12190413" cy="3122612"/>
            <a:chOff x="0" y="839788"/>
            <a:chExt cx="12192000" cy="3122612"/>
          </a:xfrm>
        </p:grpSpPr>
        <p:sp>
          <p:nvSpPr>
            <p:cNvPr id="3" name="矩形 14">
              <a:extLst>
                <a:ext uri="{FF2B5EF4-FFF2-40B4-BE49-F238E27FC236}">
                  <a16:creationId xmlns:a16="http://schemas.microsoft.com/office/drawing/2014/main" xmlns="" id="{3F3ACA35-645A-4048-AC1A-FFD84DBE3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30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>
            <a:extLst>
              <a:ext uri="{FF2B5EF4-FFF2-40B4-BE49-F238E27FC236}">
                <a16:creationId xmlns:a16="http://schemas.microsoft.com/office/drawing/2014/main" xmlns="" id="{90861DF2-484B-4100-88D8-021067E81EE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2127510"/>
            <a:ext cx="12190413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0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1"/>
          <p:cNvGrpSpPr>
            <a:grpSpLocks/>
          </p:cNvGrpSpPr>
          <p:nvPr userDrawn="1"/>
        </p:nvGrpSpPr>
        <p:grpSpPr bwMode="auto">
          <a:xfrm>
            <a:off x="2646019" y="1322388"/>
            <a:ext cx="7769800" cy="1974850"/>
            <a:chOff x="2646363" y="1322388"/>
            <a:chExt cx="7770812" cy="1974850"/>
          </a:xfrm>
        </p:grpSpPr>
        <p:sp>
          <p:nvSpPr>
            <p:cNvPr id="7" name="矩形 8">
              <a:extLst>
                <a:ext uri="{FF2B5EF4-FFF2-40B4-BE49-F238E27FC236}">
                  <a16:creationId xmlns:a16="http://schemas.microsoft.com/office/drawing/2014/main" xmlns="" id="{07922FA5-3CF6-49D2-B4B9-081A750D5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2373313"/>
              <a:ext cx="7770812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30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399" b="1" i="0" u="none" strike="noStrike" kern="1200" cap="none" spc="6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谢谢观看！</a:t>
              </a:r>
            </a:p>
          </p:txBody>
        </p:sp>
        <p:grpSp>
          <p:nvGrpSpPr>
            <p:cNvPr id="8" name="组合 5"/>
            <p:cNvGrpSpPr>
              <a:grpSpLocks/>
            </p:cNvGrpSpPr>
            <p:nvPr/>
          </p:nvGrpSpPr>
          <p:grpSpPr bwMode="auto">
            <a:xfrm>
              <a:off x="4973638" y="1322388"/>
              <a:ext cx="2373312" cy="647700"/>
              <a:chOff x="319833" y="6005359"/>
              <a:chExt cx="1770997" cy="433425"/>
            </a:xfrm>
          </p:grpSpPr>
          <p:pic>
            <p:nvPicPr>
              <p:cNvPr id="9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Box 7">
                <a:extLst>
                  <a:ext uri="{FF2B5EF4-FFF2-40B4-BE49-F238E27FC236}">
                    <a16:creationId xmlns:a16="http://schemas.microsoft.com/office/drawing/2014/main" xmlns="" id="{DFB54E1E-CAEB-4D2C-B3C0-C308D7B522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4755" y="6104154"/>
                <a:ext cx="1226075" cy="309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309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畅言教育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 userDrawn="1"/>
        </p:nvGrpSpPr>
        <p:grpSpPr bwMode="auto">
          <a:xfrm>
            <a:off x="5325887" y="4156075"/>
            <a:ext cx="1665624" cy="2066156"/>
            <a:chOff x="5326580" y="4156075"/>
            <a:chExt cx="1665841" cy="2066156"/>
          </a:xfrm>
        </p:grpSpPr>
        <p:sp>
          <p:nvSpPr>
            <p:cNvPr id="12" name="矩形 8">
              <a:extLst>
                <a:ext uri="{FF2B5EF4-FFF2-40B4-BE49-F238E27FC236}">
                  <a16:creationId xmlns:a16="http://schemas.microsoft.com/office/drawing/2014/main" xmlns="" id="{AC69732F-EF79-451D-8D38-E4B597168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6580" y="5645150"/>
              <a:ext cx="166584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309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畅言教育二维码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7671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309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扫一扫，提出你的建议！</a:t>
              </a:r>
            </a:p>
          </p:txBody>
        </p:sp>
        <p:pic>
          <p:nvPicPr>
            <p:cNvPr id="13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6075" y="4156075"/>
              <a:ext cx="1466850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89261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8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4">
            <a:extLst>
              <a:ext uri="{FF2B5EF4-FFF2-40B4-BE49-F238E27FC236}">
                <a16:creationId xmlns:a16="http://schemas.microsoft.com/office/drawing/2014/main" xmlns="" id="{04934858-E8BC-4A93-A242-3B70F746CF6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596" y="216524"/>
            <a:ext cx="12190413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2" name="组合 5"/>
          <p:cNvGrpSpPr>
            <a:grpSpLocks/>
          </p:cNvGrpSpPr>
          <p:nvPr userDrawn="1"/>
        </p:nvGrpSpPr>
        <p:grpSpPr bwMode="auto">
          <a:xfrm>
            <a:off x="319047" y="215901"/>
            <a:ext cx="1595229" cy="434975"/>
            <a:chOff x="319833" y="6005359"/>
            <a:chExt cx="1770997" cy="433425"/>
          </a:xfrm>
        </p:grpSpPr>
        <p:pic>
          <p:nvPicPr>
            <p:cNvPr id="3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7">
              <a:extLst>
                <a:ext uri="{FF2B5EF4-FFF2-40B4-BE49-F238E27FC236}">
                  <a16:creationId xmlns:a16="http://schemas.microsoft.com/office/drawing/2014/main" xmlns="" id="{F8EA7973-D689-4442-B6E8-08E57711F0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</a:t>
              </a:r>
            </a:p>
          </p:txBody>
        </p:sp>
      </p:grpSp>
      <p:sp>
        <p:nvSpPr>
          <p:cNvPr id="5" name="矩形 8">
            <a:extLst>
              <a:ext uri="{FF2B5EF4-FFF2-40B4-BE49-F238E27FC236}">
                <a16:creationId xmlns:a16="http://schemas.microsoft.com/office/drawing/2014/main" xmlns="" id="{985F2294-EDD1-4B8D-9F3F-21A561E988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99889" y="252414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28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037" y="252414"/>
            <a:ext cx="52380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163300" y="6502400"/>
            <a:ext cx="889000" cy="292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</p:sldLayoutIdLst>
  <p:timing>
    <p:tnLst>
      <p:par>
        <p:cTn id="1" dur="indefinite" restart="never" nodeType="tmRoot"/>
      </p:par>
    </p:tnLst>
  </p:timing>
  <p:txStyles>
    <p:titleStyle>
      <a:lvl1pPr marL="914400" indent="-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5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63300" y="6502400"/>
            <a:ext cx="8890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9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txStyles>
    <p:titleStyle>
      <a:lvl1pPr marL="914309" indent="-914309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309" indent="-914309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309" indent="-914309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309" indent="-914309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309" indent="-914309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463" indent="-91430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617" indent="-91430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5771" indent="-91430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2926" indent="-91430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577" indent="-228577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731" indent="-228577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2886" indent="-228577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040" indent="-228577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194" indent="-228577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349" indent="-228577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503" indent="-228577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8657" indent="-228577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5811" indent="-228577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4">
            <a:extLst>
              <a:ext uri="{FF2B5EF4-FFF2-40B4-BE49-F238E27FC236}">
                <a16:creationId xmlns:a16="http://schemas.microsoft.com/office/drawing/2014/main" xmlns="" id="{33160114-69A0-4AB0-B92D-C223E8789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7875" y="1499054"/>
            <a:ext cx="8285163" cy="2217977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grpSp>
        <p:nvGrpSpPr>
          <p:cNvPr id="6" name="组合 8"/>
          <p:cNvGrpSpPr>
            <a:grpSpLocks/>
          </p:cNvGrpSpPr>
          <p:nvPr/>
        </p:nvGrpSpPr>
        <p:grpSpPr bwMode="auto">
          <a:xfrm>
            <a:off x="982638" y="1987550"/>
            <a:ext cx="5400599" cy="1350109"/>
            <a:chOff x="978507" y="2105678"/>
            <a:chExt cx="3747953" cy="134992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766B1FEA-D1DC-4077-B313-7130689A4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第六单元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2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数学好玩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TextBox 2">
              <a:extLst>
                <a:ext uri="{FF2B5EF4-FFF2-40B4-BE49-F238E27FC236}">
                  <a16:creationId xmlns:a16="http://schemas.microsoft.com/office/drawing/2014/main" xmlns="" id="{EAD62917-E5EC-439F-B05E-D4F891333C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8507" y="2624720"/>
              <a:ext cx="3747953" cy="83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比赛场次</a:t>
              </a:r>
              <a:endParaRPr lang="zh-CN" altLang="en-US" sz="4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324" y="1499054"/>
            <a:ext cx="3998090" cy="5386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8">
            <a:extLst>
              <a:ext uri="{FF2B5EF4-FFF2-40B4-BE49-F238E27FC236}">
                <a16:creationId xmlns:a16="http://schemas.microsoft.com/office/drawing/2014/main" xmlns="" id="{985F2294-EDD1-4B8D-9F3F-21A561E98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9889" y="252414"/>
            <a:ext cx="3538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033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6479046" y="638000"/>
            <a:ext cx="2535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142570" y="6443489"/>
            <a:ext cx="67915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0" y="1052736"/>
            <a:ext cx="18920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4328612" y="1801754"/>
            <a:ext cx="2392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联络方式。</a:t>
            </a:r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1990750" y="3284984"/>
            <a:ext cx="82896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为你们班设计一种联络方式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，并用图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表示出来。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344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Rectangle 31"/>
          <p:cNvSpPr>
            <a:spLocks noChangeArrowheads="1"/>
          </p:cNvSpPr>
          <p:nvPr/>
        </p:nvSpPr>
        <p:spPr bwMode="auto">
          <a:xfrm>
            <a:off x="84656" y="5849939"/>
            <a:ext cx="6598908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22598" y="1310824"/>
            <a:ext cx="122413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394906" y="3043189"/>
            <a:ext cx="5400600" cy="771623"/>
          </a:xfrm>
          <a:prstGeom prst="rect">
            <a:avLst/>
          </a:prstGeom>
          <a:noFill/>
          <a:ln>
            <a:noFill/>
          </a:ln>
          <a:scene3d>
            <a:camera prst="perspectiveFron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你学到了什么？</a:t>
            </a:r>
            <a:endParaRPr lang="zh-CN" altLang="en-US" sz="4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65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2"/>
          <p:cNvSpPr txBox="1">
            <a:spLocks noChangeArrowheads="1"/>
          </p:cNvSpPr>
          <p:nvPr/>
        </p:nvSpPr>
        <p:spPr bwMode="auto">
          <a:xfrm>
            <a:off x="1299466" y="1681416"/>
            <a:ext cx="721477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31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⑴班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名同学进行乒乓球比赛，每两名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同学之间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要进行一场比赛。</a:t>
            </a:r>
          </a:p>
        </p:txBody>
      </p:sp>
      <p:pic>
        <p:nvPicPr>
          <p:cNvPr id="15365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984" y="1302023"/>
            <a:ext cx="434283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文本框 31"/>
          <p:cNvSpPr txBox="1">
            <a:spLocks noChangeArrowheads="1"/>
          </p:cNvSpPr>
          <p:nvPr/>
        </p:nvSpPr>
        <p:spPr bwMode="auto">
          <a:xfrm>
            <a:off x="1267719" y="2530976"/>
            <a:ext cx="721689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一共要比赛多少场？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374110"/>
              </p:ext>
            </p:extLst>
          </p:nvPr>
        </p:nvGraphicFramePr>
        <p:xfrm>
          <a:off x="1267719" y="3060973"/>
          <a:ext cx="9070853" cy="356393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246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2462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23994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</a:rPr>
                        <a:t>生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3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4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5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6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7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8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9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39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</a:t>
                      </a:r>
                      <a:r>
                        <a:rPr lang="en-US" altLang="zh-CN" sz="1400" dirty="0" smtClean="0"/>
                        <a:t>10</a:t>
                      </a:r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marL="121904" marR="121904" marT="45719" marB="4571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30676" y="3641998"/>
            <a:ext cx="52698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2215863" y="3970611"/>
            <a:ext cx="526981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2217978" y="4272236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2205280" y="4597673"/>
            <a:ext cx="52698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2215863" y="4923110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2196815" y="5254898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2215863" y="5566048"/>
            <a:ext cx="526981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2215863" y="5891485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2196815" y="6226448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3056069" y="3969023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3060302" y="4270648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3045488" y="4596086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3056069" y="4923111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3039138" y="5254898"/>
            <a:ext cx="52698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3056069" y="5564461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3056069" y="5891486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3039138" y="6224860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3906858" y="4270648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3892045" y="4596086"/>
            <a:ext cx="526981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3902625" y="4923111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3883579" y="5254898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3902625" y="5564461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902625" y="5891486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3883579" y="6224860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4774578" y="4610373"/>
            <a:ext cx="52698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4785162" y="4935810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4766113" y="5267598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4785162" y="5577160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4785162" y="5904185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4766113" y="6239148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1" name="文本框 70"/>
          <p:cNvSpPr txBox="1">
            <a:spLocks noChangeArrowheads="1"/>
          </p:cNvSpPr>
          <p:nvPr/>
        </p:nvSpPr>
        <p:spPr bwMode="auto">
          <a:xfrm>
            <a:off x="5549178" y="4910410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5532246" y="5243786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3" name="文本框 72"/>
          <p:cNvSpPr txBox="1">
            <a:spLocks noChangeArrowheads="1"/>
          </p:cNvSpPr>
          <p:nvPr/>
        </p:nvSpPr>
        <p:spPr bwMode="auto">
          <a:xfrm>
            <a:off x="5549178" y="5553348"/>
            <a:ext cx="52698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4" name="文本框 73"/>
          <p:cNvSpPr txBox="1">
            <a:spLocks noChangeArrowheads="1"/>
          </p:cNvSpPr>
          <p:nvPr/>
        </p:nvSpPr>
        <p:spPr bwMode="auto">
          <a:xfrm>
            <a:off x="5549178" y="5880373"/>
            <a:ext cx="52698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5" name="文本框 74"/>
          <p:cNvSpPr txBox="1">
            <a:spLocks noChangeArrowheads="1"/>
          </p:cNvSpPr>
          <p:nvPr/>
        </p:nvSpPr>
        <p:spPr bwMode="auto">
          <a:xfrm>
            <a:off x="5532246" y="6213748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6317429" y="5248548"/>
            <a:ext cx="526981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7" name="文本框 76"/>
          <p:cNvSpPr txBox="1">
            <a:spLocks noChangeArrowheads="1"/>
          </p:cNvSpPr>
          <p:nvPr/>
        </p:nvSpPr>
        <p:spPr bwMode="auto">
          <a:xfrm>
            <a:off x="6334360" y="5558111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6334360" y="5885136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9" name="文本框 78"/>
          <p:cNvSpPr txBox="1">
            <a:spLocks noChangeArrowheads="1"/>
          </p:cNvSpPr>
          <p:nvPr/>
        </p:nvSpPr>
        <p:spPr bwMode="auto">
          <a:xfrm>
            <a:off x="6317429" y="6218510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80" name="文本框 79"/>
          <p:cNvSpPr txBox="1">
            <a:spLocks noChangeArrowheads="1"/>
          </p:cNvSpPr>
          <p:nvPr/>
        </p:nvSpPr>
        <p:spPr bwMode="auto">
          <a:xfrm>
            <a:off x="7199963" y="5526361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81" name="文本框 80"/>
          <p:cNvSpPr txBox="1">
            <a:spLocks noChangeArrowheads="1"/>
          </p:cNvSpPr>
          <p:nvPr/>
        </p:nvSpPr>
        <p:spPr bwMode="auto">
          <a:xfrm>
            <a:off x="7199963" y="5853386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82" name="文本框 81"/>
          <p:cNvSpPr txBox="1">
            <a:spLocks noChangeArrowheads="1"/>
          </p:cNvSpPr>
          <p:nvPr/>
        </p:nvSpPr>
        <p:spPr bwMode="auto">
          <a:xfrm>
            <a:off x="7180916" y="6188348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84" name="文本框 83"/>
          <p:cNvSpPr txBox="1">
            <a:spLocks noChangeArrowheads="1"/>
          </p:cNvSpPr>
          <p:nvPr/>
        </p:nvSpPr>
        <p:spPr bwMode="auto">
          <a:xfrm>
            <a:off x="8004191" y="5874023"/>
            <a:ext cx="52698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85" name="文本框 84"/>
          <p:cNvSpPr txBox="1">
            <a:spLocks noChangeArrowheads="1"/>
          </p:cNvSpPr>
          <p:nvPr/>
        </p:nvSpPr>
        <p:spPr bwMode="auto">
          <a:xfrm>
            <a:off x="7985145" y="6207398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88" name="文本框 87"/>
          <p:cNvSpPr txBox="1">
            <a:spLocks noChangeArrowheads="1"/>
          </p:cNvSpPr>
          <p:nvPr/>
        </p:nvSpPr>
        <p:spPr bwMode="auto">
          <a:xfrm>
            <a:off x="8831701" y="6215336"/>
            <a:ext cx="526981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7" name="直角三角形 6"/>
          <p:cNvSpPr/>
          <p:nvPr/>
        </p:nvSpPr>
        <p:spPr>
          <a:xfrm flipH="1" flipV="1">
            <a:off x="2065598" y="3380060"/>
            <a:ext cx="8256043" cy="3252788"/>
          </a:xfrm>
          <a:prstGeom prst="rtTriangle">
            <a:avLst/>
          </a:prstGeom>
          <a:solidFill>
            <a:srgbClr val="BBE0E3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59" name="Rectangle 212"/>
          <p:cNvSpPr>
            <a:spLocks noChangeArrowheads="1"/>
          </p:cNvSpPr>
          <p:nvPr/>
        </p:nvSpPr>
        <p:spPr bwMode="auto">
          <a:xfrm>
            <a:off x="6425364" y="297135"/>
            <a:ext cx="2535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2" name="TextBox 31"/>
          <p:cNvSpPr txBox="1">
            <a:spLocks noChangeArrowheads="1"/>
          </p:cNvSpPr>
          <p:nvPr/>
        </p:nvSpPr>
        <p:spPr bwMode="auto">
          <a:xfrm>
            <a:off x="0" y="1052736"/>
            <a:ext cx="18920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31"/>
          <p:cNvSpPr txBox="1">
            <a:spLocks noChangeArrowheads="1"/>
          </p:cNvSpPr>
          <p:nvPr/>
        </p:nvSpPr>
        <p:spPr bwMode="auto">
          <a:xfrm>
            <a:off x="3566120" y="1116598"/>
            <a:ext cx="2392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乒乓球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319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 nodeType="clickPar">
                      <p:stCondLst>
                        <p:cond delay="indefinite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 nodeType="clickPar">
                      <p:stCondLst>
                        <p:cond delay="indefinite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4" grpId="0"/>
      <p:bldP spid="85" grpId="0"/>
      <p:bldP spid="88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2"/>
          <p:cNvSpPr txBox="1">
            <a:spLocks noChangeArrowheads="1"/>
          </p:cNvSpPr>
          <p:nvPr/>
        </p:nvSpPr>
        <p:spPr bwMode="auto">
          <a:xfrm>
            <a:off x="628569" y="1764555"/>
            <a:ext cx="721477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31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六⑴班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名同学进行乒乓球比赛，每两名同学之间要进行一场比赛。</a:t>
            </a:r>
          </a:p>
        </p:txBody>
      </p:sp>
      <p:pic>
        <p:nvPicPr>
          <p:cNvPr id="16389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971" y="1688357"/>
            <a:ext cx="434283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文本框 31"/>
          <p:cNvSpPr txBox="1">
            <a:spLocks noChangeArrowheads="1"/>
          </p:cNvSpPr>
          <p:nvPr/>
        </p:nvSpPr>
        <p:spPr bwMode="auto">
          <a:xfrm>
            <a:off x="1180947" y="2769442"/>
            <a:ext cx="721689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一共要比赛多少场？</a:t>
            </a:r>
          </a:p>
        </p:txBody>
      </p:sp>
      <p:cxnSp>
        <p:nvCxnSpPr>
          <p:cNvPr id="9" name="直接连接符 8"/>
          <p:cNvCxnSpPr/>
          <p:nvPr/>
        </p:nvCxnSpPr>
        <p:spPr>
          <a:xfrm rot="-1080000">
            <a:off x="5456056" y="3502868"/>
            <a:ext cx="0" cy="288131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474052" y="3218706"/>
            <a:ext cx="77671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>
            <a:spLocks noChangeArrowheads="1"/>
          </p:cNvSpPr>
          <p:nvPr/>
        </p:nvSpPr>
        <p:spPr bwMode="auto">
          <a:xfrm>
            <a:off x="5784098" y="3220292"/>
            <a:ext cx="77671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>
            <a:spLocks noChangeArrowheads="1"/>
          </p:cNvSpPr>
          <p:nvPr/>
        </p:nvSpPr>
        <p:spPr bwMode="auto">
          <a:xfrm>
            <a:off x="7003139" y="3809256"/>
            <a:ext cx="77883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>
            <a:spLocks noChangeArrowheads="1"/>
          </p:cNvSpPr>
          <p:nvPr/>
        </p:nvSpPr>
        <p:spPr bwMode="auto">
          <a:xfrm>
            <a:off x="7384089" y="4747467"/>
            <a:ext cx="77671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>
            <a:spLocks noChangeArrowheads="1"/>
          </p:cNvSpPr>
          <p:nvPr/>
        </p:nvSpPr>
        <p:spPr bwMode="auto">
          <a:xfrm>
            <a:off x="6986208" y="5719017"/>
            <a:ext cx="77883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>
            <a:spLocks noChangeArrowheads="1"/>
          </p:cNvSpPr>
          <p:nvPr/>
        </p:nvSpPr>
        <p:spPr bwMode="auto">
          <a:xfrm>
            <a:off x="5900499" y="6358781"/>
            <a:ext cx="77671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>
            <a:spLocks noChangeArrowheads="1"/>
          </p:cNvSpPr>
          <p:nvPr/>
        </p:nvSpPr>
        <p:spPr bwMode="auto">
          <a:xfrm>
            <a:off x="4507914" y="6371481"/>
            <a:ext cx="77671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>
            <a:spLocks noChangeArrowheads="1"/>
          </p:cNvSpPr>
          <p:nvPr/>
        </p:nvSpPr>
        <p:spPr bwMode="auto">
          <a:xfrm>
            <a:off x="3206333" y="5826967"/>
            <a:ext cx="77671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>
            <a:spLocks noChangeArrowheads="1"/>
          </p:cNvSpPr>
          <p:nvPr/>
        </p:nvSpPr>
        <p:spPr bwMode="auto">
          <a:xfrm>
            <a:off x="2814801" y="4745881"/>
            <a:ext cx="77671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>
            <a:spLocks noChangeArrowheads="1"/>
          </p:cNvSpPr>
          <p:nvPr/>
        </p:nvSpPr>
        <p:spPr bwMode="auto">
          <a:xfrm>
            <a:off x="3058186" y="3863230"/>
            <a:ext cx="920629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>
            <a:stCxn id="10" idx="2"/>
          </p:cNvCxnSpPr>
          <p:nvPr/>
        </p:nvCxnSpPr>
        <p:spPr>
          <a:xfrm>
            <a:off x="4863467" y="3588592"/>
            <a:ext cx="1185179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0" idx="2"/>
          </p:cNvCxnSpPr>
          <p:nvPr/>
        </p:nvCxnSpPr>
        <p:spPr>
          <a:xfrm>
            <a:off x="4863468" y="3588593"/>
            <a:ext cx="2139672" cy="51117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863467" y="3590180"/>
            <a:ext cx="2512157" cy="135255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63468" y="3590180"/>
            <a:ext cx="2139672" cy="218916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0" idx="2"/>
          </p:cNvCxnSpPr>
          <p:nvPr/>
        </p:nvCxnSpPr>
        <p:spPr>
          <a:xfrm>
            <a:off x="4863467" y="3588592"/>
            <a:ext cx="0" cy="272415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2"/>
          </p:cNvCxnSpPr>
          <p:nvPr/>
        </p:nvCxnSpPr>
        <p:spPr>
          <a:xfrm flipH="1">
            <a:off x="3894160" y="3588592"/>
            <a:ext cx="969307" cy="220503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515326" y="3580655"/>
            <a:ext cx="1343908" cy="136842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915324" y="3560017"/>
            <a:ext cx="960842" cy="53975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048647" y="3590181"/>
            <a:ext cx="952376" cy="509587"/>
          </a:xfrm>
          <a:prstGeom prst="line">
            <a:avLst/>
          </a:prstGeom>
          <a:ln w="28575">
            <a:solidFill>
              <a:srgbClr val="E971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48647" y="3590180"/>
            <a:ext cx="1326978" cy="1352550"/>
          </a:xfrm>
          <a:prstGeom prst="line">
            <a:avLst/>
          </a:prstGeom>
          <a:ln w="28575">
            <a:solidFill>
              <a:srgbClr val="E971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36" name="直接连接符 14335"/>
          <p:cNvCxnSpPr/>
          <p:nvPr/>
        </p:nvCxnSpPr>
        <p:spPr>
          <a:xfrm>
            <a:off x="6048647" y="3590180"/>
            <a:ext cx="954493" cy="2189162"/>
          </a:xfrm>
          <a:prstGeom prst="line">
            <a:avLst/>
          </a:prstGeom>
          <a:ln w="28575">
            <a:solidFill>
              <a:srgbClr val="E971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4339"/>
          <p:cNvCxnSpPr/>
          <p:nvPr/>
        </p:nvCxnSpPr>
        <p:spPr>
          <a:xfrm>
            <a:off x="6048646" y="3590180"/>
            <a:ext cx="0" cy="2722562"/>
          </a:xfrm>
          <a:prstGeom prst="line">
            <a:avLst/>
          </a:prstGeom>
          <a:ln w="28575">
            <a:solidFill>
              <a:srgbClr val="E971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4" name="直接连接符 14343"/>
          <p:cNvCxnSpPr/>
          <p:nvPr/>
        </p:nvCxnSpPr>
        <p:spPr>
          <a:xfrm flipH="1">
            <a:off x="3881461" y="3590180"/>
            <a:ext cx="2167185" cy="2189162"/>
          </a:xfrm>
          <a:prstGeom prst="line">
            <a:avLst/>
          </a:prstGeom>
          <a:ln w="28575">
            <a:solidFill>
              <a:srgbClr val="E971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rot="1080000">
            <a:off x="5456056" y="3502868"/>
            <a:ext cx="0" cy="2881313"/>
          </a:xfrm>
          <a:prstGeom prst="line">
            <a:avLst/>
          </a:prstGeom>
          <a:ln w="28575">
            <a:solidFill>
              <a:srgbClr val="E971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6" name="直接连接符 14345"/>
          <p:cNvCxnSpPr/>
          <p:nvPr/>
        </p:nvCxnSpPr>
        <p:spPr>
          <a:xfrm flipH="1">
            <a:off x="3502629" y="3580655"/>
            <a:ext cx="2543902" cy="1368425"/>
          </a:xfrm>
          <a:prstGeom prst="line">
            <a:avLst/>
          </a:prstGeom>
          <a:ln w="28575">
            <a:solidFill>
              <a:srgbClr val="E971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50" name="直接连接符 14349"/>
          <p:cNvCxnSpPr/>
          <p:nvPr/>
        </p:nvCxnSpPr>
        <p:spPr>
          <a:xfrm flipH="1">
            <a:off x="3915324" y="3590181"/>
            <a:ext cx="2112158" cy="503237"/>
          </a:xfrm>
          <a:prstGeom prst="line">
            <a:avLst/>
          </a:prstGeom>
          <a:ln w="28575">
            <a:solidFill>
              <a:srgbClr val="E971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66" name="直接连接符 14365"/>
          <p:cNvCxnSpPr/>
          <p:nvPr/>
        </p:nvCxnSpPr>
        <p:spPr>
          <a:xfrm>
            <a:off x="7001022" y="4093418"/>
            <a:ext cx="374602" cy="849313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986208" y="4093418"/>
            <a:ext cx="16931" cy="1685925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048647" y="4099767"/>
            <a:ext cx="937562" cy="2212975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4859234" y="4099767"/>
            <a:ext cx="2126974" cy="2212975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3528025" y="4093418"/>
            <a:ext cx="3456066" cy="836613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3240000">
            <a:off x="5447592" y="3026338"/>
            <a:ext cx="0" cy="3839134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3881462" y="4099767"/>
            <a:ext cx="3119561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7003139" y="4942730"/>
            <a:ext cx="372485" cy="8509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H="1">
            <a:off x="6048647" y="4942730"/>
            <a:ext cx="1326978" cy="13700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4863467" y="4942730"/>
            <a:ext cx="2512157" cy="13700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>
            <a:off x="3894160" y="4942730"/>
            <a:ext cx="3481464" cy="8509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>
            <a:stCxn id="92" idx="1"/>
          </p:cNvCxnSpPr>
          <p:nvPr/>
        </p:nvCxnSpPr>
        <p:spPr>
          <a:xfrm flipH="1" flipV="1">
            <a:off x="3881462" y="4099767"/>
            <a:ext cx="3502628" cy="833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rot="16200000">
            <a:off x="5441242" y="3027925"/>
            <a:ext cx="0" cy="38391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H="1">
            <a:off x="6046530" y="5779342"/>
            <a:ext cx="954492" cy="533400"/>
          </a:xfrm>
          <a:prstGeom prst="line">
            <a:avLst/>
          </a:prstGeom>
          <a:ln w="28575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4859234" y="5779342"/>
            <a:ext cx="2141788" cy="533400"/>
          </a:xfrm>
          <a:prstGeom prst="line">
            <a:avLst/>
          </a:prstGeom>
          <a:ln w="28575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3915324" y="5779342"/>
            <a:ext cx="3119561" cy="14288"/>
          </a:xfrm>
          <a:prstGeom prst="line">
            <a:avLst/>
          </a:prstGeom>
          <a:ln w="28575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 flipV="1">
            <a:off x="3540724" y="4930031"/>
            <a:ext cx="3456066" cy="865187"/>
          </a:xfrm>
          <a:prstGeom prst="line">
            <a:avLst/>
          </a:prstGeom>
          <a:ln w="28575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-3240000">
            <a:off x="5434894" y="3013638"/>
            <a:ext cx="0" cy="3839134"/>
          </a:xfrm>
          <a:prstGeom prst="line">
            <a:avLst/>
          </a:prstGeom>
          <a:ln w="28575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H="1">
            <a:off x="4863468" y="6312742"/>
            <a:ext cx="1164015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 flipH="1" flipV="1">
            <a:off x="3881462" y="5795218"/>
            <a:ext cx="2146021" cy="51752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 flipV="1">
            <a:off x="3540723" y="4930031"/>
            <a:ext cx="2497342" cy="136842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70" name="直接连接符 14369"/>
          <p:cNvCxnSpPr/>
          <p:nvPr/>
        </p:nvCxnSpPr>
        <p:spPr>
          <a:xfrm flipH="1" flipV="1">
            <a:off x="3928023" y="4104530"/>
            <a:ext cx="2112158" cy="219710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73" name="直接连接符 14372"/>
          <p:cNvCxnSpPr/>
          <p:nvPr/>
        </p:nvCxnSpPr>
        <p:spPr>
          <a:xfrm flipH="1" flipV="1">
            <a:off x="3915324" y="5798392"/>
            <a:ext cx="931212" cy="5032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75" name="直接连接符 14374"/>
          <p:cNvCxnSpPr/>
          <p:nvPr/>
        </p:nvCxnSpPr>
        <p:spPr>
          <a:xfrm flipH="1" flipV="1">
            <a:off x="3528025" y="4939556"/>
            <a:ext cx="1343908" cy="13668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77" name="直接连接符 14376"/>
          <p:cNvCxnSpPr/>
          <p:nvPr/>
        </p:nvCxnSpPr>
        <p:spPr>
          <a:xfrm flipH="1" flipV="1">
            <a:off x="3881462" y="4104530"/>
            <a:ext cx="994704" cy="22082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79" name="直接连接符 14378"/>
          <p:cNvCxnSpPr/>
          <p:nvPr/>
        </p:nvCxnSpPr>
        <p:spPr>
          <a:xfrm flipH="1" flipV="1">
            <a:off x="3515327" y="4949080"/>
            <a:ext cx="391532" cy="83026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81" name="直接连接符 14380"/>
          <p:cNvCxnSpPr/>
          <p:nvPr/>
        </p:nvCxnSpPr>
        <p:spPr>
          <a:xfrm flipH="1" flipV="1">
            <a:off x="3881461" y="4104530"/>
            <a:ext cx="25397" cy="167481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83" name="直接连接符 14382"/>
          <p:cNvCxnSpPr/>
          <p:nvPr/>
        </p:nvCxnSpPr>
        <p:spPr>
          <a:xfrm flipV="1">
            <a:off x="3528025" y="4085481"/>
            <a:ext cx="385183" cy="8286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84" name="图片 1438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87"/>
          <a:stretch/>
        </p:blipFill>
        <p:spPr bwMode="auto">
          <a:xfrm>
            <a:off x="9151276" y="4951461"/>
            <a:ext cx="2120624" cy="151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47" name="Rectangle 76"/>
          <p:cNvSpPr>
            <a:spLocks noChangeArrowheads="1"/>
          </p:cNvSpPr>
          <p:nvPr/>
        </p:nvSpPr>
        <p:spPr bwMode="auto">
          <a:xfrm>
            <a:off x="6425364" y="410417"/>
            <a:ext cx="2535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6" name="TextBox 31"/>
          <p:cNvSpPr txBox="1">
            <a:spLocks noChangeArrowheads="1"/>
          </p:cNvSpPr>
          <p:nvPr/>
        </p:nvSpPr>
        <p:spPr bwMode="auto">
          <a:xfrm>
            <a:off x="0" y="1052736"/>
            <a:ext cx="18920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31"/>
          <p:cNvSpPr txBox="1">
            <a:spLocks noChangeArrowheads="1"/>
          </p:cNvSpPr>
          <p:nvPr/>
        </p:nvSpPr>
        <p:spPr bwMode="auto">
          <a:xfrm>
            <a:off x="3566120" y="1116598"/>
            <a:ext cx="2392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乒乓球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椭圆形标注 64"/>
          <p:cNvSpPr/>
          <p:nvPr/>
        </p:nvSpPr>
        <p:spPr bwMode="auto">
          <a:xfrm>
            <a:off x="8745986" y="3937619"/>
            <a:ext cx="2414804" cy="1005905"/>
          </a:xfrm>
          <a:prstGeom prst="wedgeEllipseCallout">
            <a:avLst>
              <a:gd name="adj1" fmla="val 27628"/>
              <a:gd name="adj2" fmla="val 59306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容易数清楚。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63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 nodeType="clickPar">
                      <p:stCondLst>
                        <p:cond delay="indefinite"/>
                      </p:stCondLst>
                      <p:childTnLst>
                        <p:par>
                          <p:cTn id="2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 nodeType="clickPar">
                      <p:stCondLst>
                        <p:cond delay="indefinite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7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6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文本框 2"/>
          <p:cNvSpPr txBox="1">
            <a:spLocks noChangeArrowheads="1"/>
          </p:cNvSpPr>
          <p:nvPr/>
        </p:nvSpPr>
        <p:spPr bwMode="auto">
          <a:xfrm>
            <a:off x="692036" y="2164482"/>
            <a:ext cx="721477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31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六⑴班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名同学进行乒乓球比赛，每两名同学之间要进行一场比赛。</a:t>
            </a:r>
          </a:p>
        </p:txBody>
      </p:sp>
      <p:pic>
        <p:nvPicPr>
          <p:cNvPr id="17413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048" y="1653308"/>
            <a:ext cx="434283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263462" y="3126508"/>
            <a:ext cx="1122533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从简单的情形开始，找找有什么规律。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252384"/>
              </p:ext>
            </p:extLst>
          </p:nvPr>
        </p:nvGraphicFramePr>
        <p:xfrm>
          <a:off x="1263462" y="3807544"/>
          <a:ext cx="2878293" cy="129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4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94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94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48" marR="121848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48" marR="121848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48" marR="121848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48" marR="121848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48" marR="121848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48" marR="121848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48" marR="121848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48" marR="121848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48" marR="121848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106564"/>
              </p:ext>
            </p:extLst>
          </p:nvPr>
        </p:nvGraphicFramePr>
        <p:xfrm>
          <a:off x="4129055" y="3807544"/>
          <a:ext cx="958725" cy="129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87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757" marR="12175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757" marR="12175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757" marR="12175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770321"/>
              </p:ext>
            </p:extLst>
          </p:nvPr>
        </p:nvGraphicFramePr>
        <p:xfrm>
          <a:off x="1254996" y="5102944"/>
          <a:ext cx="3839134" cy="43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80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14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97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97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92" marR="121892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92" marR="121892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92" marR="121892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92" marR="121892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15796"/>
              </p:ext>
            </p:extLst>
          </p:nvPr>
        </p:nvGraphicFramePr>
        <p:xfrm>
          <a:off x="5087780" y="3807544"/>
          <a:ext cx="960842" cy="172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8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2027" marR="12202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2027" marR="12202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2027" marR="12202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2027" marR="12202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138058"/>
              </p:ext>
            </p:extLst>
          </p:nvPr>
        </p:nvGraphicFramePr>
        <p:xfrm>
          <a:off x="1257111" y="5534744"/>
          <a:ext cx="4797859" cy="43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5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95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95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66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5248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65" marR="121865" marT="45699" marB="456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65" marR="121865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65" marR="121865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65" marR="121865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865" marR="121865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530394"/>
              </p:ext>
            </p:extLst>
          </p:nvPr>
        </p:nvGraphicFramePr>
        <p:xfrm>
          <a:off x="6057087" y="3807544"/>
          <a:ext cx="960842" cy="215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8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2027" marR="12202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2027" marR="12202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2027" marR="12202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2027" marR="12202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2027" marR="122027" marT="45699" marB="45699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601787"/>
              </p:ext>
            </p:extLst>
          </p:nvPr>
        </p:nvGraphicFramePr>
        <p:xfrm>
          <a:off x="1257112" y="5966544"/>
          <a:ext cx="5760816" cy="433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1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601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60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01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01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6013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33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7" marR="121937" marT="45867" marB="4586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7" marR="121937" marT="45867" marB="4586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7" marR="121937" marT="45867" marB="4586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7" marR="121937" marT="45867" marB="4586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7" marR="121937" marT="45867" marB="4586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7" marR="121937" marT="45867" marB="4586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84" name="文本框 83"/>
          <p:cNvSpPr txBox="1">
            <a:spLocks noChangeArrowheads="1"/>
          </p:cNvSpPr>
          <p:nvPr/>
        </p:nvSpPr>
        <p:spPr bwMode="auto">
          <a:xfrm>
            <a:off x="2452874" y="4672732"/>
            <a:ext cx="526981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597820" y="3685307"/>
            <a:ext cx="93544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人数</a:t>
            </a:r>
          </a:p>
        </p:txBody>
      </p:sp>
      <p:sp>
        <p:nvSpPr>
          <p:cNvPr id="85" name="文本框 84"/>
          <p:cNvSpPr txBox="1">
            <a:spLocks noChangeArrowheads="1"/>
          </p:cNvSpPr>
          <p:nvPr/>
        </p:nvSpPr>
        <p:spPr bwMode="auto">
          <a:xfrm>
            <a:off x="8725857" y="3663082"/>
            <a:ext cx="874069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场次</a:t>
            </a:r>
          </a:p>
        </p:txBody>
      </p:sp>
      <p:sp>
        <p:nvSpPr>
          <p:cNvPr id="88" name="文本框 87"/>
          <p:cNvSpPr txBox="1">
            <a:spLocks noChangeArrowheads="1"/>
          </p:cNvSpPr>
          <p:nvPr/>
        </p:nvSpPr>
        <p:spPr bwMode="auto">
          <a:xfrm>
            <a:off x="7788295" y="4606057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>
            <a:spLocks noChangeArrowheads="1"/>
          </p:cNvSpPr>
          <p:nvPr/>
        </p:nvSpPr>
        <p:spPr bwMode="auto">
          <a:xfrm>
            <a:off x="8854956" y="4598120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2429592" y="5104532"/>
            <a:ext cx="52698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03" name="文本框 102"/>
          <p:cNvSpPr txBox="1">
            <a:spLocks noChangeArrowheads="1"/>
          </p:cNvSpPr>
          <p:nvPr/>
        </p:nvSpPr>
        <p:spPr bwMode="auto">
          <a:xfrm>
            <a:off x="3335408" y="5115645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05" name="文本框 104"/>
          <p:cNvSpPr txBox="1">
            <a:spLocks noChangeArrowheads="1"/>
          </p:cNvSpPr>
          <p:nvPr/>
        </p:nvSpPr>
        <p:spPr bwMode="auto">
          <a:xfrm>
            <a:off x="7788295" y="5101357"/>
            <a:ext cx="52698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715275" y="5104532"/>
            <a:ext cx="2002106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spc="-3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>
            <a:spLocks noChangeArrowheads="1"/>
          </p:cNvSpPr>
          <p:nvPr/>
        </p:nvSpPr>
        <p:spPr bwMode="auto">
          <a:xfrm>
            <a:off x="2414779" y="5536332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10" name="文本框 109"/>
          <p:cNvSpPr txBox="1">
            <a:spLocks noChangeArrowheads="1"/>
          </p:cNvSpPr>
          <p:nvPr/>
        </p:nvSpPr>
        <p:spPr bwMode="auto">
          <a:xfrm>
            <a:off x="3345991" y="5536332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12" name="文本框 111"/>
          <p:cNvSpPr txBox="1">
            <a:spLocks noChangeArrowheads="1"/>
          </p:cNvSpPr>
          <p:nvPr/>
        </p:nvSpPr>
        <p:spPr bwMode="auto">
          <a:xfrm>
            <a:off x="4336462" y="5531569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13" name="文本框 112"/>
          <p:cNvSpPr txBox="1">
            <a:spLocks noChangeArrowheads="1"/>
          </p:cNvSpPr>
          <p:nvPr/>
        </p:nvSpPr>
        <p:spPr bwMode="auto">
          <a:xfrm>
            <a:off x="7788295" y="5595070"/>
            <a:ext cx="52698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715274" y="5598245"/>
            <a:ext cx="2626442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b="1" spc="-3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>
            <a:spLocks noChangeArrowheads="1"/>
          </p:cNvSpPr>
          <p:nvPr/>
        </p:nvSpPr>
        <p:spPr bwMode="auto">
          <a:xfrm>
            <a:off x="2414779" y="5968132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18" name="文本框 117"/>
          <p:cNvSpPr txBox="1">
            <a:spLocks noChangeArrowheads="1"/>
          </p:cNvSpPr>
          <p:nvPr/>
        </p:nvSpPr>
        <p:spPr bwMode="auto">
          <a:xfrm>
            <a:off x="3345991" y="5968132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19" name="文本框 118"/>
          <p:cNvSpPr txBox="1">
            <a:spLocks noChangeArrowheads="1"/>
          </p:cNvSpPr>
          <p:nvPr/>
        </p:nvSpPr>
        <p:spPr bwMode="auto">
          <a:xfrm>
            <a:off x="4336462" y="5963369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21" name="文本框 120"/>
          <p:cNvSpPr txBox="1">
            <a:spLocks noChangeArrowheads="1"/>
          </p:cNvSpPr>
          <p:nvPr/>
        </p:nvSpPr>
        <p:spPr bwMode="auto">
          <a:xfrm>
            <a:off x="5280372" y="5968132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  <p:sp>
        <p:nvSpPr>
          <p:cNvPr id="122" name="文本框 121"/>
          <p:cNvSpPr txBox="1">
            <a:spLocks noChangeArrowheads="1"/>
          </p:cNvSpPr>
          <p:nvPr/>
        </p:nvSpPr>
        <p:spPr bwMode="auto">
          <a:xfrm>
            <a:off x="7788295" y="6090369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8770300" y="6093544"/>
            <a:ext cx="3301570" cy="4318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800" b="1" spc="-3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1"/>
          <p:cNvSpPr txBox="1">
            <a:spLocks noChangeArrowheads="1"/>
          </p:cNvSpPr>
          <p:nvPr/>
        </p:nvSpPr>
        <p:spPr bwMode="auto">
          <a:xfrm>
            <a:off x="0" y="1052736"/>
            <a:ext cx="18920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1"/>
          <p:cNvSpPr txBox="1">
            <a:spLocks noChangeArrowheads="1"/>
          </p:cNvSpPr>
          <p:nvPr/>
        </p:nvSpPr>
        <p:spPr bwMode="auto">
          <a:xfrm>
            <a:off x="3566120" y="1116598"/>
            <a:ext cx="2392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乒乓球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54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84" grpId="0"/>
      <p:bldP spid="19" grpId="0"/>
      <p:bldP spid="85" grpId="0"/>
      <p:bldP spid="88" grpId="0"/>
      <p:bldP spid="99" grpId="0"/>
      <p:bldP spid="101" grpId="0"/>
      <p:bldP spid="103" grpId="0"/>
      <p:bldP spid="105" grpId="0"/>
      <p:bldP spid="107" grpId="0"/>
      <p:bldP spid="109" grpId="0"/>
      <p:bldP spid="110" grpId="0"/>
      <p:bldP spid="112" grpId="0"/>
      <p:bldP spid="113" grpId="0"/>
      <p:bldP spid="115" grpId="0"/>
      <p:bldP spid="116" grpId="0"/>
      <p:bldP spid="118" grpId="0"/>
      <p:bldP spid="119" grpId="0"/>
      <p:bldP spid="121" grpId="0"/>
      <p:bldP spid="122" grpId="0"/>
      <p:bldP spid="1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010575"/>
              </p:ext>
            </p:extLst>
          </p:nvPr>
        </p:nvGraphicFramePr>
        <p:xfrm>
          <a:off x="1599916" y="3068910"/>
          <a:ext cx="8126942" cy="3600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59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799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19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90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200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比赛人数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各点之间</a:t>
                      </a:r>
                      <a:endParaRPr lang="en-US" altLang="zh-CN" sz="18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连线数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比赛</a:t>
                      </a:r>
                      <a:endParaRPr lang="en-US" altLang="zh-CN" sz="18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场次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8468" name="文本框 2"/>
          <p:cNvSpPr txBox="1">
            <a:spLocks noChangeArrowheads="1"/>
          </p:cNvSpPr>
          <p:nvPr/>
        </p:nvSpPr>
        <p:spPr bwMode="auto">
          <a:xfrm>
            <a:off x="838015" y="1714773"/>
            <a:ext cx="721477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31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六⑴班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名同学进行乒乓球比赛，每两名同学之间要进行一场比赛。</a:t>
            </a:r>
          </a:p>
        </p:txBody>
      </p:sp>
      <p:pic>
        <p:nvPicPr>
          <p:cNvPr id="18469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003" y="1401062"/>
            <a:ext cx="434283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70" name="文本框 31"/>
          <p:cNvSpPr txBox="1">
            <a:spLocks noChangeArrowheads="1"/>
          </p:cNvSpPr>
          <p:nvPr/>
        </p:nvSpPr>
        <p:spPr bwMode="auto">
          <a:xfrm>
            <a:off x="1431662" y="2518253"/>
            <a:ext cx="1122533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从简单的情形开始，找找有什么规律。</a:t>
            </a:r>
          </a:p>
        </p:txBody>
      </p:sp>
      <p:sp>
        <p:nvSpPr>
          <p:cNvPr id="88" name="文本框 87"/>
          <p:cNvSpPr txBox="1">
            <a:spLocks noChangeArrowheads="1"/>
          </p:cNvSpPr>
          <p:nvPr/>
        </p:nvSpPr>
        <p:spPr bwMode="auto">
          <a:xfrm>
            <a:off x="1889861" y="3978548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>
            <a:spLocks noChangeArrowheads="1"/>
          </p:cNvSpPr>
          <p:nvPr/>
        </p:nvSpPr>
        <p:spPr bwMode="auto">
          <a:xfrm>
            <a:off x="5511007" y="3951561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>
            <a:spLocks noChangeArrowheads="1"/>
          </p:cNvSpPr>
          <p:nvPr/>
        </p:nvSpPr>
        <p:spPr bwMode="auto">
          <a:xfrm>
            <a:off x="1887745" y="4684986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386139" y="4684986"/>
            <a:ext cx="2004223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spc="-3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>
            <a:spLocks noChangeArrowheads="1"/>
          </p:cNvSpPr>
          <p:nvPr/>
        </p:nvSpPr>
        <p:spPr bwMode="auto">
          <a:xfrm>
            <a:off x="1889861" y="5400948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5343811" y="5400948"/>
            <a:ext cx="2626442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b="1" spc="-3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>
            <a:spLocks noChangeArrowheads="1"/>
          </p:cNvSpPr>
          <p:nvPr/>
        </p:nvSpPr>
        <p:spPr bwMode="auto">
          <a:xfrm>
            <a:off x="1927956" y="6116910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394605" y="6112148"/>
            <a:ext cx="3299454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800" b="1" spc="-3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8869719" y="3934098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8869719" y="4642123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8869719" y="5373960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8884535" y="6096273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624238" y="6361386"/>
            <a:ext cx="48678" cy="349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43" name="组合 14342"/>
          <p:cNvGrpSpPr>
            <a:grpSpLocks/>
          </p:cNvGrpSpPr>
          <p:nvPr/>
        </p:nvGrpSpPr>
        <p:grpSpPr bwMode="auto">
          <a:xfrm>
            <a:off x="3106787" y="6093098"/>
            <a:ext cx="1153433" cy="469900"/>
            <a:chOff x="2173618" y="5733256"/>
            <a:chExt cx="865122" cy="469494"/>
          </a:xfrm>
        </p:grpSpPr>
        <p:sp>
          <p:nvSpPr>
            <p:cNvPr id="10" name="椭圆 9"/>
            <p:cNvSpPr/>
            <p:nvPr/>
          </p:nvSpPr>
          <p:spPr>
            <a:xfrm>
              <a:off x="2173618" y="6166269"/>
              <a:ext cx="36509" cy="3648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808570" y="6164683"/>
              <a:ext cx="34922" cy="3648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368865" y="5741186"/>
              <a:ext cx="34922" cy="3489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002231" y="5739601"/>
              <a:ext cx="36509" cy="3489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386327" y="5750703"/>
              <a:ext cx="64765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2187904" y="6175785"/>
              <a:ext cx="64765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199016" y="5745945"/>
              <a:ext cx="188898" cy="43935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2827619" y="5733256"/>
              <a:ext cx="188898" cy="43935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53" idx="0"/>
              <a:endCxn id="52" idx="5"/>
            </p:cNvCxnSpPr>
            <p:nvPr/>
          </p:nvCxnSpPr>
          <p:spPr>
            <a:xfrm>
              <a:off x="2386327" y="5741186"/>
              <a:ext cx="452403" cy="45521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187904" y="5755462"/>
              <a:ext cx="823851" cy="43935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直接连接符 24"/>
          <p:cNvCxnSpPr>
            <a:stCxn id="55" idx="0"/>
            <a:endCxn id="54" idx="2"/>
          </p:cNvCxnSpPr>
          <p:nvPr/>
        </p:nvCxnSpPr>
        <p:spPr>
          <a:xfrm flipH="1" flipV="1">
            <a:off x="4211542" y="6116911"/>
            <a:ext cx="438092" cy="2524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55" idx="0"/>
            <a:endCxn id="53" idx="1"/>
          </p:cNvCxnSpPr>
          <p:nvPr/>
        </p:nvCxnSpPr>
        <p:spPr>
          <a:xfrm flipH="1" flipV="1">
            <a:off x="3373452" y="6105799"/>
            <a:ext cx="1297347" cy="2889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55" idx="5"/>
            <a:endCxn id="10" idx="7"/>
          </p:cNvCxnSpPr>
          <p:nvPr/>
        </p:nvCxnSpPr>
        <p:spPr>
          <a:xfrm flipH="1">
            <a:off x="3149115" y="6391549"/>
            <a:ext cx="1517452" cy="1412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55" idx="5"/>
          </p:cNvCxnSpPr>
          <p:nvPr/>
        </p:nvCxnSpPr>
        <p:spPr>
          <a:xfrm flipH="1">
            <a:off x="3959692" y="6391548"/>
            <a:ext cx="706875" cy="1381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4241172" y="5380311"/>
            <a:ext cx="48676" cy="349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3420012" y="5391423"/>
            <a:ext cx="8634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4008369" y="5373960"/>
            <a:ext cx="253967" cy="4381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40" name="组合 14339"/>
          <p:cNvGrpSpPr>
            <a:grpSpLocks/>
          </p:cNvGrpSpPr>
          <p:nvPr/>
        </p:nvGrpSpPr>
        <p:grpSpPr bwMode="auto">
          <a:xfrm>
            <a:off x="3136416" y="5380310"/>
            <a:ext cx="893117" cy="463550"/>
            <a:chOff x="2195736" y="5020409"/>
            <a:chExt cx="670190" cy="462261"/>
          </a:xfrm>
        </p:grpSpPr>
        <p:sp>
          <p:nvSpPr>
            <p:cNvPr id="76" name="椭圆 75"/>
            <p:cNvSpPr/>
            <p:nvPr/>
          </p:nvSpPr>
          <p:spPr>
            <a:xfrm>
              <a:off x="2195736" y="5446260"/>
              <a:ext cx="36526" cy="3641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829399" y="5444676"/>
              <a:ext cx="36527" cy="3641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391075" y="5020409"/>
              <a:ext cx="34939" cy="3641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2210029" y="5455758"/>
              <a:ext cx="64636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2221146" y="5025159"/>
              <a:ext cx="188987" cy="4400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>
              <a:stCxn id="78" idx="0"/>
              <a:endCxn id="77" idx="5"/>
            </p:cNvCxnSpPr>
            <p:nvPr/>
          </p:nvCxnSpPr>
          <p:spPr>
            <a:xfrm>
              <a:off x="2408545" y="5020409"/>
              <a:ext cx="452616" cy="45592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7" name="直接连接符 86"/>
          <p:cNvCxnSpPr/>
          <p:nvPr/>
        </p:nvCxnSpPr>
        <p:spPr>
          <a:xfrm flipV="1">
            <a:off x="3155463" y="5396185"/>
            <a:ext cx="1098408" cy="4397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>
            <a:off x="3436944" y="4653236"/>
            <a:ext cx="46561" cy="365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39" name="组合 14338"/>
          <p:cNvGrpSpPr>
            <a:grpSpLocks/>
          </p:cNvGrpSpPr>
          <p:nvPr/>
        </p:nvGrpSpPr>
        <p:grpSpPr bwMode="auto">
          <a:xfrm>
            <a:off x="3176627" y="5077098"/>
            <a:ext cx="893117" cy="38100"/>
            <a:chOff x="2225212" y="4717174"/>
            <a:chExt cx="670190" cy="37446"/>
          </a:xfrm>
        </p:grpSpPr>
        <p:sp>
          <p:nvSpPr>
            <p:cNvPr id="89" name="椭圆 88"/>
            <p:cNvSpPr/>
            <p:nvPr/>
          </p:nvSpPr>
          <p:spPr>
            <a:xfrm>
              <a:off x="2225212" y="4718734"/>
              <a:ext cx="36527" cy="358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2858876" y="4717174"/>
              <a:ext cx="36526" cy="3588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2239506" y="4728095"/>
              <a:ext cx="6463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接连接符 92"/>
          <p:cNvCxnSpPr/>
          <p:nvPr/>
        </p:nvCxnSpPr>
        <p:spPr>
          <a:xfrm flipH="1">
            <a:off x="3210489" y="4657999"/>
            <a:ext cx="251851" cy="4397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91" idx="0"/>
            <a:endCxn id="90" idx="5"/>
          </p:cNvCxnSpPr>
          <p:nvPr/>
        </p:nvCxnSpPr>
        <p:spPr>
          <a:xfrm>
            <a:off x="3460223" y="4653236"/>
            <a:ext cx="603172" cy="4556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椭圆 94"/>
          <p:cNvSpPr/>
          <p:nvPr/>
        </p:nvSpPr>
        <p:spPr>
          <a:xfrm>
            <a:off x="3136416" y="4232548"/>
            <a:ext cx="48676" cy="365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3982973" y="4230961"/>
            <a:ext cx="46561" cy="365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3155462" y="4242073"/>
            <a:ext cx="8634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31"/>
          <p:cNvSpPr txBox="1">
            <a:spLocks noChangeArrowheads="1"/>
          </p:cNvSpPr>
          <p:nvPr/>
        </p:nvSpPr>
        <p:spPr bwMode="auto">
          <a:xfrm>
            <a:off x="0" y="1052736"/>
            <a:ext cx="18920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31"/>
          <p:cNvSpPr txBox="1">
            <a:spLocks noChangeArrowheads="1"/>
          </p:cNvSpPr>
          <p:nvPr/>
        </p:nvSpPr>
        <p:spPr bwMode="auto">
          <a:xfrm>
            <a:off x="3566120" y="1116598"/>
            <a:ext cx="2392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乒乓球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832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99" grpId="0"/>
      <p:bldP spid="105" grpId="0"/>
      <p:bldP spid="107" grpId="0"/>
      <p:bldP spid="113" grpId="0"/>
      <p:bldP spid="115" grpId="0"/>
      <p:bldP spid="122" grpId="0"/>
      <p:bldP spid="124" grpId="0"/>
      <p:bldP spid="47" grpId="0"/>
      <p:bldP spid="48" grpId="0"/>
      <p:bldP spid="49" grpId="0"/>
      <p:bldP spid="50" grpId="0"/>
      <p:bldP spid="55" grpId="0" animBg="1"/>
      <p:bldP spid="79" grpId="0" animBg="1"/>
      <p:bldP spid="91" grpId="0" animBg="1"/>
      <p:bldP spid="95" grpId="0" animBg="1"/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65644"/>
              </p:ext>
            </p:extLst>
          </p:nvPr>
        </p:nvGraphicFramePr>
        <p:xfrm>
          <a:off x="1599916" y="2996902"/>
          <a:ext cx="8126942" cy="3600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59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799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19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90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200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比赛人数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各点之间</a:t>
                      </a:r>
                      <a:endParaRPr lang="en-US" altLang="zh-CN" sz="18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连线数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比赛</a:t>
                      </a:r>
                      <a:endParaRPr lang="en-US" altLang="zh-CN" sz="1800" b="1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场次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04" marR="121904" marT="45726" marB="45726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492" name="文本框 2"/>
          <p:cNvSpPr txBox="1">
            <a:spLocks noChangeArrowheads="1"/>
          </p:cNvSpPr>
          <p:nvPr/>
        </p:nvSpPr>
        <p:spPr bwMode="auto">
          <a:xfrm>
            <a:off x="838015" y="1642765"/>
            <a:ext cx="721477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31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六⑴班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名同学进行乒乓球比赛，每两名同学之间要进行一场比赛。</a:t>
            </a:r>
          </a:p>
        </p:txBody>
      </p:sp>
      <p:pic>
        <p:nvPicPr>
          <p:cNvPr id="19493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027" y="1131591"/>
            <a:ext cx="434283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94" name="文本框 31"/>
          <p:cNvSpPr txBox="1">
            <a:spLocks noChangeArrowheads="1"/>
          </p:cNvSpPr>
          <p:nvPr/>
        </p:nvSpPr>
        <p:spPr bwMode="auto">
          <a:xfrm>
            <a:off x="1431662" y="2507953"/>
            <a:ext cx="1122533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从简单的情形开始，找找有什么规律。</a:t>
            </a:r>
          </a:p>
        </p:txBody>
      </p:sp>
      <p:sp>
        <p:nvSpPr>
          <p:cNvPr id="88" name="文本框 87"/>
          <p:cNvSpPr txBox="1">
            <a:spLocks noChangeArrowheads="1"/>
          </p:cNvSpPr>
          <p:nvPr/>
        </p:nvSpPr>
        <p:spPr bwMode="auto">
          <a:xfrm>
            <a:off x="1889861" y="3906540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>
            <a:spLocks noChangeArrowheads="1"/>
          </p:cNvSpPr>
          <p:nvPr/>
        </p:nvSpPr>
        <p:spPr bwMode="auto">
          <a:xfrm>
            <a:off x="5511007" y="3879553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>
            <a:spLocks noChangeArrowheads="1"/>
          </p:cNvSpPr>
          <p:nvPr/>
        </p:nvSpPr>
        <p:spPr bwMode="auto">
          <a:xfrm>
            <a:off x="1887745" y="4612978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386139" y="4612978"/>
            <a:ext cx="2004223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spc="-3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>
            <a:spLocks noChangeArrowheads="1"/>
          </p:cNvSpPr>
          <p:nvPr/>
        </p:nvSpPr>
        <p:spPr bwMode="auto">
          <a:xfrm>
            <a:off x="1889861" y="5328940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5343811" y="5328940"/>
            <a:ext cx="2626442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b="1" spc="-3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>
            <a:spLocks noChangeArrowheads="1"/>
          </p:cNvSpPr>
          <p:nvPr/>
        </p:nvSpPr>
        <p:spPr bwMode="auto">
          <a:xfrm>
            <a:off x="1927956" y="6044902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394605" y="6040140"/>
            <a:ext cx="3299454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800" b="1" spc="-3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8869719" y="3862090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8869719" y="4570115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8869719" y="5301952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8884535" y="6024265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2833772" y="4160540"/>
            <a:ext cx="48678" cy="365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3314193" y="4158953"/>
            <a:ext cx="48676" cy="365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2852819" y="4170065"/>
            <a:ext cx="4804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弧形 5"/>
          <p:cNvSpPr/>
          <p:nvPr/>
        </p:nvSpPr>
        <p:spPr>
          <a:xfrm>
            <a:off x="2859169" y="4038302"/>
            <a:ext cx="480421" cy="215900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840121" y="4686002"/>
            <a:ext cx="994704" cy="215900"/>
            <a:chOff x="1972617" y="4397027"/>
            <a:chExt cx="746018" cy="216000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1986902" y="4538380"/>
              <a:ext cx="7206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>
              <a:off x="1972617" y="4516145"/>
              <a:ext cx="36507" cy="3494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2326578" y="4524086"/>
              <a:ext cx="36508" cy="365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682127" y="4516145"/>
              <a:ext cx="36508" cy="3494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弧形 109"/>
            <p:cNvSpPr/>
            <p:nvPr/>
          </p:nvSpPr>
          <p:spPr>
            <a:xfrm>
              <a:off x="1990076" y="4397027"/>
              <a:ext cx="360311" cy="216000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1" name="弧形 110"/>
          <p:cNvSpPr/>
          <p:nvPr/>
        </p:nvSpPr>
        <p:spPr>
          <a:xfrm>
            <a:off x="2848587" y="4643140"/>
            <a:ext cx="960842" cy="360362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弧形 111"/>
          <p:cNvSpPr/>
          <p:nvPr/>
        </p:nvSpPr>
        <p:spPr>
          <a:xfrm flipV="1">
            <a:off x="3329007" y="4725690"/>
            <a:ext cx="480421" cy="215900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2871867" y="5363866"/>
            <a:ext cx="1477241" cy="358775"/>
            <a:chOff x="1997421" y="5074591"/>
            <a:chExt cx="1107534" cy="360000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2011702" y="5248219"/>
              <a:ext cx="108055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/>
          </p:nvSpPr>
          <p:spPr>
            <a:xfrm>
              <a:off x="1997421" y="5235475"/>
              <a:ext cx="36495" cy="3663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351261" y="5233883"/>
              <a:ext cx="36494" cy="3504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2706688" y="5235475"/>
              <a:ext cx="36494" cy="3663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068461" y="5233883"/>
              <a:ext cx="36494" cy="3504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弧形 113"/>
            <p:cNvSpPr/>
            <p:nvPr/>
          </p:nvSpPr>
          <p:spPr>
            <a:xfrm>
              <a:off x="2000594" y="5074591"/>
              <a:ext cx="720373" cy="360000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弧形 115"/>
            <p:cNvSpPr/>
            <p:nvPr/>
          </p:nvSpPr>
          <p:spPr>
            <a:xfrm flipV="1">
              <a:off x="2360782" y="5157423"/>
              <a:ext cx="360186" cy="215044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弧形 116"/>
            <p:cNvSpPr/>
            <p:nvPr/>
          </p:nvSpPr>
          <p:spPr>
            <a:xfrm>
              <a:off x="2011702" y="5125564"/>
              <a:ext cx="360186" cy="215044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8" name="弧形 117"/>
          <p:cNvSpPr/>
          <p:nvPr/>
        </p:nvSpPr>
        <p:spPr>
          <a:xfrm>
            <a:off x="2867633" y="5346403"/>
            <a:ext cx="1439146" cy="360363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弧形 118"/>
          <p:cNvSpPr/>
          <p:nvPr/>
        </p:nvSpPr>
        <p:spPr>
          <a:xfrm flipV="1">
            <a:off x="3858105" y="5452765"/>
            <a:ext cx="480421" cy="215900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弧形 119"/>
          <p:cNvSpPr/>
          <p:nvPr/>
        </p:nvSpPr>
        <p:spPr>
          <a:xfrm flipV="1">
            <a:off x="3375568" y="5392440"/>
            <a:ext cx="960842" cy="360362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876100" y="6073477"/>
            <a:ext cx="1944964" cy="387350"/>
            <a:chOff x="2000978" y="5784304"/>
            <a:chExt cx="1458399" cy="387180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2015261" y="5963613"/>
              <a:ext cx="143935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椭圆 102"/>
            <p:cNvSpPr/>
            <p:nvPr/>
          </p:nvSpPr>
          <p:spPr>
            <a:xfrm>
              <a:off x="2000978" y="5950919"/>
              <a:ext cx="36500" cy="3649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2354866" y="5949332"/>
              <a:ext cx="36499" cy="3649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710341" y="5950919"/>
              <a:ext cx="36499" cy="3649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072163" y="5949332"/>
              <a:ext cx="36499" cy="3649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422877" y="5944572"/>
              <a:ext cx="36500" cy="3649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弧形 128"/>
            <p:cNvSpPr/>
            <p:nvPr/>
          </p:nvSpPr>
          <p:spPr>
            <a:xfrm>
              <a:off x="2000978" y="5811280"/>
              <a:ext cx="720471" cy="360204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弧形 129"/>
            <p:cNvSpPr/>
            <p:nvPr/>
          </p:nvSpPr>
          <p:spPr>
            <a:xfrm flipV="1">
              <a:off x="2372322" y="5865231"/>
              <a:ext cx="360236" cy="215805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弧形 130"/>
            <p:cNvSpPr/>
            <p:nvPr/>
          </p:nvSpPr>
          <p:spPr>
            <a:xfrm>
              <a:off x="2032717" y="5855711"/>
              <a:ext cx="360236" cy="215805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弧形 131"/>
            <p:cNvSpPr/>
            <p:nvPr/>
          </p:nvSpPr>
          <p:spPr>
            <a:xfrm>
              <a:off x="2015261" y="5784304"/>
              <a:ext cx="1080706" cy="360205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弧形 132"/>
            <p:cNvSpPr/>
            <p:nvPr/>
          </p:nvSpPr>
          <p:spPr>
            <a:xfrm flipV="1">
              <a:off x="2726210" y="5881099"/>
              <a:ext cx="358649" cy="215805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弧形 133"/>
            <p:cNvSpPr/>
            <p:nvPr/>
          </p:nvSpPr>
          <p:spPr>
            <a:xfrm flipV="1">
              <a:off x="2373910" y="5803346"/>
              <a:ext cx="720471" cy="360205"/>
            </a:xfrm>
            <a:prstGeom prst="arc">
              <a:avLst>
                <a:gd name="adj1" fmla="val 1087952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5" name="弧形 134"/>
          <p:cNvSpPr/>
          <p:nvPr/>
        </p:nvSpPr>
        <p:spPr>
          <a:xfrm>
            <a:off x="2882449" y="6049666"/>
            <a:ext cx="1919566" cy="395287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弧形 135"/>
          <p:cNvSpPr/>
          <p:nvPr/>
        </p:nvSpPr>
        <p:spPr>
          <a:xfrm flipV="1">
            <a:off x="4315246" y="6167140"/>
            <a:ext cx="480421" cy="215900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弧形 136"/>
          <p:cNvSpPr/>
          <p:nvPr/>
        </p:nvSpPr>
        <p:spPr>
          <a:xfrm flipV="1">
            <a:off x="3836941" y="6071890"/>
            <a:ext cx="960842" cy="360362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弧形 137"/>
          <p:cNvSpPr/>
          <p:nvPr/>
        </p:nvSpPr>
        <p:spPr>
          <a:xfrm flipV="1">
            <a:off x="3356521" y="6086178"/>
            <a:ext cx="1441262" cy="358775"/>
          </a:xfrm>
          <a:prstGeom prst="arc">
            <a:avLst>
              <a:gd name="adj1" fmla="val 10879529"/>
              <a:gd name="adj2" fmla="val 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31"/>
          <p:cNvSpPr txBox="1">
            <a:spLocks noChangeArrowheads="1"/>
          </p:cNvSpPr>
          <p:nvPr/>
        </p:nvSpPr>
        <p:spPr bwMode="auto">
          <a:xfrm>
            <a:off x="0" y="1052736"/>
            <a:ext cx="18920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31"/>
          <p:cNvSpPr txBox="1">
            <a:spLocks noChangeArrowheads="1"/>
          </p:cNvSpPr>
          <p:nvPr/>
        </p:nvSpPr>
        <p:spPr bwMode="auto">
          <a:xfrm>
            <a:off x="3566120" y="1116598"/>
            <a:ext cx="2392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乒乓球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37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99" grpId="0"/>
      <p:bldP spid="105" grpId="0"/>
      <p:bldP spid="107" grpId="0"/>
      <p:bldP spid="113" grpId="0"/>
      <p:bldP spid="115" grpId="0"/>
      <p:bldP spid="122" grpId="0"/>
      <p:bldP spid="124" grpId="0"/>
      <p:bldP spid="47" grpId="0"/>
      <p:bldP spid="48" grpId="0"/>
      <p:bldP spid="49" grpId="0"/>
      <p:bldP spid="50" grpId="0"/>
      <p:bldP spid="95" grpId="0" animBg="1"/>
      <p:bldP spid="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265573"/>
              </p:ext>
            </p:extLst>
          </p:nvPr>
        </p:nvGraphicFramePr>
        <p:xfrm>
          <a:off x="1527909" y="3254647"/>
          <a:ext cx="7824297" cy="3384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60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58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比赛人数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比赛场数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5406"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21" marR="121921" marT="45737" marB="4573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20519" name="文本框 2"/>
          <p:cNvSpPr txBox="1">
            <a:spLocks noChangeArrowheads="1"/>
          </p:cNvSpPr>
          <p:nvPr/>
        </p:nvSpPr>
        <p:spPr bwMode="auto">
          <a:xfrm>
            <a:off x="766007" y="1900510"/>
            <a:ext cx="721477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31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六⑴班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名同学进行乒乓球比赛，每两名同学之间要进行一场比赛。</a:t>
            </a:r>
          </a:p>
        </p:txBody>
      </p:sp>
      <p:pic>
        <p:nvPicPr>
          <p:cNvPr id="2052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019" y="1389336"/>
            <a:ext cx="434283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1" name="文本框 87"/>
          <p:cNvSpPr txBox="1">
            <a:spLocks noChangeArrowheads="1"/>
          </p:cNvSpPr>
          <p:nvPr/>
        </p:nvSpPr>
        <p:spPr bwMode="auto">
          <a:xfrm>
            <a:off x="2105682" y="3553097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0522" name="文本框 98"/>
          <p:cNvSpPr txBox="1">
            <a:spLocks noChangeArrowheads="1"/>
          </p:cNvSpPr>
          <p:nvPr/>
        </p:nvSpPr>
        <p:spPr bwMode="auto">
          <a:xfrm>
            <a:off x="3170228" y="3553097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0523" name="文本框 104"/>
          <p:cNvSpPr txBox="1">
            <a:spLocks noChangeArrowheads="1"/>
          </p:cNvSpPr>
          <p:nvPr/>
        </p:nvSpPr>
        <p:spPr bwMode="auto">
          <a:xfrm>
            <a:off x="2095101" y="3891235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3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917533" y="3874363"/>
            <a:ext cx="2002106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endParaRPr lang="zh-CN" altLang="en-US" sz="2800" b="1" spc="-300" dirty="0">
              <a:solidFill>
                <a:srgbClr val="7030A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0525" name="文本框 112"/>
          <p:cNvSpPr txBox="1">
            <a:spLocks noChangeArrowheads="1"/>
          </p:cNvSpPr>
          <p:nvPr/>
        </p:nvSpPr>
        <p:spPr bwMode="auto">
          <a:xfrm>
            <a:off x="2097217" y="4238897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4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825847" y="4192518"/>
            <a:ext cx="2628558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6</a:t>
            </a:r>
            <a:endParaRPr lang="zh-CN" altLang="en-US" sz="2800" b="1" spc="-300" dirty="0">
              <a:solidFill>
                <a:srgbClr val="7030A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0527" name="文本框 121"/>
          <p:cNvSpPr txBox="1">
            <a:spLocks noChangeArrowheads="1"/>
          </p:cNvSpPr>
          <p:nvPr/>
        </p:nvSpPr>
        <p:spPr bwMode="auto">
          <a:xfrm>
            <a:off x="2090868" y="4561160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2825847" y="4548517"/>
            <a:ext cx="3301570" cy="4318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10</a:t>
            </a:r>
            <a:endParaRPr lang="zh-CN" altLang="en-US" sz="2800" b="1" spc="-300" dirty="0">
              <a:solidFill>
                <a:srgbClr val="7030A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2095101" y="4891360"/>
            <a:ext cx="52909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6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624199" y="4857502"/>
            <a:ext cx="4086752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15</a:t>
            </a:r>
            <a:endParaRPr lang="zh-CN" altLang="en-US" sz="2800" b="1" spc="-300" dirty="0">
              <a:solidFill>
                <a:srgbClr val="7030A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2239016" y="5232673"/>
            <a:ext cx="603171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7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333189" y="5232673"/>
            <a:ext cx="4653945" cy="4302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6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21</a:t>
            </a:r>
            <a:endParaRPr lang="zh-CN" altLang="en-US" sz="2800" b="1" spc="-300" dirty="0">
              <a:solidFill>
                <a:srgbClr val="7030A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0" name="文本框 79"/>
          <p:cNvSpPr txBox="1">
            <a:spLocks noChangeArrowheads="1"/>
          </p:cNvSpPr>
          <p:nvPr/>
        </p:nvSpPr>
        <p:spPr bwMode="auto">
          <a:xfrm>
            <a:off x="2243248" y="5561285"/>
            <a:ext cx="60105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8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337422" y="5561285"/>
            <a:ext cx="5686744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6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7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28</a:t>
            </a:r>
            <a:endParaRPr lang="zh-CN" altLang="en-US" sz="2800" b="1" spc="-300" dirty="0">
              <a:solidFill>
                <a:srgbClr val="7030A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2" name="文本框 81"/>
          <p:cNvSpPr txBox="1">
            <a:spLocks noChangeArrowheads="1"/>
          </p:cNvSpPr>
          <p:nvPr/>
        </p:nvSpPr>
        <p:spPr bwMode="auto">
          <a:xfrm>
            <a:off x="2243248" y="5910535"/>
            <a:ext cx="60105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9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337422" y="5910535"/>
            <a:ext cx="5686744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6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7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8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36</a:t>
            </a:r>
            <a:endParaRPr lang="zh-CN" altLang="en-US" sz="2800" b="1" spc="-300" dirty="0">
              <a:solidFill>
                <a:srgbClr val="7030A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86" name="文本框 85"/>
          <p:cNvSpPr txBox="1">
            <a:spLocks noChangeArrowheads="1"/>
          </p:cNvSpPr>
          <p:nvPr/>
        </p:nvSpPr>
        <p:spPr bwMode="auto">
          <a:xfrm>
            <a:off x="2105682" y="6237560"/>
            <a:ext cx="60105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仿宋_GB2312" pitchFamily="49" charset="-122"/>
                <a:ea typeface="仿宋_GB2312" pitchFamily="49" charset="-122"/>
              </a:rPr>
              <a:t>10</a:t>
            </a:r>
            <a:endParaRPr lang="zh-CN" altLang="en-US" sz="2800" b="1">
              <a:solidFill>
                <a:srgbClr val="7030A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326841" y="6237560"/>
            <a:ext cx="6224306" cy="4318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1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2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6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7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8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＋</a:t>
            </a:r>
            <a:r>
              <a:rPr lang="en-US" altLang="zh-CN" sz="2800" b="1" spc="-300" dirty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9</a:t>
            </a:r>
            <a:r>
              <a:rPr lang="zh-CN" altLang="en-US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＝</a:t>
            </a:r>
            <a:r>
              <a:rPr lang="en-US" altLang="zh-CN" sz="2800" b="1" spc="-300" dirty="0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45</a:t>
            </a:r>
            <a:endParaRPr lang="zh-CN" altLang="en-US" sz="2800" b="1" spc="-300" dirty="0">
              <a:solidFill>
                <a:srgbClr val="7030A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28" name="TextBox 31"/>
          <p:cNvSpPr txBox="1">
            <a:spLocks noChangeArrowheads="1"/>
          </p:cNvSpPr>
          <p:nvPr/>
        </p:nvSpPr>
        <p:spPr bwMode="auto">
          <a:xfrm>
            <a:off x="0" y="1052736"/>
            <a:ext cx="18920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31"/>
          <p:cNvSpPr txBox="1">
            <a:spLocks noChangeArrowheads="1"/>
          </p:cNvSpPr>
          <p:nvPr/>
        </p:nvSpPr>
        <p:spPr bwMode="auto">
          <a:xfrm>
            <a:off x="3566120" y="1116598"/>
            <a:ext cx="2392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乒乓球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1420441" y="2679835"/>
            <a:ext cx="61645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一共要比赛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多少场了吗？</a:t>
            </a:r>
          </a:p>
        </p:txBody>
      </p:sp>
    </p:spTree>
    <p:extLst>
      <p:ext uri="{BB962C8B-B14F-4D97-AF65-F5344CB8AC3E}">
        <p14:creationId xmlns:p14="http://schemas.microsoft.com/office/powerpoint/2010/main" val="26055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6" grpId="0"/>
      <p:bldP spid="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247100" y="4362625"/>
            <a:ext cx="1053963" cy="40862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教练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762435" y="3953050"/>
            <a:ext cx="1151317" cy="40862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队长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62435" y="4791250"/>
            <a:ext cx="1151317" cy="407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队长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96289" y="3667300"/>
            <a:ext cx="1151317" cy="4095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396289" y="4135612"/>
            <a:ext cx="1151317" cy="4095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375126" y="4653136"/>
            <a:ext cx="1153433" cy="4079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375126" y="5119862"/>
            <a:ext cx="1153433" cy="4095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</a:t>
            </a:r>
          </a:p>
        </p:txBody>
      </p:sp>
      <p:cxnSp>
        <p:nvCxnSpPr>
          <p:cNvPr id="9" name="直接连接符 8"/>
          <p:cNvCxnSpPr>
            <a:stCxn id="7" idx="3"/>
            <a:endCxn id="35" idx="1"/>
          </p:cNvCxnSpPr>
          <p:nvPr/>
        </p:nvCxnSpPr>
        <p:spPr>
          <a:xfrm flipV="1">
            <a:off x="3301063" y="4157362"/>
            <a:ext cx="461372" cy="40957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294713" y="4561061"/>
            <a:ext cx="461373" cy="40798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35" idx="3"/>
            <a:endCxn id="37" idx="1"/>
          </p:cNvCxnSpPr>
          <p:nvPr/>
        </p:nvCxnSpPr>
        <p:spPr>
          <a:xfrm flipV="1">
            <a:off x="4913752" y="3872088"/>
            <a:ext cx="482537" cy="28527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894705" y="4135611"/>
            <a:ext cx="480421" cy="28098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4913752" y="4732511"/>
            <a:ext cx="482537" cy="27940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894705" y="4996036"/>
            <a:ext cx="480421" cy="27940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955026" y="3316462"/>
            <a:ext cx="1195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525400" y="3802237"/>
            <a:ext cx="1576711" cy="1547813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580415" y="3157712"/>
            <a:ext cx="1195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5279888" y="3568875"/>
            <a:ext cx="1343909" cy="2052637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6" name="Rectangle 23"/>
          <p:cNvSpPr>
            <a:spLocks noChangeArrowheads="1"/>
          </p:cNvSpPr>
          <p:nvPr/>
        </p:nvSpPr>
        <p:spPr bwMode="auto">
          <a:xfrm>
            <a:off x="7646013" y="766936"/>
            <a:ext cx="2535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7" name="TextBox 31"/>
          <p:cNvSpPr txBox="1">
            <a:spLocks noChangeArrowheads="1"/>
          </p:cNvSpPr>
          <p:nvPr/>
        </p:nvSpPr>
        <p:spPr bwMode="auto">
          <a:xfrm>
            <a:off x="355046" y="1021592"/>
            <a:ext cx="18920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31"/>
          <p:cNvSpPr txBox="1">
            <a:spLocks noChangeArrowheads="1"/>
          </p:cNvSpPr>
          <p:nvPr/>
        </p:nvSpPr>
        <p:spPr bwMode="auto">
          <a:xfrm>
            <a:off x="5396289" y="1283857"/>
            <a:ext cx="2392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联络方式。</a:t>
            </a:r>
          </a:p>
        </p:txBody>
      </p:sp>
      <p:sp>
        <p:nvSpPr>
          <p:cNvPr id="29" name="TextBox 31"/>
          <p:cNvSpPr txBox="1">
            <a:spLocks noChangeArrowheads="1"/>
          </p:cNvSpPr>
          <p:nvPr/>
        </p:nvSpPr>
        <p:spPr bwMode="auto">
          <a:xfrm>
            <a:off x="1918742" y="2064859"/>
            <a:ext cx="89013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星星体操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表演队为联络方便，设计了一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种联络方式。一旦有事，先由教练同时通知两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队长，两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位队长再分别通知两位同学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，依此类推，每个人再同时通知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，每同时通知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两人共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</a:p>
        </p:txBody>
      </p:sp>
      <p:sp>
        <p:nvSpPr>
          <p:cNvPr id="30" name="TextBox 31"/>
          <p:cNvSpPr txBox="1">
            <a:spLocks noChangeArrowheads="1"/>
          </p:cNvSpPr>
          <p:nvPr/>
        </p:nvSpPr>
        <p:spPr bwMode="auto">
          <a:xfrm>
            <a:off x="0" y="5745804"/>
            <a:ext cx="89013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你能画图表示出联络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方式吗？</a:t>
            </a:r>
          </a:p>
        </p:txBody>
      </p:sp>
    </p:spTree>
    <p:extLst>
      <p:ext uri="{BB962C8B-B14F-4D97-AF65-F5344CB8AC3E}">
        <p14:creationId xmlns:p14="http://schemas.microsoft.com/office/powerpoint/2010/main" val="380792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8" grpId="0"/>
      <p:bldP spid="10" grpId="0" animBg="1"/>
      <p:bldP spid="22" grpId="0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246272"/>
              </p:ext>
            </p:extLst>
          </p:nvPr>
        </p:nvGraphicFramePr>
        <p:xfrm>
          <a:off x="2579601" y="1601391"/>
          <a:ext cx="7248641" cy="2808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1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324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8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</a:t>
                      </a:r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通知到的同学数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31" marR="121931" marT="45725" marB="45725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3292826" y="2072879"/>
            <a:ext cx="52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645199" y="2072879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324571" y="2538016"/>
            <a:ext cx="52698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814511" y="2538016"/>
            <a:ext cx="299257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3335154" y="2995217"/>
            <a:ext cx="526981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4825094" y="2995217"/>
            <a:ext cx="299257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347852" y="3474641"/>
            <a:ext cx="52909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839907" y="3474641"/>
            <a:ext cx="398093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3347852" y="3963591"/>
            <a:ext cx="52909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4839907" y="3963591"/>
            <a:ext cx="498833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47" y="4999039"/>
            <a:ext cx="4770346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404" y="5074582"/>
            <a:ext cx="5870869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3337269" y="5273279"/>
            <a:ext cx="6984091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126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左大括号 15"/>
          <p:cNvSpPr/>
          <p:nvPr/>
        </p:nvSpPr>
        <p:spPr>
          <a:xfrm rot="16200000">
            <a:off x="5483800" y="3497693"/>
            <a:ext cx="288925" cy="4560822"/>
          </a:xfrm>
          <a:prstGeom prst="leftBrace">
            <a:avLst>
              <a:gd name="adj1" fmla="val 39180"/>
              <a:gd name="adj2" fmla="val 50000"/>
            </a:avLst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242022" y="5898755"/>
            <a:ext cx="9862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22570" name="Rectangle 43"/>
          <p:cNvSpPr>
            <a:spLocks noChangeArrowheads="1"/>
          </p:cNvSpPr>
          <p:nvPr/>
        </p:nvSpPr>
        <p:spPr bwMode="auto">
          <a:xfrm>
            <a:off x="6558417" y="-27384"/>
            <a:ext cx="2535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4" name="TextBox 31"/>
          <p:cNvSpPr txBox="1">
            <a:spLocks noChangeArrowheads="1"/>
          </p:cNvSpPr>
          <p:nvPr/>
        </p:nvSpPr>
        <p:spPr bwMode="auto">
          <a:xfrm>
            <a:off x="0" y="1052736"/>
            <a:ext cx="189205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1"/>
          <p:cNvSpPr txBox="1">
            <a:spLocks noChangeArrowheads="1"/>
          </p:cNvSpPr>
          <p:nvPr/>
        </p:nvSpPr>
        <p:spPr bwMode="auto">
          <a:xfrm>
            <a:off x="4853542" y="903218"/>
            <a:ext cx="2392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联络方式。</a:t>
            </a:r>
          </a:p>
        </p:txBody>
      </p:sp>
      <p:sp>
        <p:nvSpPr>
          <p:cNvPr id="35" name="TextBox 31"/>
          <p:cNvSpPr txBox="1">
            <a:spLocks noChangeArrowheads="1"/>
          </p:cNvSpPr>
          <p:nvPr/>
        </p:nvSpPr>
        <p:spPr bwMode="auto">
          <a:xfrm>
            <a:off x="759056" y="4551362"/>
            <a:ext cx="105815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我发现了什么规律？如果有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126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同学，需要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多少时间通知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728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4" grpId="0"/>
      <p:bldP spid="41" grpId="0"/>
      <p:bldP spid="42" grpId="0"/>
      <p:bldP spid="16" grpId="0" animBg="1"/>
      <p:bldP spid="17" grpId="0"/>
    </p:bldLst>
  </p:timing>
</p:sld>
</file>

<file path=ppt/theme/theme1.xml><?xml version="1.0" encoding="utf-8"?>
<a:theme xmlns:a="http://schemas.openxmlformats.org/drawingml/2006/main" name="主题2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794</Words>
  <Application>Microsoft Office PowerPoint</Application>
  <PresentationFormat>自定义</PresentationFormat>
  <Paragraphs>233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2017-08-25T11:10:46Z</dcterms:created>
  <dcterms:modified xsi:type="dcterms:W3CDTF">2017-11-17T12:06:14Z</dcterms:modified>
</cp:coreProperties>
</file>