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86" r:id="rId5"/>
    <p:sldId id="359" r:id="rId6"/>
    <p:sldId id="282" r:id="rId7"/>
    <p:sldId id="287" r:id="rId8"/>
    <p:sldId id="283" r:id="rId9"/>
    <p:sldId id="291" r:id="rId10"/>
    <p:sldId id="284" r:id="rId11"/>
    <p:sldId id="285" r:id="rId12"/>
    <p:sldId id="380" r:id="rId13"/>
    <p:sldId id="338" r:id="rId14"/>
    <p:sldId id="349" r:id="rId15"/>
    <p:sldId id="326" r:id="rId16"/>
    <p:sldId id="327" r:id="rId17"/>
    <p:sldId id="328" r:id="rId18"/>
    <p:sldId id="335" r:id="rId19"/>
    <p:sldId id="317" r:id="rId20"/>
    <p:sldId id="392" r:id="rId21"/>
    <p:sldId id="393" r:id="rId22"/>
    <p:sldId id="394" r:id="rId23"/>
    <p:sldId id="395" r:id="rId24"/>
    <p:sldId id="397" r:id="rId25"/>
    <p:sldId id="396" r:id="rId26"/>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p:nvPr>
            <p:ph type="ctrTitle"/>
          </p:nvPr>
        </p:nvSpPr>
        <p:spPr>
          <a:xfrm>
            <a:off x="1007533" y="1341438"/>
            <a:ext cx="10363200" cy="1470025"/>
          </a:xfrm>
          <a:prstGeom prst="rect">
            <a:avLst/>
          </a:prstGeom>
          <a:noFill/>
          <a:ln w="9525">
            <a:noFill/>
          </a:ln>
        </p:spPr>
        <p:txBody>
          <a:bodyPr anchor="ctr"/>
          <a:lstStyle>
            <a:lvl1pPr lvl="0" algn="ctr">
              <a:defRPr b="1">
                <a:solidFill>
                  <a:schemeClr val="tx1"/>
                </a:solidFill>
                <a:effectLst>
                  <a:outerShdw blurRad="38100" dist="38100" dir="2700000">
                    <a:srgbClr val="FFFFFF"/>
                  </a:outerShdw>
                </a:effectLst>
              </a:defRPr>
            </a:lvl1pPr>
          </a:lstStyle>
          <a:p>
            <a:pPr lvl="0"/>
            <a:r>
              <a:rPr lang="zh-CN" altLang="en-US"/>
              <a:t>单击此处编辑母版标题样式</a:t>
            </a:r>
            <a:endParaRPr lang="zh-CN" altLang="en-US"/>
          </a:p>
        </p:txBody>
      </p:sp>
      <p:sp>
        <p:nvSpPr>
          <p:cNvPr id="2051" name="副标题 2050"/>
          <p:cNvSpPr/>
          <p:nvPr>
            <p:ph type="subTitle" idx="1"/>
          </p:nvPr>
        </p:nvSpPr>
        <p:spPr>
          <a:xfrm>
            <a:off x="1775884" y="3068638"/>
            <a:ext cx="8534400" cy="1152525"/>
          </a:xfrm>
          <a:prstGeom prst="rect">
            <a:avLst/>
          </a:prstGeom>
          <a:noFill/>
          <a:ln w="9525">
            <a:noFill/>
          </a:ln>
        </p:spPr>
        <p:txBody>
          <a:bodyPr anchor="ctr"/>
          <a:lstStyle>
            <a:lvl1pPr marL="0" lvl="0" indent="0" algn="ctr">
              <a:buNone/>
              <a:defRPr>
                <a:solidFill>
                  <a:schemeClr val="tx1"/>
                </a:solidFill>
              </a:defRPr>
            </a:lvl1pPr>
            <a:lvl2pPr marL="457200" lvl="1" indent="0" algn="ctr">
              <a:buNone/>
              <a:defRPr>
                <a:solidFill>
                  <a:schemeClr val="tx1"/>
                </a:solidFill>
              </a:defRPr>
            </a:lvl2pPr>
            <a:lvl3pPr marL="914400" lvl="2" indent="0" algn="ctr">
              <a:buNone/>
              <a:defRPr>
                <a:solidFill>
                  <a:schemeClr val="tx1"/>
                </a:solidFill>
              </a:defRPr>
            </a:lvl3pPr>
            <a:lvl4pPr marL="1371600" lvl="3" indent="0" algn="ctr">
              <a:buNone/>
              <a:defRPr>
                <a:solidFill>
                  <a:schemeClr val="tx1"/>
                </a:solidFill>
              </a:defRPr>
            </a:lvl4pPr>
            <a:lvl5pPr marL="1828800" lvl="4" indent="0" algn="ctr">
              <a:buNone/>
              <a:defRPr>
                <a:solidFill>
                  <a:schemeClr val="tx1"/>
                </a:solidFill>
              </a:defRPr>
            </a:lvl5pPr>
          </a:lstStyle>
          <a:p>
            <a:pPr lvl="0"/>
            <a:r>
              <a:rPr lang="zh-CN" altLang="en-US"/>
              <a:t>单击此处编辑母版副标题样式</a:t>
            </a:r>
            <a:endParaRPr lang="zh-CN" altLang="en-US"/>
          </a:p>
        </p:txBody>
      </p:sp>
      <p:sp>
        <p:nvSpPr>
          <p:cNvPr id="2052" name="日期占位符 2051"/>
          <p:cNvSpPr/>
          <p:nvPr>
            <p:ph type="dt" sz="half" idx="2"/>
          </p:nvPr>
        </p:nvSpPr>
        <p:spPr>
          <a:xfrm>
            <a:off x="609600" y="6245225"/>
            <a:ext cx="2844800" cy="476250"/>
          </a:xfrm>
          <a:prstGeom prst="rect">
            <a:avLst/>
          </a:prstGeom>
          <a:noFill/>
          <a:ln w="9525">
            <a:noFill/>
          </a:ln>
        </p:spPr>
        <p:txBody>
          <a:bodyPr anchor="t"/>
          <a:lstStyle>
            <a:lvl1pPr>
              <a:defRPr sz="1400"/>
            </a:lvl1pPr>
          </a:lstStyle>
          <a:p>
            <a:fld id="{82F288E0-7875-42C4-84C8-98DBBD3BF4D2}" type="datetimeFigureOut">
              <a:rPr lang="zh-CN" altLang="en-US" smtClean="0"/>
            </a:fld>
            <a:endParaRPr lang="zh-CN" altLang="en-US"/>
          </a:p>
        </p:txBody>
      </p:sp>
      <p:sp>
        <p:nvSpPr>
          <p:cNvPr id="2053" name="页脚占位符 2052"/>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endParaRPr lang="zh-CN" altLang="en-US"/>
          </a:p>
        </p:txBody>
      </p:sp>
      <p:sp>
        <p:nvSpPr>
          <p:cNvPr id="2054" name="灯片编号占位符 2053"/>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41355" y="692150"/>
            <a:ext cx="3031596" cy="54340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567" y="692150"/>
            <a:ext cx="8919043" cy="543401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2060575"/>
            <a:ext cx="5376672" cy="4065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2060575"/>
            <a:ext cx="5376672" cy="4065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 1025"/>
          <p:cNvSpPr/>
          <p:nvPr>
            <p:ph type="title"/>
          </p:nvPr>
        </p:nvSpPr>
        <p:spPr>
          <a:xfrm>
            <a:off x="46567" y="692150"/>
            <a:ext cx="12126384"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p:nvPr>
            <p:ph type="body" idx="1"/>
          </p:nvPr>
        </p:nvSpPr>
        <p:spPr>
          <a:xfrm>
            <a:off x="609600" y="2060575"/>
            <a:ext cx="10972800" cy="4065588"/>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609600" y="6245225"/>
            <a:ext cx="2844800" cy="476250"/>
          </a:xfrm>
          <a:prstGeom prst="rect">
            <a:avLst/>
          </a:prstGeom>
          <a:noFill/>
          <a:ln w="9525">
            <a:noFill/>
          </a:ln>
        </p:spPr>
        <p:txBody>
          <a:bodyPr/>
          <a:lstStyle>
            <a:lvl1pPr>
              <a:defRPr sz="1400"/>
            </a:lvl1pPr>
          </a:lstStyle>
          <a:p>
            <a:fld id="{82F288E0-7875-42C4-84C8-98DBBD3BF4D2}" type="datetimeFigureOut">
              <a:rPr lang="zh-CN" altLang="en-US" smtClean="0"/>
            </a:fld>
            <a:endParaRPr lang="zh-CN" altLang="en-US"/>
          </a:p>
        </p:txBody>
      </p:sp>
      <p:sp>
        <p:nvSpPr>
          <p:cNvPr id="1029" name="页脚占位符 1028"/>
          <p:cNvSpPr/>
          <p:nvPr>
            <p:ph type="ftr" sz="quarter" idx="3"/>
          </p:nvPr>
        </p:nvSpPr>
        <p:spPr>
          <a:xfrm>
            <a:off x="4165600" y="6245225"/>
            <a:ext cx="3860800" cy="476250"/>
          </a:xfrm>
          <a:prstGeom prst="rect">
            <a:avLst/>
          </a:prstGeom>
          <a:noFill/>
          <a:ln w="9525">
            <a:noFill/>
          </a:ln>
        </p:spPr>
        <p:txBody>
          <a:bodyPr/>
          <a:lstStyle>
            <a:lvl1pPr algn="ctr">
              <a:defRPr sz="1400"/>
            </a:lvl1pPr>
          </a:lstStyle>
          <a:p>
            <a:endParaRPr lang="zh-CN" altLang="en-US"/>
          </a:p>
        </p:txBody>
      </p:sp>
      <p:sp>
        <p:nvSpPr>
          <p:cNvPr id="1030" name="灯片编号占位符 1029"/>
          <p:cNvSpPr/>
          <p:nvPr>
            <p:ph type="sldNum" sz="quarter" idx="4"/>
          </p:nvPr>
        </p:nvSpPr>
        <p:spPr>
          <a:xfrm>
            <a:off x="8737600" y="6245225"/>
            <a:ext cx="2844800" cy="476250"/>
          </a:xfrm>
          <a:prstGeom prst="rect">
            <a:avLst/>
          </a:prstGeom>
          <a:noFill/>
          <a:ln w="9525">
            <a:noFill/>
          </a:ln>
        </p:spPr>
        <p:txBody>
          <a:bodyPr/>
          <a:lstStyle>
            <a:lvl1pPr algn="r">
              <a:defRPr sz="1400"/>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eaLnBrk="1" fontAlgn="base" latinLnBrk="0" hangingPunct="1">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2.xml"/><Relationship Id="rId6" Type="http://schemas.openxmlformats.org/officeDocument/2006/relationships/image" Target="../media/image6.wmf"/><Relationship Id="rId5" Type="http://schemas.openxmlformats.org/officeDocument/2006/relationships/oleObject" Target="../embeddings/oleObject3.bin"/><Relationship Id="rId4" Type="http://schemas.openxmlformats.org/officeDocument/2006/relationships/image" Target="../media/image5.wmf"/><Relationship Id="rId3" Type="http://schemas.openxmlformats.org/officeDocument/2006/relationships/oleObject" Target="../embeddings/oleObject2.bin"/><Relationship Id="rId2" Type="http://schemas.openxmlformats.org/officeDocument/2006/relationships/image" Target="../media/image4.wmf"/><Relationship Id="rId1"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423863" y="1762760"/>
            <a:ext cx="10765155" cy="2646045"/>
          </a:xfrm>
          <a:prstGeom prst="rect">
            <a:avLst/>
          </a:prstGeom>
          <a:noFill/>
          <a:ln>
            <a:noFill/>
          </a:ln>
        </p:spPr>
        <p:txBody>
          <a:bodyPr wrap="none" rtlCol="0" anchor="t">
            <a:spAutoFit/>
            <a:scene3d>
              <a:camera prst="obliqueBottomLeft"/>
              <a:lightRig rig="threePt" dir="t"/>
            </a:scene3d>
            <a:sp3d extrusionH="387350">
              <a:extrusionClr>
                <a:srgbClr val="175BCB"/>
              </a:extrusionClr>
            </a:sp3d>
          </a:bodyPr>
          <a:p>
            <a:pPr algn="ctr"/>
            <a:r>
              <a:rPr lang="zh-CN" altLang="en-US" sz="16600" b="1">
                <a:blipFill>
                  <a:blip r:embed="rId1"/>
                  <a:tile tx="0" ty="0" sx="82000" sy="63000" flip="none" algn="br"/>
                </a:blipFill>
                <a:effectLst>
                  <a:outerShdw blurRad="60007" dist="310007" dir="7680000" sy="30000" kx="1300200" algn="ctr" rotWithShape="0">
                    <a:srgbClr val="0D1E55">
                      <a:alpha val="32000"/>
                    </a:srgbClr>
                  </a:outerShdw>
                </a:effectLst>
              </a:rPr>
              <a:t>生活中的比</a:t>
            </a:r>
            <a:endParaRPr lang="zh-CN" altLang="en-US" sz="16600" b="1">
              <a:blipFill>
                <a:blip r:embed="rId1"/>
                <a:tile tx="0" ty="0" sx="82000" sy="63000" flip="none" algn="br"/>
              </a:blipFill>
              <a:effectLst>
                <a:outerShdw blurRad="60007" dist="310007" dir="7680000" sy="30000" kx="1300200" algn="ctr" rotWithShape="0">
                  <a:srgbClr val="0D1E55">
                    <a:alpha val="32000"/>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a:xfrm>
            <a:off x="541867" y="1187768"/>
            <a:ext cx="10947400" cy="935037"/>
          </a:xfrm>
        </p:spPr>
        <p:txBody>
          <a:bodyPr/>
          <a:p>
            <a:r>
              <a:rPr lang="zh-CN" altLang="en-US" sz="6000" b="1">
                <a:solidFill>
                  <a:srgbClr val="FF0000"/>
                </a:solidFill>
              </a:rPr>
              <a:t>难点</a:t>
            </a:r>
            <a:r>
              <a:rPr lang="zh-CN" altLang="en-US" sz="6000" b="1" u="heavy">
                <a:solidFill>
                  <a:srgbClr val="FF0000"/>
                </a:solidFill>
              </a:rPr>
              <a:t> </a:t>
            </a:r>
            <a:endParaRPr lang="zh-CN" altLang="en-US" sz="6000" b="1" u="heavy">
              <a:solidFill>
                <a:srgbClr val="FF0000"/>
              </a:solidFill>
            </a:endParaRPr>
          </a:p>
        </p:txBody>
      </p:sp>
      <p:sp>
        <p:nvSpPr>
          <p:cNvPr id="5" name="内容占位符 4"/>
          <p:cNvSpPr>
            <a:spLocks noGrp="1"/>
          </p:cNvSpPr>
          <p:nvPr>
            <p:ph idx="1"/>
          </p:nvPr>
        </p:nvSpPr>
        <p:spPr>
          <a:xfrm>
            <a:off x="541655" y="2648585"/>
            <a:ext cx="10972800" cy="1811020"/>
          </a:xfrm>
        </p:spPr>
        <p:txBody>
          <a:bodyPr/>
          <a:p>
            <a:pPr marL="0" indent="0">
              <a:buNone/>
            </a:pPr>
            <a:r>
              <a:rPr lang="zh-CN" altLang="en-US" sz="4400"/>
              <a:t>理解比与除法</a:t>
            </a:r>
            <a:r>
              <a:rPr lang="en-US" altLang="zh-CN" sz="4400"/>
              <a:t>,</a:t>
            </a:r>
            <a:r>
              <a:rPr lang="zh-CN" altLang="en-US" sz="4400"/>
              <a:t>分数的关系</a:t>
            </a:r>
            <a:r>
              <a:rPr lang="en-US" altLang="zh-CN" sz="4400"/>
              <a:t>.</a:t>
            </a:r>
            <a:endParaRPr lang="en-US" altLang="zh-CN" sz="44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3331" name="表格 13330"/>
          <p:cNvGraphicFramePr/>
          <p:nvPr/>
        </p:nvGraphicFramePr>
        <p:xfrm>
          <a:off x="1808163" y="2000250"/>
          <a:ext cx="8640445" cy="3023870"/>
        </p:xfrm>
        <a:graphic>
          <a:graphicData uri="http://schemas.openxmlformats.org/drawingml/2006/table">
            <a:tbl>
              <a:tblPr/>
              <a:tblGrid>
                <a:gridCol w="215900"/>
                <a:gridCol w="215900"/>
                <a:gridCol w="215900"/>
                <a:gridCol w="215900"/>
                <a:gridCol w="215900"/>
                <a:gridCol w="215900"/>
                <a:gridCol w="217805"/>
                <a:gridCol w="215900"/>
                <a:gridCol w="215900"/>
                <a:gridCol w="215900"/>
                <a:gridCol w="215900"/>
                <a:gridCol w="215900"/>
                <a:gridCol w="215900"/>
                <a:gridCol w="215900"/>
                <a:gridCol w="215900"/>
                <a:gridCol w="215900"/>
                <a:gridCol w="215900"/>
                <a:gridCol w="215900"/>
                <a:gridCol w="215900"/>
                <a:gridCol w="215900"/>
                <a:gridCol w="216535"/>
                <a:gridCol w="215900"/>
                <a:gridCol w="215900"/>
                <a:gridCol w="215900"/>
                <a:gridCol w="215900"/>
                <a:gridCol w="215900"/>
                <a:gridCol w="215900"/>
                <a:gridCol w="215900"/>
                <a:gridCol w="215900"/>
                <a:gridCol w="215900"/>
                <a:gridCol w="215900"/>
                <a:gridCol w="215900"/>
                <a:gridCol w="215900"/>
                <a:gridCol w="217805"/>
                <a:gridCol w="215900"/>
                <a:gridCol w="215900"/>
                <a:gridCol w="215900"/>
                <a:gridCol w="215900"/>
                <a:gridCol w="215900"/>
                <a:gridCol w="215900"/>
              </a:tblGrid>
              <a:tr h="215900">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381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38100" cap="flat" cmpd="sng">
                      <a:solidFill>
                        <a:srgbClr val="FFC000"/>
                      </a:solidFill>
                      <a:prstDash val="solid"/>
                      <a:headEnd type="none" w="med" len="med"/>
                      <a:tailEnd type="none" w="med" len="med"/>
                    </a:lnR>
                    <a:lnT w="381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r>
              <a:tr h="215900">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381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381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r>
              <a:tr h="215900">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381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381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r>
              <a:tr h="215900">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381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381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r>
              <a:tr h="215900">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381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381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r>
              <a:tr h="215900">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381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381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r>
              <a:tr h="215900">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381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381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r>
              <a:tr h="217170">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381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381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r>
              <a:tr h="215900">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381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381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r>
              <a:tr h="215900">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381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381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r>
              <a:tr h="215900">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381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381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r>
              <a:tr h="215900">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381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381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r>
              <a:tr h="215900">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381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381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12700" cap="flat" cmpd="sng">
                      <a:solidFill>
                        <a:srgbClr val="FFC000"/>
                      </a:solidFill>
                      <a:prstDash val="solid"/>
                      <a:headEnd type="none" w="med" len="med"/>
                      <a:tailEnd type="none" w="med" len="med"/>
                    </a:lnB>
                    <a:lnTlToBr>
                      <a:noFill/>
                    </a:lnTlToBr>
                    <a:lnBlToTr>
                      <a:noFill/>
                    </a:lnBlToTr>
                    <a:noFill/>
                  </a:tcPr>
                </a:tc>
              </a:tr>
              <a:tr h="215900">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381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127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0" fontAlgn="base" latinLnBrk="0" hangingPunct="0">
                        <a:lnSpc>
                          <a:spcPct val="100000"/>
                        </a:lnSpc>
                        <a:spcBef>
                          <a:spcPct val="20000"/>
                        </a:spcBef>
                        <a:spcAft>
                          <a:spcPct val="0"/>
                        </a:spcAft>
                        <a:buChar char="•"/>
                        <a:defRPr sz="1800" u="none" kern="1200" baseline="0">
                          <a:solidFill>
                            <a:schemeClr val="tx1"/>
                          </a:solidFill>
                          <a:latin typeface="Arial" panose="020B0604020202020204" pitchFamily="34" charset="0"/>
                          <a:ea typeface="微软雅黑" panose="020B0503020204020204"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anose="020B0604020202020204" pitchFamily="34" charset="0"/>
                          <a:ea typeface="微软雅黑" panose="020B0503020204020204" charset="-122"/>
                        </a:defRPr>
                      </a:lvl2pPr>
                      <a:lvl3pPr marL="1143000" lvl="2"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Arial" panose="020B0604020202020204" pitchFamily="34" charset="0"/>
                          <a:ea typeface="微软雅黑" panose="020B0503020204020204" charset="-122"/>
                        </a:defRPr>
                      </a:lvl3pPr>
                      <a:lvl4pPr marL="1600200" lvl="3"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4pPr>
                      <a:lvl5pPr marL="2057400" lvl="4" indent="-228600" algn="l" defTabSz="914400" eaLnBrk="0" fontAlgn="base" latinLnBrk="0" hangingPunct="0">
                        <a:lnSpc>
                          <a:spcPct val="100000"/>
                        </a:lnSpc>
                        <a:spcBef>
                          <a:spcPct val="20000"/>
                        </a:spcBef>
                        <a:spcAft>
                          <a:spcPct val="0"/>
                        </a:spcAft>
                        <a:buChar char="»"/>
                        <a:defRPr sz="1200" b="0" i="0" u="none" kern="1200" baseline="0">
                          <a:solidFill>
                            <a:schemeClr val="tx1"/>
                          </a:solidFill>
                          <a:latin typeface="Arial" panose="020B0604020202020204" pitchFamily="34" charset="0"/>
                          <a:ea typeface="微软雅黑" panose="020B0503020204020204" charset="-122"/>
                        </a:defRPr>
                      </a:lvl5pPr>
                    </a:lstStyle>
                    <a:p>
                      <a:pPr marL="0" lvl="0" indent="0" eaLnBrk="1" hangingPunct="1">
                        <a:spcBef>
                          <a:spcPct val="0"/>
                        </a:spcBef>
                        <a:buNone/>
                      </a:pPr>
                      <a:endParaRPr lang="zh-CN" altLang="en-US" sz="800" dirty="0">
                        <a:solidFill>
                          <a:srgbClr val="000000"/>
                        </a:solidFill>
                        <a:latin typeface="Calibri" panose="020F0502020204030204" charset="0"/>
                        <a:ea typeface="宋体" panose="02010600030101010101" pitchFamily="2" charset="-122"/>
                      </a:endParaRPr>
                    </a:p>
                  </a:txBody>
                  <a:tcPr marL="91448" marR="91448" marT="45723" marB="45723" vert="horz" anchor="t">
                    <a:lnL w="12700" cap="flat" cmpd="sng">
                      <a:solidFill>
                        <a:srgbClr val="FFC000"/>
                      </a:solidFill>
                      <a:prstDash val="solid"/>
                      <a:headEnd type="none" w="med" len="med"/>
                      <a:tailEnd type="none" w="med" len="med"/>
                    </a:lnL>
                    <a:lnR w="38100" cap="flat" cmpd="sng">
                      <a:solidFill>
                        <a:srgbClr val="FFC000"/>
                      </a:solidFill>
                      <a:prstDash val="solid"/>
                      <a:headEnd type="none" w="med" len="med"/>
                      <a:tailEnd type="none" w="med" len="med"/>
                    </a:lnR>
                    <a:lnT w="12700" cap="flat" cmpd="sng">
                      <a:solidFill>
                        <a:srgbClr val="FFC000"/>
                      </a:solidFill>
                      <a:prstDash val="solid"/>
                      <a:headEnd type="none" w="med" len="med"/>
                      <a:tailEnd type="none" w="med" len="med"/>
                    </a:lnT>
                    <a:lnB w="38100" cap="flat" cmpd="sng">
                      <a:solidFill>
                        <a:srgbClr val="FFC000"/>
                      </a:solidFill>
                      <a:prstDash val="solid"/>
                      <a:headEnd type="none" w="med" len="med"/>
                      <a:tailEnd type="none" w="med" len="med"/>
                    </a:lnB>
                    <a:lnTlToBr>
                      <a:noFill/>
                    </a:lnTlToBr>
                    <a:lnBlToTr>
                      <a:noFill/>
                    </a:lnBlToTr>
                    <a:noFill/>
                  </a:tcPr>
                </a:tc>
              </a:tr>
            </a:tbl>
          </a:graphicData>
        </a:graphic>
      </p:graphicFrame>
      <p:grpSp>
        <p:nvGrpSpPr>
          <p:cNvPr id="13948" name="组合 45"/>
          <p:cNvGrpSpPr/>
          <p:nvPr/>
        </p:nvGrpSpPr>
        <p:grpSpPr>
          <a:xfrm>
            <a:off x="2451100" y="2217738"/>
            <a:ext cx="7370763" cy="2595562"/>
            <a:chOff x="0" y="0"/>
            <a:chExt cx="7371729" cy="2595755"/>
          </a:xfrm>
        </p:grpSpPr>
        <p:sp>
          <p:nvSpPr>
            <p:cNvPr id="13949" name="矩形 46"/>
            <p:cNvSpPr/>
            <p:nvPr/>
          </p:nvSpPr>
          <p:spPr>
            <a:xfrm>
              <a:off x="0" y="211153"/>
              <a:ext cx="863713" cy="1297084"/>
            </a:xfrm>
            <a:prstGeom prst="rect">
              <a:avLst/>
            </a:prstGeom>
            <a:solidFill>
              <a:schemeClr val="bg1"/>
            </a:solidFill>
            <a:ln w="25400" cap="flat" cmpd="sng">
              <a:solidFill>
                <a:srgbClr val="FB35A6"/>
              </a:solidFill>
              <a:prstDash val="solid"/>
              <a:miter/>
              <a:headEnd type="none" w="med" len="med"/>
              <a:tailEnd type="none" w="med" len="med"/>
            </a:ln>
          </p:spPr>
          <p:txBody>
            <a:bodyPr anchor="ctr"/>
            <a:p>
              <a:pPr algn="ctr" eaLnBrk="1" hangingPunct="1"/>
              <a:endParaRPr lang="zh-CN" altLang="en-US" dirty="0">
                <a:solidFill>
                  <a:srgbClr val="FFFFFF"/>
                </a:solidFill>
                <a:latin typeface="Arial" panose="020B0604020202020204" pitchFamily="34" charset="0"/>
                <a:ea typeface="微软雅黑" panose="020B0503020204020204" charset="-122"/>
              </a:endParaRPr>
            </a:p>
          </p:txBody>
        </p:sp>
        <p:sp>
          <p:nvSpPr>
            <p:cNvPr id="13950" name="矩形 49"/>
            <p:cNvSpPr/>
            <p:nvPr/>
          </p:nvSpPr>
          <p:spPr>
            <a:xfrm>
              <a:off x="1732190" y="211153"/>
              <a:ext cx="431857" cy="647748"/>
            </a:xfrm>
            <a:prstGeom prst="rect">
              <a:avLst/>
            </a:prstGeom>
            <a:solidFill>
              <a:schemeClr val="bg1"/>
            </a:solidFill>
            <a:ln w="25400" cap="flat" cmpd="sng">
              <a:solidFill>
                <a:srgbClr val="FB35A6"/>
              </a:solidFill>
              <a:prstDash val="solid"/>
              <a:miter/>
              <a:headEnd type="none" w="med" len="med"/>
              <a:tailEnd type="none" w="med" len="med"/>
            </a:ln>
          </p:spPr>
          <p:txBody>
            <a:bodyPr anchor="ctr"/>
            <a:p>
              <a:pPr algn="ctr" eaLnBrk="1" hangingPunct="1"/>
              <a:endParaRPr lang="zh-CN" altLang="en-US" dirty="0">
                <a:solidFill>
                  <a:srgbClr val="FFFFFF"/>
                </a:solidFill>
                <a:latin typeface="Arial" panose="020B0604020202020204" pitchFamily="34" charset="0"/>
                <a:ea typeface="微软雅黑" panose="020B0503020204020204" charset="-122"/>
              </a:endParaRPr>
            </a:p>
          </p:txBody>
        </p:sp>
        <p:sp>
          <p:nvSpPr>
            <p:cNvPr id="13951" name="矩形 51"/>
            <p:cNvSpPr/>
            <p:nvPr/>
          </p:nvSpPr>
          <p:spPr>
            <a:xfrm>
              <a:off x="4321741" y="0"/>
              <a:ext cx="1727426" cy="2592580"/>
            </a:xfrm>
            <a:prstGeom prst="rect">
              <a:avLst/>
            </a:prstGeom>
            <a:solidFill>
              <a:schemeClr val="bg1"/>
            </a:solidFill>
            <a:ln w="25400" cap="flat" cmpd="sng">
              <a:solidFill>
                <a:srgbClr val="FB35A6"/>
              </a:solidFill>
              <a:prstDash val="solid"/>
              <a:miter/>
              <a:headEnd type="none" w="med" len="med"/>
              <a:tailEnd type="none" w="med" len="med"/>
            </a:ln>
          </p:spPr>
          <p:txBody>
            <a:bodyPr anchor="ctr"/>
            <a:p>
              <a:pPr algn="ctr" eaLnBrk="1" hangingPunct="1"/>
              <a:endParaRPr lang="zh-CN" altLang="en-US" dirty="0">
                <a:solidFill>
                  <a:srgbClr val="FFFFFF"/>
                </a:solidFill>
                <a:latin typeface="Arial" panose="020B0604020202020204" pitchFamily="34" charset="0"/>
                <a:ea typeface="微软雅黑" panose="020B0503020204020204" charset="-122"/>
              </a:endParaRPr>
            </a:p>
          </p:txBody>
        </p:sp>
        <p:sp>
          <p:nvSpPr>
            <p:cNvPr id="13952" name="矩形 55"/>
            <p:cNvSpPr/>
            <p:nvPr/>
          </p:nvSpPr>
          <p:spPr>
            <a:xfrm>
              <a:off x="6939872" y="0"/>
              <a:ext cx="431857" cy="2595755"/>
            </a:xfrm>
            <a:prstGeom prst="rect">
              <a:avLst/>
            </a:prstGeom>
            <a:solidFill>
              <a:schemeClr val="bg1"/>
            </a:solidFill>
            <a:ln w="25400" cap="flat" cmpd="sng">
              <a:solidFill>
                <a:srgbClr val="FB35A6"/>
              </a:solidFill>
              <a:prstDash val="solid"/>
              <a:miter/>
              <a:headEnd type="none" w="med" len="med"/>
              <a:tailEnd type="none" w="med" len="med"/>
            </a:ln>
          </p:spPr>
          <p:txBody>
            <a:bodyPr anchor="ctr"/>
            <a:p>
              <a:pPr algn="ctr" eaLnBrk="1" hangingPunct="1"/>
              <a:endParaRPr lang="zh-CN" altLang="en-US" dirty="0">
                <a:solidFill>
                  <a:srgbClr val="FFFFFF"/>
                </a:solidFill>
                <a:latin typeface="Arial" panose="020B0604020202020204" pitchFamily="34" charset="0"/>
                <a:ea typeface="微软雅黑" panose="020B0503020204020204" charset="-122"/>
              </a:endParaRPr>
            </a:p>
          </p:txBody>
        </p:sp>
        <p:sp>
          <p:nvSpPr>
            <p:cNvPr id="13953" name="矩形 56"/>
            <p:cNvSpPr/>
            <p:nvPr/>
          </p:nvSpPr>
          <p:spPr>
            <a:xfrm>
              <a:off x="1740128" y="1955945"/>
              <a:ext cx="1727426" cy="636634"/>
            </a:xfrm>
            <a:prstGeom prst="rect">
              <a:avLst/>
            </a:prstGeom>
            <a:solidFill>
              <a:schemeClr val="bg1"/>
            </a:solidFill>
            <a:ln w="25400" cap="flat" cmpd="sng">
              <a:solidFill>
                <a:srgbClr val="FB35A6"/>
              </a:solidFill>
              <a:prstDash val="solid"/>
              <a:miter/>
              <a:headEnd type="none" w="med" len="med"/>
              <a:tailEnd type="none" w="med" len="med"/>
            </a:ln>
          </p:spPr>
          <p:txBody>
            <a:bodyPr anchor="ctr"/>
            <a:p>
              <a:pPr algn="ctr" eaLnBrk="1" hangingPunct="1"/>
              <a:endParaRPr lang="zh-CN" altLang="en-US" dirty="0">
                <a:solidFill>
                  <a:srgbClr val="FFFFFF"/>
                </a:solidFill>
                <a:latin typeface="Arial" panose="020B0604020202020204" pitchFamily="34" charset="0"/>
                <a:ea typeface="微软雅黑" panose="020B0503020204020204" charset="-122"/>
              </a:endParaRPr>
            </a:p>
          </p:txBody>
        </p:sp>
        <p:sp>
          <p:nvSpPr>
            <p:cNvPr id="13954" name="TextBox 59"/>
            <p:cNvSpPr txBox="1"/>
            <p:nvPr/>
          </p:nvSpPr>
          <p:spPr>
            <a:xfrm>
              <a:off x="247858" y="603446"/>
              <a:ext cx="362194" cy="460409"/>
            </a:xfrm>
            <a:prstGeom prst="rect">
              <a:avLst/>
            </a:prstGeom>
            <a:noFill/>
            <a:ln w="9525">
              <a:noFill/>
            </a:ln>
          </p:spPr>
          <p:txBody>
            <a:bodyPr>
              <a:spAutoFit/>
            </a:bodyPr>
            <a:p>
              <a:pPr eaLnBrk="1" hangingPunct="1"/>
              <a:r>
                <a:rPr lang="en-US" altLang="x-none" sz="2400" dirty="0">
                  <a:latin typeface="Arial" panose="020B0604020202020204" pitchFamily="34" charset="0"/>
                </a:rPr>
                <a:t>A</a:t>
              </a:r>
              <a:endParaRPr lang="zh-CN" altLang="en-US" sz="2400" dirty="0">
                <a:latin typeface="Arial" panose="020B0604020202020204" pitchFamily="34" charset="0"/>
              </a:endParaRPr>
            </a:p>
          </p:txBody>
        </p:sp>
        <p:sp>
          <p:nvSpPr>
            <p:cNvPr id="13955" name="TextBox 60"/>
            <p:cNvSpPr txBox="1"/>
            <p:nvPr/>
          </p:nvSpPr>
          <p:spPr>
            <a:xfrm>
              <a:off x="1770156" y="286230"/>
              <a:ext cx="362194" cy="460409"/>
            </a:xfrm>
            <a:prstGeom prst="rect">
              <a:avLst/>
            </a:prstGeom>
            <a:noFill/>
            <a:ln w="9525">
              <a:noFill/>
            </a:ln>
          </p:spPr>
          <p:txBody>
            <a:bodyPr>
              <a:spAutoFit/>
            </a:bodyPr>
            <a:p>
              <a:pPr eaLnBrk="1" hangingPunct="1"/>
              <a:r>
                <a:rPr lang="en-US" altLang="x-none" sz="2400" dirty="0">
                  <a:latin typeface="Arial" panose="020B0604020202020204" pitchFamily="34" charset="0"/>
                </a:rPr>
                <a:t>B</a:t>
              </a:r>
              <a:endParaRPr lang="zh-CN" altLang="en-US" sz="2400" dirty="0">
                <a:latin typeface="Arial" panose="020B0604020202020204" pitchFamily="34" charset="0"/>
              </a:endParaRPr>
            </a:p>
          </p:txBody>
        </p:sp>
        <p:sp>
          <p:nvSpPr>
            <p:cNvPr id="13956" name="TextBox 61"/>
            <p:cNvSpPr txBox="1"/>
            <p:nvPr/>
          </p:nvSpPr>
          <p:spPr>
            <a:xfrm>
              <a:off x="2417987" y="2046050"/>
              <a:ext cx="362194" cy="460409"/>
            </a:xfrm>
            <a:prstGeom prst="rect">
              <a:avLst/>
            </a:prstGeom>
            <a:noFill/>
            <a:ln w="9525">
              <a:noFill/>
            </a:ln>
          </p:spPr>
          <p:txBody>
            <a:bodyPr>
              <a:spAutoFit/>
            </a:bodyPr>
            <a:p>
              <a:pPr eaLnBrk="1" hangingPunct="1"/>
              <a:r>
                <a:rPr lang="en-US" altLang="x-none" sz="2400" dirty="0">
                  <a:latin typeface="Arial" panose="020B0604020202020204" pitchFamily="34" charset="0"/>
                </a:rPr>
                <a:t>C</a:t>
              </a:r>
              <a:endParaRPr lang="zh-CN" altLang="en-US" sz="2400" dirty="0">
                <a:latin typeface="Arial" panose="020B0604020202020204" pitchFamily="34" charset="0"/>
              </a:endParaRPr>
            </a:p>
          </p:txBody>
        </p:sp>
        <p:sp>
          <p:nvSpPr>
            <p:cNvPr id="13957" name="TextBox 62"/>
            <p:cNvSpPr txBox="1"/>
            <p:nvPr/>
          </p:nvSpPr>
          <p:spPr>
            <a:xfrm>
              <a:off x="5010351" y="1061097"/>
              <a:ext cx="362194" cy="460409"/>
            </a:xfrm>
            <a:prstGeom prst="rect">
              <a:avLst/>
            </a:prstGeom>
            <a:noFill/>
            <a:ln w="9525">
              <a:noFill/>
            </a:ln>
          </p:spPr>
          <p:txBody>
            <a:bodyPr>
              <a:spAutoFit/>
            </a:bodyPr>
            <a:p>
              <a:pPr eaLnBrk="1" hangingPunct="1"/>
              <a:r>
                <a:rPr lang="en-US" altLang="x-none" sz="2400" dirty="0">
                  <a:latin typeface="Arial" panose="020B0604020202020204" pitchFamily="34" charset="0"/>
                </a:rPr>
                <a:t>D</a:t>
              </a:r>
              <a:endParaRPr lang="zh-CN" altLang="en-US" sz="2400" dirty="0">
                <a:latin typeface="Arial" panose="020B0604020202020204" pitchFamily="34" charset="0"/>
              </a:endParaRPr>
            </a:p>
          </p:txBody>
        </p:sp>
        <p:sp>
          <p:nvSpPr>
            <p:cNvPr id="13958" name="TextBox 63"/>
            <p:cNvSpPr txBox="1"/>
            <p:nvPr/>
          </p:nvSpPr>
          <p:spPr>
            <a:xfrm>
              <a:off x="6975247" y="1049209"/>
              <a:ext cx="362194" cy="460409"/>
            </a:xfrm>
            <a:prstGeom prst="rect">
              <a:avLst/>
            </a:prstGeom>
            <a:noFill/>
            <a:ln w="9525">
              <a:noFill/>
            </a:ln>
          </p:spPr>
          <p:txBody>
            <a:bodyPr>
              <a:spAutoFit/>
            </a:bodyPr>
            <a:p>
              <a:pPr eaLnBrk="1" hangingPunct="1"/>
              <a:r>
                <a:rPr lang="en-US" altLang="x-none" sz="2400" dirty="0">
                  <a:latin typeface="Arial" panose="020B0604020202020204" pitchFamily="34" charset="0"/>
                </a:rPr>
                <a:t>E</a:t>
              </a:r>
              <a:endParaRPr lang="zh-CN" altLang="en-US" sz="2400" dirty="0">
                <a:latin typeface="Arial" panose="020B0604020202020204" pitchFamily="34" charset="0"/>
              </a:endParaRPr>
            </a:p>
          </p:txBody>
        </p:sp>
      </p:grpSp>
      <p:grpSp>
        <p:nvGrpSpPr>
          <p:cNvPr id="13959" name="组合 99"/>
          <p:cNvGrpSpPr/>
          <p:nvPr/>
        </p:nvGrpSpPr>
        <p:grpSpPr>
          <a:xfrm>
            <a:off x="2443163" y="2201863"/>
            <a:ext cx="7402512" cy="3027803"/>
            <a:chOff x="0" y="0"/>
            <a:chExt cx="7403430" cy="3028744"/>
          </a:xfrm>
        </p:grpSpPr>
        <p:grpSp>
          <p:nvGrpSpPr>
            <p:cNvPr id="13960" name="组合 75"/>
            <p:cNvGrpSpPr/>
            <p:nvPr/>
          </p:nvGrpSpPr>
          <p:grpSpPr>
            <a:xfrm>
              <a:off x="1740105" y="227437"/>
              <a:ext cx="448433" cy="648000"/>
              <a:chOff x="0" y="0"/>
              <a:chExt cx="448433" cy="648000"/>
            </a:xfrm>
          </p:grpSpPr>
          <p:pic>
            <p:nvPicPr>
              <p:cNvPr id="13961" name="Picture 36"/>
              <p:cNvPicPr>
                <a:picLocks noChangeAspect="1"/>
              </p:cNvPicPr>
              <p:nvPr/>
            </p:nvPicPr>
            <p:blipFill>
              <a:blip r:embed="rId1"/>
              <a:stretch>
                <a:fillRect/>
              </a:stretch>
            </p:blipFill>
            <p:spPr>
              <a:xfrm>
                <a:off x="0" y="0"/>
                <a:ext cx="448433" cy="648000"/>
              </a:xfrm>
              <a:prstGeom prst="rect">
                <a:avLst/>
              </a:prstGeom>
              <a:noFill/>
              <a:ln w="9525">
                <a:noFill/>
              </a:ln>
            </p:spPr>
          </p:pic>
          <p:sp>
            <p:nvSpPr>
              <p:cNvPr id="13962" name="矩形 77"/>
              <p:cNvSpPr/>
              <p:nvPr/>
            </p:nvSpPr>
            <p:spPr>
              <a:xfrm>
                <a:off x="11" y="-354"/>
                <a:ext cx="431854" cy="647901"/>
              </a:xfrm>
              <a:prstGeom prst="rect">
                <a:avLst/>
              </a:prstGeom>
              <a:noFill/>
              <a:ln w="25400" cap="flat" cmpd="sng">
                <a:solidFill>
                  <a:srgbClr val="00B0F0"/>
                </a:solidFill>
                <a:prstDash val="solid"/>
                <a:miter/>
                <a:headEnd type="none" w="med" len="med"/>
                <a:tailEnd type="none" w="med" len="med"/>
              </a:ln>
            </p:spPr>
            <p:txBody>
              <a:bodyPr anchor="ctr"/>
              <a:p>
                <a:pPr algn="ctr" eaLnBrk="1" hangingPunct="1"/>
                <a:endParaRPr lang="zh-CN" altLang="en-US" dirty="0">
                  <a:solidFill>
                    <a:srgbClr val="FFFFFF"/>
                  </a:solidFill>
                  <a:latin typeface="Arial" panose="020B0604020202020204" pitchFamily="34" charset="0"/>
                  <a:ea typeface="微软雅黑" panose="020B0503020204020204" charset="-122"/>
                </a:endParaRPr>
              </a:p>
            </p:txBody>
          </p:sp>
        </p:grpSp>
        <p:grpSp>
          <p:nvGrpSpPr>
            <p:cNvPr id="13963" name="组合 78"/>
            <p:cNvGrpSpPr/>
            <p:nvPr/>
          </p:nvGrpSpPr>
          <p:grpSpPr>
            <a:xfrm>
              <a:off x="0" y="227437"/>
              <a:ext cx="892028" cy="1296000"/>
              <a:chOff x="0" y="0"/>
              <a:chExt cx="892028" cy="1296000"/>
            </a:xfrm>
          </p:grpSpPr>
          <p:pic>
            <p:nvPicPr>
              <p:cNvPr id="13964" name="Picture 36"/>
              <p:cNvPicPr>
                <a:picLocks noChangeAspect="1"/>
              </p:cNvPicPr>
              <p:nvPr/>
            </p:nvPicPr>
            <p:blipFill>
              <a:blip r:embed="rId2"/>
              <a:stretch>
                <a:fillRect/>
              </a:stretch>
            </p:blipFill>
            <p:spPr>
              <a:xfrm>
                <a:off x="0" y="0"/>
                <a:ext cx="892028" cy="1296000"/>
              </a:xfrm>
              <a:prstGeom prst="rect">
                <a:avLst/>
              </a:prstGeom>
              <a:noFill/>
              <a:ln w="9525">
                <a:noFill/>
              </a:ln>
            </p:spPr>
          </p:pic>
          <p:sp>
            <p:nvSpPr>
              <p:cNvPr id="13965" name="矩形 80"/>
              <p:cNvSpPr/>
              <p:nvPr/>
            </p:nvSpPr>
            <p:spPr>
              <a:xfrm>
                <a:off x="14289" y="5998"/>
                <a:ext cx="863707" cy="1287863"/>
              </a:xfrm>
              <a:prstGeom prst="rect">
                <a:avLst/>
              </a:prstGeom>
              <a:noFill/>
              <a:ln w="25400" cap="flat" cmpd="sng">
                <a:solidFill>
                  <a:srgbClr val="00B0F0"/>
                </a:solidFill>
                <a:prstDash val="solid"/>
                <a:miter/>
                <a:headEnd type="none" w="med" len="med"/>
                <a:tailEnd type="none" w="med" len="med"/>
              </a:ln>
            </p:spPr>
            <p:txBody>
              <a:bodyPr anchor="ctr"/>
              <a:p>
                <a:pPr algn="ctr" eaLnBrk="1" hangingPunct="1"/>
                <a:endParaRPr lang="zh-CN" altLang="en-US" dirty="0">
                  <a:solidFill>
                    <a:srgbClr val="FFFFFF"/>
                  </a:solidFill>
                  <a:latin typeface="Arial" panose="020B0604020202020204" pitchFamily="34" charset="0"/>
                  <a:ea typeface="微软雅黑" panose="020B0503020204020204" charset="-122"/>
                </a:endParaRPr>
              </a:p>
            </p:txBody>
          </p:sp>
        </p:grpSp>
        <p:grpSp>
          <p:nvGrpSpPr>
            <p:cNvPr id="13966" name="组合 81"/>
            <p:cNvGrpSpPr/>
            <p:nvPr/>
          </p:nvGrpSpPr>
          <p:grpSpPr>
            <a:xfrm>
              <a:off x="1732154" y="1960174"/>
              <a:ext cx="1766441" cy="649880"/>
              <a:chOff x="0" y="0"/>
              <a:chExt cx="1766441" cy="649880"/>
            </a:xfrm>
          </p:grpSpPr>
          <p:pic>
            <p:nvPicPr>
              <p:cNvPr id="13967" name="Picture 36"/>
              <p:cNvPicPr>
                <a:picLocks noChangeAspect="1"/>
              </p:cNvPicPr>
              <p:nvPr/>
            </p:nvPicPr>
            <p:blipFill>
              <a:blip r:embed="rId2"/>
              <a:stretch>
                <a:fillRect/>
              </a:stretch>
            </p:blipFill>
            <p:spPr>
              <a:xfrm>
                <a:off x="0" y="0"/>
                <a:ext cx="1766441" cy="648000"/>
              </a:xfrm>
              <a:prstGeom prst="rect">
                <a:avLst/>
              </a:prstGeom>
              <a:noFill/>
              <a:ln w="9525">
                <a:noFill/>
              </a:ln>
            </p:spPr>
          </p:pic>
          <p:sp>
            <p:nvSpPr>
              <p:cNvPr id="13968" name="矩形 83"/>
              <p:cNvSpPr/>
              <p:nvPr/>
            </p:nvSpPr>
            <p:spPr>
              <a:xfrm>
                <a:off x="15900" y="13701"/>
                <a:ext cx="1729002" cy="636786"/>
              </a:xfrm>
              <a:prstGeom prst="rect">
                <a:avLst/>
              </a:prstGeom>
              <a:noFill/>
              <a:ln w="25400" cap="flat" cmpd="sng">
                <a:solidFill>
                  <a:srgbClr val="00B0F0"/>
                </a:solidFill>
                <a:prstDash val="solid"/>
                <a:miter/>
                <a:headEnd type="none" w="med" len="med"/>
                <a:tailEnd type="none" w="med" len="med"/>
              </a:ln>
            </p:spPr>
            <p:txBody>
              <a:bodyPr anchor="ctr"/>
              <a:p>
                <a:pPr algn="ctr" eaLnBrk="1" hangingPunct="1"/>
                <a:endParaRPr lang="zh-CN" altLang="en-US" dirty="0">
                  <a:solidFill>
                    <a:srgbClr val="FFFFFF"/>
                  </a:solidFill>
                  <a:latin typeface="Arial" panose="020B0604020202020204" pitchFamily="34" charset="0"/>
                  <a:ea typeface="微软雅黑" panose="020B0503020204020204" charset="-122"/>
                </a:endParaRPr>
              </a:p>
            </p:txBody>
          </p:sp>
        </p:grpSp>
        <p:grpSp>
          <p:nvGrpSpPr>
            <p:cNvPr id="13969" name="组合 84"/>
            <p:cNvGrpSpPr/>
            <p:nvPr/>
          </p:nvGrpSpPr>
          <p:grpSpPr>
            <a:xfrm>
              <a:off x="4328970" y="0"/>
              <a:ext cx="1748849" cy="2628000"/>
              <a:chOff x="0" y="0"/>
              <a:chExt cx="1748849" cy="2628000"/>
            </a:xfrm>
          </p:grpSpPr>
          <p:pic>
            <p:nvPicPr>
              <p:cNvPr id="13970" name="Picture 36"/>
              <p:cNvPicPr>
                <a:picLocks noChangeAspect="1"/>
              </p:cNvPicPr>
              <p:nvPr/>
            </p:nvPicPr>
            <p:blipFill>
              <a:blip r:embed="rId2"/>
              <a:stretch>
                <a:fillRect/>
              </a:stretch>
            </p:blipFill>
            <p:spPr>
              <a:xfrm>
                <a:off x="0" y="0"/>
                <a:ext cx="1748849" cy="2628000"/>
              </a:xfrm>
              <a:prstGeom prst="rect">
                <a:avLst/>
              </a:prstGeom>
              <a:noFill/>
              <a:ln w="9525">
                <a:noFill/>
              </a:ln>
            </p:spPr>
          </p:pic>
          <p:sp>
            <p:nvSpPr>
              <p:cNvPr id="13971" name="矩形 86"/>
              <p:cNvSpPr/>
              <p:nvPr/>
            </p:nvSpPr>
            <p:spPr>
              <a:xfrm>
                <a:off x="679" y="20643"/>
                <a:ext cx="1727414" cy="2591605"/>
              </a:xfrm>
              <a:prstGeom prst="rect">
                <a:avLst/>
              </a:prstGeom>
              <a:noFill/>
              <a:ln w="25400" cap="flat" cmpd="sng">
                <a:solidFill>
                  <a:srgbClr val="00B0F0"/>
                </a:solidFill>
                <a:prstDash val="solid"/>
                <a:miter/>
                <a:headEnd type="none" w="med" len="med"/>
                <a:tailEnd type="none" w="med" len="med"/>
              </a:ln>
            </p:spPr>
            <p:txBody>
              <a:bodyPr anchor="ctr"/>
              <a:p>
                <a:pPr algn="ctr" eaLnBrk="1" hangingPunct="1"/>
                <a:endParaRPr lang="zh-CN" altLang="en-US" dirty="0">
                  <a:solidFill>
                    <a:srgbClr val="FFFFFF"/>
                  </a:solidFill>
                  <a:latin typeface="Arial" panose="020B0604020202020204" pitchFamily="34" charset="0"/>
                  <a:ea typeface="微软雅黑" panose="020B0503020204020204" charset="-122"/>
                </a:endParaRPr>
              </a:p>
            </p:txBody>
          </p:sp>
        </p:grpSp>
        <p:grpSp>
          <p:nvGrpSpPr>
            <p:cNvPr id="13972" name="组合 98"/>
            <p:cNvGrpSpPr/>
            <p:nvPr/>
          </p:nvGrpSpPr>
          <p:grpSpPr>
            <a:xfrm>
              <a:off x="6942931" y="3924"/>
              <a:ext cx="436937" cy="2628000"/>
              <a:chOff x="0" y="0"/>
              <a:chExt cx="436937" cy="2628000"/>
            </a:xfrm>
          </p:grpSpPr>
          <p:pic>
            <p:nvPicPr>
              <p:cNvPr id="13973" name="Picture 36"/>
              <p:cNvPicPr>
                <a:picLocks noChangeAspect="1"/>
              </p:cNvPicPr>
              <p:nvPr/>
            </p:nvPicPr>
            <p:blipFill>
              <a:blip r:embed="rId2"/>
              <a:stretch>
                <a:fillRect/>
              </a:stretch>
            </p:blipFill>
            <p:spPr>
              <a:xfrm>
                <a:off x="0" y="0"/>
                <a:ext cx="432000" cy="2628000"/>
              </a:xfrm>
              <a:prstGeom prst="rect">
                <a:avLst/>
              </a:prstGeom>
              <a:noFill/>
              <a:ln w="9525">
                <a:noFill/>
              </a:ln>
            </p:spPr>
          </p:pic>
          <p:sp>
            <p:nvSpPr>
              <p:cNvPr id="13974" name="矩形 89"/>
              <p:cNvSpPr/>
              <p:nvPr/>
            </p:nvSpPr>
            <p:spPr>
              <a:xfrm>
                <a:off x="4831" y="15132"/>
                <a:ext cx="431853" cy="2591605"/>
              </a:xfrm>
              <a:prstGeom prst="rect">
                <a:avLst/>
              </a:prstGeom>
              <a:noFill/>
              <a:ln w="25400" cap="flat" cmpd="sng">
                <a:solidFill>
                  <a:srgbClr val="00B0F0"/>
                </a:solidFill>
                <a:prstDash val="solid"/>
                <a:miter/>
                <a:headEnd type="none" w="med" len="med"/>
                <a:tailEnd type="none" w="med" len="med"/>
              </a:ln>
            </p:spPr>
            <p:txBody>
              <a:bodyPr anchor="ctr"/>
              <a:p>
                <a:pPr algn="ctr" eaLnBrk="1" hangingPunct="1"/>
                <a:endParaRPr lang="zh-CN" altLang="en-US" dirty="0">
                  <a:solidFill>
                    <a:srgbClr val="FFFFFF"/>
                  </a:solidFill>
                  <a:latin typeface="Arial" panose="020B0604020202020204" pitchFamily="34" charset="0"/>
                  <a:ea typeface="微软雅黑" panose="020B0503020204020204" charset="-122"/>
                </a:endParaRPr>
              </a:p>
            </p:txBody>
          </p:sp>
        </p:grpSp>
        <p:sp>
          <p:nvSpPr>
            <p:cNvPr id="13975" name="TextBox 90"/>
            <p:cNvSpPr txBox="1"/>
            <p:nvPr/>
          </p:nvSpPr>
          <p:spPr>
            <a:xfrm>
              <a:off x="200067" y="1441883"/>
              <a:ext cx="528794" cy="460518"/>
            </a:xfrm>
            <a:prstGeom prst="rect">
              <a:avLst/>
            </a:prstGeom>
            <a:noFill/>
            <a:ln w="9525">
              <a:noFill/>
            </a:ln>
          </p:spPr>
          <p:txBody>
            <a:bodyPr>
              <a:spAutoFit/>
            </a:bodyPr>
            <a:p>
              <a:pPr algn="ctr" eaLnBrk="1" hangingPunct="1"/>
              <a:r>
                <a:rPr lang="en-US" altLang="x-none" sz="2400" dirty="0">
                  <a:latin typeface="Arial" panose="020B0604020202020204" pitchFamily="34" charset="0"/>
                </a:rPr>
                <a:t>A</a:t>
              </a:r>
              <a:endParaRPr lang="zh-CN" altLang="en-US" sz="2400" dirty="0">
                <a:latin typeface="Arial" panose="020B0604020202020204" pitchFamily="34" charset="0"/>
              </a:endParaRPr>
            </a:p>
          </p:txBody>
        </p:sp>
        <p:sp>
          <p:nvSpPr>
            <p:cNvPr id="13976" name="TextBox 91"/>
            <p:cNvSpPr txBox="1"/>
            <p:nvPr/>
          </p:nvSpPr>
          <p:spPr>
            <a:xfrm>
              <a:off x="1707327" y="804187"/>
              <a:ext cx="528794" cy="460518"/>
            </a:xfrm>
            <a:prstGeom prst="rect">
              <a:avLst/>
            </a:prstGeom>
            <a:noFill/>
            <a:ln w="9525">
              <a:noFill/>
            </a:ln>
          </p:spPr>
          <p:txBody>
            <a:bodyPr>
              <a:spAutoFit/>
            </a:bodyPr>
            <a:p>
              <a:pPr algn="ctr" eaLnBrk="1" hangingPunct="1"/>
              <a:r>
                <a:rPr lang="en-US" altLang="x-none" sz="2400" dirty="0">
                  <a:latin typeface="Arial" panose="020B0604020202020204" pitchFamily="34" charset="0"/>
                </a:rPr>
                <a:t>B</a:t>
              </a:r>
              <a:endParaRPr lang="zh-CN" altLang="en-US" sz="2400" dirty="0">
                <a:latin typeface="Arial" panose="020B0604020202020204" pitchFamily="34" charset="0"/>
              </a:endParaRPr>
            </a:p>
          </p:txBody>
        </p:sp>
        <p:sp>
          <p:nvSpPr>
            <p:cNvPr id="13977" name="TextBox 92"/>
            <p:cNvSpPr txBox="1"/>
            <p:nvPr/>
          </p:nvSpPr>
          <p:spPr>
            <a:xfrm>
              <a:off x="2350795" y="2559106"/>
              <a:ext cx="528794" cy="460518"/>
            </a:xfrm>
            <a:prstGeom prst="rect">
              <a:avLst/>
            </a:prstGeom>
            <a:noFill/>
            <a:ln w="9525">
              <a:noFill/>
            </a:ln>
          </p:spPr>
          <p:txBody>
            <a:bodyPr>
              <a:spAutoFit/>
            </a:bodyPr>
            <a:p>
              <a:pPr algn="ctr" eaLnBrk="1" hangingPunct="1"/>
              <a:r>
                <a:rPr lang="en-US" altLang="x-none" sz="2400" dirty="0">
                  <a:latin typeface="Arial" panose="020B0604020202020204" pitchFamily="34" charset="0"/>
                </a:rPr>
                <a:t>C</a:t>
              </a:r>
              <a:endParaRPr lang="zh-CN" altLang="en-US" sz="2400" dirty="0">
                <a:latin typeface="Arial" panose="020B0604020202020204" pitchFamily="34" charset="0"/>
              </a:endParaRPr>
            </a:p>
          </p:txBody>
        </p:sp>
        <p:sp>
          <p:nvSpPr>
            <p:cNvPr id="13978" name="TextBox 93"/>
            <p:cNvSpPr txBox="1"/>
            <p:nvPr/>
          </p:nvSpPr>
          <p:spPr>
            <a:xfrm>
              <a:off x="4947052" y="2568226"/>
              <a:ext cx="528794" cy="460518"/>
            </a:xfrm>
            <a:prstGeom prst="rect">
              <a:avLst/>
            </a:prstGeom>
            <a:noFill/>
            <a:ln w="9525">
              <a:noFill/>
            </a:ln>
          </p:spPr>
          <p:txBody>
            <a:bodyPr>
              <a:spAutoFit/>
            </a:bodyPr>
            <a:p>
              <a:pPr algn="ctr" eaLnBrk="1" hangingPunct="1"/>
              <a:r>
                <a:rPr lang="en-US" altLang="x-none" sz="2400" dirty="0">
                  <a:latin typeface="Arial" panose="020B0604020202020204" pitchFamily="34" charset="0"/>
                </a:rPr>
                <a:t>D</a:t>
              </a:r>
              <a:endParaRPr lang="zh-CN" altLang="en-US" sz="2400" dirty="0">
                <a:latin typeface="Arial" panose="020B0604020202020204" pitchFamily="34" charset="0"/>
              </a:endParaRPr>
            </a:p>
          </p:txBody>
        </p:sp>
        <p:sp>
          <p:nvSpPr>
            <p:cNvPr id="13979" name="TextBox 94"/>
            <p:cNvSpPr txBox="1"/>
            <p:nvPr/>
          </p:nvSpPr>
          <p:spPr>
            <a:xfrm>
              <a:off x="6874636" y="2559106"/>
              <a:ext cx="528794" cy="460518"/>
            </a:xfrm>
            <a:prstGeom prst="rect">
              <a:avLst/>
            </a:prstGeom>
            <a:noFill/>
            <a:ln w="9525">
              <a:noFill/>
            </a:ln>
          </p:spPr>
          <p:txBody>
            <a:bodyPr>
              <a:spAutoFit/>
            </a:bodyPr>
            <a:p>
              <a:pPr algn="ctr" eaLnBrk="1" hangingPunct="1"/>
              <a:r>
                <a:rPr lang="en-US" altLang="x-none" sz="2400" dirty="0">
                  <a:latin typeface="Arial" panose="020B0604020202020204" pitchFamily="34" charset="0"/>
                </a:rPr>
                <a:t>E</a:t>
              </a:r>
              <a:endParaRPr lang="zh-CN" altLang="en-US" sz="2400" dirty="0">
                <a:latin typeface="Arial" panose="020B0604020202020204" pitchFamily="34" charset="0"/>
              </a:endParaRPr>
            </a:p>
          </p:txBody>
        </p:sp>
      </p:grpSp>
      <p:sp>
        <p:nvSpPr>
          <p:cNvPr id="13980" name="TextBox 100"/>
          <p:cNvSpPr txBox="1"/>
          <p:nvPr/>
        </p:nvSpPr>
        <p:spPr>
          <a:xfrm>
            <a:off x="2043113" y="2868613"/>
            <a:ext cx="528637" cy="460375"/>
          </a:xfrm>
          <a:prstGeom prst="rect">
            <a:avLst/>
          </a:prstGeom>
          <a:noFill/>
          <a:ln w="9525">
            <a:noFill/>
          </a:ln>
        </p:spPr>
        <p:txBody>
          <a:bodyPr>
            <a:spAutoFit/>
          </a:bodyPr>
          <a:p>
            <a:pPr algn="ctr" eaLnBrk="1" hangingPunct="1"/>
            <a:r>
              <a:rPr lang="en-US" altLang="x-none" sz="2400" dirty="0">
                <a:latin typeface="Arial" panose="020B0604020202020204" pitchFamily="34" charset="0"/>
              </a:rPr>
              <a:t>6</a:t>
            </a:r>
            <a:endParaRPr lang="zh-CN" altLang="en-US" sz="2400" dirty="0">
              <a:latin typeface="Arial" panose="020B0604020202020204" pitchFamily="34" charset="0"/>
            </a:endParaRPr>
          </a:p>
        </p:txBody>
      </p:sp>
      <p:sp>
        <p:nvSpPr>
          <p:cNvPr id="13981" name="TextBox 101"/>
          <p:cNvSpPr txBox="1"/>
          <p:nvPr/>
        </p:nvSpPr>
        <p:spPr>
          <a:xfrm>
            <a:off x="2635250" y="3678238"/>
            <a:ext cx="528638" cy="460375"/>
          </a:xfrm>
          <a:prstGeom prst="rect">
            <a:avLst/>
          </a:prstGeom>
          <a:noFill/>
          <a:ln w="9525">
            <a:noFill/>
          </a:ln>
        </p:spPr>
        <p:txBody>
          <a:bodyPr>
            <a:spAutoFit/>
          </a:bodyPr>
          <a:p>
            <a:pPr algn="ctr" eaLnBrk="1" hangingPunct="1"/>
            <a:r>
              <a:rPr lang="en-US" altLang="x-none" sz="2400" dirty="0">
                <a:latin typeface="Arial" panose="020B0604020202020204" pitchFamily="34" charset="0"/>
              </a:rPr>
              <a:t>4</a:t>
            </a:r>
            <a:endParaRPr lang="zh-CN" altLang="en-US" sz="2400" dirty="0">
              <a:latin typeface="Arial" panose="020B0604020202020204" pitchFamily="34" charset="0"/>
            </a:endParaRPr>
          </a:p>
        </p:txBody>
      </p:sp>
      <p:sp>
        <p:nvSpPr>
          <p:cNvPr id="13982" name="TextBox 102"/>
          <p:cNvSpPr txBox="1"/>
          <p:nvPr/>
        </p:nvSpPr>
        <p:spPr>
          <a:xfrm>
            <a:off x="3768725" y="2546350"/>
            <a:ext cx="528638" cy="460375"/>
          </a:xfrm>
          <a:prstGeom prst="rect">
            <a:avLst/>
          </a:prstGeom>
          <a:noFill/>
          <a:ln w="9525">
            <a:noFill/>
          </a:ln>
        </p:spPr>
        <p:txBody>
          <a:bodyPr>
            <a:spAutoFit/>
          </a:bodyPr>
          <a:p>
            <a:pPr algn="ctr" eaLnBrk="1" hangingPunct="1"/>
            <a:r>
              <a:rPr lang="en-US" altLang="x-none" sz="2400" dirty="0">
                <a:latin typeface="Arial" panose="020B0604020202020204" pitchFamily="34" charset="0"/>
              </a:rPr>
              <a:t>3</a:t>
            </a:r>
            <a:endParaRPr lang="zh-CN" altLang="en-US" sz="2400" dirty="0">
              <a:latin typeface="Arial" panose="020B0604020202020204" pitchFamily="34" charset="0"/>
            </a:endParaRPr>
          </a:p>
        </p:txBody>
      </p:sp>
      <p:sp>
        <p:nvSpPr>
          <p:cNvPr id="13983" name="TextBox 103"/>
          <p:cNvSpPr txBox="1"/>
          <p:nvPr/>
        </p:nvSpPr>
        <p:spPr>
          <a:xfrm>
            <a:off x="4149725" y="3041650"/>
            <a:ext cx="528638" cy="460375"/>
          </a:xfrm>
          <a:prstGeom prst="rect">
            <a:avLst/>
          </a:prstGeom>
          <a:noFill/>
          <a:ln w="9525">
            <a:noFill/>
          </a:ln>
        </p:spPr>
        <p:txBody>
          <a:bodyPr>
            <a:spAutoFit/>
          </a:bodyPr>
          <a:p>
            <a:pPr algn="ctr" eaLnBrk="1" hangingPunct="1"/>
            <a:r>
              <a:rPr lang="en-US" altLang="x-none" sz="2400" dirty="0">
                <a:latin typeface="Arial" panose="020B0604020202020204" pitchFamily="34" charset="0"/>
              </a:rPr>
              <a:t>2</a:t>
            </a:r>
            <a:endParaRPr lang="zh-CN" altLang="en-US" sz="2400" dirty="0">
              <a:latin typeface="Arial" panose="020B0604020202020204" pitchFamily="34" charset="0"/>
            </a:endParaRPr>
          </a:p>
        </p:txBody>
      </p:sp>
      <p:sp>
        <p:nvSpPr>
          <p:cNvPr id="13984" name="TextBox 104"/>
          <p:cNvSpPr txBox="1"/>
          <p:nvPr/>
        </p:nvSpPr>
        <p:spPr>
          <a:xfrm>
            <a:off x="3762375" y="4252913"/>
            <a:ext cx="528638" cy="460375"/>
          </a:xfrm>
          <a:prstGeom prst="rect">
            <a:avLst/>
          </a:prstGeom>
          <a:noFill/>
          <a:ln w="9525">
            <a:noFill/>
          </a:ln>
        </p:spPr>
        <p:txBody>
          <a:bodyPr>
            <a:spAutoFit/>
          </a:bodyPr>
          <a:p>
            <a:pPr algn="ctr" eaLnBrk="1" hangingPunct="1"/>
            <a:r>
              <a:rPr lang="en-US" altLang="x-none" sz="2400" dirty="0">
                <a:latin typeface="Arial" panose="020B0604020202020204" pitchFamily="34" charset="0"/>
              </a:rPr>
              <a:t>3</a:t>
            </a:r>
            <a:endParaRPr lang="zh-CN" altLang="en-US" sz="2400" dirty="0">
              <a:latin typeface="Arial" panose="020B0604020202020204" pitchFamily="34" charset="0"/>
            </a:endParaRPr>
          </a:p>
        </p:txBody>
      </p:sp>
      <p:sp>
        <p:nvSpPr>
          <p:cNvPr id="13985" name="TextBox 105"/>
          <p:cNvSpPr txBox="1"/>
          <p:nvPr/>
        </p:nvSpPr>
        <p:spPr>
          <a:xfrm>
            <a:off x="4805363" y="4776788"/>
            <a:ext cx="528637" cy="460375"/>
          </a:xfrm>
          <a:prstGeom prst="rect">
            <a:avLst/>
          </a:prstGeom>
          <a:noFill/>
          <a:ln w="9525">
            <a:noFill/>
          </a:ln>
        </p:spPr>
        <p:txBody>
          <a:bodyPr>
            <a:spAutoFit/>
          </a:bodyPr>
          <a:p>
            <a:pPr algn="ctr" eaLnBrk="1" hangingPunct="1"/>
            <a:r>
              <a:rPr lang="en-US" altLang="x-none" sz="2400" dirty="0">
                <a:latin typeface="Arial" panose="020B0604020202020204" pitchFamily="34" charset="0"/>
              </a:rPr>
              <a:t>8</a:t>
            </a:r>
            <a:endParaRPr lang="zh-CN" altLang="en-US" sz="2400" dirty="0">
              <a:latin typeface="Arial" panose="020B0604020202020204" pitchFamily="34" charset="0"/>
            </a:endParaRPr>
          </a:p>
        </p:txBody>
      </p:sp>
      <p:sp>
        <p:nvSpPr>
          <p:cNvPr id="13986" name="TextBox 106"/>
          <p:cNvSpPr txBox="1"/>
          <p:nvPr/>
        </p:nvSpPr>
        <p:spPr>
          <a:xfrm>
            <a:off x="6243638" y="3286125"/>
            <a:ext cx="528637" cy="460375"/>
          </a:xfrm>
          <a:prstGeom prst="rect">
            <a:avLst/>
          </a:prstGeom>
          <a:noFill/>
          <a:ln w="9525">
            <a:noFill/>
          </a:ln>
        </p:spPr>
        <p:txBody>
          <a:bodyPr>
            <a:spAutoFit/>
          </a:bodyPr>
          <a:p>
            <a:pPr algn="ctr" eaLnBrk="1" hangingPunct="1"/>
            <a:r>
              <a:rPr lang="en-US" altLang="x-none" sz="2400" dirty="0">
                <a:latin typeface="Arial" panose="020B0604020202020204" pitchFamily="34" charset="0"/>
              </a:rPr>
              <a:t>12</a:t>
            </a:r>
            <a:endParaRPr lang="zh-CN" altLang="en-US" sz="2400" dirty="0">
              <a:latin typeface="Arial" panose="020B0604020202020204" pitchFamily="34" charset="0"/>
            </a:endParaRPr>
          </a:p>
        </p:txBody>
      </p:sp>
      <p:sp>
        <p:nvSpPr>
          <p:cNvPr id="13987" name="TextBox 107"/>
          <p:cNvSpPr txBox="1"/>
          <p:nvPr/>
        </p:nvSpPr>
        <p:spPr>
          <a:xfrm>
            <a:off x="7389813" y="4797425"/>
            <a:ext cx="528637" cy="460375"/>
          </a:xfrm>
          <a:prstGeom prst="rect">
            <a:avLst/>
          </a:prstGeom>
          <a:noFill/>
          <a:ln w="9525">
            <a:noFill/>
          </a:ln>
        </p:spPr>
        <p:txBody>
          <a:bodyPr>
            <a:spAutoFit/>
          </a:bodyPr>
          <a:p>
            <a:pPr algn="ctr" eaLnBrk="1" hangingPunct="1"/>
            <a:r>
              <a:rPr lang="en-US" altLang="x-none" sz="2400" dirty="0">
                <a:latin typeface="Arial" panose="020B0604020202020204" pitchFamily="34" charset="0"/>
              </a:rPr>
              <a:t>8</a:t>
            </a:r>
            <a:endParaRPr lang="zh-CN" altLang="en-US" sz="2400" dirty="0">
              <a:latin typeface="Arial" panose="020B0604020202020204" pitchFamily="34" charset="0"/>
            </a:endParaRPr>
          </a:p>
        </p:txBody>
      </p:sp>
      <p:sp>
        <p:nvSpPr>
          <p:cNvPr id="13988" name="TextBox 108"/>
          <p:cNvSpPr txBox="1"/>
          <p:nvPr/>
        </p:nvSpPr>
        <p:spPr>
          <a:xfrm>
            <a:off x="8824913" y="3262313"/>
            <a:ext cx="528637" cy="460375"/>
          </a:xfrm>
          <a:prstGeom prst="rect">
            <a:avLst/>
          </a:prstGeom>
          <a:noFill/>
          <a:ln w="9525">
            <a:noFill/>
          </a:ln>
        </p:spPr>
        <p:txBody>
          <a:bodyPr>
            <a:spAutoFit/>
          </a:bodyPr>
          <a:p>
            <a:pPr algn="ctr" eaLnBrk="1" hangingPunct="1"/>
            <a:r>
              <a:rPr lang="en-US" altLang="x-none" sz="2400" dirty="0">
                <a:latin typeface="Arial" panose="020B0604020202020204" pitchFamily="34" charset="0"/>
              </a:rPr>
              <a:t>12</a:t>
            </a:r>
            <a:endParaRPr lang="zh-CN" altLang="en-US" sz="2400" dirty="0">
              <a:latin typeface="Arial" panose="020B0604020202020204" pitchFamily="34" charset="0"/>
            </a:endParaRPr>
          </a:p>
        </p:txBody>
      </p:sp>
      <p:sp>
        <p:nvSpPr>
          <p:cNvPr id="13989" name="TextBox 109"/>
          <p:cNvSpPr txBox="1"/>
          <p:nvPr/>
        </p:nvSpPr>
        <p:spPr>
          <a:xfrm>
            <a:off x="9329738" y="4762500"/>
            <a:ext cx="528637" cy="460375"/>
          </a:xfrm>
          <a:prstGeom prst="rect">
            <a:avLst/>
          </a:prstGeom>
          <a:noFill/>
          <a:ln w="9525">
            <a:noFill/>
          </a:ln>
        </p:spPr>
        <p:txBody>
          <a:bodyPr>
            <a:spAutoFit/>
          </a:bodyPr>
          <a:p>
            <a:pPr algn="ctr" eaLnBrk="1" hangingPunct="1"/>
            <a:r>
              <a:rPr lang="en-US" altLang="x-none" sz="2400" dirty="0">
                <a:latin typeface="Arial" panose="020B0604020202020204" pitchFamily="34" charset="0"/>
              </a:rPr>
              <a:t>2</a:t>
            </a:r>
            <a:endParaRPr lang="zh-CN" altLang="en-US" sz="2400" dirty="0">
              <a:latin typeface="Arial" panose="020B0604020202020204" pitchFamily="34" charset="0"/>
            </a:endParaRPr>
          </a:p>
        </p:txBody>
      </p:sp>
      <p:sp>
        <p:nvSpPr>
          <p:cNvPr id="2" name="文本框 1"/>
          <p:cNvSpPr txBox="1"/>
          <p:nvPr/>
        </p:nvSpPr>
        <p:spPr>
          <a:xfrm>
            <a:off x="701040" y="985520"/>
            <a:ext cx="1579880" cy="1014730"/>
          </a:xfrm>
          <a:prstGeom prst="rect">
            <a:avLst/>
          </a:prstGeom>
          <a:noFill/>
        </p:spPr>
        <p:txBody>
          <a:bodyPr wrap="none" rtlCol="0">
            <a:spAutoFit/>
          </a:bodyPr>
          <a:p>
            <a:r>
              <a:rPr lang="zh-CN" altLang="en-US" sz="6000"/>
              <a:t>例</a:t>
            </a:r>
            <a:r>
              <a:rPr lang="en-US" altLang="zh-CN" sz="6000"/>
              <a:t>1:</a:t>
            </a:r>
            <a:endParaRPr lang="en-US" altLang="zh-CN" sz="6000"/>
          </a:p>
        </p:txBody>
      </p:sp>
      <p:sp>
        <p:nvSpPr>
          <p:cNvPr id="3" name="文本框 2"/>
          <p:cNvSpPr txBox="1"/>
          <p:nvPr/>
        </p:nvSpPr>
        <p:spPr>
          <a:xfrm>
            <a:off x="11430" y="155575"/>
            <a:ext cx="4619625" cy="829945"/>
          </a:xfrm>
          <a:prstGeom prst="rect">
            <a:avLst/>
          </a:prstGeom>
          <a:noFill/>
        </p:spPr>
        <p:txBody>
          <a:bodyPr wrap="none" rtlCol="0">
            <a:spAutoFit/>
          </a:bodyPr>
          <a:p>
            <a:r>
              <a:rPr lang="zh-CN" altLang="en-US" sz="4800"/>
              <a:t>知识点一</a:t>
            </a:r>
            <a:r>
              <a:rPr lang="en-US" altLang="zh-CN" sz="4800"/>
              <a:t>:</a:t>
            </a:r>
            <a:r>
              <a:rPr lang="zh-CN" altLang="en-US" sz="4800"/>
              <a:t>感受比</a:t>
            </a:r>
            <a:endParaRPr lang="zh-CN" altLang="en-US" sz="4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331"/>
                                        </p:tgtEl>
                                        <p:attrNameLst>
                                          <p:attrName>style.visibility</p:attrName>
                                        </p:attrNameLst>
                                      </p:cBhvr>
                                      <p:to>
                                        <p:strVal val="visible"/>
                                      </p:to>
                                    </p:set>
                                    <p:animEffect transition="in" filter="dissolve">
                                      <p:cBhvr>
                                        <p:cTn id="7" dur="500"/>
                                        <p:tgtEl>
                                          <p:spTgt spid="13331"/>
                                        </p:tgtEl>
                                      </p:cBhvr>
                                    </p:animEffect>
                                  </p:childTnLst>
                                </p:cTn>
                              </p:par>
                              <p:par>
                                <p:cTn id="8" presetID="9" presetClass="entr" presetSubtype="0" fill="hold" nodeType="withEffect">
                                  <p:stCondLst>
                                    <p:cond delay="0"/>
                                  </p:stCondLst>
                                  <p:childTnLst>
                                    <p:set>
                                      <p:cBhvr>
                                        <p:cTn id="9" dur="1" fill="hold">
                                          <p:stCondLst>
                                            <p:cond delay="0"/>
                                          </p:stCondLst>
                                        </p:cTn>
                                        <p:tgtEl>
                                          <p:spTgt spid="13948"/>
                                        </p:tgtEl>
                                        <p:attrNameLst>
                                          <p:attrName>style.visibility</p:attrName>
                                        </p:attrNameLst>
                                      </p:cBhvr>
                                      <p:to>
                                        <p:strVal val="visible"/>
                                      </p:to>
                                    </p:set>
                                    <p:animEffect transition="in" filter="dissolve">
                                      <p:cBhvr>
                                        <p:cTn id="10" dur="500"/>
                                        <p:tgtEl>
                                          <p:spTgt spid="13948"/>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xit" presetSubtype="0" fill="hold" nodeType="clickEffect">
                                  <p:stCondLst>
                                    <p:cond delay="0"/>
                                  </p:stCondLst>
                                  <p:childTnLst>
                                    <p:animEffect transition="out" filter="dissolve">
                                      <p:cBhvr>
                                        <p:cTn id="14" dur="500"/>
                                        <p:tgtEl>
                                          <p:spTgt spid="13959"/>
                                        </p:tgtEl>
                                      </p:cBhvr>
                                    </p:animEffect>
                                    <p:set>
                                      <p:cBhvr>
                                        <p:cTn id="15" dur="1" fill="hold">
                                          <p:stCondLst>
                                            <p:cond delay="499"/>
                                          </p:stCondLst>
                                        </p:cTn>
                                        <p:tgtEl>
                                          <p:spTgt spid="1395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3980"/>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398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3982"/>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3983"/>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3984"/>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3985"/>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3986"/>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3987"/>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3988"/>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139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80" grpId="0"/>
      <p:bldP spid="13981" grpId="0"/>
      <p:bldP spid="13982" grpId="0"/>
      <p:bldP spid="13983" grpId="0"/>
      <p:bldP spid="13984" grpId="0"/>
      <p:bldP spid="13985" grpId="0"/>
      <p:bldP spid="13986" grpId="0"/>
      <p:bldP spid="13987" grpId="0"/>
      <p:bldP spid="13988" grpId="0"/>
      <p:bldP spid="1398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33425" y="1095375"/>
            <a:ext cx="11389995" cy="1445260"/>
          </a:xfrm>
          <a:prstGeom prst="rect">
            <a:avLst/>
          </a:prstGeom>
          <a:noFill/>
        </p:spPr>
        <p:txBody>
          <a:bodyPr wrap="none" rtlCol="0">
            <a:spAutoFit/>
          </a:bodyPr>
          <a:p>
            <a:r>
              <a:rPr lang="en-US" altLang="zh-CN" sz="4400"/>
              <a:t>1</a:t>
            </a:r>
            <a:r>
              <a:rPr lang="zh-CN" altLang="en-US" sz="4400"/>
              <a:t>，观察下面的图片</a:t>
            </a:r>
            <a:r>
              <a:rPr lang="en-US" altLang="zh-CN" sz="4400"/>
              <a:t>,</a:t>
            </a:r>
            <a:r>
              <a:rPr lang="zh-CN" altLang="en-US" sz="4400"/>
              <a:t>那几张图片与图</a:t>
            </a:r>
            <a:r>
              <a:rPr lang="en-US" altLang="zh-CN" sz="4400"/>
              <a:t>A</a:t>
            </a:r>
            <a:r>
              <a:rPr lang="zh-CN" altLang="en-US" sz="4400"/>
              <a:t>比较像</a:t>
            </a:r>
            <a:r>
              <a:rPr lang="en-US" altLang="zh-CN" sz="4400"/>
              <a:t>?</a:t>
            </a:r>
            <a:endParaRPr lang="en-US" altLang="zh-CN" sz="4400"/>
          </a:p>
          <a:p>
            <a:r>
              <a:rPr lang="en-US" altLang="zh-CN" sz="4400"/>
              <a:t>2</a:t>
            </a:r>
            <a:r>
              <a:rPr lang="zh-CN" altLang="en-US" sz="4400"/>
              <a:t>，下面这些图片的长与宽有什么关系</a:t>
            </a:r>
            <a:r>
              <a:rPr lang="en-US" altLang="zh-CN" sz="4400"/>
              <a:t>?</a:t>
            </a:r>
            <a:endParaRPr lang="en-US" altLang="zh-CN" sz="44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表格 2"/>
          <p:cNvGraphicFramePr/>
          <p:nvPr/>
        </p:nvGraphicFramePr>
        <p:xfrm>
          <a:off x="822960" y="1051560"/>
          <a:ext cx="10816590" cy="4998720"/>
        </p:xfrm>
        <a:graphic>
          <a:graphicData uri="http://schemas.openxmlformats.org/drawingml/2006/table">
            <a:tbl>
              <a:tblPr firstRow="1" bandRow="1">
                <a:tableStyleId>{C4B1156A-380E-4F78-BDF5-A606A8083BF9}</a:tableStyleId>
              </a:tblPr>
              <a:tblGrid>
                <a:gridCol w="1802765"/>
                <a:gridCol w="1802765"/>
                <a:gridCol w="1802765"/>
                <a:gridCol w="1802765"/>
                <a:gridCol w="1802765"/>
                <a:gridCol w="1802765"/>
              </a:tblGrid>
              <a:tr h="833120">
                <a:tc>
                  <a:txBody>
                    <a:bodyPr/>
                    <a:p>
                      <a:pPr>
                        <a:buNone/>
                      </a:pPr>
                      <a:r>
                        <a:rPr lang="zh-CN" altLang="en-US" sz="3200" b="1"/>
                        <a:t>与图</a:t>
                      </a:r>
                      <a:r>
                        <a:rPr lang="en-US" altLang="zh-CN" sz="3200" b="1"/>
                        <a:t>A</a:t>
                      </a:r>
                      <a:r>
                        <a:rPr lang="zh-CN" altLang="en-US" sz="3200" b="1"/>
                        <a:t>像或不像</a:t>
                      </a:r>
                      <a:endParaRPr lang="zh-CN" altLang="en-US" sz="3200" b="1"/>
                    </a:p>
                  </a:txBody>
                  <a:tcPr/>
                </a:tc>
                <a:tc>
                  <a:txBody>
                    <a:bodyPr/>
                    <a:p>
                      <a:pPr>
                        <a:buNone/>
                      </a:pPr>
                      <a:r>
                        <a:rPr lang="zh-CN" altLang="en-US" sz="3200" b="1"/>
                        <a:t>图形</a:t>
                      </a:r>
                      <a:endParaRPr lang="zh-CN" altLang="en-US" sz="3200" b="1"/>
                    </a:p>
                  </a:txBody>
                  <a:tcPr/>
                </a:tc>
                <a:tc>
                  <a:txBody>
                    <a:bodyPr/>
                    <a:p>
                      <a:pPr>
                        <a:buNone/>
                      </a:pPr>
                      <a:r>
                        <a:rPr lang="zh-CN" altLang="en-US" sz="3200" b="1"/>
                        <a:t>长</a:t>
                      </a:r>
                      <a:r>
                        <a:rPr lang="en-US" altLang="zh-CN" sz="3200" b="1"/>
                        <a:t>/</a:t>
                      </a:r>
                      <a:r>
                        <a:rPr lang="zh-CN" altLang="en-US" sz="3200" b="1"/>
                        <a:t>小格</a:t>
                      </a:r>
                      <a:endParaRPr lang="zh-CN" altLang="en-US" sz="3200" b="1"/>
                    </a:p>
                  </a:txBody>
                  <a:tcPr/>
                </a:tc>
                <a:tc>
                  <a:txBody>
                    <a:bodyPr/>
                    <a:p>
                      <a:pPr>
                        <a:buNone/>
                      </a:pPr>
                      <a:r>
                        <a:rPr lang="zh-CN" altLang="en-US" sz="3200" b="1"/>
                        <a:t>宽</a:t>
                      </a:r>
                      <a:r>
                        <a:rPr lang="en-US" altLang="zh-CN" sz="3200" b="1"/>
                        <a:t>/</a:t>
                      </a:r>
                      <a:r>
                        <a:rPr lang="zh-CN" altLang="en-US" sz="3200" b="1"/>
                        <a:t>小格</a:t>
                      </a:r>
                      <a:endParaRPr lang="zh-CN" altLang="en-US" sz="3200" b="1"/>
                    </a:p>
                  </a:txBody>
                  <a:tcPr/>
                </a:tc>
                <a:tc>
                  <a:txBody>
                    <a:bodyPr/>
                    <a:p>
                      <a:pPr>
                        <a:buNone/>
                      </a:pPr>
                      <a:r>
                        <a:rPr lang="zh-CN" altLang="en-US" sz="3200" b="1"/>
                        <a:t>长是宽的倍数</a:t>
                      </a:r>
                      <a:endParaRPr lang="zh-CN" altLang="en-US" sz="3200" b="1"/>
                    </a:p>
                  </a:txBody>
                  <a:tcPr/>
                </a:tc>
                <a:tc>
                  <a:txBody>
                    <a:bodyPr/>
                    <a:p>
                      <a:pPr>
                        <a:buNone/>
                      </a:pPr>
                      <a:r>
                        <a:rPr lang="zh-CN" altLang="en-US" sz="3200" b="1"/>
                        <a:t>宽是长的几分之几</a:t>
                      </a:r>
                      <a:endParaRPr lang="zh-CN" altLang="en-US" sz="3200" b="1"/>
                    </a:p>
                  </a:txBody>
                  <a:tcPr/>
                </a:tc>
              </a:tr>
              <a:tr h="833120">
                <a:tc rowSpan="3">
                  <a:txBody>
                    <a:bodyPr/>
                    <a:p>
                      <a:pPr>
                        <a:buNone/>
                      </a:pPr>
                      <a:r>
                        <a:rPr lang="zh-CN" altLang="en-US" sz="3200" b="1"/>
                        <a:t>像</a:t>
                      </a:r>
                      <a:endParaRPr lang="zh-CN" altLang="en-US" sz="3200" b="1"/>
                    </a:p>
                  </a:txBody>
                  <a:tcPr/>
                </a:tc>
                <a:tc>
                  <a:txBody>
                    <a:bodyPr/>
                    <a:p>
                      <a:pPr>
                        <a:buNone/>
                      </a:pPr>
                      <a:r>
                        <a:rPr lang="zh-CN" altLang="en-US" sz="3200" b="1"/>
                        <a:t>图</a:t>
                      </a:r>
                      <a:r>
                        <a:rPr lang="en-US" altLang="zh-CN" sz="3200" b="1"/>
                        <a:t>A</a:t>
                      </a:r>
                      <a:endParaRPr lang="en-US" altLang="zh-CN" sz="3200" b="1"/>
                    </a:p>
                  </a:txBody>
                  <a:tcPr/>
                </a:tc>
                <a:tc>
                  <a:txBody>
                    <a:bodyPr/>
                    <a:p>
                      <a:pPr>
                        <a:buNone/>
                      </a:pPr>
                      <a:r>
                        <a:rPr lang="en-US" altLang="zh-CN" sz="3200" b="1"/>
                        <a:t>6</a:t>
                      </a:r>
                      <a:endParaRPr lang="en-US" altLang="zh-CN" sz="3200" b="1"/>
                    </a:p>
                  </a:txBody>
                  <a:tcPr/>
                </a:tc>
                <a:tc>
                  <a:txBody>
                    <a:bodyPr/>
                    <a:p>
                      <a:pPr>
                        <a:buNone/>
                      </a:pPr>
                      <a:r>
                        <a:rPr lang="en-US" altLang="zh-CN" sz="3200" b="1"/>
                        <a:t>4</a:t>
                      </a:r>
                      <a:endParaRPr lang="en-US" altLang="zh-CN" sz="3200" b="1"/>
                    </a:p>
                  </a:txBody>
                  <a:tcPr/>
                </a:tc>
                <a:tc>
                  <a:txBody>
                    <a:bodyPr/>
                    <a:p>
                      <a:pPr>
                        <a:buNone/>
                      </a:pPr>
                      <a:r>
                        <a:rPr lang="en-US" altLang="zh-CN" sz="3200" b="1"/>
                        <a:t>1.5</a:t>
                      </a:r>
                      <a:endParaRPr lang="en-US" altLang="zh-CN" sz="3200" b="1"/>
                    </a:p>
                  </a:txBody>
                  <a:tcPr/>
                </a:tc>
                <a:tc>
                  <a:txBody>
                    <a:bodyPr/>
                    <a:p>
                      <a:pPr>
                        <a:buNone/>
                      </a:pPr>
                      <a:r>
                        <a:rPr lang="en-US" altLang="zh-CN" sz="3200" b="1"/>
                        <a:t>2/3</a:t>
                      </a:r>
                      <a:endParaRPr lang="en-US" altLang="zh-CN" sz="3200" b="1"/>
                    </a:p>
                  </a:txBody>
                  <a:tcPr/>
                </a:tc>
              </a:tr>
              <a:tr h="833120">
                <a:tc vMerge="1">
                  <a:tcPr/>
                </a:tc>
                <a:tc>
                  <a:txBody>
                    <a:bodyPr/>
                    <a:p>
                      <a:pPr>
                        <a:buNone/>
                      </a:pPr>
                      <a:r>
                        <a:rPr lang="zh-CN" altLang="en-US" sz="3200" b="1"/>
                        <a:t>图</a:t>
                      </a:r>
                      <a:r>
                        <a:rPr lang="en-US" altLang="zh-CN" sz="3200" b="1"/>
                        <a:t>B</a:t>
                      </a:r>
                      <a:endParaRPr lang="en-US" altLang="zh-CN" sz="3200" b="1"/>
                    </a:p>
                  </a:txBody>
                  <a:tcPr/>
                </a:tc>
                <a:tc>
                  <a:txBody>
                    <a:bodyPr/>
                    <a:p>
                      <a:pPr>
                        <a:buNone/>
                      </a:pPr>
                      <a:r>
                        <a:rPr lang="en-US" altLang="zh-CN" sz="3200" b="1"/>
                        <a:t>3</a:t>
                      </a:r>
                      <a:endParaRPr lang="en-US" altLang="zh-CN" sz="3200" b="1"/>
                    </a:p>
                  </a:txBody>
                  <a:tcPr/>
                </a:tc>
                <a:tc>
                  <a:txBody>
                    <a:bodyPr/>
                    <a:p>
                      <a:pPr>
                        <a:buNone/>
                      </a:pPr>
                      <a:r>
                        <a:rPr lang="en-US" altLang="zh-CN" sz="3200" b="1"/>
                        <a:t>2</a:t>
                      </a:r>
                      <a:endParaRPr lang="en-US" altLang="zh-CN" sz="3200" b="1"/>
                    </a:p>
                  </a:txBody>
                  <a:tcPr/>
                </a:tc>
                <a:tc>
                  <a:txBody>
                    <a:bodyPr/>
                    <a:p>
                      <a:pPr>
                        <a:buNone/>
                      </a:pPr>
                      <a:r>
                        <a:rPr lang="en-US" altLang="zh-CN" sz="3200" b="1"/>
                        <a:t>1.5</a:t>
                      </a:r>
                      <a:endParaRPr lang="en-US" altLang="zh-CN" sz="3200" b="1"/>
                    </a:p>
                  </a:txBody>
                  <a:tcPr/>
                </a:tc>
                <a:tc>
                  <a:txBody>
                    <a:bodyPr/>
                    <a:p>
                      <a:pPr>
                        <a:buNone/>
                      </a:pPr>
                      <a:r>
                        <a:rPr lang="en-US" altLang="zh-CN" sz="3200" b="1"/>
                        <a:t>2/3</a:t>
                      </a:r>
                      <a:endParaRPr lang="en-US" altLang="zh-CN" sz="3200" b="1"/>
                    </a:p>
                  </a:txBody>
                  <a:tcPr/>
                </a:tc>
              </a:tr>
              <a:tr h="833120">
                <a:tc vMerge="1">
                  <a:tcPr/>
                </a:tc>
                <a:tc>
                  <a:txBody>
                    <a:bodyPr/>
                    <a:p>
                      <a:pPr>
                        <a:buNone/>
                      </a:pPr>
                      <a:r>
                        <a:rPr lang="zh-CN" altLang="en-US" sz="3200" b="1"/>
                        <a:t>图</a:t>
                      </a:r>
                      <a:r>
                        <a:rPr lang="en-US" altLang="zh-CN" sz="3200" b="1"/>
                        <a:t>D</a:t>
                      </a:r>
                      <a:endParaRPr lang="en-US" altLang="zh-CN" sz="3200" b="1"/>
                    </a:p>
                  </a:txBody>
                  <a:tcPr/>
                </a:tc>
                <a:tc>
                  <a:txBody>
                    <a:bodyPr/>
                    <a:p>
                      <a:pPr>
                        <a:buNone/>
                      </a:pPr>
                      <a:r>
                        <a:rPr lang="en-US" altLang="zh-CN" sz="3200" b="1"/>
                        <a:t>12</a:t>
                      </a:r>
                      <a:endParaRPr lang="en-US" altLang="zh-CN" sz="3200" b="1"/>
                    </a:p>
                  </a:txBody>
                  <a:tcPr/>
                </a:tc>
                <a:tc>
                  <a:txBody>
                    <a:bodyPr/>
                    <a:p>
                      <a:pPr>
                        <a:buNone/>
                      </a:pPr>
                      <a:r>
                        <a:rPr lang="en-US" altLang="zh-CN" sz="3200" b="1"/>
                        <a:t>8</a:t>
                      </a:r>
                      <a:endParaRPr lang="en-US" altLang="zh-CN" sz="3200" b="1"/>
                    </a:p>
                  </a:txBody>
                  <a:tcPr/>
                </a:tc>
                <a:tc>
                  <a:txBody>
                    <a:bodyPr/>
                    <a:p>
                      <a:pPr>
                        <a:buNone/>
                      </a:pPr>
                      <a:r>
                        <a:rPr lang="en-US" altLang="zh-CN" sz="3200" b="1"/>
                        <a:t>1.5</a:t>
                      </a:r>
                      <a:endParaRPr lang="en-US" altLang="zh-CN" sz="3200" b="1"/>
                    </a:p>
                  </a:txBody>
                  <a:tcPr/>
                </a:tc>
                <a:tc>
                  <a:txBody>
                    <a:bodyPr/>
                    <a:p>
                      <a:pPr>
                        <a:buNone/>
                      </a:pPr>
                      <a:r>
                        <a:rPr lang="en-US" altLang="zh-CN" sz="3200" b="1"/>
                        <a:t>2/3</a:t>
                      </a:r>
                      <a:endParaRPr lang="en-US" altLang="zh-CN" sz="3200" b="1"/>
                    </a:p>
                  </a:txBody>
                  <a:tcPr/>
                </a:tc>
              </a:tr>
              <a:tr h="833120">
                <a:tc rowSpan="2">
                  <a:txBody>
                    <a:bodyPr/>
                    <a:p>
                      <a:pPr>
                        <a:buNone/>
                      </a:pPr>
                      <a:r>
                        <a:rPr lang="zh-CN" altLang="en-US" sz="3200" b="1"/>
                        <a:t>不像</a:t>
                      </a:r>
                      <a:endParaRPr lang="zh-CN" altLang="en-US" sz="3200" b="1"/>
                    </a:p>
                  </a:txBody>
                  <a:tcPr/>
                </a:tc>
                <a:tc>
                  <a:txBody>
                    <a:bodyPr/>
                    <a:p>
                      <a:pPr>
                        <a:buNone/>
                      </a:pPr>
                      <a:r>
                        <a:rPr lang="zh-CN" altLang="en-US" sz="3200" b="1"/>
                        <a:t>图</a:t>
                      </a:r>
                      <a:r>
                        <a:rPr lang="en-US" altLang="zh-CN" sz="3200" b="1"/>
                        <a:t>C</a:t>
                      </a:r>
                      <a:endParaRPr lang="en-US" altLang="zh-CN" sz="3200" b="1"/>
                    </a:p>
                  </a:txBody>
                  <a:tcPr/>
                </a:tc>
                <a:tc>
                  <a:txBody>
                    <a:bodyPr/>
                    <a:p>
                      <a:pPr>
                        <a:buNone/>
                      </a:pPr>
                      <a:r>
                        <a:rPr lang="en-US" altLang="zh-CN" sz="3200" b="1"/>
                        <a:t>8</a:t>
                      </a:r>
                      <a:endParaRPr lang="en-US" altLang="zh-CN" sz="3200" b="1"/>
                    </a:p>
                  </a:txBody>
                  <a:tcPr/>
                </a:tc>
                <a:tc>
                  <a:txBody>
                    <a:bodyPr/>
                    <a:p>
                      <a:pPr>
                        <a:buNone/>
                      </a:pPr>
                      <a:r>
                        <a:rPr lang="en-US" altLang="zh-CN" sz="3200" b="1"/>
                        <a:t>3</a:t>
                      </a:r>
                      <a:endParaRPr lang="en-US" altLang="zh-CN" sz="3200" b="1"/>
                    </a:p>
                  </a:txBody>
                  <a:tcPr/>
                </a:tc>
                <a:tc>
                  <a:txBody>
                    <a:bodyPr/>
                    <a:p>
                      <a:pPr>
                        <a:buNone/>
                      </a:pPr>
                      <a:r>
                        <a:rPr lang="en-US" altLang="zh-CN" sz="3200" b="1"/>
                        <a:t>8/3</a:t>
                      </a:r>
                      <a:endParaRPr lang="en-US" altLang="zh-CN" sz="3200" b="1"/>
                    </a:p>
                  </a:txBody>
                  <a:tcPr/>
                </a:tc>
                <a:tc>
                  <a:txBody>
                    <a:bodyPr/>
                    <a:p>
                      <a:pPr>
                        <a:buNone/>
                      </a:pPr>
                      <a:r>
                        <a:rPr lang="en-US" altLang="zh-CN" sz="3200" b="1"/>
                        <a:t>3/8</a:t>
                      </a:r>
                      <a:endParaRPr lang="en-US" altLang="zh-CN" sz="3200" b="1"/>
                    </a:p>
                  </a:txBody>
                  <a:tcPr/>
                </a:tc>
              </a:tr>
              <a:tr h="833120">
                <a:tc vMerge="1">
                  <a:tcPr/>
                </a:tc>
                <a:tc>
                  <a:txBody>
                    <a:bodyPr/>
                    <a:p>
                      <a:pPr>
                        <a:buNone/>
                      </a:pPr>
                      <a:r>
                        <a:rPr lang="zh-CN" altLang="en-US" sz="3200" b="1"/>
                        <a:t>图</a:t>
                      </a:r>
                      <a:r>
                        <a:rPr lang="en-US" altLang="zh-CN" sz="3200" b="1"/>
                        <a:t>E</a:t>
                      </a:r>
                      <a:endParaRPr lang="en-US" altLang="zh-CN" sz="3200" b="1"/>
                    </a:p>
                  </a:txBody>
                  <a:tcPr/>
                </a:tc>
                <a:tc>
                  <a:txBody>
                    <a:bodyPr/>
                    <a:p>
                      <a:pPr>
                        <a:buNone/>
                      </a:pPr>
                      <a:r>
                        <a:rPr lang="en-US" altLang="zh-CN" sz="3200" b="1"/>
                        <a:t>12</a:t>
                      </a:r>
                      <a:endParaRPr lang="en-US" altLang="zh-CN" sz="3200" b="1"/>
                    </a:p>
                  </a:txBody>
                  <a:tcPr/>
                </a:tc>
                <a:tc>
                  <a:txBody>
                    <a:bodyPr/>
                    <a:p>
                      <a:pPr>
                        <a:buNone/>
                      </a:pPr>
                      <a:r>
                        <a:rPr lang="en-US" altLang="zh-CN" sz="3200" b="1"/>
                        <a:t>2</a:t>
                      </a:r>
                      <a:endParaRPr lang="en-US" altLang="zh-CN" sz="3200" b="1"/>
                    </a:p>
                  </a:txBody>
                  <a:tcPr/>
                </a:tc>
                <a:tc>
                  <a:txBody>
                    <a:bodyPr/>
                    <a:p>
                      <a:pPr>
                        <a:buNone/>
                      </a:pPr>
                      <a:r>
                        <a:rPr lang="en-US" altLang="zh-CN" sz="3200" b="1"/>
                        <a:t>6</a:t>
                      </a:r>
                      <a:endParaRPr lang="en-US" altLang="zh-CN" sz="3200" b="1"/>
                    </a:p>
                  </a:txBody>
                  <a:tcPr/>
                </a:tc>
                <a:tc>
                  <a:txBody>
                    <a:bodyPr/>
                    <a:p>
                      <a:pPr>
                        <a:buNone/>
                      </a:pPr>
                      <a:r>
                        <a:rPr lang="en-US" altLang="zh-CN" sz="3200" b="1"/>
                        <a:t>1/6</a:t>
                      </a:r>
                      <a:endParaRPr lang="en-US" altLang="zh-CN" sz="3200" b="1"/>
                    </a:p>
                  </a:txBody>
                  <a:tcPr/>
                </a:tc>
              </a:tr>
            </a:tbl>
          </a:graphicData>
        </a:graphic>
      </p:graphicFrame>
      <p:sp>
        <p:nvSpPr>
          <p:cNvPr id="4" name="文本框 3"/>
          <p:cNvSpPr txBox="1"/>
          <p:nvPr/>
        </p:nvSpPr>
        <p:spPr>
          <a:xfrm>
            <a:off x="135890" y="137795"/>
            <a:ext cx="7670165" cy="645160"/>
          </a:xfrm>
          <a:prstGeom prst="rect">
            <a:avLst/>
          </a:prstGeom>
          <a:noFill/>
        </p:spPr>
        <p:txBody>
          <a:bodyPr wrap="square" rtlCol="0">
            <a:spAutoFit/>
          </a:bodyPr>
          <a:p>
            <a:r>
              <a:rPr lang="zh-CN" altLang="en-US" sz="3600" b="1"/>
              <a:t>探索每个长方形长与宽之间的关系</a:t>
            </a:r>
            <a:r>
              <a:rPr lang="en-US" altLang="zh-CN" sz="3600" b="1"/>
              <a:t>?</a:t>
            </a:r>
            <a:endParaRPr lang="en-US" altLang="zh-CN" sz="3600" b="1"/>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480" y="937260"/>
            <a:ext cx="1455420" cy="768350"/>
          </a:xfrm>
          <a:prstGeom prst="rect">
            <a:avLst/>
          </a:prstGeom>
          <a:noFill/>
        </p:spPr>
        <p:txBody>
          <a:bodyPr wrap="none" rtlCol="0">
            <a:spAutoFit/>
          </a:bodyPr>
          <a:p>
            <a:r>
              <a:rPr lang="zh-CN" altLang="en-US" sz="4400">
                <a:solidFill>
                  <a:srgbClr val="FF0000"/>
                </a:solidFill>
              </a:rPr>
              <a:t>结论</a:t>
            </a:r>
            <a:r>
              <a:rPr lang="en-US" altLang="zh-CN" sz="4400">
                <a:solidFill>
                  <a:srgbClr val="FF0000"/>
                </a:solidFill>
              </a:rPr>
              <a:t>:</a:t>
            </a:r>
            <a:endParaRPr lang="en-US" altLang="zh-CN" sz="4400">
              <a:solidFill>
                <a:srgbClr val="FF0000"/>
              </a:solidFill>
            </a:endParaRPr>
          </a:p>
        </p:txBody>
      </p:sp>
      <p:sp>
        <p:nvSpPr>
          <p:cNvPr id="3" name="文本框 2"/>
          <p:cNvSpPr txBox="1"/>
          <p:nvPr/>
        </p:nvSpPr>
        <p:spPr>
          <a:xfrm>
            <a:off x="1485900" y="1028700"/>
            <a:ext cx="10106025" cy="1568450"/>
          </a:xfrm>
          <a:prstGeom prst="rect">
            <a:avLst/>
          </a:prstGeom>
          <a:noFill/>
        </p:spPr>
        <p:txBody>
          <a:bodyPr wrap="none" rtlCol="0">
            <a:spAutoFit/>
          </a:bodyPr>
          <a:p>
            <a:r>
              <a:rPr lang="zh-CN" altLang="en-US" sz="4800"/>
              <a:t>图片的长与宽的商或宽与长的商相等</a:t>
            </a:r>
            <a:r>
              <a:rPr lang="en-US" altLang="zh-CN" sz="4800"/>
              <a:t>,</a:t>
            </a:r>
            <a:endParaRPr lang="en-US" altLang="zh-CN" sz="4800"/>
          </a:p>
          <a:p>
            <a:r>
              <a:rPr lang="zh-CN" altLang="en-US" sz="4800"/>
              <a:t>图片中图形的形状相同</a:t>
            </a:r>
            <a:r>
              <a:rPr lang="en-US" altLang="zh-CN" sz="4800"/>
              <a:t>.</a:t>
            </a:r>
            <a:r>
              <a:rPr lang="en-US" altLang="zh-CN"/>
              <a:t>          </a:t>
            </a:r>
            <a:endParaRPr lang="en-US" altLang="zh-CN"/>
          </a:p>
        </p:txBody>
      </p:sp>
      <p:sp>
        <p:nvSpPr>
          <p:cNvPr id="4" name="文本框 3"/>
          <p:cNvSpPr txBox="1"/>
          <p:nvPr/>
        </p:nvSpPr>
        <p:spPr>
          <a:xfrm>
            <a:off x="394970" y="2597150"/>
            <a:ext cx="10993120" cy="1322070"/>
          </a:xfrm>
          <a:prstGeom prst="rect">
            <a:avLst/>
          </a:prstGeom>
          <a:noFill/>
        </p:spPr>
        <p:txBody>
          <a:bodyPr wrap="none" rtlCol="0">
            <a:spAutoFit/>
          </a:bodyPr>
          <a:p>
            <a:r>
              <a:rPr lang="zh-CN" altLang="en-US" sz="4000"/>
              <a:t>因为图</a:t>
            </a:r>
            <a:r>
              <a:rPr lang="en-US" altLang="zh-CN" sz="4000"/>
              <a:t>A,</a:t>
            </a:r>
            <a:r>
              <a:rPr lang="zh-CN" altLang="en-US" sz="4000"/>
              <a:t>图</a:t>
            </a:r>
            <a:r>
              <a:rPr lang="en-US" altLang="zh-CN" sz="4000"/>
              <a:t>B,</a:t>
            </a:r>
            <a:r>
              <a:rPr lang="zh-CN" altLang="en-US" sz="4000"/>
              <a:t>图</a:t>
            </a:r>
            <a:r>
              <a:rPr lang="en-US" altLang="zh-CN" sz="4000"/>
              <a:t>D</a:t>
            </a:r>
            <a:r>
              <a:rPr lang="zh-CN" altLang="en-US" sz="4000"/>
              <a:t>这三张图片的长都是宽的</a:t>
            </a:r>
            <a:r>
              <a:rPr lang="en-US" altLang="zh-CN" sz="4000"/>
              <a:t>1.5</a:t>
            </a:r>
            <a:r>
              <a:rPr lang="zh-CN" altLang="en-US" sz="4000"/>
              <a:t>倍</a:t>
            </a:r>
            <a:r>
              <a:rPr lang="en-US" altLang="zh-CN" sz="4000"/>
              <a:t>,</a:t>
            </a:r>
            <a:endParaRPr lang="en-US" altLang="zh-CN" sz="4000"/>
          </a:p>
          <a:p>
            <a:r>
              <a:rPr lang="zh-CN" altLang="en-US" sz="4000"/>
              <a:t>宽都是长的</a:t>
            </a:r>
            <a:r>
              <a:rPr lang="en-US" altLang="zh-CN" sz="4000"/>
              <a:t>2/3,</a:t>
            </a:r>
            <a:r>
              <a:rPr lang="zh-CN" altLang="en-US" sz="4000"/>
              <a:t>所以图</a:t>
            </a:r>
            <a:r>
              <a:rPr lang="en-US" altLang="zh-CN" sz="4000"/>
              <a:t>B,</a:t>
            </a:r>
            <a:r>
              <a:rPr lang="zh-CN" altLang="en-US" sz="4000"/>
              <a:t>图</a:t>
            </a:r>
            <a:r>
              <a:rPr lang="en-US" altLang="zh-CN" sz="4000"/>
              <a:t>D</a:t>
            </a:r>
            <a:r>
              <a:rPr lang="zh-CN" altLang="en-US" sz="4000"/>
              <a:t>都与图</a:t>
            </a:r>
            <a:r>
              <a:rPr lang="en-US" altLang="zh-CN" sz="4000"/>
              <a:t>A</a:t>
            </a:r>
            <a:r>
              <a:rPr lang="zh-CN" altLang="en-US" sz="4000"/>
              <a:t>比较像</a:t>
            </a:r>
            <a:r>
              <a:rPr lang="en-US" altLang="zh-CN" sz="4000"/>
              <a:t>.</a:t>
            </a:r>
            <a:endParaRPr lang="en-US" altLang="zh-CN" sz="40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3360" y="982980"/>
            <a:ext cx="10165080" cy="5908040"/>
          </a:xfrm>
          <a:prstGeom prst="rect">
            <a:avLst/>
          </a:prstGeom>
          <a:noFill/>
        </p:spPr>
        <p:txBody>
          <a:bodyPr wrap="none" rtlCol="0">
            <a:spAutoFit/>
          </a:bodyPr>
          <a:p>
            <a:pPr algn="l"/>
            <a:r>
              <a:rPr lang="en-US" sz="5400"/>
              <a:t>1,</a:t>
            </a:r>
            <a:r>
              <a:rPr lang="zh-CN" altLang="en-US" sz="5400"/>
              <a:t>比的意义</a:t>
            </a:r>
            <a:r>
              <a:rPr lang="en-US" altLang="zh-CN" sz="5400"/>
              <a:t>:</a:t>
            </a:r>
            <a:endParaRPr lang="en-US" altLang="zh-CN" sz="5400"/>
          </a:p>
          <a:p>
            <a:pPr algn="l"/>
            <a:r>
              <a:rPr lang="zh-CN" altLang="en-US" sz="5400"/>
              <a:t>两个数相除</a:t>
            </a:r>
            <a:r>
              <a:rPr lang="en-US" altLang="zh-CN" sz="5400"/>
              <a:t>,</a:t>
            </a:r>
            <a:r>
              <a:rPr lang="zh-CN" altLang="en-US" sz="5400"/>
              <a:t>又叫作这两个数的比</a:t>
            </a:r>
            <a:r>
              <a:rPr lang="en-US" altLang="zh-CN" sz="5400"/>
              <a:t>.</a:t>
            </a:r>
            <a:endParaRPr lang="en-US" altLang="zh-CN" sz="5400"/>
          </a:p>
          <a:p>
            <a:pPr algn="l"/>
            <a:r>
              <a:rPr lang="en-US" altLang="zh-CN" sz="5400"/>
              <a:t>2,</a:t>
            </a:r>
            <a:r>
              <a:rPr lang="zh-CN" altLang="en-US" sz="5400"/>
              <a:t>比的读写方法及各部分名称</a:t>
            </a:r>
            <a:endParaRPr lang="zh-CN" altLang="en-US" sz="5400"/>
          </a:p>
          <a:p>
            <a:pPr algn="l"/>
            <a:r>
              <a:rPr lang="en-US" altLang="zh-CN" sz="5400"/>
              <a:t>(1)</a:t>
            </a:r>
            <a:r>
              <a:rPr lang="zh-CN" altLang="en-US" sz="5400"/>
              <a:t>写法</a:t>
            </a:r>
            <a:endParaRPr lang="zh-CN" altLang="en-US" sz="5400"/>
          </a:p>
          <a:p>
            <a:pPr algn="l"/>
            <a:r>
              <a:rPr lang="en-US" altLang="zh-CN" sz="5400"/>
              <a:t>6</a:t>
            </a:r>
            <a:r>
              <a:rPr lang="zh-CN" altLang="en-US" sz="5400"/>
              <a:t>比</a:t>
            </a:r>
            <a:r>
              <a:rPr lang="en-US" altLang="zh-CN" sz="5400"/>
              <a:t>4</a:t>
            </a:r>
            <a:r>
              <a:rPr lang="zh-CN" altLang="en-US" sz="5400"/>
              <a:t>写作</a:t>
            </a:r>
            <a:r>
              <a:rPr lang="en-US" altLang="zh-CN" sz="5400"/>
              <a:t>6:4,</a:t>
            </a:r>
            <a:r>
              <a:rPr lang="zh-CN" altLang="en-US" sz="5400"/>
              <a:t>其中</a:t>
            </a:r>
            <a:r>
              <a:rPr lang="en-US" altLang="zh-CN" sz="5400"/>
              <a:t>'':”</a:t>
            </a:r>
            <a:r>
              <a:rPr lang="zh-CN" altLang="en-US" sz="5400"/>
              <a:t>是比号。</a:t>
            </a:r>
            <a:endParaRPr lang="zh-CN" altLang="en-US" sz="5400"/>
          </a:p>
          <a:p>
            <a:pPr algn="l"/>
            <a:r>
              <a:rPr lang="zh-CN" altLang="en-US" sz="5400"/>
              <a:t>（</a:t>
            </a:r>
            <a:r>
              <a:rPr lang="en-US" altLang="zh-CN" sz="5400"/>
              <a:t>2</a:t>
            </a:r>
            <a:r>
              <a:rPr lang="zh-CN" altLang="en-US" sz="5400"/>
              <a:t>）读法</a:t>
            </a:r>
            <a:endParaRPr lang="zh-CN" altLang="en-US" sz="5400"/>
          </a:p>
          <a:p>
            <a:pPr algn="l"/>
            <a:r>
              <a:rPr lang="en-US" altLang="zh-CN" sz="5400"/>
              <a:t>“</a:t>
            </a:r>
            <a:r>
              <a:rPr lang="zh-CN" altLang="en-US" sz="5400"/>
              <a:t>：</a:t>
            </a:r>
            <a:r>
              <a:rPr lang="en-US" altLang="zh-CN" sz="5400"/>
              <a:t>”</a:t>
            </a:r>
            <a:r>
              <a:rPr lang="zh-CN" altLang="en-US" sz="5400"/>
              <a:t>读作</a:t>
            </a:r>
            <a:r>
              <a:rPr lang="en-US" altLang="zh-CN" sz="5400"/>
              <a:t>“</a:t>
            </a:r>
            <a:r>
              <a:rPr lang="zh-CN" altLang="en-US" sz="5400"/>
              <a:t>比</a:t>
            </a:r>
            <a:r>
              <a:rPr lang="en-US" altLang="zh-CN" sz="5400"/>
              <a:t>”</a:t>
            </a:r>
            <a:r>
              <a:rPr lang="zh-CN" altLang="en-US" sz="5400"/>
              <a:t>，</a:t>
            </a:r>
            <a:r>
              <a:rPr lang="en-US" altLang="zh-CN" sz="5400"/>
              <a:t>6</a:t>
            </a:r>
            <a:r>
              <a:rPr lang="zh-CN" altLang="en-US" sz="5400"/>
              <a:t>：</a:t>
            </a:r>
            <a:r>
              <a:rPr lang="en-US" altLang="zh-CN" sz="5400"/>
              <a:t>4</a:t>
            </a:r>
            <a:r>
              <a:rPr lang="zh-CN" altLang="en-US" sz="5400"/>
              <a:t>读作</a:t>
            </a:r>
            <a:r>
              <a:rPr lang="en-US" altLang="zh-CN" sz="5400"/>
              <a:t>6</a:t>
            </a:r>
            <a:r>
              <a:rPr lang="zh-CN" altLang="en-US" sz="5400"/>
              <a:t>比</a:t>
            </a:r>
            <a:r>
              <a:rPr lang="en-US" altLang="zh-CN" sz="5400"/>
              <a:t>4</a:t>
            </a:r>
            <a:r>
              <a:rPr lang="zh-CN" altLang="en-US" sz="5400"/>
              <a:t>。</a:t>
            </a:r>
            <a:endParaRPr lang="zh-CN" altLang="en-US" sz="5400"/>
          </a:p>
        </p:txBody>
      </p:sp>
      <p:sp>
        <p:nvSpPr>
          <p:cNvPr id="3" name="文本框 2"/>
          <p:cNvSpPr txBox="1"/>
          <p:nvPr/>
        </p:nvSpPr>
        <p:spPr>
          <a:xfrm>
            <a:off x="30480" y="137160"/>
            <a:ext cx="9608820" cy="706755"/>
          </a:xfrm>
          <a:prstGeom prst="rect">
            <a:avLst/>
          </a:prstGeom>
          <a:noFill/>
        </p:spPr>
        <p:txBody>
          <a:bodyPr wrap="none" rtlCol="0">
            <a:spAutoFit/>
          </a:bodyPr>
          <a:p>
            <a:r>
              <a:rPr lang="zh-CN" altLang="en-US" sz="4000"/>
              <a:t>知识点二</a:t>
            </a:r>
            <a:r>
              <a:rPr lang="en-US" altLang="zh-CN" sz="4000"/>
              <a:t>:</a:t>
            </a:r>
            <a:r>
              <a:rPr lang="zh-CN" altLang="en-US" sz="4000"/>
              <a:t>比的意义</a:t>
            </a:r>
            <a:r>
              <a:rPr lang="en-US" altLang="zh-CN" sz="4000"/>
              <a:t>,</a:t>
            </a:r>
            <a:r>
              <a:rPr lang="zh-CN" altLang="en-US" sz="4000"/>
              <a:t>读写方法及各部分名称</a:t>
            </a:r>
            <a:endParaRPr lang="zh-CN" altLang="en-US" sz="40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480" y="982980"/>
            <a:ext cx="9172575" cy="3046095"/>
          </a:xfrm>
          <a:prstGeom prst="rect">
            <a:avLst/>
          </a:prstGeom>
          <a:noFill/>
        </p:spPr>
        <p:txBody>
          <a:bodyPr wrap="none" rtlCol="0">
            <a:spAutoFit/>
          </a:bodyPr>
          <a:p>
            <a:r>
              <a:rPr lang="en-US" sz="2400"/>
              <a:t>(3)</a:t>
            </a:r>
            <a:r>
              <a:rPr lang="zh-CN" altLang="en-US" sz="2400"/>
              <a:t>比的各部分名称和比值</a:t>
            </a:r>
            <a:r>
              <a:rPr lang="en-US" altLang="zh-CN" sz="2400"/>
              <a:t>.</a:t>
            </a:r>
            <a:endParaRPr lang="en-US" altLang="zh-CN" sz="2400"/>
          </a:p>
          <a:p>
            <a:r>
              <a:rPr lang="zh-CN" altLang="en-US" sz="2400"/>
              <a:t>在两个数的比中</a:t>
            </a:r>
            <a:r>
              <a:rPr lang="en-US" altLang="zh-CN" sz="2400"/>
              <a:t>,</a:t>
            </a:r>
            <a:r>
              <a:rPr lang="zh-CN" altLang="en-US" sz="2400"/>
              <a:t>比号前面的数是比的</a:t>
            </a:r>
            <a:r>
              <a:rPr lang="zh-CN" altLang="en-US" sz="2400">
                <a:solidFill>
                  <a:srgbClr val="FF0000"/>
                </a:solidFill>
              </a:rPr>
              <a:t>前项</a:t>
            </a:r>
            <a:r>
              <a:rPr lang="en-US" altLang="zh-CN" sz="2400"/>
              <a:t>,</a:t>
            </a:r>
            <a:r>
              <a:rPr lang="zh-CN" altLang="en-US" sz="2400"/>
              <a:t>比号后面的数</a:t>
            </a:r>
            <a:endParaRPr lang="zh-CN" altLang="en-US" sz="2400"/>
          </a:p>
          <a:p>
            <a:r>
              <a:rPr lang="zh-CN" altLang="en-US" sz="2400"/>
              <a:t>是比的</a:t>
            </a:r>
            <a:r>
              <a:rPr lang="zh-CN" altLang="en-US" sz="2400">
                <a:solidFill>
                  <a:srgbClr val="FF0000"/>
                </a:solidFill>
              </a:rPr>
              <a:t>后项</a:t>
            </a:r>
            <a:r>
              <a:rPr lang="en-US" altLang="zh-CN" sz="2400"/>
              <a:t>.</a:t>
            </a:r>
            <a:endParaRPr lang="en-US" altLang="zh-CN" sz="2400"/>
          </a:p>
          <a:p>
            <a:r>
              <a:rPr lang="en-US" altLang="zh-CN" sz="2400"/>
              <a:t>   6       :      4=6</a:t>
            </a:r>
            <a:r>
              <a:rPr lang="en-US" altLang="zh-CN" sz="2400">
                <a:latin typeface="Arial" panose="020B0604020202020204" pitchFamily="34" charset="0"/>
              </a:rPr>
              <a:t>÷4=3/2</a:t>
            </a:r>
            <a:endParaRPr lang="en-US" altLang="zh-CN" sz="2400">
              <a:latin typeface="Arial" panose="020B0604020202020204" pitchFamily="34" charset="0"/>
            </a:endParaRPr>
          </a:p>
          <a:p>
            <a:endParaRPr lang="en-US" altLang="zh-CN" sz="2400">
              <a:latin typeface="Arial" panose="020B0604020202020204" pitchFamily="34" charset="0"/>
            </a:endParaRPr>
          </a:p>
          <a:p>
            <a:r>
              <a:rPr lang="zh-CN" altLang="en-US" sz="2400">
                <a:latin typeface="Arial" panose="020B0604020202020204" pitchFamily="34" charset="0"/>
              </a:rPr>
              <a:t>前项</a:t>
            </a:r>
            <a:r>
              <a:rPr lang="en-US" altLang="zh-CN" sz="2400">
                <a:latin typeface="Arial" panose="020B0604020202020204" pitchFamily="34" charset="0"/>
              </a:rPr>
              <a:t>           </a:t>
            </a:r>
            <a:r>
              <a:rPr lang="zh-CN" altLang="en-US" sz="2400">
                <a:latin typeface="Arial" panose="020B0604020202020204" pitchFamily="34" charset="0"/>
              </a:rPr>
              <a:t>后项</a:t>
            </a:r>
            <a:r>
              <a:rPr lang="en-US" altLang="zh-CN" sz="2400">
                <a:latin typeface="Arial" panose="020B0604020202020204" pitchFamily="34" charset="0"/>
              </a:rPr>
              <a:t>        </a:t>
            </a:r>
            <a:r>
              <a:rPr lang="zh-CN" altLang="en-US" sz="2400">
                <a:latin typeface="Arial" panose="020B0604020202020204" pitchFamily="34" charset="0"/>
              </a:rPr>
              <a:t>比值</a:t>
            </a:r>
            <a:r>
              <a:rPr lang="en-US" altLang="zh-CN" sz="2400">
                <a:latin typeface="Arial" panose="020B0604020202020204" pitchFamily="34" charset="0"/>
              </a:rPr>
              <a:t>  </a:t>
            </a:r>
            <a:endParaRPr lang="en-US" altLang="zh-CN" sz="2400">
              <a:latin typeface="Arial" panose="020B0604020202020204" pitchFamily="34" charset="0"/>
            </a:endParaRPr>
          </a:p>
          <a:p>
            <a:r>
              <a:rPr lang="zh-CN" altLang="en-US" sz="2400">
                <a:latin typeface="Arial" panose="020B0604020202020204" pitchFamily="34" charset="0"/>
              </a:rPr>
              <a:t>比值</a:t>
            </a:r>
            <a:r>
              <a:rPr lang="en-US" altLang="zh-CN" sz="2400">
                <a:latin typeface="Arial" panose="020B0604020202020204" pitchFamily="34" charset="0"/>
              </a:rPr>
              <a:t>:</a:t>
            </a:r>
            <a:r>
              <a:rPr lang="zh-CN" altLang="en-US" sz="2400">
                <a:latin typeface="Arial" panose="020B0604020202020204" pitchFamily="34" charset="0"/>
              </a:rPr>
              <a:t>两个数相除的结果叫做比值</a:t>
            </a:r>
            <a:r>
              <a:rPr lang="en-US" altLang="zh-CN" sz="2400">
                <a:latin typeface="Arial" panose="020B0604020202020204" pitchFamily="34" charset="0"/>
              </a:rPr>
              <a:t>,</a:t>
            </a:r>
            <a:r>
              <a:rPr lang="zh-CN" altLang="en-US" sz="2400">
                <a:latin typeface="Arial" panose="020B0604020202020204" pitchFamily="34" charset="0"/>
              </a:rPr>
              <a:t>即比的前项除以后项所得的商</a:t>
            </a:r>
            <a:r>
              <a:rPr lang="en-US" altLang="zh-CN" sz="2400">
                <a:latin typeface="Arial" panose="020B0604020202020204" pitchFamily="34" charset="0"/>
              </a:rPr>
              <a:t>.      </a:t>
            </a:r>
            <a:endParaRPr lang="en-US" altLang="zh-CN" sz="2400">
              <a:latin typeface="Arial" panose="020B0604020202020204" pitchFamily="34" charset="0"/>
            </a:endParaRPr>
          </a:p>
          <a:p>
            <a:endParaRPr lang="zh-CN" altLang="en-US" sz="2400"/>
          </a:p>
        </p:txBody>
      </p:sp>
      <p:cxnSp>
        <p:nvCxnSpPr>
          <p:cNvPr id="3" name="直接连接符 2"/>
          <p:cNvCxnSpPr/>
          <p:nvPr/>
        </p:nvCxnSpPr>
        <p:spPr>
          <a:xfrm>
            <a:off x="438150" y="2409825"/>
            <a:ext cx="0" cy="523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098800" y="2409825"/>
            <a:ext cx="0" cy="523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797050" y="2409825"/>
            <a:ext cx="0" cy="523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525" y="828675"/>
            <a:ext cx="5262880" cy="1322070"/>
          </a:xfrm>
          <a:prstGeom prst="rect">
            <a:avLst/>
          </a:prstGeom>
          <a:noFill/>
        </p:spPr>
        <p:txBody>
          <a:bodyPr wrap="none" rtlCol="0">
            <a:spAutoFit/>
          </a:bodyPr>
          <a:p>
            <a:r>
              <a:rPr lang="zh-CN" altLang="en-US" sz="4000"/>
              <a:t>比和比值的联系和区别</a:t>
            </a:r>
            <a:endParaRPr lang="zh-CN" altLang="en-US" sz="4000"/>
          </a:p>
          <a:p>
            <a:endParaRPr lang="zh-CN" altLang="en-US" sz="4000"/>
          </a:p>
        </p:txBody>
      </p:sp>
      <p:graphicFrame>
        <p:nvGraphicFramePr>
          <p:cNvPr id="3" name="表格 2"/>
          <p:cNvGraphicFramePr/>
          <p:nvPr/>
        </p:nvGraphicFramePr>
        <p:xfrm>
          <a:off x="714375" y="1866900"/>
          <a:ext cx="6389370" cy="1866900"/>
        </p:xfrm>
        <a:graphic>
          <a:graphicData uri="http://schemas.openxmlformats.org/drawingml/2006/table">
            <a:tbl>
              <a:tblPr firstRow="1" bandRow="1">
                <a:tableStyleId>{C4B1156A-380E-4F78-BDF5-A606A8083BF9}</a:tableStyleId>
              </a:tblPr>
              <a:tblGrid>
                <a:gridCol w="2129790"/>
                <a:gridCol w="2129790"/>
                <a:gridCol w="2129790"/>
              </a:tblGrid>
              <a:tr h="622300">
                <a:tc>
                  <a:txBody>
                    <a:bodyPr/>
                    <a:p>
                      <a:pPr>
                        <a:buNone/>
                      </a:pPr>
                      <a:endParaRPr lang="zh-CN" altLang="en-US" sz="2400" b="1"/>
                    </a:p>
                  </a:txBody>
                  <a:tcPr/>
                </a:tc>
                <a:tc>
                  <a:txBody>
                    <a:bodyPr/>
                    <a:p>
                      <a:pPr>
                        <a:buNone/>
                      </a:pPr>
                      <a:r>
                        <a:rPr lang="zh-CN" altLang="en-US" sz="2400" b="1"/>
                        <a:t>联系</a:t>
                      </a:r>
                      <a:endParaRPr lang="zh-CN" altLang="en-US" sz="2400" b="1"/>
                    </a:p>
                  </a:txBody>
                  <a:tcPr/>
                </a:tc>
                <a:tc>
                  <a:txBody>
                    <a:bodyPr/>
                    <a:p>
                      <a:pPr>
                        <a:buNone/>
                      </a:pPr>
                      <a:r>
                        <a:rPr lang="zh-CN" altLang="en-US" sz="2400" b="1"/>
                        <a:t>区别</a:t>
                      </a:r>
                      <a:endParaRPr lang="zh-CN" altLang="en-US" sz="2400" b="1"/>
                    </a:p>
                  </a:txBody>
                  <a:tcPr/>
                </a:tc>
              </a:tr>
              <a:tr h="622300">
                <a:tc>
                  <a:txBody>
                    <a:bodyPr/>
                    <a:p>
                      <a:pPr>
                        <a:buNone/>
                      </a:pPr>
                      <a:r>
                        <a:rPr lang="zh-CN" altLang="en-US" sz="2400" b="1"/>
                        <a:t>比</a:t>
                      </a:r>
                      <a:endParaRPr lang="zh-CN" altLang="en-US" sz="2400" b="1"/>
                    </a:p>
                  </a:txBody>
                  <a:tcPr/>
                </a:tc>
                <a:tc>
                  <a:txBody>
                    <a:bodyPr/>
                    <a:p>
                      <a:pPr>
                        <a:buNone/>
                      </a:pPr>
                      <a:r>
                        <a:rPr lang="zh-CN" altLang="en-US" sz="2400" b="1"/>
                        <a:t>前项</a:t>
                      </a:r>
                      <a:r>
                        <a:rPr lang="en-US" altLang="zh-CN" sz="2400" b="1"/>
                        <a:t>:</a:t>
                      </a:r>
                      <a:r>
                        <a:rPr lang="zh-CN" altLang="en-US" sz="2400" b="1"/>
                        <a:t>后项</a:t>
                      </a:r>
                      <a:r>
                        <a:rPr lang="en-US" altLang="zh-CN" sz="2400" b="1"/>
                        <a:t>,</a:t>
                      </a:r>
                      <a:r>
                        <a:rPr lang="zh-CN" altLang="en-US" sz="2400" b="1"/>
                        <a:t>可以写成分数的形式</a:t>
                      </a:r>
                      <a:r>
                        <a:rPr lang="en-US" altLang="zh-CN" sz="2400" b="1"/>
                        <a:t>,</a:t>
                      </a:r>
                      <a:r>
                        <a:rPr lang="zh-CN" altLang="en-US" sz="2400" b="1"/>
                        <a:t>即前项</a:t>
                      </a:r>
                      <a:r>
                        <a:rPr lang="en-US" altLang="zh-CN" sz="2400" b="1"/>
                        <a:t>/</a:t>
                      </a:r>
                      <a:r>
                        <a:rPr lang="zh-CN" altLang="en-US" sz="2400" b="1"/>
                        <a:t>后项</a:t>
                      </a:r>
                      <a:endParaRPr lang="zh-CN" altLang="en-US" sz="2400" b="1"/>
                    </a:p>
                  </a:txBody>
                  <a:tcPr/>
                </a:tc>
                <a:tc>
                  <a:txBody>
                    <a:bodyPr/>
                    <a:p>
                      <a:pPr>
                        <a:buNone/>
                      </a:pPr>
                      <a:r>
                        <a:rPr lang="zh-CN" altLang="en-US" sz="2400" b="1"/>
                        <a:t>比表示两个数之间的倍比关系</a:t>
                      </a:r>
                      <a:r>
                        <a:rPr lang="en-US" altLang="zh-CN" sz="2400" b="1"/>
                        <a:t>,</a:t>
                      </a:r>
                      <a:r>
                        <a:rPr lang="zh-CN" altLang="en-US" sz="2400" b="1"/>
                        <a:t>不能用小数或整数表示</a:t>
                      </a:r>
                      <a:endParaRPr lang="zh-CN" altLang="en-US" sz="2400" b="1"/>
                    </a:p>
                  </a:txBody>
                  <a:tcPr/>
                </a:tc>
              </a:tr>
              <a:tr h="622300">
                <a:tc>
                  <a:txBody>
                    <a:bodyPr/>
                    <a:p>
                      <a:pPr>
                        <a:buNone/>
                      </a:pPr>
                      <a:r>
                        <a:rPr lang="zh-CN" altLang="en-US" sz="2400" b="1"/>
                        <a:t>比值</a:t>
                      </a:r>
                      <a:endParaRPr lang="zh-CN" altLang="en-US" sz="2400" b="1"/>
                    </a:p>
                  </a:txBody>
                  <a:tcPr/>
                </a:tc>
                <a:tc>
                  <a:txBody>
                    <a:bodyPr/>
                    <a:p>
                      <a:pPr>
                        <a:buNone/>
                      </a:pPr>
                      <a:r>
                        <a:rPr lang="zh-CN" altLang="en-US" sz="2400" b="1"/>
                        <a:t>前项</a:t>
                      </a:r>
                      <a:r>
                        <a:rPr lang="en-US" altLang="zh-CN" sz="2400" b="1"/>
                        <a:t>:</a:t>
                      </a:r>
                      <a:r>
                        <a:rPr lang="zh-CN" altLang="en-US" sz="2400" b="1"/>
                        <a:t>后项</a:t>
                      </a:r>
                      <a:r>
                        <a:rPr lang="en-US" altLang="zh-CN" sz="2400" b="1"/>
                        <a:t>=</a:t>
                      </a:r>
                      <a:r>
                        <a:rPr lang="zh-CN" altLang="en-US" sz="2400" b="1"/>
                        <a:t>比值</a:t>
                      </a:r>
                      <a:r>
                        <a:rPr lang="en-US" altLang="zh-CN" sz="2400" b="1"/>
                        <a:t>,</a:t>
                      </a:r>
                      <a:r>
                        <a:rPr lang="zh-CN" altLang="en-US" sz="2400" b="1"/>
                        <a:t>通常用分数表示</a:t>
                      </a:r>
                      <a:r>
                        <a:rPr lang="en-US" altLang="zh-CN" sz="2400" b="1"/>
                        <a:t>,</a:t>
                      </a:r>
                      <a:r>
                        <a:rPr lang="zh-CN" altLang="en-US" sz="2400" b="1"/>
                        <a:t>也可以是整数或小数</a:t>
                      </a:r>
                      <a:r>
                        <a:rPr lang="en-US" altLang="zh-CN" sz="2400" b="1"/>
                        <a:t>.</a:t>
                      </a:r>
                      <a:endParaRPr lang="en-US" altLang="zh-CN" sz="2400" b="1"/>
                    </a:p>
                  </a:txBody>
                  <a:tcPr/>
                </a:tc>
                <a:tc>
                  <a:txBody>
                    <a:bodyPr/>
                    <a:p>
                      <a:pPr>
                        <a:buNone/>
                      </a:pPr>
                      <a:r>
                        <a:rPr lang="zh-CN" altLang="en-US" sz="2400" b="1"/>
                        <a:t>比值是一个数</a:t>
                      </a:r>
                      <a:r>
                        <a:rPr lang="en-US" altLang="zh-CN" sz="2400" b="1"/>
                        <a:t>,</a:t>
                      </a:r>
                      <a:r>
                        <a:rPr lang="zh-CN" altLang="en-US" sz="2400" b="1"/>
                        <a:t>可以用分数</a:t>
                      </a:r>
                      <a:r>
                        <a:rPr lang="en-US" altLang="zh-CN" sz="2400" b="1"/>
                        <a:t>,</a:t>
                      </a:r>
                      <a:r>
                        <a:rPr lang="zh-CN" altLang="en-US" sz="2400" b="1"/>
                        <a:t>小数</a:t>
                      </a:r>
                      <a:r>
                        <a:rPr lang="en-US" altLang="zh-CN" sz="2400" b="1"/>
                        <a:t>,</a:t>
                      </a:r>
                      <a:r>
                        <a:rPr lang="zh-CN" altLang="en-US" sz="2400" b="1"/>
                        <a:t>整数表示</a:t>
                      </a:r>
                      <a:r>
                        <a:rPr lang="en-US" altLang="zh-CN" sz="2400" b="1"/>
                        <a:t>.</a:t>
                      </a:r>
                      <a:endParaRPr lang="en-US" altLang="zh-CN" sz="2400" b="1"/>
                    </a:p>
                  </a:txBody>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a:xfrm>
            <a:off x="609600" y="707390"/>
            <a:ext cx="9490710" cy="1143000"/>
          </a:xfrm>
        </p:spPr>
        <p:txBody>
          <a:bodyPr/>
          <a:p>
            <a:r>
              <a:rPr lang="zh-CN" altLang="en-US" sz="5400" b="1"/>
              <a:t>考点</a:t>
            </a:r>
            <a:endParaRPr lang="zh-CN" altLang="en-US" sz="5400" b="1"/>
          </a:p>
        </p:txBody>
      </p:sp>
      <p:sp>
        <p:nvSpPr>
          <p:cNvPr id="5" name="内容占位符 4"/>
          <p:cNvSpPr>
            <a:spLocks noGrp="1"/>
          </p:cNvSpPr>
          <p:nvPr>
            <p:ph idx="1"/>
          </p:nvPr>
        </p:nvSpPr>
        <p:spPr/>
        <p:txBody>
          <a:bodyPr/>
          <a:p>
            <a:r>
              <a:rPr lang="zh-CN" altLang="en-US" sz="4000" b="1"/>
              <a:t>会读写比</a:t>
            </a:r>
            <a:r>
              <a:rPr lang="en-US" altLang="zh-CN" sz="4000" b="1"/>
              <a:t>,</a:t>
            </a:r>
            <a:r>
              <a:rPr lang="zh-CN" altLang="en-US" sz="4000" b="1"/>
              <a:t>会求比值</a:t>
            </a:r>
            <a:endParaRPr lang="zh-CN" altLang="en-US" sz="4000" b="1"/>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根据信息</a:t>
            </a:r>
            <a:r>
              <a:rPr lang="en-US" altLang="zh-CN"/>
              <a:t>,</a:t>
            </a:r>
            <a:r>
              <a:rPr lang="zh-CN" altLang="en-US"/>
              <a:t>写出比</a:t>
            </a:r>
            <a:r>
              <a:rPr lang="en-US" altLang="zh-CN"/>
              <a:t>.</a:t>
            </a:r>
            <a:endParaRPr lang="en-US" altLang="zh-CN"/>
          </a:p>
        </p:txBody>
      </p:sp>
      <p:sp>
        <p:nvSpPr>
          <p:cNvPr id="3" name="内容占位符 2"/>
          <p:cNvSpPr>
            <a:spLocks noGrp="1"/>
          </p:cNvSpPr>
          <p:nvPr>
            <p:ph idx="1"/>
          </p:nvPr>
        </p:nvSpPr>
        <p:spPr>
          <a:xfrm>
            <a:off x="46355" y="1717675"/>
            <a:ext cx="10972800" cy="4065588"/>
          </a:xfrm>
        </p:spPr>
        <p:txBody>
          <a:bodyPr/>
          <a:p>
            <a:r>
              <a:rPr lang="en-US" altLang="zh-CN" sz="2400"/>
              <a:t>1,</a:t>
            </a:r>
            <a:r>
              <a:rPr lang="zh-CN" altLang="en-US" sz="2400"/>
              <a:t>小小</a:t>
            </a:r>
            <a:r>
              <a:rPr lang="en-US" altLang="zh-CN" sz="2400"/>
              <a:t>4</a:t>
            </a:r>
            <a:r>
              <a:rPr lang="zh-CN" altLang="en-US" sz="2400"/>
              <a:t>时走了</a:t>
            </a:r>
            <a:r>
              <a:rPr lang="en-US" altLang="zh-CN" sz="2400"/>
              <a:t>12</a:t>
            </a:r>
            <a:r>
              <a:rPr lang="zh-CN" altLang="en-US" sz="2400"/>
              <a:t>千米</a:t>
            </a:r>
            <a:r>
              <a:rPr lang="en-US" altLang="zh-CN" sz="2400"/>
              <a:t>,</a:t>
            </a:r>
            <a:r>
              <a:rPr lang="zh-CN" altLang="en-US" sz="2400"/>
              <a:t>她所走的路程与时间的比是</a:t>
            </a:r>
            <a:r>
              <a:rPr lang="en-US" altLang="zh-CN" sz="2400"/>
              <a:t>(    ),</a:t>
            </a:r>
            <a:endParaRPr lang="en-US" altLang="zh-CN" sz="2400"/>
          </a:p>
          <a:p>
            <a:r>
              <a:rPr lang="zh-CN" altLang="en-US" sz="2400"/>
              <a:t>比值是</a:t>
            </a:r>
            <a:r>
              <a:rPr lang="en-US" altLang="zh-CN" sz="2400"/>
              <a:t>(    ),</a:t>
            </a:r>
            <a:r>
              <a:rPr lang="zh-CN" altLang="en-US" sz="2400"/>
              <a:t>这个比值表示（      ）。</a:t>
            </a:r>
            <a:endParaRPr lang="zh-CN" altLang="en-US" sz="2400"/>
          </a:p>
          <a:p>
            <a:r>
              <a:rPr lang="en-US" altLang="zh-CN" sz="2400"/>
              <a:t>2</a:t>
            </a:r>
            <a:r>
              <a:rPr lang="zh-CN" altLang="en-US" sz="2400"/>
              <a:t>，乐乐买了</a:t>
            </a:r>
            <a:r>
              <a:rPr lang="en-US" altLang="zh-CN" sz="2400"/>
              <a:t>6</a:t>
            </a:r>
            <a:r>
              <a:rPr lang="zh-CN" altLang="en-US" sz="2400"/>
              <a:t>支笔，花了</a:t>
            </a:r>
            <a:r>
              <a:rPr lang="en-US" altLang="zh-CN" sz="2400"/>
              <a:t>9</a:t>
            </a:r>
            <a:r>
              <a:rPr lang="zh-CN" altLang="en-US" sz="2400"/>
              <a:t>元，笔的总价与数量的比是</a:t>
            </a:r>
            <a:endParaRPr lang="zh-CN" altLang="en-US" sz="2400"/>
          </a:p>
          <a:p>
            <a:r>
              <a:rPr lang="zh-CN" altLang="en-US" sz="2400"/>
              <a:t>（    ），比值是（      ），这个比值表示（      ）。</a:t>
            </a:r>
            <a:endParaRPr lang="zh-CN" altLang="en-US" sz="24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a:xfrm>
            <a:off x="541867" y="1187768"/>
            <a:ext cx="10947400" cy="935037"/>
          </a:xfrm>
        </p:spPr>
        <p:txBody>
          <a:bodyPr/>
          <a:p>
            <a:r>
              <a:rPr lang="zh-CN" altLang="en-US" sz="6000" b="1">
                <a:solidFill>
                  <a:srgbClr val="FF0000"/>
                </a:solidFill>
              </a:rPr>
              <a:t>课前预习目标</a:t>
            </a:r>
            <a:r>
              <a:rPr lang="en-US" altLang="zh-CN" sz="6000" b="1">
                <a:solidFill>
                  <a:srgbClr val="FF0000"/>
                </a:solidFill>
              </a:rPr>
              <a:t>1:</a:t>
            </a:r>
            <a:endParaRPr lang="en-US" altLang="zh-CN" sz="6000" b="1" u="heavy">
              <a:solidFill>
                <a:srgbClr val="FF0000"/>
              </a:solidFill>
            </a:endParaRPr>
          </a:p>
        </p:txBody>
      </p:sp>
      <p:sp>
        <p:nvSpPr>
          <p:cNvPr id="5" name="内容占位符 4"/>
          <p:cNvSpPr>
            <a:spLocks noGrp="1"/>
          </p:cNvSpPr>
          <p:nvPr>
            <p:ph idx="1"/>
          </p:nvPr>
        </p:nvSpPr>
        <p:spPr>
          <a:xfrm>
            <a:off x="541655" y="2648585"/>
            <a:ext cx="10972800" cy="1811020"/>
          </a:xfrm>
        </p:spPr>
        <p:txBody>
          <a:bodyPr/>
          <a:p>
            <a:pPr marL="0" indent="0">
              <a:buNone/>
            </a:pPr>
            <a:r>
              <a:rPr lang="zh-CN" altLang="en-US" sz="4400"/>
              <a:t>经历从具体情境中抽象出比的过程</a:t>
            </a:r>
            <a:r>
              <a:rPr lang="en-US" altLang="zh-CN" sz="4400"/>
              <a:t>,</a:t>
            </a:r>
            <a:r>
              <a:rPr lang="zh-CN" altLang="en-US" sz="4400"/>
              <a:t>体会比的必要性</a:t>
            </a:r>
            <a:r>
              <a:rPr lang="en-US" altLang="zh-CN" sz="4400"/>
              <a:t>,</a:t>
            </a:r>
            <a:r>
              <a:rPr lang="zh-CN" altLang="en-US" sz="4400"/>
              <a:t>理解比的意义</a:t>
            </a:r>
            <a:r>
              <a:rPr lang="en-US" altLang="zh-CN" sz="4400"/>
              <a:t>,</a:t>
            </a:r>
            <a:r>
              <a:rPr lang="zh-CN" altLang="en-US" sz="4400"/>
              <a:t>渗透数形结合思想</a:t>
            </a:r>
            <a:r>
              <a:rPr lang="en-US" altLang="zh-CN" sz="4400"/>
              <a:t>.</a:t>
            </a:r>
            <a:endParaRPr lang="en-US" altLang="zh-CN" sz="44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9050" y="1057275"/>
            <a:ext cx="8515350" cy="1938020"/>
          </a:xfrm>
          <a:prstGeom prst="rect">
            <a:avLst/>
          </a:prstGeom>
          <a:noFill/>
        </p:spPr>
        <p:txBody>
          <a:bodyPr wrap="none" rtlCol="0">
            <a:spAutoFit/>
          </a:bodyPr>
          <a:p>
            <a:r>
              <a:rPr lang="zh-CN" altLang="en-US" sz="2400"/>
              <a:t>（</a:t>
            </a:r>
            <a:r>
              <a:rPr lang="en-US" altLang="zh-CN" sz="2400"/>
              <a:t>3</a:t>
            </a:r>
            <a:r>
              <a:rPr lang="zh-CN" altLang="en-US" sz="2400"/>
              <a:t>）六（</a:t>
            </a:r>
            <a:r>
              <a:rPr lang="en-US" altLang="zh-CN" sz="2400"/>
              <a:t>1</a:t>
            </a:r>
            <a:r>
              <a:rPr lang="zh-CN" altLang="en-US" sz="2400"/>
              <a:t>）班参加小制作比赛的女生有</a:t>
            </a:r>
            <a:r>
              <a:rPr lang="en-US" altLang="zh-CN" sz="2400"/>
              <a:t>26</a:t>
            </a:r>
            <a:r>
              <a:rPr lang="zh-CN" altLang="en-US" sz="2400"/>
              <a:t>人，男生有</a:t>
            </a:r>
            <a:r>
              <a:rPr lang="en-US" altLang="zh-CN" sz="2400"/>
              <a:t>28</a:t>
            </a:r>
            <a:r>
              <a:rPr lang="zh-CN" altLang="en-US" sz="2400"/>
              <a:t>人。</a:t>
            </a:r>
            <a:endParaRPr lang="zh-CN" altLang="en-US" sz="2400"/>
          </a:p>
          <a:p>
            <a:r>
              <a:rPr lang="en-US" altLang="zh-CN" sz="2400"/>
              <a:t>1</a:t>
            </a:r>
            <a:r>
              <a:rPr lang="zh-CN" altLang="en-US" sz="2400"/>
              <a:t>，男生人数与女生人数的比是（        ）</a:t>
            </a:r>
            <a:endParaRPr lang="zh-CN" altLang="en-US" sz="2400"/>
          </a:p>
          <a:p>
            <a:r>
              <a:rPr lang="en-US" altLang="zh-CN" sz="2400"/>
              <a:t>2</a:t>
            </a:r>
            <a:r>
              <a:rPr lang="zh-CN" altLang="en-US" sz="2400"/>
              <a:t>，男生人数与全班人数的比是（         ）</a:t>
            </a:r>
            <a:endParaRPr lang="zh-CN" altLang="en-US" sz="2400"/>
          </a:p>
          <a:p>
            <a:r>
              <a:rPr lang="en-US" altLang="zh-CN" sz="2400"/>
              <a:t>3</a:t>
            </a:r>
            <a:r>
              <a:rPr lang="zh-CN" altLang="en-US" sz="2400"/>
              <a:t>，女生人数与全班人数的比是（        ）</a:t>
            </a:r>
            <a:endParaRPr lang="zh-CN" altLang="en-US" sz="2400"/>
          </a:p>
          <a:p>
            <a:r>
              <a:rPr lang="en-US" altLang="zh-CN" sz="2400"/>
              <a:t>4</a:t>
            </a:r>
            <a:r>
              <a:rPr lang="zh-CN" altLang="en-US" sz="2400"/>
              <a:t>，女生人数比男生人数少（      ）</a:t>
            </a:r>
            <a:r>
              <a:rPr lang="en-US" altLang="zh-CN" sz="2400"/>
              <a:t>/</a:t>
            </a:r>
            <a:r>
              <a:rPr lang="zh-CN" altLang="en-US" sz="2400"/>
              <a:t>（      ）。</a:t>
            </a:r>
            <a:endParaRPr lang="zh-CN" altLang="en-US" sz="24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7625" y="981075"/>
            <a:ext cx="7053580" cy="1076325"/>
          </a:xfrm>
          <a:prstGeom prst="rect">
            <a:avLst/>
          </a:prstGeom>
          <a:noFill/>
        </p:spPr>
        <p:txBody>
          <a:bodyPr wrap="none" rtlCol="0">
            <a:spAutoFit/>
          </a:bodyPr>
          <a:p>
            <a:r>
              <a:rPr lang="en-US" altLang="zh-CN" sz="3200"/>
              <a:t>2</a:t>
            </a:r>
            <a:r>
              <a:rPr lang="zh-CN" altLang="en-US" sz="3200"/>
              <a:t>：求下面各比的比值</a:t>
            </a:r>
            <a:endParaRPr lang="zh-CN" altLang="en-US" sz="3200"/>
          </a:p>
          <a:p>
            <a:r>
              <a:rPr lang="en-US" altLang="zh-CN" sz="3200"/>
              <a:t>75</a:t>
            </a:r>
            <a:r>
              <a:rPr lang="zh-CN" altLang="en-US" sz="3200"/>
              <a:t>：</a:t>
            </a:r>
            <a:r>
              <a:rPr lang="en-US" altLang="zh-CN" sz="3200"/>
              <a:t>25           2.4</a:t>
            </a:r>
            <a:r>
              <a:rPr lang="zh-CN" altLang="en-US" sz="3200"/>
              <a:t>：</a:t>
            </a:r>
            <a:r>
              <a:rPr lang="en-US" altLang="zh-CN" sz="3200"/>
              <a:t>0.8          105</a:t>
            </a:r>
            <a:r>
              <a:rPr lang="zh-CN" altLang="en-US" sz="3200"/>
              <a:t>：</a:t>
            </a:r>
            <a:r>
              <a:rPr lang="en-US" altLang="zh-CN" sz="3200"/>
              <a:t>0.5</a:t>
            </a:r>
            <a:endParaRPr lang="en-US" altLang="zh-CN" sz="32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742950" y="12954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2194560" y="14732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1993900" y="14732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2194560" y="12954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1993900" y="12954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3518535" y="16510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3317875" y="16510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nvSpPr>
        <p:spPr>
          <a:xfrm>
            <a:off x="3518535" y="12954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nvSpPr>
        <p:spPr>
          <a:xfrm>
            <a:off x="3117215" y="16510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nvSpPr>
        <p:spPr>
          <a:xfrm>
            <a:off x="3518535" y="14732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nvSpPr>
        <p:spPr>
          <a:xfrm>
            <a:off x="3317875" y="14732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3117215" y="14732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3317875" y="12954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nvSpPr>
        <p:spPr>
          <a:xfrm>
            <a:off x="3117215" y="12954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矩形 33"/>
          <p:cNvSpPr/>
          <p:nvPr/>
        </p:nvSpPr>
        <p:spPr>
          <a:xfrm>
            <a:off x="4501515" y="14732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4300855" y="14732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矩形 36"/>
          <p:cNvSpPr/>
          <p:nvPr/>
        </p:nvSpPr>
        <p:spPr>
          <a:xfrm>
            <a:off x="4501515" y="12954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矩形 37"/>
          <p:cNvSpPr/>
          <p:nvPr/>
        </p:nvSpPr>
        <p:spPr>
          <a:xfrm>
            <a:off x="4300855" y="12954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矩形 38"/>
          <p:cNvSpPr/>
          <p:nvPr/>
        </p:nvSpPr>
        <p:spPr>
          <a:xfrm>
            <a:off x="4902835" y="14732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矩形 39"/>
          <p:cNvSpPr/>
          <p:nvPr/>
        </p:nvSpPr>
        <p:spPr>
          <a:xfrm>
            <a:off x="4702175" y="14732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a:off x="4902835" y="12954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矩形 41"/>
          <p:cNvSpPr/>
          <p:nvPr/>
        </p:nvSpPr>
        <p:spPr>
          <a:xfrm>
            <a:off x="4702175" y="12954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矩形 42"/>
          <p:cNvSpPr/>
          <p:nvPr/>
        </p:nvSpPr>
        <p:spPr>
          <a:xfrm>
            <a:off x="4501515" y="18288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矩形 43"/>
          <p:cNvSpPr/>
          <p:nvPr/>
        </p:nvSpPr>
        <p:spPr>
          <a:xfrm>
            <a:off x="4300855" y="18288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矩形 44"/>
          <p:cNvSpPr/>
          <p:nvPr/>
        </p:nvSpPr>
        <p:spPr>
          <a:xfrm>
            <a:off x="4501515" y="16510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矩形 45"/>
          <p:cNvSpPr/>
          <p:nvPr/>
        </p:nvSpPr>
        <p:spPr>
          <a:xfrm>
            <a:off x="4300855" y="16510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矩形 46"/>
          <p:cNvSpPr/>
          <p:nvPr/>
        </p:nvSpPr>
        <p:spPr>
          <a:xfrm>
            <a:off x="4902835" y="18288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矩形 47"/>
          <p:cNvSpPr/>
          <p:nvPr/>
        </p:nvSpPr>
        <p:spPr>
          <a:xfrm>
            <a:off x="4702175" y="18288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矩形 48"/>
          <p:cNvSpPr/>
          <p:nvPr/>
        </p:nvSpPr>
        <p:spPr>
          <a:xfrm>
            <a:off x="4902835" y="16510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矩形 49"/>
          <p:cNvSpPr/>
          <p:nvPr/>
        </p:nvSpPr>
        <p:spPr>
          <a:xfrm>
            <a:off x="4702175" y="1651000"/>
            <a:ext cx="200660" cy="17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文本框 50"/>
          <p:cNvSpPr txBox="1"/>
          <p:nvPr/>
        </p:nvSpPr>
        <p:spPr>
          <a:xfrm>
            <a:off x="504825" y="1914525"/>
            <a:ext cx="9324975" cy="2214880"/>
          </a:xfrm>
          <a:prstGeom prst="rect">
            <a:avLst/>
          </a:prstGeom>
          <a:noFill/>
        </p:spPr>
        <p:txBody>
          <a:bodyPr wrap="none" rtlCol="0">
            <a:spAutoFit/>
          </a:bodyPr>
          <a:p>
            <a:r>
              <a:rPr lang="en-US" altLang="zh-CN"/>
              <a:t>1                   2                  3                   4</a:t>
            </a:r>
            <a:endParaRPr lang="en-US" altLang="zh-CN"/>
          </a:p>
          <a:p>
            <a:r>
              <a:rPr lang="zh-CN" altLang="en-US" sz="2400"/>
              <a:t>（</a:t>
            </a:r>
            <a:r>
              <a:rPr lang="en-US" altLang="zh-CN" sz="2400"/>
              <a:t>1</a:t>
            </a:r>
            <a:r>
              <a:rPr lang="zh-CN" altLang="en-US" sz="2400"/>
              <a:t>）正方形</a:t>
            </a:r>
            <a:r>
              <a:rPr lang="en-US" altLang="zh-CN" sz="2400"/>
              <a:t>2</a:t>
            </a:r>
            <a:r>
              <a:rPr lang="zh-CN" altLang="en-US" sz="2400"/>
              <a:t>与</a:t>
            </a:r>
            <a:r>
              <a:rPr lang="en-US" altLang="zh-CN" sz="2400"/>
              <a:t>3</a:t>
            </a:r>
            <a:r>
              <a:rPr lang="zh-CN" altLang="en-US" sz="2400"/>
              <a:t>的边长比是（       ），面积比是（       ）。</a:t>
            </a:r>
            <a:endParaRPr lang="zh-CN" altLang="en-US" sz="2400"/>
          </a:p>
          <a:p>
            <a:r>
              <a:rPr lang="zh-CN" altLang="en-US" sz="2400"/>
              <a:t>（</a:t>
            </a:r>
            <a:r>
              <a:rPr lang="en-US" altLang="zh-CN" sz="2400"/>
              <a:t>2</a:t>
            </a:r>
            <a:r>
              <a:rPr lang="zh-CN" altLang="en-US" sz="2400"/>
              <a:t>）正方形</a:t>
            </a:r>
            <a:r>
              <a:rPr lang="en-US" altLang="zh-CN" sz="2400"/>
              <a:t>3</a:t>
            </a:r>
            <a:r>
              <a:rPr lang="zh-CN" altLang="en-US" sz="2400"/>
              <a:t>与</a:t>
            </a:r>
            <a:r>
              <a:rPr lang="en-US" altLang="zh-CN" sz="2400"/>
              <a:t>4</a:t>
            </a:r>
            <a:r>
              <a:rPr lang="zh-CN" altLang="en-US" sz="2400"/>
              <a:t>的周长比是（       ），正方形</a:t>
            </a:r>
            <a:r>
              <a:rPr lang="en-US" altLang="zh-CN" sz="2400"/>
              <a:t>2</a:t>
            </a:r>
            <a:r>
              <a:rPr lang="zh-CN" altLang="en-US" sz="2400"/>
              <a:t>与</a:t>
            </a:r>
            <a:r>
              <a:rPr lang="en-US" altLang="zh-CN" sz="2400"/>
              <a:t>1</a:t>
            </a:r>
            <a:r>
              <a:rPr lang="zh-CN" altLang="en-US" sz="2400"/>
              <a:t>的周长比</a:t>
            </a:r>
            <a:endParaRPr lang="zh-CN" altLang="en-US" sz="2400"/>
          </a:p>
          <a:p>
            <a:r>
              <a:rPr lang="zh-CN" altLang="en-US" sz="2400"/>
              <a:t>是（     ）。</a:t>
            </a:r>
            <a:endParaRPr lang="zh-CN" altLang="en-US" sz="2400"/>
          </a:p>
          <a:p>
            <a:r>
              <a:rPr lang="zh-CN" altLang="en-US" sz="2400"/>
              <a:t>（</a:t>
            </a:r>
            <a:r>
              <a:rPr lang="en-US" altLang="zh-CN" sz="2400"/>
              <a:t>3)</a:t>
            </a:r>
            <a:r>
              <a:rPr lang="zh-CN" altLang="en-US" sz="2400"/>
              <a:t>正方形</a:t>
            </a:r>
            <a:r>
              <a:rPr lang="en-US" altLang="zh-CN" sz="2400"/>
              <a:t>1</a:t>
            </a:r>
            <a:r>
              <a:rPr lang="zh-CN" altLang="en-US" sz="2400"/>
              <a:t>的面积是</a:t>
            </a:r>
            <a:r>
              <a:rPr lang="en-US" altLang="zh-CN" sz="2400"/>
              <a:t>2</a:t>
            </a:r>
            <a:r>
              <a:rPr lang="zh-CN" altLang="en-US" sz="2400"/>
              <a:t>的（       ），正方形</a:t>
            </a:r>
            <a:r>
              <a:rPr lang="en-US" altLang="zh-CN" sz="2400"/>
              <a:t>4</a:t>
            </a:r>
            <a:r>
              <a:rPr lang="zh-CN" altLang="en-US" sz="2400"/>
              <a:t>的面积是</a:t>
            </a:r>
            <a:r>
              <a:rPr lang="en-US" altLang="zh-CN" sz="2400"/>
              <a:t>2</a:t>
            </a:r>
            <a:r>
              <a:rPr lang="zh-CN" altLang="en-US" sz="2400"/>
              <a:t>的（       ）。</a:t>
            </a:r>
            <a:endParaRPr lang="zh-CN" altLang="en-US" sz="2400"/>
          </a:p>
          <a:p>
            <a:r>
              <a:rPr lang="zh-CN" altLang="en-US" sz="2400"/>
              <a:t>（</a:t>
            </a:r>
            <a:r>
              <a:rPr lang="en-US" altLang="zh-CN" sz="2400"/>
              <a:t>4</a:t>
            </a:r>
            <a:r>
              <a:rPr lang="zh-CN" altLang="en-US" sz="2400"/>
              <a:t>）说一说上图中</a:t>
            </a:r>
            <a:r>
              <a:rPr lang="en-US" altLang="zh-CN" sz="2400"/>
              <a:t>16</a:t>
            </a:r>
            <a:r>
              <a:rPr lang="zh-CN" altLang="en-US" sz="2400"/>
              <a:t>：</a:t>
            </a:r>
            <a:r>
              <a:rPr lang="en-US" altLang="zh-CN" sz="2400"/>
              <a:t>9</a:t>
            </a:r>
            <a:r>
              <a:rPr lang="zh-CN" altLang="en-US" sz="2400"/>
              <a:t>，</a:t>
            </a:r>
            <a:r>
              <a:rPr lang="en-US" altLang="zh-CN" sz="2400"/>
              <a:t>1</a:t>
            </a:r>
            <a:r>
              <a:rPr lang="zh-CN" altLang="en-US" sz="2400"/>
              <a:t>：</a:t>
            </a:r>
            <a:r>
              <a:rPr lang="en-US" altLang="zh-CN" sz="2400"/>
              <a:t>3</a:t>
            </a:r>
            <a:r>
              <a:rPr lang="zh-CN" altLang="en-US" sz="2400"/>
              <a:t>，</a:t>
            </a:r>
            <a:r>
              <a:rPr lang="en-US" altLang="zh-CN" sz="2400"/>
              <a:t>12</a:t>
            </a:r>
            <a:r>
              <a:rPr lang="zh-CN" altLang="en-US" sz="2400"/>
              <a:t>：</a:t>
            </a:r>
            <a:r>
              <a:rPr lang="en-US" altLang="zh-CN" sz="2400"/>
              <a:t>16</a:t>
            </a:r>
            <a:r>
              <a:rPr lang="zh-CN" altLang="en-US" sz="2400"/>
              <a:t>分别表示什么意思。</a:t>
            </a:r>
            <a:endParaRPr lang="zh-CN" altLang="en-US" sz="24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填空</a:t>
            </a:r>
            <a:endParaRPr lang="zh-CN" altLang="en-US"/>
          </a:p>
        </p:txBody>
      </p:sp>
      <p:sp>
        <p:nvSpPr>
          <p:cNvPr id="3" name="内容占位符 2"/>
          <p:cNvSpPr>
            <a:spLocks noGrp="1"/>
          </p:cNvSpPr>
          <p:nvPr>
            <p:ph idx="1"/>
          </p:nvPr>
        </p:nvSpPr>
        <p:spPr/>
        <p:txBody>
          <a:bodyPr/>
          <a:p>
            <a:r>
              <a:rPr lang="en-US" altLang="zh-CN"/>
              <a:t>1:</a:t>
            </a:r>
            <a:r>
              <a:rPr lang="zh-CN" altLang="en-US"/>
              <a:t>两个数相除</a:t>
            </a:r>
            <a:r>
              <a:rPr lang="en-US" altLang="zh-CN"/>
              <a:t>,</a:t>
            </a:r>
            <a:r>
              <a:rPr lang="zh-CN" altLang="en-US"/>
              <a:t>又叫做两个数的</a:t>
            </a:r>
            <a:r>
              <a:rPr lang="en-US" altLang="zh-CN"/>
              <a:t>(       )</a:t>
            </a:r>
            <a:endParaRPr lang="en-US" altLang="zh-CN"/>
          </a:p>
          <a:p>
            <a:r>
              <a:rPr lang="en-US" altLang="zh-CN"/>
              <a:t>2:</a:t>
            </a:r>
            <a:r>
              <a:rPr lang="zh-CN" altLang="en-US"/>
              <a:t>在</a:t>
            </a:r>
            <a:r>
              <a:rPr lang="en-US" altLang="zh-CN"/>
              <a:t>6:4=1.5</a:t>
            </a:r>
            <a:r>
              <a:rPr lang="zh-CN" altLang="en-US"/>
              <a:t>中</a:t>
            </a:r>
            <a:r>
              <a:rPr lang="en-US" altLang="zh-CN"/>
              <a:t>,6</a:t>
            </a:r>
            <a:r>
              <a:rPr lang="zh-CN" altLang="en-US"/>
              <a:t>是这个比的</a:t>
            </a:r>
            <a:r>
              <a:rPr lang="en-US" altLang="zh-CN"/>
              <a:t>(       ),:</a:t>
            </a:r>
            <a:r>
              <a:rPr lang="zh-CN" altLang="en-US"/>
              <a:t>是这个比的</a:t>
            </a:r>
            <a:r>
              <a:rPr lang="en-US" altLang="zh-CN"/>
              <a:t>(       ),4</a:t>
            </a:r>
            <a:r>
              <a:rPr lang="zh-CN" altLang="en-US"/>
              <a:t>是这个比的</a:t>
            </a:r>
            <a:r>
              <a:rPr lang="en-US" altLang="zh-CN"/>
              <a:t>(       ),1.5</a:t>
            </a:r>
            <a:r>
              <a:rPr lang="zh-CN" altLang="en-US"/>
              <a:t>是这个比的（      ）。</a:t>
            </a:r>
            <a:endParaRPr lang="zh-CN" altLang="en-US"/>
          </a:p>
          <a:p>
            <a:r>
              <a:rPr lang="en-US" altLang="zh-CN"/>
              <a:t>3,</a:t>
            </a:r>
            <a:r>
              <a:rPr lang="zh-CN" altLang="en-US"/>
              <a:t>公园里有梨树</a:t>
            </a:r>
            <a:r>
              <a:rPr lang="en-US" altLang="zh-CN"/>
              <a:t>160</a:t>
            </a:r>
            <a:r>
              <a:rPr lang="zh-CN" altLang="en-US"/>
              <a:t>棵</a:t>
            </a:r>
            <a:r>
              <a:rPr lang="en-US" altLang="zh-CN"/>
              <a:t>,</a:t>
            </a:r>
            <a:r>
              <a:rPr lang="zh-CN" altLang="en-US"/>
              <a:t>苹果树</a:t>
            </a:r>
            <a:r>
              <a:rPr lang="en-US" altLang="zh-CN"/>
              <a:t>200</a:t>
            </a:r>
            <a:r>
              <a:rPr lang="zh-CN" altLang="en-US"/>
              <a:t>棵</a:t>
            </a:r>
            <a:r>
              <a:rPr lang="en-US" altLang="zh-CN"/>
              <a:t>.</a:t>
            </a:r>
            <a:endParaRPr lang="en-US" altLang="zh-CN"/>
          </a:p>
          <a:p>
            <a:r>
              <a:rPr lang="en-US" altLang="zh-CN"/>
              <a:t>(1)</a:t>
            </a:r>
            <a:r>
              <a:rPr lang="zh-CN" altLang="en-US"/>
              <a:t>梨树棵树占苹果树的</a:t>
            </a:r>
            <a:r>
              <a:rPr lang="en-US" altLang="zh-CN"/>
              <a:t>(      )%</a:t>
            </a:r>
            <a:endParaRPr lang="en-US" altLang="zh-CN"/>
          </a:p>
          <a:p>
            <a:r>
              <a:rPr lang="en-US" altLang="zh-CN"/>
              <a:t>(2)</a:t>
            </a:r>
            <a:r>
              <a:rPr lang="zh-CN" altLang="en-US"/>
              <a:t>苹果树和梨树棵树的比是</a:t>
            </a:r>
            <a:r>
              <a:rPr lang="en-US" altLang="zh-CN"/>
              <a:t>(       ),</a:t>
            </a:r>
            <a:r>
              <a:rPr lang="zh-CN" altLang="en-US"/>
              <a:t>比值是</a:t>
            </a:r>
            <a:r>
              <a:rPr lang="en-US" altLang="zh-CN"/>
              <a:t>(      ).</a:t>
            </a:r>
            <a:endParaRPr lang="en-US" altLang="zh-CN"/>
          </a:p>
          <a:p>
            <a:r>
              <a:rPr lang="en-US" altLang="zh-CN"/>
              <a:t>(3)</a:t>
            </a:r>
            <a:r>
              <a:rPr lang="zh-CN" altLang="en-US"/>
              <a:t>梨树和苹果树棵树的比是</a:t>
            </a:r>
            <a:r>
              <a:rPr lang="en-US" altLang="zh-CN"/>
              <a:t>(       ),</a:t>
            </a:r>
            <a:r>
              <a:rPr lang="zh-CN" altLang="en-US"/>
              <a:t>比值是（    ）</a:t>
            </a: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课堂作业：</a:t>
            </a:r>
            <a:endParaRPr lang="zh-CN" altLang="en-US"/>
          </a:p>
        </p:txBody>
      </p:sp>
      <p:sp>
        <p:nvSpPr>
          <p:cNvPr id="3" name="内容占位符 2"/>
          <p:cNvSpPr>
            <a:spLocks noGrp="1"/>
          </p:cNvSpPr>
          <p:nvPr>
            <p:ph idx="1"/>
          </p:nvPr>
        </p:nvSpPr>
        <p:spPr/>
        <p:txBody>
          <a:bodyPr/>
          <a:p>
            <a:r>
              <a:rPr lang="zh-CN" altLang="en-US"/>
              <a:t>课本</a:t>
            </a:r>
            <a:r>
              <a:rPr lang="en-US" altLang="zh-CN"/>
              <a:t>70~71</a:t>
            </a:r>
            <a:r>
              <a:rPr lang="zh-CN" altLang="en-US"/>
              <a:t>页练一练</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p:txBody>
          <a:bodyPr/>
          <a:p>
            <a:r>
              <a:rPr lang="zh-CN" altLang="en-US"/>
              <a:t>预习题一：</a:t>
            </a:r>
            <a:endParaRPr lang="zh-CN" altLang="en-US"/>
          </a:p>
        </p:txBody>
      </p:sp>
      <p:sp>
        <p:nvSpPr>
          <p:cNvPr id="7" name="内容占位符 6"/>
          <p:cNvSpPr>
            <a:spLocks noGrp="1"/>
          </p:cNvSpPr>
          <p:nvPr>
            <p:ph idx="1"/>
          </p:nvPr>
        </p:nvSpPr>
        <p:spPr>
          <a:xfrm>
            <a:off x="527050" y="1856105"/>
            <a:ext cx="10972800" cy="606425"/>
          </a:xfrm>
        </p:spPr>
        <p:txBody>
          <a:bodyPr/>
          <a:p>
            <a:pPr marL="0" indent="0">
              <a:buNone/>
            </a:pPr>
            <a:r>
              <a:rPr lang="zh-CN" altLang="en-US" sz="4000"/>
              <a:t>填空</a:t>
            </a:r>
            <a:r>
              <a:rPr lang="en-US" altLang="zh-CN" sz="4000"/>
              <a:t>:</a:t>
            </a:r>
            <a:r>
              <a:rPr lang="zh-CN" altLang="en-US" sz="4000"/>
              <a:t>小明看一本漫画书用了</a:t>
            </a:r>
            <a:r>
              <a:rPr lang="en-US" altLang="zh-CN" sz="4000"/>
              <a:t>1</a:t>
            </a:r>
            <a:r>
              <a:rPr lang="zh-CN" altLang="en-US" sz="4000"/>
              <a:t>小时</a:t>
            </a:r>
            <a:r>
              <a:rPr lang="en-US" altLang="zh-CN" sz="4000"/>
              <a:t>,</a:t>
            </a:r>
            <a:r>
              <a:rPr lang="zh-CN" altLang="en-US" sz="4000"/>
              <a:t>小东看同一本漫画书用了</a:t>
            </a:r>
            <a:r>
              <a:rPr lang="en-US" altLang="zh-CN" sz="4000"/>
              <a:t>43</a:t>
            </a:r>
            <a:r>
              <a:rPr lang="zh-CN" altLang="en-US" sz="4000"/>
              <a:t>分</a:t>
            </a:r>
            <a:r>
              <a:rPr lang="en-US" altLang="zh-CN" sz="4000"/>
              <a:t>,</a:t>
            </a:r>
            <a:r>
              <a:rPr lang="zh-CN" altLang="en-US" sz="4000"/>
              <a:t>小明和小东所用时间的比是</a:t>
            </a:r>
            <a:r>
              <a:rPr lang="en-US" altLang="zh-CN" sz="4000"/>
              <a:t>(1:43)</a:t>
            </a:r>
            <a:endParaRPr lang="en-US" altLang="zh-CN" sz="4000"/>
          </a:p>
        </p:txBody>
      </p:sp>
      <p:sp>
        <p:nvSpPr>
          <p:cNvPr id="9" name="矩形 8"/>
          <p:cNvSpPr/>
          <p:nvPr/>
        </p:nvSpPr>
        <p:spPr>
          <a:xfrm rot="19980000">
            <a:off x="7472680" y="4631055"/>
            <a:ext cx="3855720" cy="1198880"/>
          </a:xfrm>
          <a:prstGeom prst="rect">
            <a:avLst/>
          </a:prstGeom>
          <a:noFill/>
          <a:ln>
            <a:noFill/>
          </a:ln>
        </p:spPr>
        <p:txBody>
          <a:bodyPr wrap="none" rtlCol="0" anchor="t">
            <a:spAutoFit/>
            <a:scene3d>
              <a:camera prst="orthographicFront"/>
              <a:lightRig rig="threePt" dir="t">
                <a:rot lat="0" lon="0" rev="0"/>
              </a:lightRig>
            </a:scene3d>
            <a:sp3d extrusionH="120650" prstMaterial="matte"/>
          </a:bodyPr>
          <a:p>
            <a:pPr algn="ctr"/>
            <a:r>
              <a:rPr lang="zh-CN" altLang="en-US" sz="7200" b="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rPr>
              <a:t>错误！！</a:t>
            </a:r>
            <a:endParaRPr lang="zh-CN" altLang="en-US" sz="7200" b="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二</a:t>
            </a:r>
            <a:r>
              <a:rPr lang="en-US" altLang="zh-CN"/>
              <a:t>:</a:t>
            </a:r>
            <a:endParaRPr lang="en-US" altLang="zh-CN"/>
          </a:p>
        </p:txBody>
      </p:sp>
      <p:sp>
        <p:nvSpPr>
          <p:cNvPr id="3" name="内容占位符 2"/>
          <p:cNvSpPr>
            <a:spLocks noGrp="1"/>
          </p:cNvSpPr>
          <p:nvPr>
            <p:ph idx="1"/>
          </p:nvPr>
        </p:nvSpPr>
        <p:spPr/>
        <p:txBody>
          <a:bodyPr/>
          <a:p>
            <a:r>
              <a:rPr lang="zh-CN" altLang="en-US" sz="4000"/>
              <a:t>六三班有男生</a:t>
            </a:r>
            <a:r>
              <a:rPr lang="en-US" altLang="zh-CN" sz="4000"/>
              <a:t>17</a:t>
            </a:r>
            <a:r>
              <a:rPr lang="zh-CN" altLang="en-US" sz="4000"/>
              <a:t>人</a:t>
            </a:r>
            <a:r>
              <a:rPr lang="en-US" altLang="zh-CN" sz="4000"/>
              <a:t>,</a:t>
            </a:r>
            <a:r>
              <a:rPr lang="zh-CN" altLang="en-US" sz="4000"/>
              <a:t>女生</a:t>
            </a:r>
            <a:r>
              <a:rPr lang="en-US" altLang="zh-CN" sz="4000"/>
              <a:t>22</a:t>
            </a:r>
            <a:r>
              <a:rPr lang="zh-CN" altLang="en-US" sz="4000"/>
              <a:t>人</a:t>
            </a:r>
            <a:r>
              <a:rPr lang="en-US" altLang="zh-CN" sz="4000"/>
              <a:t>,</a:t>
            </a:r>
            <a:r>
              <a:rPr lang="zh-CN" altLang="en-US" sz="4000"/>
              <a:t>女生人数与男生人数的比是</a:t>
            </a:r>
            <a:r>
              <a:rPr lang="en-US" altLang="zh-CN" sz="4000"/>
              <a:t>(17:22),</a:t>
            </a:r>
            <a:r>
              <a:rPr lang="zh-CN" altLang="en-US" sz="4000"/>
              <a:t>全班人数与女生人数的比是</a:t>
            </a:r>
            <a:r>
              <a:rPr lang="en-US" altLang="zh-CN" sz="4000"/>
              <a:t>(22:39).</a:t>
            </a:r>
            <a:endParaRPr lang="en-US" altLang="zh-CN" sz="4000"/>
          </a:p>
        </p:txBody>
      </p:sp>
      <p:sp>
        <p:nvSpPr>
          <p:cNvPr id="9" name="矩形 8"/>
          <p:cNvSpPr/>
          <p:nvPr/>
        </p:nvSpPr>
        <p:spPr>
          <a:xfrm rot="19980000">
            <a:off x="7472680" y="4631055"/>
            <a:ext cx="3855720" cy="1198880"/>
          </a:xfrm>
          <a:prstGeom prst="rect">
            <a:avLst/>
          </a:prstGeom>
          <a:noFill/>
          <a:ln>
            <a:noFill/>
          </a:ln>
        </p:spPr>
        <p:txBody>
          <a:bodyPr wrap="none" rtlCol="0" anchor="t">
            <a:spAutoFit/>
            <a:scene3d>
              <a:camera prst="orthographicFront"/>
              <a:lightRig rig="threePt" dir="t">
                <a:rot lat="0" lon="0" rev="0"/>
              </a:lightRig>
            </a:scene3d>
            <a:sp3d extrusionH="120650" prstMaterial="matte"/>
          </a:bodyPr>
          <a:p>
            <a:pPr algn="ctr"/>
            <a:r>
              <a:rPr lang="zh-CN" altLang="en-US" sz="7200" b="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rPr>
              <a:t>错误！！</a:t>
            </a:r>
            <a:endParaRPr lang="zh-CN" altLang="en-US" sz="7200" b="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a:xfrm>
            <a:off x="541867" y="1187768"/>
            <a:ext cx="10947400" cy="935037"/>
          </a:xfrm>
        </p:spPr>
        <p:txBody>
          <a:bodyPr/>
          <a:p>
            <a:r>
              <a:rPr lang="zh-CN" altLang="en-US" sz="6000" b="1">
                <a:solidFill>
                  <a:srgbClr val="FF0000"/>
                </a:solidFill>
              </a:rPr>
              <a:t>课前预习目标</a:t>
            </a:r>
            <a:r>
              <a:rPr lang="en-US" altLang="zh-CN" sz="6000" b="1">
                <a:solidFill>
                  <a:srgbClr val="FF0000"/>
                </a:solidFill>
              </a:rPr>
              <a:t>2:</a:t>
            </a:r>
            <a:endParaRPr lang="en-US" altLang="zh-CN" sz="6000" b="1" u="heavy">
              <a:solidFill>
                <a:srgbClr val="FF0000"/>
              </a:solidFill>
            </a:endParaRPr>
          </a:p>
        </p:txBody>
      </p:sp>
      <p:sp>
        <p:nvSpPr>
          <p:cNvPr id="5" name="内容占位符 4"/>
          <p:cNvSpPr>
            <a:spLocks noGrp="1"/>
          </p:cNvSpPr>
          <p:nvPr>
            <p:ph idx="1"/>
          </p:nvPr>
        </p:nvSpPr>
        <p:spPr>
          <a:xfrm>
            <a:off x="541655" y="2648585"/>
            <a:ext cx="10972800" cy="1811020"/>
          </a:xfrm>
        </p:spPr>
        <p:txBody>
          <a:bodyPr/>
          <a:p>
            <a:pPr marL="0" indent="0">
              <a:buNone/>
            </a:pPr>
            <a:r>
              <a:rPr lang="zh-CN" altLang="en-US" sz="4400"/>
              <a:t>能正确读写比</a:t>
            </a:r>
            <a:r>
              <a:rPr lang="en-US" altLang="zh-CN" sz="4400"/>
              <a:t>,</a:t>
            </a:r>
            <a:r>
              <a:rPr lang="zh-CN" altLang="en-US" sz="4400"/>
              <a:t>会求比值</a:t>
            </a:r>
            <a:r>
              <a:rPr lang="en-US" altLang="zh-CN" sz="4400"/>
              <a:t>,</a:t>
            </a:r>
            <a:r>
              <a:rPr lang="zh-CN" altLang="en-US" sz="4400"/>
              <a:t>理解比与除法</a:t>
            </a:r>
            <a:r>
              <a:rPr lang="en-US" altLang="zh-CN" sz="4400"/>
              <a:t>,</a:t>
            </a:r>
            <a:r>
              <a:rPr lang="zh-CN" altLang="en-US" sz="4400"/>
              <a:t>分数的关系</a:t>
            </a:r>
            <a:r>
              <a:rPr lang="en-US" altLang="zh-CN" sz="4400"/>
              <a:t>,</a:t>
            </a:r>
            <a:r>
              <a:rPr lang="zh-CN" altLang="en-US" sz="4400"/>
              <a:t>体会知识间的联系</a:t>
            </a:r>
            <a:r>
              <a:rPr lang="en-US" altLang="zh-CN" sz="4400"/>
              <a:t>.</a:t>
            </a:r>
            <a:endParaRPr lang="en-US" altLang="zh-CN" sz="4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zh-CN" altLang="en-US" sz="4800"/>
              <a:t>求比值</a:t>
            </a:r>
            <a:r>
              <a:rPr lang="en-US" altLang="zh-CN" sz="4800"/>
              <a:t>:</a:t>
            </a:r>
            <a:endParaRPr lang="en-US" altLang="zh-CN" sz="4800"/>
          </a:p>
          <a:p>
            <a:r>
              <a:rPr lang="en-US" altLang="zh-CN" sz="4800"/>
              <a:t>5:1.2           8:                      :      </a:t>
            </a:r>
            <a:endParaRPr lang="en-US" altLang="zh-CN" sz="4800"/>
          </a:p>
          <a:p>
            <a:r>
              <a:rPr lang="en-US" altLang="zh-CN" sz="4800"/>
              <a:t>0.6:0.8        60</a:t>
            </a:r>
            <a:r>
              <a:rPr lang="zh-CN" altLang="en-US" sz="4800"/>
              <a:t>米</a:t>
            </a:r>
            <a:r>
              <a:rPr lang="en-US" altLang="zh-CN" sz="4800"/>
              <a:t>:70</a:t>
            </a:r>
            <a:r>
              <a:rPr lang="zh-CN" altLang="en-US" sz="4800"/>
              <a:t>米      </a:t>
            </a:r>
            <a:endParaRPr lang="zh-CN" altLang="en-US" sz="4800"/>
          </a:p>
          <a:p>
            <a:r>
              <a:rPr lang="en-US" altLang="zh-CN" sz="4800"/>
              <a:t>1.5</a:t>
            </a:r>
            <a:r>
              <a:rPr lang="zh-CN" altLang="en-US" sz="4800"/>
              <a:t>吨</a:t>
            </a:r>
            <a:r>
              <a:rPr lang="en-US" altLang="zh-CN" sz="4800"/>
              <a:t>:12</a:t>
            </a:r>
            <a:r>
              <a:rPr lang="zh-CN" altLang="en-US" sz="4800"/>
              <a:t>千克</a:t>
            </a:r>
            <a:endParaRPr lang="zh-CN" altLang="en-US" sz="4800"/>
          </a:p>
        </p:txBody>
      </p:sp>
      <p:graphicFrame>
        <p:nvGraphicFramePr>
          <p:cNvPr id="4" name="对象 3"/>
          <p:cNvGraphicFramePr/>
          <p:nvPr/>
        </p:nvGraphicFramePr>
        <p:xfrm>
          <a:off x="4801870" y="2723515"/>
          <a:ext cx="928370" cy="1192530"/>
        </p:xfrm>
        <a:graphic>
          <a:graphicData uri="http://schemas.openxmlformats.org/presentationml/2006/ole">
            <mc:AlternateContent xmlns:mc="http://schemas.openxmlformats.org/markup-compatibility/2006">
              <mc:Choice xmlns:v="urn:schemas-microsoft-com:vml" Requires="v">
                <p:oleObj spid="_x0000_s5" name="" r:id="rId1" imgW="659130" imgH="1551305" progId="Equation.KSEE3">
                  <p:embed/>
                </p:oleObj>
              </mc:Choice>
              <mc:Fallback>
                <p:oleObj name="" r:id="rId1" imgW="659130" imgH="1551305" progId="Equation.KSEE3">
                  <p:embed/>
                  <p:pic>
                    <p:nvPicPr>
                      <p:cNvPr id="0" name="图片 4"/>
                      <p:cNvPicPr/>
                      <p:nvPr/>
                    </p:nvPicPr>
                    <p:blipFill>
                      <a:blip r:embed="rId2"/>
                      <a:stretch>
                        <a:fillRect/>
                      </a:stretch>
                    </p:blipFill>
                    <p:spPr>
                      <a:xfrm>
                        <a:off x="4801870" y="2723515"/>
                        <a:ext cx="928370" cy="1192530"/>
                      </a:xfrm>
                      <a:prstGeom prst="rect">
                        <a:avLst/>
                      </a:prstGeom>
                    </p:spPr>
                  </p:pic>
                </p:oleObj>
              </mc:Fallback>
            </mc:AlternateContent>
          </a:graphicData>
        </a:graphic>
      </p:graphicFrame>
      <p:graphicFrame>
        <p:nvGraphicFramePr>
          <p:cNvPr id="6" name="对象 5"/>
          <p:cNvGraphicFramePr/>
          <p:nvPr/>
        </p:nvGraphicFramePr>
        <p:xfrm>
          <a:off x="7574915" y="2504440"/>
          <a:ext cx="790575" cy="1411605"/>
        </p:xfrm>
        <a:graphic>
          <a:graphicData uri="http://schemas.openxmlformats.org/presentationml/2006/ole">
            <mc:AlternateContent xmlns:mc="http://schemas.openxmlformats.org/markup-compatibility/2006">
              <mc:Choice xmlns:v="urn:schemas-microsoft-com:vml" Requires="v">
                <p:oleObj spid="_x0000_s7" name="" r:id="rId3" imgW="520700" imgH="1338580" progId="Equation.KSEE3">
                  <p:embed/>
                </p:oleObj>
              </mc:Choice>
              <mc:Fallback>
                <p:oleObj name="" r:id="rId3" imgW="520700" imgH="1338580" progId="Equation.KSEE3">
                  <p:embed/>
                  <p:pic>
                    <p:nvPicPr>
                      <p:cNvPr id="0" name="图片 6"/>
                      <p:cNvPicPr/>
                      <p:nvPr/>
                    </p:nvPicPr>
                    <p:blipFill>
                      <a:blip r:embed="rId4"/>
                      <a:stretch>
                        <a:fillRect/>
                      </a:stretch>
                    </p:blipFill>
                    <p:spPr>
                      <a:xfrm>
                        <a:off x="7574915" y="2504440"/>
                        <a:ext cx="790575" cy="1411605"/>
                      </a:xfrm>
                      <a:prstGeom prst="rect">
                        <a:avLst/>
                      </a:prstGeom>
                    </p:spPr>
                  </p:pic>
                </p:oleObj>
              </mc:Fallback>
            </mc:AlternateContent>
          </a:graphicData>
        </a:graphic>
      </p:graphicFrame>
      <p:graphicFrame>
        <p:nvGraphicFramePr>
          <p:cNvPr id="8" name="对象 7"/>
          <p:cNvGraphicFramePr/>
          <p:nvPr/>
        </p:nvGraphicFramePr>
        <p:xfrm>
          <a:off x="8636635" y="2296160"/>
          <a:ext cx="702945" cy="1620520"/>
        </p:xfrm>
        <a:graphic>
          <a:graphicData uri="http://schemas.openxmlformats.org/presentationml/2006/ole">
            <mc:AlternateContent xmlns:mc="http://schemas.openxmlformats.org/markup-compatibility/2006">
              <mc:Choice xmlns:v="urn:schemas-microsoft-com:vml" Requires="v">
                <p:oleObj spid="_x0000_s9" name="" r:id="rId5" imgW="545465" imgH="1412240" progId="Equation.KSEE3">
                  <p:embed/>
                </p:oleObj>
              </mc:Choice>
              <mc:Fallback>
                <p:oleObj name="" r:id="rId5" imgW="545465" imgH="1412240" progId="Equation.KSEE3">
                  <p:embed/>
                  <p:pic>
                    <p:nvPicPr>
                      <p:cNvPr id="0" name="图片 8"/>
                      <p:cNvPicPr/>
                      <p:nvPr/>
                    </p:nvPicPr>
                    <p:blipFill>
                      <a:blip r:embed="rId6"/>
                      <a:stretch>
                        <a:fillRect/>
                      </a:stretch>
                    </p:blipFill>
                    <p:spPr>
                      <a:xfrm>
                        <a:off x="8636635" y="2296160"/>
                        <a:ext cx="702945" cy="1620520"/>
                      </a:xfrm>
                      <a:prstGeom prst="rect">
                        <a:avLst/>
                      </a:prstGeom>
                    </p:spPr>
                  </p:pic>
                </p:oleObj>
              </mc:Fallback>
            </mc:AlternateContent>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a:xfrm>
            <a:off x="541867" y="1187768"/>
            <a:ext cx="10947400" cy="935037"/>
          </a:xfrm>
        </p:spPr>
        <p:txBody>
          <a:bodyPr/>
          <a:p>
            <a:r>
              <a:rPr lang="zh-CN" altLang="en-US" sz="6000" b="1">
                <a:solidFill>
                  <a:srgbClr val="FF0000"/>
                </a:solidFill>
              </a:rPr>
              <a:t>课前预习目标</a:t>
            </a:r>
            <a:r>
              <a:rPr lang="en-US" altLang="zh-CN" sz="6000" b="1">
                <a:solidFill>
                  <a:srgbClr val="FF0000"/>
                </a:solidFill>
              </a:rPr>
              <a:t>3:</a:t>
            </a:r>
            <a:endParaRPr lang="en-US" altLang="zh-CN" sz="6000" b="1" u="heavy">
              <a:solidFill>
                <a:srgbClr val="FF0000"/>
              </a:solidFill>
            </a:endParaRPr>
          </a:p>
        </p:txBody>
      </p:sp>
      <p:sp>
        <p:nvSpPr>
          <p:cNvPr id="5" name="内容占位符 4"/>
          <p:cNvSpPr>
            <a:spLocks noGrp="1"/>
          </p:cNvSpPr>
          <p:nvPr>
            <p:ph idx="1"/>
          </p:nvPr>
        </p:nvSpPr>
        <p:spPr>
          <a:xfrm>
            <a:off x="541655" y="2648585"/>
            <a:ext cx="10972800" cy="1811020"/>
          </a:xfrm>
        </p:spPr>
        <p:txBody>
          <a:bodyPr/>
          <a:p>
            <a:pPr marL="0" indent="0">
              <a:buNone/>
            </a:pPr>
            <a:r>
              <a:rPr lang="zh-CN" altLang="en-US" sz="4400"/>
              <a:t>能利用比的知识解决一些简单的生活问题，感受比在生活中的广泛应用。</a:t>
            </a:r>
            <a:endParaRPr lang="zh-CN" altLang="en-US" sz="4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zh-CN" altLang="en-US" sz="4800"/>
              <a:t>据世界卫生组织统计，全世界每年约有</a:t>
            </a:r>
            <a:r>
              <a:rPr lang="en-US" altLang="zh-CN" sz="4800"/>
              <a:t>500</a:t>
            </a:r>
            <a:r>
              <a:rPr lang="zh-CN" altLang="en-US" sz="4800"/>
              <a:t>万人因吸烟死亡，其中中国每年因吸烟死亡的人数约有</a:t>
            </a:r>
            <a:r>
              <a:rPr lang="en-US" altLang="zh-CN" sz="4800"/>
              <a:t>100</a:t>
            </a:r>
            <a:r>
              <a:rPr lang="zh-CN" altLang="en-US" sz="4800"/>
              <a:t>万人。中国每年因吸烟死亡的人数与其他国家每年因吸烟死亡的人数的比约是多少？</a:t>
            </a:r>
            <a:endParaRPr lang="zh-CN" altLang="en-US" sz="48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a:xfrm>
            <a:off x="541867" y="1187768"/>
            <a:ext cx="10947400" cy="935037"/>
          </a:xfrm>
        </p:spPr>
        <p:txBody>
          <a:bodyPr/>
          <a:p>
            <a:r>
              <a:rPr lang="zh-CN" altLang="en-US" sz="6000" b="1">
                <a:solidFill>
                  <a:srgbClr val="FF0000"/>
                </a:solidFill>
              </a:rPr>
              <a:t>重点</a:t>
            </a:r>
            <a:r>
              <a:rPr lang="zh-CN" altLang="en-US" sz="6000" b="1" u="heavy">
                <a:solidFill>
                  <a:srgbClr val="FF0000"/>
                </a:solidFill>
              </a:rPr>
              <a:t> </a:t>
            </a:r>
            <a:endParaRPr lang="zh-CN" altLang="en-US" sz="6000" b="1" u="heavy">
              <a:solidFill>
                <a:srgbClr val="FF0000"/>
              </a:solidFill>
            </a:endParaRPr>
          </a:p>
        </p:txBody>
      </p:sp>
      <p:sp>
        <p:nvSpPr>
          <p:cNvPr id="5" name="内容占位符 4"/>
          <p:cNvSpPr>
            <a:spLocks noGrp="1"/>
          </p:cNvSpPr>
          <p:nvPr>
            <p:ph idx="1"/>
          </p:nvPr>
        </p:nvSpPr>
        <p:spPr>
          <a:xfrm>
            <a:off x="541655" y="2648585"/>
            <a:ext cx="10972800" cy="1811020"/>
          </a:xfrm>
        </p:spPr>
        <p:txBody>
          <a:bodyPr/>
          <a:p>
            <a:pPr marL="0" indent="0">
              <a:buNone/>
            </a:pPr>
            <a:r>
              <a:rPr lang="zh-CN" altLang="en-US" sz="4400"/>
              <a:t>理解比的意义，能正确读写比，会求比值。</a:t>
            </a:r>
            <a:endParaRPr lang="zh-CN" altLang="en-US" sz="4400"/>
          </a:p>
        </p:txBody>
      </p:sp>
    </p:spTree>
  </p:cSld>
  <p:clrMapOvr>
    <a:masterClrMapping/>
  </p:clrMapOvr>
</p:sld>
</file>

<file path=ppt/theme/theme1.xml><?xml version="1.0" encoding="utf-8"?>
<a:theme xmlns:a="http://schemas.openxmlformats.org/drawingml/2006/main" name="流光溢彩">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1850</Words>
  <Application>WPS 演示</Application>
  <PresentationFormat>宽屏</PresentationFormat>
  <Paragraphs>248</Paragraphs>
  <Slides>24</Slides>
  <Notes>0</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3</vt:i4>
      </vt:variant>
      <vt:variant>
        <vt:lpstr>幻灯片标题</vt:lpstr>
      </vt:variant>
      <vt:variant>
        <vt:i4>24</vt:i4>
      </vt:variant>
    </vt:vector>
  </HeadingPairs>
  <TitlesOfParts>
    <vt:vector size="34" baseType="lpstr">
      <vt:lpstr>Arial</vt:lpstr>
      <vt:lpstr>宋体</vt:lpstr>
      <vt:lpstr>Wingdings</vt:lpstr>
      <vt:lpstr>微软雅黑</vt:lpstr>
      <vt:lpstr>Arial Unicode MS</vt:lpstr>
      <vt:lpstr>Calibri</vt:lpstr>
      <vt:lpstr>流光溢彩</vt:lpstr>
      <vt:lpstr>Equation.KSEE3</vt:lpstr>
      <vt:lpstr>Equation.KSEE3</vt:lpstr>
      <vt:lpstr>Equation.KSEE3</vt:lpstr>
      <vt:lpstr>PowerPoint 演示文稿</vt:lpstr>
      <vt:lpstr>课前预习目标1:</vt:lpstr>
      <vt:lpstr>预习题一：</vt:lpstr>
      <vt:lpstr>二:</vt:lpstr>
      <vt:lpstr>课前预习目标2:</vt:lpstr>
      <vt:lpstr>PowerPoint 演示文稿</vt:lpstr>
      <vt:lpstr>课前预习目标3:</vt:lpstr>
      <vt:lpstr>PowerPoint 演示文稿</vt:lpstr>
      <vt:lpstr>重点 </vt:lpstr>
      <vt:lpstr>难点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考点</vt:lpstr>
      <vt:lpstr>根据信息,写出比.</vt:lpstr>
      <vt:lpstr>PowerPoint 演示文稿</vt:lpstr>
      <vt:lpstr>PowerPoint 演示文稿</vt:lpstr>
      <vt:lpstr>PowerPoint 演示文稿</vt:lpstr>
      <vt:lpstr>填空</vt:lpstr>
      <vt:lpstr>课堂作业：</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天河</dc:creator>
  <cp:lastModifiedBy>天河</cp:lastModifiedBy>
  <cp:revision>107</cp:revision>
  <dcterms:created xsi:type="dcterms:W3CDTF">2017-08-15T04:55:00Z</dcterms:created>
  <dcterms:modified xsi:type="dcterms:W3CDTF">2017-12-09T01:36:50Z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2052-10.1.0.6877</vt:lpwstr>
  </property>
</Properties>
</file>