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6" r:id="rId3"/>
    <p:sldId id="327" r:id="rId4"/>
    <p:sldId id="328" r:id="rId5"/>
    <p:sldId id="329" r:id="rId6"/>
    <p:sldId id="331" r:id="rId7"/>
    <p:sldId id="332" r:id="rId8"/>
    <p:sldId id="330" r:id="rId9"/>
    <p:sldId id="287" r:id="rId10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CC"/>
    <a:srgbClr val="66FFCC"/>
    <a:srgbClr val="3333CC"/>
    <a:srgbClr val="8FC255"/>
    <a:srgbClr val="BCE2EE"/>
    <a:srgbClr val="9A90B7"/>
    <a:srgbClr val="D6D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20021"/>
    <p:restoredTop sz="94601"/>
  </p:normalViewPr>
  <p:slideViewPr>
    <p:cSldViewPr snapToGrid="0" snapToObjects="1" showGuides="1">
      <p:cViewPr>
        <p:scale>
          <a:sx n="70" d="100"/>
          <a:sy n="70" d="100"/>
        </p:scale>
        <p:origin x="-126" y="-318"/>
      </p:cViewPr>
      <p:guideLst>
        <p:guide orient="horz" pos="2159"/>
        <p:guide pos="26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 txBox="1">
            <a:spLocks noChangeArrowheads="1"/>
          </p:cNvSpPr>
          <p:nvPr/>
        </p:nvSpPr>
        <p:spPr bwMode="auto">
          <a:xfrm>
            <a:off x="434975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文本占位符 2"/>
          <p:cNvSpPr txBox="1">
            <a:spLocks noChangeArrowheads="1"/>
          </p:cNvSpPr>
          <p:nvPr/>
        </p:nvSpPr>
        <p:spPr bwMode="auto">
          <a:xfrm>
            <a:off x="43497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二级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三级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600200" marR="0" lvl="3" indent="-2286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四级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2057400" marR="0" lvl="4" indent="-2286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五级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日期占位符 3"/>
          <p:cNvSpPr txBox="1"/>
          <p:nvPr/>
        </p:nvSpPr>
        <p:spPr bwMode="auto">
          <a:xfrm>
            <a:off x="434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A1EE2A-EDE9-49F1-B9A9-D4455AFA98D6}" type="datetime1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幻灯片编号占位符 5"/>
          <p:cNvSpPr txBox="1"/>
          <p:nvPr/>
        </p:nvSpPr>
        <p:spPr bwMode="auto">
          <a:xfrm>
            <a:off x="6530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0" name="图片 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4762" y="0"/>
            <a:ext cx="9136062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31" name="组 54"/>
          <p:cNvGrpSpPr/>
          <p:nvPr/>
        </p:nvGrpSpPr>
        <p:grpSpPr>
          <a:xfrm>
            <a:off x="-392112" y="4598988"/>
            <a:ext cx="1660525" cy="2216150"/>
            <a:chOff x="-474161" y="4081888"/>
            <a:chExt cx="1981984" cy="2645369"/>
          </a:xfrm>
        </p:grpSpPr>
        <p:pic>
          <p:nvPicPr>
            <p:cNvPr id="1034" name="Picture 47" descr="연필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5" name="Picture 43" descr="꽃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33" name="图片 45" descr="枫叶副本.gi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64575" y="6234113"/>
            <a:ext cx="422275" cy="40481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2.wmf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pic>
        <p:nvPicPr>
          <p:cNvPr id="2457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22713"/>
            <a:ext cx="9144000" cy="294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4" y="1061061"/>
            <a:ext cx="8152248" cy="2165536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Malgun Gothic" panose="020B0503020000020004" pitchFamily="34" charset="-127"/>
              <a:cs typeface="+mn-cs"/>
              <a:sym typeface="Times New Roman" panose="02020603050405020304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pic>
        <p:nvPicPr>
          <p:cNvPr id="2458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6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542925"/>
            <a:ext cx="89535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7" name="TextBox 3"/>
          <p:cNvSpPr txBox="1"/>
          <p:nvPr/>
        </p:nvSpPr>
        <p:spPr>
          <a:xfrm>
            <a:off x="1328738" y="1433513"/>
            <a:ext cx="5543550" cy="647700"/>
          </a:xfrm>
          <a:prstGeom prst="rect">
            <a:avLst/>
          </a:prstGeom>
          <a:noFill/>
          <a:ln w="9525">
            <a:noFill/>
          </a:ln>
        </p:spPr>
        <p:txBody>
          <a:bodyPr lIns="97466" tIns="48733" rIns="97466" bIns="48733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defTabSz="974725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第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课时    比例的基本性质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4588" name="TextBox 4"/>
          <p:cNvSpPr txBox="1"/>
          <p:nvPr/>
        </p:nvSpPr>
        <p:spPr>
          <a:xfrm>
            <a:off x="6026150" y="542925"/>
            <a:ext cx="2565400" cy="463550"/>
          </a:xfrm>
          <a:prstGeom prst="rect">
            <a:avLst/>
          </a:prstGeom>
          <a:noFill/>
          <a:ln w="9525">
            <a:noFill/>
          </a:ln>
        </p:spPr>
        <p:txBody>
          <a:bodyPr lIns="97466" tIns="48733" rIns="97466" bIns="48733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74725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9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二      比和比例</a:t>
            </a:r>
            <a:endParaRPr lang="zh-CN" altLang="en-US" sz="2400" b="1" dirty="0">
              <a:solidFill>
                <a:srgbClr val="00009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4589" name="图片 67" descr="海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688" y="3227388"/>
            <a:ext cx="2428875" cy="323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0" name="图片 70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5970588" y="3894138"/>
            <a:ext cx="1019175" cy="110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18198"/>
            <a:ext cx="8152248" cy="2165539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Malgun Gothic" panose="020B0503020000020004" pitchFamily="34" charset="-127"/>
              <a:cs typeface="+mn-cs"/>
              <a:sym typeface="Times New Roman" panose="02020603050405020304"/>
            </a:endParaRPr>
          </a:p>
        </p:txBody>
      </p:sp>
      <p:pic>
        <p:nvPicPr>
          <p:cNvPr id="24594" name="Picture 50" descr="나뭇잎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371175">
            <a:off x="2063750" y="3001963"/>
            <a:ext cx="1282700" cy="41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24613" name="TextBox 4"/>
          <p:cNvSpPr txBox="1"/>
          <p:nvPr/>
        </p:nvSpPr>
        <p:spPr>
          <a:xfrm>
            <a:off x="3557588" y="2644775"/>
            <a:ext cx="2049462" cy="403225"/>
          </a:xfrm>
          <a:prstGeom prst="rect">
            <a:avLst/>
          </a:prstGeom>
          <a:noFill/>
          <a:ln w="9525">
            <a:noFill/>
          </a:ln>
        </p:spPr>
        <p:txBody>
          <a:bodyPr lIns="97466" tIns="48733" rIns="97466" bIns="48733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74725" eaLnBrk="1" hangingPunct="1"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JJ </a:t>
            </a:r>
            <a:r>
              <a:rPr lang="en-US" altLang="zh-CN" sz="2000" b="1">
                <a:solidFill>
                  <a:srgbClr val="8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zh-CN" altLang="en-US" sz="2000" b="1" dirty="0">
                <a:solidFill>
                  <a:srgbClr val="8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六年级上册 </a:t>
            </a:r>
            <a:endParaRPr lang="zh-CN" altLang="en-US" sz="2000" b="1" dirty="0">
              <a:solidFill>
                <a:srgbClr val="8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4615" name="TextBox 22"/>
          <p:cNvSpPr txBox="1"/>
          <p:nvPr/>
        </p:nvSpPr>
        <p:spPr>
          <a:xfrm>
            <a:off x="3235325" y="3711575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chemeClr val="accent1"/>
                </a:solidFill>
              </a:rPr>
              <a:t>作业习题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233488" y="2136775"/>
            <a:ext cx="6553200" cy="2305050"/>
          </a:xfrm>
          <a:prstGeom prst="rect">
            <a:avLst/>
          </a:prstGeom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）根据乘法等式写不同的比例式</a:t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）应用比例的基本性质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解决问题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604" name="组 45"/>
          <p:cNvGrpSpPr/>
          <p:nvPr/>
        </p:nvGrpSpPr>
        <p:grpSpPr>
          <a:xfrm>
            <a:off x="603250" y="1168400"/>
            <a:ext cx="3119438" cy="798513"/>
            <a:chOff x="623836" y="1872319"/>
            <a:chExt cx="2876117" cy="860904"/>
          </a:xfrm>
        </p:grpSpPr>
        <p:sp>
          <p:nvSpPr>
            <p:cNvPr id="25605" name="AutoShape 2"/>
            <p:cNvSpPr/>
            <p:nvPr/>
          </p:nvSpPr>
          <p:spPr>
            <a:xfrm>
              <a:off x="1212533" y="2261259"/>
              <a:ext cx="2018189" cy="441345"/>
            </a:xfrm>
            <a:prstGeom prst="roundRect">
              <a:avLst>
                <a:gd name="adj" fmla="val 47681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66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606" name="AutoShape 11"/>
            <p:cNvSpPr/>
            <p:nvPr/>
          </p:nvSpPr>
          <p:spPr>
            <a:xfrm>
              <a:off x="623836" y="1872319"/>
              <a:ext cx="778674" cy="777038"/>
            </a:xfrm>
            <a:prstGeom prst="diamond">
              <a:avLst/>
            </a:prstGeom>
            <a:solidFill>
              <a:srgbClr val="FF6600"/>
            </a:solidFill>
            <a:ln w="381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algn="ctr">
                <a:buFont typeface="Arial" panose="020B0604020202020204" pitchFamily="34" charset="0"/>
                <a:buNone/>
              </a:pPr>
              <a:endParaRPr lang="en-US" altLang="ko-KR" sz="2800" b="1">
                <a:solidFill>
                  <a:srgbClr val="FFFFFF"/>
                </a:solidFill>
                <a:latin typeface="Calibri" panose="020F0502020204030204" pitchFamily="34" charset="0"/>
                <a:ea typeface="Gulim" pitchFamily="34" charset="-127"/>
              </a:endParaRPr>
            </a:p>
          </p:txBody>
        </p:sp>
        <p:sp>
          <p:nvSpPr>
            <p:cNvPr id="25607" name="文本框 48"/>
            <p:cNvSpPr txBox="1"/>
            <p:nvPr/>
          </p:nvSpPr>
          <p:spPr>
            <a:xfrm>
              <a:off x="1257910" y="2234948"/>
              <a:ext cx="2242043" cy="4982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Adobe 黑体 Std R" pitchFamily="34" charset="-122"/>
                  <a:ea typeface="Adobe 黑体 Std R" pitchFamily="34" charset="-122"/>
                </a:rPr>
                <a:t>作业提升方向</a:t>
              </a:r>
              <a:endParaRPr lang="zh-CN" altLang="en-US" sz="2400" b="1" dirty="0">
                <a:solidFill>
                  <a:srgbClr val="FFFFFF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Box 36"/>
          <p:cNvSpPr txBox="1"/>
          <p:nvPr/>
        </p:nvSpPr>
        <p:spPr>
          <a:xfrm>
            <a:off x="1119188" y="1763713"/>
            <a:ext cx="7069137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．根据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3×12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4×9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可以写出多少个比例？请你试一试。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26628" name="组合 1"/>
          <p:cNvGrpSpPr/>
          <p:nvPr/>
        </p:nvGrpSpPr>
        <p:grpSpPr>
          <a:xfrm>
            <a:off x="595313" y="1052513"/>
            <a:ext cx="2809875" cy="668337"/>
            <a:chOff x="512570" y="1372846"/>
            <a:chExt cx="2810068" cy="668338"/>
          </a:xfrm>
        </p:grpSpPr>
        <p:sp>
          <p:nvSpPr>
            <p:cNvPr id="12" name="圆角矩形 11"/>
            <p:cNvSpPr/>
            <p:nvPr/>
          </p:nvSpPr>
          <p:spPr>
            <a:xfrm>
              <a:off x="1396868" y="1485558"/>
              <a:ext cx="1925770" cy="4492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CA98E"/>
                </a:gs>
                <a:gs pos="100000">
                  <a:schemeClr val="bg1"/>
                </a:gs>
              </a:gsLst>
            </a:gradFill>
            <a:ln>
              <a:solidFill>
                <a:srgbClr val="D4AD86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1" name="文本框 13"/>
            <p:cNvSpPr txBox="1"/>
            <p:nvPr/>
          </p:nvSpPr>
          <p:spPr>
            <a:xfrm>
              <a:off x="1396868" y="1472859"/>
              <a:ext cx="1925770" cy="457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作业提升练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32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2570" y="1372846"/>
              <a:ext cx="1087438" cy="6683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1554163" y="2827338"/>
            <a:ext cx="6634163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3∶4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9∶12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        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3∶9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4∶12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4∶3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12∶9             4∶12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3∶9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9∶12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3∶4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        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9∶3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12∶4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12∶4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9∶3             12∶9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4∶3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981825" y="1946275"/>
            <a:ext cx="357188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A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76913" y="3027363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B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5488" y="4127500"/>
            <a:ext cx="407988" cy="536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C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grpSp>
        <p:nvGrpSpPr>
          <p:cNvPr id="27654" name="组合 16"/>
          <p:cNvGrpSpPr/>
          <p:nvPr/>
        </p:nvGrpSpPr>
        <p:grpSpPr>
          <a:xfrm>
            <a:off x="965200" y="1276350"/>
            <a:ext cx="7121525" cy="5078413"/>
            <a:chOff x="965200" y="1276350"/>
            <a:chExt cx="7121525" cy="5078313"/>
          </a:xfrm>
        </p:grpSpPr>
        <p:sp>
          <p:nvSpPr>
            <p:cNvPr id="27655" name="TextBox 36"/>
            <p:cNvSpPr txBox="1"/>
            <p:nvPr/>
          </p:nvSpPr>
          <p:spPr>
            <a:xfrm>
              <a:off x="965200" y="1276350"/>
              <a:ext cx="7121525" cy="50783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8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．选一选。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把正确答案的序号写在括号里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(1)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如果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</a:t>
              </a:r>
              <a:r>
                <a:rPr lang="en-US" altLang="zh-CN" sz="2400" b="1" i="1" err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y</a:t>
              </a:r>
              <a:r>
                <a:rPr lang="en-US" altLang="zh-CN" sz="2400" b="1" err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en-US" altLang="zh-CN" sz="2400" b="1" i="1" err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、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y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均不为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0)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，那么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y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　　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 A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．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　　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B.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　　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C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．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(2)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不能与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、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6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、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9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组成比例的数是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　　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 A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．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2  B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．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12  C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．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18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(3)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把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</a:t>
              </a:r>
              <a:r>
                <a:rPr lang="en-US" altLang="zh-CN" sz="2400" b="1" i="1" err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b</a:t>
              </a:r>
              <a:r>
                <a:rPr lang="en-US" altLang="zh-CN" sz="2400" b="1" err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en-US" altLang="zh-CN" sz="2400" b="1" i="1" err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、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b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均不为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0)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改写成比例为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　　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 A.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b</a:t>
              </a:r>
              <a:endPara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 B. 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b</a:t>
              </a:r>
              <a:endPara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marL="450850" indent="-45085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  C.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b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∶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a</a:t>
              </a:r>
              <a:endPara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27656" name="对象 4"/>
            <p:cNvGraphicFramePr>
              <a:graphicFrameLocks noChangeAspect="1"/>
            </p:cNvGraphicFramePr>
            <p:nvPr/>
          </p:nvGraphicFramePr>
          <p:xfrm>
            <a:off x="1829892" y="4051172"/>
            <a:ext cx="252410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29892" y="4051172"/>
                          <a:ext cx="252410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7" name="对象 5"/>
            <p:cNvGraphicFramePr>
              <a:graphicFrameLocks noChangeAspect="1"/>
            </p:cNvGraphicFramePr>
            <p:nvPr/>
          </p:nvGraphicFramePr>
          <p:xfrm>
            <a:off x="2658626" y="4051172"/>
            <a:ext cx="250934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58626" y="4051172"/>
                          <a:ext cx="250934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8" name="对象 6"/>
            <p:cNvGraphicFramePr>
              <a:graphicFrameLocks noChangeAspect="1"/>
            </p:cNvGraphicFramePr>
            <p:nvPr/>
          </p:nvGraphicFramePr>
          <p:xfrm>
            <a:off x="1942403" y="5693745"/>
            <a:ext cx="252410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942403" y="5693745"/>
                          <a:ext cx="252410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9" name="对象 7"/>
            <p:cNvGraphicFramePr>
              <a:graphicFrameLocks noChangeAspect="1"/>
            </p:cNvGraphicFramePr>
            <p:nvPr/>
          </p:nvGraphicFramePr>
          <p:xfrm>
            <a:off x="2454115" y="5693745"/>
            <a:ext cx="250934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7" imgW="152400" imgH="393700" progId="Equation.DSMT4">
                    <p:embed/>
                  </p:oleObj>
                </mc:Choice>
                <mc:Fallback>
                  <p:oleObj name="" r:id="rId7" imgW="1524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54115" y="5693745"/>
                          <a:ext cx="250934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0" name="对象 8"/>
            <p:cNvGraphicFramePr>
              <a:graphicFrameLocks noChangeAspect="1"/>
            </p:cNvGraphicFramePr>
            <p:nvPr/>
          </p:nvGraphicFramePr>
          <p:xfrm>
            <a:off x="1905826" y="4572141"/>
            <a:ext cx="252410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9" imgW="152400" imgH="393700" progId="Equation.DSMT4">
                    <p:embed/>
                  </p:oleObj>
                </mc:Choice>
                <mc:Fallback>
                  <p:oleObj name="" r:id="rId9" imgW="152400" imgH="3937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905826" y="4572141"/>
                          <a:ext cx="252410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1" name="对象 9"/>
            <p:cNvGraphicFramePr>
              <a:graphicFrameLocks noChangeAspect="1"/>
            </p:cNvGraphicFramePr>
            <p:nvPr/>
          </p:nvGraphicFramePr>
          <p:xfrm>
            <a:off x="2474331" y="4557852"/>
            <a:ext cx="250934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0" imgW="152400" imgH="393700" progId="Equation.DSMT4">
                    <p:embed/>
                  </p:oleObj>
                </mc:Choice>
                <mc:Fallback>
                  <p:oleObj name="" r:id="rId10" imgW="152400" imgH="3937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74331" y="4557852"/>
                          <a:ext cx="250934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2" name="对象 10"/>
            <p:cNvGraphicFramePr>
              <a:graphicFrameLocks noChangeAspect="1"/>
            </p:cNvGraphicFramePr>
            <p:nvPr/>
          </p:nvGraphicFramePr>
          <p:xfrm>
            <a:off x="1954582" y="5170227"/>
            <a:ext cx="252410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1" imgW="152400" imgH="393700" progId="Equation.DSMT4">
                    <p:embed/>
                  </p:oleObj>
                </mc:Choice>
                <mc:Fallback>
                  <p:oleObj name="" r:id="rId11" imgW="1524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954582" y="5170227"/>
                          <a:ext cx="252410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3" name="对象 11"/>
            <p:cNvGraphicFramePr>
              <a:graphicFrameLocks noChangeAspect="1"/>
            </p:cNvGraphicFramePr>
            <p:nvPr/>
          </p:nvGraphicFramePr>
          <p:xfrm>
            <a:off x="3126585" y="5082127"/>
            <a:ext cx="250934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2" imgW="152400" imgH="393700" progId="Equation.DSMT4">
                    <p:embed/>
                  </p:oleObj>
                </mc:Choice>
                <mc:Fallback>
                  <p:oleObj name="" r:id="rId12" imgW="152400" imgH="3937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26585" y="5082127"/>
                          <a:ext cx="250934" cy="64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4" name="对象 12"/>
            <p:cNvGraphicFramePr>
              <a:graphicFrameLocks noChangeAspect="1"/>
            </p:cNvGraphicFramePr>
            <p:nvPr/>
          </p:nvGraphicFramePr>
          <p:xfrm>
            <a:off x="2548844" y="1840508"/>
            <a:ext cx="252412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3" imgW="152400" imgH="393700" progId="Equation.DSMT4">
                    <p:embed/>
                  </p:oleObj>
                </mc:Choice>
                <mc:Fallback>
                  <p:oleObj name="" r:id="rId13" imgW="1524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548844" y="1840508"/>
                          <a:ext cx="252412" cy="6477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5" name="对象 14"/>
            <p:cNvGraphicFramePr>
              <a:graphicFrameLocks noChangeAspect="1"/>
            </p:cNvGraphicFramePr>
            <p:nvPr/>
          </p:nvGraphicFramePr>
          <p:xfrm>
            <a:off x="3875193" y="2379828"/>
            <a:ext cx="252413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15" imgW="152400" imgH="393700" progId="Equation.DSMT4">
                    <p:embed/>
                  </p:oleObj>
                </mc:Choice>
                <mc:Fallback>
                  <p:oleObj name="" r:id="rId15" imgW="152400" imgH="3937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875193" y="2379828"/>
                          <a:ext cx="252413" cy="6477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6" name="对象 15"/>
            <p:cNvGraphicFramePr>
              <a:graphicFrameLocks noChangeAspect="1"/>
            </p:cNvGraphicFramePr>
            <p:nvPr/>
          </p:nvGraphicFramePr>
          <p:xfrm>
            <a:off x="2449512" y="2373563"/>
            <a:ext cx="252413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6" imgW="152400" imgH="393700" progId="Equation.DSMT4">
                    <p:embed/>
                  </p:oleObj>
                </mc:Choice>
                <mc:Fallback>
                  <p:oleObj name="" r:id="rId16" imgW="152400" imgH="3937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449512" y="2373563"/>
                          <a:ext cx="252413" cy="6477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TextBox 36"/>
          <p:cNvSpPr txBox="1"/>
          <p:nvPr/>
        </p:nvSpPr>
        <p:spPr>
          <a:xfrm>
            <a:off x="952500" y="1289050"/>
            <a:ext cx="7235825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．文具店有一种彩带，销售的数量与总价如下表：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写出销售的数量与总价的比，并填在上表中。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根据上面的结果写出两个比例。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28717" name="表格 28716"/>
          <p:cNvGraphicFramePr/>
          <p:nvPr/>
        </p:nvGraphicFramePr>
        <p:xfrm>
          <a:off x="982663" y="2327275"/>
          <a:ext cx="7199312" cy="1465263"/>
        </p:xfrm>
        <a:graphic>
          <a:graphicData uri="http://schemas.openxmlformats.org/drawingml/2006/table">
            <a:tbl>
              <a:tblPr/>
              <a:tblGrid>
                <a:gridCol w="2266950"/>
                <a:gridCol w="836613"/>
                <a:gridCol w="800100"/>
                <a:gridCol w="827087"/>
                <a:gridCol w="854075"/>
                <a:gridCol w="800100"/>
                <a:gridCol w="814388"/>
              </a:tblGrid>
              <a:tr h="366713"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数量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米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…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2"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总价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元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3.5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10.5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14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17.5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…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销售的数量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与总价的比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…</a:t>
                      </a:r>
                      <a:endParaRPr lang="zh-CN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267075" y="3148013"/>
            <a:ext cx="8016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2∶7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9663" y="3195638"/>
            <a:ext cx="8016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2∶7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2575" y="3195638"/>
            <a:ext cx="8016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2∶7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73838" y="3195638"/>
            <a:ext cx="8016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2∶7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46750" y="3195638"/>
            <a:ext cx="8016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2∶7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3975" y="5367338"/>
            <a:ext cx="64944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1∶3.5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3∶10.5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2∶7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4∶14(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答案不唯一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)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36"/>
          <p:cNvSpPr txBox="1"/>
          <p:nvPr/>
        </p:nvSpPr>
        <p:spPr>
          <a:xfrm>
            <a:off x="952500" y="1289050"/>
            <a:ext cx="723582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算一算：如果买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米彩带，需要多少钱？如果用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元买彩带，可以买多少米？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0325" y="2916238"/>
            <a:ext cx="6645275" cy="1755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           3.5×8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28(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元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　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42÷3.5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12(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米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)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答：如果买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米彩带，需要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28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元。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        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如果用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元买彩带，可以买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米。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990600" y="1993900"/>
            <a:ext cx="7167563" cy="16906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8650" marR="0" lvl="0" indent="-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10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．在比例“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4530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4832”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中，从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里面减去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，而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30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这两项不变，要使比例成立，应把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加上多少？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24" name="组合 1"/>
          <p:cNvGrpSpPr/>
          <p:nvPr/>
        </p:nvGrpSpPr>
        <p:grpSpPr>
          <a:xfrm>
            <a:off x="595313" y="1052513"/>
            <a:ext cx="2809875" cy="668337"/>
            <a:chOff x="512570" y="1372846"/>
            <a:chExt cx="2810068" cy="668338"/>
          </a:xfrm>
        </p:grpSpPr>
        <p:sp>
          <p:nvSpPr>
            <p:cNvPr id="10" name="圆角矩形 9"/>
            <p:cNvSpPr/>
            <p:nvPr/>
          </p:nvSpPr>
          <p:spPr>
            <a:xfrm>
              <a:off x="1396868" y="1485558"/>
              <a:ext cx="1925770" cy="4492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CA98E"/>
                </a:gs>
                <a:gs pos="100000">
                  <a:schemeClr val="bg1"/>
                </a:gs>
              </a:gsLst>
            </a:gradFill>
            <a:ln>
              <a:solidFill>
                <a:srgbClr val="D4AD86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7" name="文本框 13"/>
            <p:cNvSpPr txBox="1"/>
            <p:nvPr/>
          </p:nvSpPr>
          <p:spPr>
            <a:xfrm>
              <a:off x="1396868" y="1472859"/>
              <a:ext cx="1925770" cy="4616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作业拓展练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72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2570" y="1372846"/>
              <a:ext cx="1087438" cy="6683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矩形 8"/>
          <p:cNvSpPr/>
          <p:nvPr/>
        </p:nvSpPr>
        <p:spPr>
          <a:xfrm>
            <a:off x="1828800" y="3605213"/>
            <a:ext cx="51816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－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30×48÷12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120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120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－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88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答：要使比例成立，应把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加上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88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  <a:sym typeface="Times New Roman" panose="02020603050405020304"/>
            </a:endParaRPr>
          </a:p>
        </p:txBody>
      </p:sp>
      <p:pic>
        <p:nvPicPr>
          <p:cNvPr id="3174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46638"/>
            <a:ext cx="9144000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Oval 17"/>
          <p:cNvSpPr/>
          <p:nvPr/>
        </p:nvSpPr>
        <p:spPr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lang="ko-KR" altLang="en-US" b="1" dirty="0">
              <a:latin typeface="Times New Roman" panose="02020603050405020304" pitchFamily="18" charset="0"/>
              <a:ea typeface="Malgun Gothic" panose="020B0503020000020004" pitchFamily="34" charset="-127"/>
              <a:sym typeface="Times New Roman" panose="02020603050405020304" pitchFamily="18" charset="0"/>
            </a:endParaRPr>
          </a:p>
        </p:txBody>
      </p:sp>
      <p:pic>
        <p:nvPicPr>
          <p:cNvPr id="31751" name="Picture 16" descr="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3550" y="3363913"/>
            <a:ext cx="3136900" cy="3027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矩形 3"/>
          <p:cNvSpPr/>
          <p:nvPr/>
        </p:nvSpPr>
        <p:spPr>
          <a:xfrm>
            <a:off x="5580063" y="6553200"/>
            <a:ext cx="223837" cy="261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100" b="1" dirty="0">
                <a:solidFill>
                  <a:srgbClr val="414141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sz="1100" b="1" dirty="0">
              <a:solidFill>
                <a:srgbClr val="414141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3372" y="1329271"/>
            <a:ext cx="635725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all" spc="0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Thank you! </a:t>
            </a:r>
            <a:endParaRPr kumimoji="0" lang="zh-CN" altLang="en-US" sz="72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WPS 演示</Application>
  <PresentationFormat>在屏幕上显示</PresentationFormat>
  <Paragraphs>120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Times New Roman</vt:lpstr>
      <vt:lpstr>Malgun Gothic</vt:lpstr>
      <vt:lpstr>黑体</vt:lpstr>
      <vt:lpstr>微软雅黑</vt:lpstr>
      <vt:lpstr>Gulim</vt:lpstr>
      <vt:lpstr>Adobe 黑体 Std R</vt:lpstr>
      <vt:lpstr>Arial</vt:lpstr>
      <vt:lpstr>Times New Roman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Tal</cp:lastModifiedBy>
  <cp:revision>408</cp:revision>
  <dcterms:created xsi:type="dcterms:W3CDTF">2016-01-06T06:02:47Z</dcterms:created>
  <dcterms:modified xsi:type="dcterms:W3CDTF">2017-12-21T09:25:28Z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