
<file path=[Content_Types].xml><?xml version="1.0" encoding="utf-8"?>
<Types xmlns="http://schemas.openxmlformats.org/package/2006/content-types">
  <Default Extension="png" ContentType="image/png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20"/>
  </p:handoutMasterIdLst>
  <p:sldIdLst>
    <p:sldId id="361" r:id="rId3"/>
    <p:sldId id="290" r:id="rId4"/>
    <p:sldId id="403" r:id="rId5"/>
    <p:sldId id="365" r:id="rId6"/>
    <p:sldId id="411" r:id="rId7"/>
    <p:sldId id="412" r:id="rId8"/>
    <p:sldId id="408" r:id="rId9"/>
    <p:sldId id="413" r:id="rId11"/>
    <p:sldId id="270" r:id="rId12"/>
    <p:sldId id="414" r:id="rId13"/>
    <p:sldId id="409" r:id="rId14"/>
    <p:sldId id="391" r:id="rId15"/>
    <p:sldId id="402" r:id="rId16"/>
    <p:sldId id="410" r:id="rId17"/>
    <p:sldId id="384" r:id="rId18"/>
    <p:sldId id="300" r:id="rId19"/>
  </p:sldIdLst>
  <p:sldSz cx="9144000" cy="6858000" type="screen4x3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9F62"/>
    <a:srgbClr val="3333FF"/>
    <a:srgbClr val="FFFF66"/>
    <a:srgbClr val="FF99FF"/>
    <a:srgbClr val="006600"/>
    <a:srgbClr val="6600CC"/>
    <a:srgbClr val="CC006A"/>
    <a:srgbClr val="644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65" autoAdjust="0"/>
  </p:normalViewPr>
  <p:slideViewPr>
    <p:cSldViewPr snapToGrid="0" snapToObjects="1">
      <p:cViewPr>
        <p:scale>
          <a:sx n="50" d="100"/>
          <a:sy n="50" d="100"/>
        </p:scale>
        <p:origin x="-1872" y="-378"/>
      </p:cViewPr>
      <p:guideLst>
        <p:guide orient="horz" pos="216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7B8586A3-91A3-4673-8283-A07A0BC5C19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8586A3-91A3-4673-8283-A07A0BC5C1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8586A3-91A3-4673-8283-A07A0BC5C1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2DE50-E6EE-4652-A702-E3A0E99B6AF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E353E-5B39-4B03-9A06-553C97CFE52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2841A-92C2-4C36-A945-54A4EAD12B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14B41-F43E-41E3-A7FD-979B66E0AF6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CD3BF-D2AF-4097-8A45-8FF7CD4823A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631C6-3DEC-4682-A924-8E326FE29E4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0A8A4-B9B6-4988-9F8F-DB317A8FACC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51F51-5E51-4B29-9734-224D1B478A5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C1B29-953C-4EA3-985D-8BF4A249CDF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BB87B-0674-4270-A422-6391F78427F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CE37E-7860-4A11-873D-A325BF370B0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F0F93-BAB2-4EBD-BEF1-4124087E4B7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C5FE2A-9957-4E84-A7C6-E08F33081C2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D1D8933-497B-42CA-95A9-EB032C3DD51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hyperlink" Target="1%20listen,point%20and%20say.swf" TargetMode="Externa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hyperlink" Target="2%20listen%20and%20say.swf" TargetMode="Externa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hyperlink" Target="4%20listen%20and%20say,then%20sing.swf" TargetMode="External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0"/>
            <a:ext cx="9255125" cy="538321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dirty="0"/>
              <a:t>111111111111111111111111111111111111111111111111111111111111111111111111111111111111111111111111111111111111111111111111111111111111111111111</a:t>
            </a:r>
            <a:endParaRPr lang="zh-CN" altLang="en-US" dirty="0"/>
          </a:p>
        </p:txBody>
      </p:sp>
      <p:pic>
        <p:nvPicPr>
          <p:cNvPr id="12292" name="图片 24" descr="小花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1153534">
            <a:off x="7737475" y="5291138"/>
            <a:ext cx="1009650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图片 25" descr="中间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3563" y="5446713"/>
            <a:ext cx="912812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AutoShape 508"/>
          <p:cNvSpPr>
            <a:spLocks noChangeArrowheads="1"/>
          </p:cNvSpPr>
          <p:nvPr/>
        </p:nvSpPr>
        <p:spPr bwMode="auto">
          <a:xfrm>
            <a:off x="495875" y="1061061"/>
            <a:ext cx="8152248" cy="2165537"/>
          </a:xfrm>
          <a:prstGeom prst="roundRect">
            <a:avLst>
              <a:gd name="adj" fmla="val 5074"/>
            </a:avLst>
          </a:prstGeom>
          <a:solidFill>
            <a:srgbClr val="FFFFFF"/>
          </a:solidFill>
          <a:ln w="57150" cmpd="sng">
            <a:noFill/>
            <a:round/>
          </a:ln>
          <a:effectLst>
            <a:innerShdw blurRad="123825" dist="88900" dir="13500000">
              <a:srgbClr val="FFFF00">
                <a:alpha val="50000"/>
              </a:srgbClr>
            </a:inn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buFontTx/>
              <a:buNone/>
              <a:defRPr/>
            </a:pPr>
            <a:endParaRPr lang="ko-KR" altLang="en-US" smtClean="0">
              <a:solidFill>
                <a:srgbClr val="000000"/>
              </a:solidFill>
              <a:latin typeface="Calibri" panose="020F050202020403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8" name="同侧圆角矩形 7"/>
          <p:cNvSpPr/>
          <p:nvPr/>
        </p:nvSpPr>
        <p:spPr>
          <a:xfrm flipV="1">
            <a:off x="495300" y="2468563"/>
            <a:ext cx="8153400" cy="758825"/>
          </a:xfrm>
          <a:prstGeom prst="round2Same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pic>
        <p:nvPicPr>
          <p:cNvPr id="12299" name="Picture 39" descr="구름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40" descr="구름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850" y="542925"/>
            <a:ext cx="895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1" name="TextBox 3"/>
          <p:cNvSpPr txBox="1">
            <a:spLocks noChangeArrowheads="1"/>
          </p:cNvSpPr>
          <p:nvPr/>
        </p:nvSpPr>
        <p:spPr bwMode="auto">
          <a:xfrm>
            <a:off x="361950" y="1433513"/>
            <a:ext cx="8267700" cy="714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7466" tIns="48733" rIns="97466" bIns="48733">
            <a:spAutoFit/>
          </a:bodyPr>
          <a:lstStyle/>
          <a:p>
            <a:pPr algn="ctr" defTabSz="974725"/>
            <a:r>
              <a:rPr lang="en-US" altLang="zh-CN" sz="40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	</a:t>
            </a:r>
            <a:r>
              <a:rPr lang="en-US" altLang="zh-CN" sz="4000" b="1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Module 8 </a:t>
            </a:r>
            <a:endParaRPr lang="zh-CN" altLang="en-US" sz="40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2304" name="图片 70" descr="蝴蝶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291536" flipH="1">
            <a:off x="6596856" y="3559970"/>
            <a:ext cx="1019175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AutoShape 508"/>
          <p:cNvSpPr>
            <a:spLocks noChangeArrowheads="1"/>
          </p:cNvSpPr>
          <p:nvPr/>
        </p:nvSpPr>
        <p:spPr bwMode="auto">
          <a:xfrm>
            <a:off x="495876" y="1061061"/>
            <a:ext cx="8152248" cy="2165538"/>
          </a:xfrm>
          <a:prstGeom prst="roundRect">
            <a:avLst>
              <a:gd name="adj" fmla="val 5074"/>
            </a:avLst>
          </a:prstGeom>
          <a:noFill/>
          <a:ln w="76200" cmpd="sng">
            <a:solidFill>
              <a:srgbClr val="99CC00"/>
            </a:solidFill>
            <a:round/>
          </a:ln>
          <a:effectLst>
            <a:innerShdw blurRad="123825" dist="88900" dir="13500000">
              <a:srgbClr val="FFFF00">
                <a:alpha val="50000"/>
              </a:srgbClr>
            </a:inn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buFontTx/>
              <a:buNone/>
              <a:defRPr/>
            </a:pPr>
            <a:endParaRPr lang="ko-KR" altLang="en-US" smtClean="0">
              <a:solidFill>
                <a:srgbClr val="000000"/>
              </a:solidFill>
              <a:latin typeface="Calibri" panose="020F0502020204030204" pitchFamily="34" charset="0"/>
              <a:ea typeface="Malgun Gothic" panose="020B0503020000020004" pitchFamily="34" charset="-127"/>
            </a:endParaRPr>
          </a:p>
        </p:txBody>
      </p:sp>
      <p:pic>
        <p:nvPicPr>
          <p:cNvPr id="12308" name="Picture 50" descr="나뭇잎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371175">
            <a:off x="2063750" y="3001963"/>
            <a:ext cx="12827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椭圆 8"/>
          <p:cNvSpPr/>
          <p:nvPr/>
        </p:nvSpPr>
        <p:spPr>
          <a:xfrm>
            <a:off x="328613" y="1335088"/>
            <a:ext cx="334962" cy="33496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328613" y="1976438"/>
            <a:ext cx="334962" cy="33496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328613" y="2617788"/>
            <a:ext cx="334962" cy="33496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8480425" y="1335088"/>
            <a:ext cx="334963" cy="33496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8480425" y="1976438"/>
            <a:ext cx="334963" cy="33496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8480425" y="2617788"/>
            <a:ext cx="334963" cy="33496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628901" y="4485420"/>
            <a:ext cx="6252906" cy="150297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  <a:sp3d extrusionH="57150">
              <a:bevelT w="0" h="0"/>
            </a:sp3d>
          </a:bodyPr>
          <a:lstStyle/>
          <a:p>
            <a:pPr marL="1790700" indent="-1790700" fontAlgn="auto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000" b="1" dirty="0" smtClean="0">
                <a:ln w="10541" cmpd="sng">
                  <a:noFill/>
                  <a:prstDash val="solid"/>
                </a:ln>
                <a:gradFill>
                  <a:gsLst>
                    <a:gs pos="0">
                      <a:srgbClr val="D74184"/>
                    </a:gs>
                    <a:gs pos="50000">
                      <a:srgbClr val="D74184"/>
                    </a:gs>
                    <a:gs pos="100000">
                      <a:srgbClr val="D74184"/>
                    </a:gs>
                  </a:gsLst>
                  <a:lin ang="5400000"/>
                </a:gradFill>
                <a:effectLst>
                  <a:outerShdw blurRad="38100" dist="12700" algn="tl" rotWithShape="0">
                    <a:srgbClr val="000000">
                      <a:alpha val="40000"/>
                    </a:srgbClr>
                  </a:outerShdw>
                </a:effectLst>
                <a:latin typeface="Kozuka Gothic Pro H" pitchFamily="34" charset="-128"/>
                <a:ea typeface="Kozuka Gothic Pro H" pitchFamily="34" charset="-128"/>
                <a:cs typeface="方正大黑简体"/>
              </a:rPr>
              <a:t>Unit </a:t>
            </a:r>
            <a:r>
              <a:rPr lang="en-US" altLang="zh-CN" sz="4000" b="1" dirty="0">
                <a:ln w="10541" cmpd="sng">
                  <a:noFill/>
                  <a:prstDash val="solid"/>
                </a:ln>
                <a:gradFill>
                  <a:gsLst>
                    <a:gs pos="0">
                      <a:srgbClr val="D74184"/>
                    </a:gs>
                    <a:gs pos="50000">
                      <a:srgbClr val="D74184"/>
                    </a:gs>
                    <a:gs pos="100000">
                      <a:srgbClr val="D74184"/>
                    </a:gs>
                  </a:gsLst>
                  <a:lin ang="5400000"/>
                </a:gradFill>
                <a:effectLst>
                  <a:outerShdw blurRad="38100" dist="12700" algn="tl" rotWithShape="0">
                    <a:srgbClr val="000000">
                      <a:alpha val="40000"/>
                    </a:srgbClr>
                  </a:outerShdw>
                </a:effectLst>
                <a:latin typeface="Kozuka Gothic Pro H" pitchFamily="34" charset="-128"/>
                <a:ea typeface="Kozuka Gothic Pro H" pitchFamily="34" charset="-128"/>
                <a:cs typeface="方正大黑简体"/>
              </a:rPr>
              <a:t>2 </a:t>
            </a:r>
            <a:r>
              <a:rPr lang="en-US" altLang="zh-CN" sz="4000" b="1" dirty="0" smtClean="0">
                <a:ln w="10541" cmpd="sng">
                  <a:noFill/>
                  <a:prstDash val="solid"/>
                </a:ln>
                <a:gradFill>
                  <a:gsLst>
                    <a:gs pos="0">
                      <a:srgbClr val="D74184"/>
                    </a:gs>
                    <a:gs pos="50000">
                      <a:srgbClr val="D74184"/>
                    </a:gs>
                    <a:gs pos="100000">
                      <a:srgbClr val="D74184"/>
                    </a:gs>
                  </a:gsLst>
                  <a:lin ang="5400000"/>
                </a:gradFill>
                <a:effectLst>
                  <a:outerShdw blurRad="38100" dist="12700" algn="tl" rotWithShape="0">
                    <a:srgbClr val="000000">
                      <a:alpha val="40000"/>
                    </a:srgbClr>
                  </a:outerShdw>
                </a:effectLst>
                <a:latin typeface="Kozuka Gothic Pro H" pitchFamily="34" charset="-128"/>
                <a:ea typeface="Kozuka Gothic Pro H" pitchFamily="34" charset="-128"/>
                <a:cs typeface="方正大黑简体"/>
              </a:rPr>
              <a:t>Sam is going to ride a horse.</a:t>
            </a:r>
            <a:endParaRPr lang="en-US" altLang="zh-CN" sz="4000" b="1" dirty="0" smtClean="0">
              <a:ln w="10541" cmpd="sng">
                <a:noFill/>
                <a:prstDash val="solid"/>
              </a:ln>
              <a:gradFill>
                <a:gsLst>
                  <a:gs pos="0">
                    <a:srgbClr val="D74184"/>
                  </a:gs>
                  <a:gs pos="50000">
                    <a:srgbClr val="D74184"/>
                  </a:gs>
                  <a:gs pos="100000">
                    <a:srgbClr val="D74184"/>
                  </a:gs>
                </a:gsLst>
                <a:lin ang="5400000"/>
              </a:gradFill>
              <a:effectLst>
                <a:outerShdw blurRad="38100" dist="12700" algn="tl" rotWithShape="0">
                  <a:srgbClr val="000000">
                    <a:alpha val="40000"/>
                  </a:srgbClr>
                </a:outerShdw>
              </a:effectLst>
              <a:latin typeface="Kozuka Gothic Pro H" pitchFamily="34" charset="-128"/>
              <a:ea typeface="Kozuka Gothic Pro H" pitchFamily="34" charset="-128"/>
              <a:cs typeface="方正大黑简体"/>
            </a:endParaRPr>
          </a:p>
        </p:txBody>
      </p:sp>
      <p:sp>
        <p:nvSpPr>
          <p:cNvPr id="25" name="TextBox 4"/>
          <p:cNvSpPr txBox="1">
            <a:spLocks noChangeArrowheads="1"/>
          </p:cNvSpPr>
          <p:nvPr/>
        </p:nvSpPr>
        <p:spPr bwMode="auto">
          <a:xfrm>
            <a:off x="3521075" y="2644775"/>
            <a:ext cx="2722563" cy="406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7466" tIns="48733" rIns="97466" bIns="48733">
            <a:spAutoFit/>
          </a:bodyPr>
          <a:lstStyle/>
          <a:p>
            <a:pPr defTabSz="974725"/>
            <a:r>
              <a:rPr lang="en-US" altLang="zh-CN" sz="2000" b="1" dirty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WY   </a:t>
            </a:r>
            <a:r>
              <a:rPr lang="zh-CN" altLang="en-US" sz="2000" b="1" dirty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2000" b="1" smtClean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年级上册 </a:t>
            </a:r>
            <a:endParaRPr lang="zh-CN" altLang="en-US" sz="2000" b="1" dirty="0">
              <a:solidFill>
                <a:srgbClr val="8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14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84538" y="352425"/>
            <a:ext cx="2586037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57227" y="952500"/>
            <a:ext cx="83550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（动口、动手能力）计划达人。</a:t>
            </a:r>
            <a:endParaRPr lang="zh-CN" altLang="en-US" sz="2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同学们，来做一个计划达人吧！先画一幅动物园的画，之后在组内展示作品，并运用句型“</a:t>
            </a: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We’re going to...”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来表达要去动物园看哪些动物。</a:t>
            </a:r>
            <a:endParaRPr lang="zh-CN" altLang="en-US" sz="2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示范语言：</a:t>
            </a:r>
            <a:endParaRPr lang="zh-CN" altLang="en-US" sz="2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—We’re going to visit the pandas. And you 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sz="2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—We’re going to visit the tigers. And you 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8"/>
          <p:cNvSpPr txBox="1"/>
          <p:nvPr/>
        </p:nvSpPr>
        <p:spPr>
          <a:xfrm>
            <a:off x="2667456" y="271192"/>
            <a:ext cx="4704894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381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zh-CN" sz="4000" spc="-300" dirty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6. </a:t>
            </a:r>
            <a:r>
              <a:rPr kumimoji="1" lang="en-US" altLang="zh-CN" sz="4000" spc="-300" dirty="0" smtClean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Do and say. </a:t>
            </a:r>
            <a:endParaRPr kumimoji="1" lang="zh-CN" altLang="en-US" sz="4000" spc="-300" dirty="0">
              <a:ln w="11430"/>
              <a:solidFill>
                <a:srgbClr val="CD3F4D"/>
              </a:solidFill>
              <a:effectLst>
                <a:outerShdw blurRad="76200" dist="63500" dir="10800000" algn="tl" rotWithShape="0">
                  <a:schemeClr val="bg1">
                    <a:alpha val="65000"/>
                  </a:schemeClr>
                </a:outerShdw>
              </a:effectLst>
              <a:latin typeface="Arial Black" panose="020B0A04020102020204"/>
              <a:ea typeface="+mn-ea"/>
              <a:cs typeface="Arial Black" panose="020B0A0402010202020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880792"/>
            <a:ext cx="2686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We’re going to visit the zoo.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62499" y="861742"/>
            <a:ext cx="39814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We’re going to visit the zoo on Sunday.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29199" y="3776392"/>
            <a:ext cx="2362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We’re going to take</a:t>
            </a:r>
            <a:endParaRPr lang="en-US" altLang="zh-CN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pictures at the zoo.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2399" y="4138342"/>
            <a:ext cx="2362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We’re going by bus.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图片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84538" y="352425"/>
            <a:ext cx="2586037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Box 1"/>
          <p:cNvSpPr txBox="1">
            <a:spLocks noChangeArrowheads="1"/>
          </p:cNvSpPr>
          <p:nvPr/>
        </p:nvSpPr>
        <p:spPr bwMode="auto">
          <a:xfrm>
            <a:off x="989012" y="1268413"/>
            <a:ext cx="6783388" cy="34163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80000"/>
              </a:lnSpc>
              <a:buFontTx/>
              <a:buNone/>
              <a:defRPr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一、单项选择。</a:t>
            </a: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80000"/>
              </a:lnSpc>
              <a:buFontTx/>
              <a:buNone/>
              <a:defRPr/>
            </a:pP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The cat is </a:t>
            </a:r>
            <a:r>
              <a:rPr lang="en-US" altLang="zh-CN" sz="2400" b="1" u="sng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            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en-US" altLang="zh-CN" sz="2400" b="1" dirty="0" smtClean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80000"/>
              </a:lnSpc>
              <a:buFontTx/>
              <a:buNone/>
              <a:defRPr/>
            </a:pP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	A. fish</a:t>
            </a:r>
            <a:endParaRPr lang="en-US" altLang="zh-CN" sz="2400" b="1" dirty="0" smtClean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80000"/>
              </a:lnSpc>
              <a:buFontTx/>
              <a:buNone/>
              <a:defRPr/>
            </a:pP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	B. fishing</a:t>
            </a:r>
            <a:endParaRPr lang="en-US" altLang="zh-CN" sz="2400" b="1" dirty="0" smtClean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80000"/>
              </a:lnSpc>
              <a:buFontTx/>
              <a:buNone/>
              <a:defRPr/>
            </a:pP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	C. fished</a:t>
            </a:r>
            <a:endParaRPr lang="en-US" altLang="zh-CN" sz="24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2687638" y="2087563"/>
            <a:ext cx="5334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0731" name="组合 22"/>
          <p:cNvGrpSpPr/>
          <p:nvPr/>
        </p:nvGrpSpPr>
        <p:grpSpPr bwMode="auto">
          <a:xfrm>
            <a:off x="7162800" y="1125538"/>
            <a:ext cx="1736726" cy="368300"/>
            <a:chOff x="6895771" y="1125559"/>
            <a:chExt cx="1897590" cy="368279"/>
          </a:xfrm>
        </p:grpSpPr>
        <p:sp>
          <p:nvSpPr>
            <p:cNvPr id="23" name="矩形 22"/>
            <p:cNvSpPr/>
            <p:nvPr/>
          </p:nvSpPr>
          <p:spPr>
            <a:xfrm>
              <a:off x="6925259" y="1143020"/>
              <a:ext cx="1868102" cy="3508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mpd="sng">
              <a:solidFill>
                <a:schemeClr val="tx2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30734" name="文本框 17"/>
            <p:cNvSpPr txBox="1">
              <a:spLocks noChangeArrowheads="1"/>
            </p:cNvSpPr>
            <p:nvPr/>
          </p:nvSpPr>
          <p:spPr bwMode="auto">
            <a:xfrm>
              <a:off x="6895771" y="1125559"/>
              <a:ext cx="646637" cy="3371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1600" b="1">
                  <a:latin typeface="楷体" panose="02010609060101010101" pitchFamily="49" charset="-122"/>
                  <a:ea typeface="楷体" panose="02010609060101010101" pitchFamily="49" charset="-122"/>
                </a:rPr>
                <a:t>习题</a:t>
              </a: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1332707" y="3997324"/>
            <a:ext cx="7524000" cy="12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点拨：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155825" y="3978274"/>
            <a:ext cx="6416675" cy="1754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fish</a:t>
            </a:r>
            <a:r>
              <a:rPr lang="zh-CN" altLang="zh-CN" sz="24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当动词讲时，意为</a:t>
            </a:r>
            <a:r>
              <a:rPr lang="en-US" altLang="zh-CN" sz="24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钓鱼</a:t>
            </a:r>
            <a:r>
              <a:rPr lang="en-US" altLang="zh-CN" sz="24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，在这里</a:t>
            </a:r>
            <a:r>
              <a:rPr lang="en-US" altLang="zh-CN" sz="24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sz="24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＋动词的</a:t>
            </a:r>
            <a:r>
              <a:rPr lang="en-US" altLang="zh-CN" sz="24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­</a:t>
            </a:r>
            <a:r>
              <a:rPr lang="en-US" altLang="zh-CN" sz="2400" b="1" dirty="0" err="1" smtClean="0">
                <a:solidFill>
                  <a:srgbClr val="0066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ing</a:t>
            </a:r>
            <a:r>
              <a:rPr lang="zh-CN" altLang="zh-CN" sz="24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形式表示正在进行。</a:t>
            </a:r>
            <a:endParaRPr lang="zh-CN" altLang="zh-CN" sz="2400" b="1" dirty="0" smtClean="0">
              <a:solidFill>
                <a:srgbClr val="0066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solidFill>
                <a:srgbClr val="0066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图片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84538" y="352425"/>
            <a:ext cx="2586037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Box 1"/>
          <p:cNvSpPr txBox="1">
            <a:spLocks noChangeArrowheads="1"/>
          </p:cNvSpPr>
          <p:nvPr/>
        </p:nvSpPr>
        <p:spPr bwMode="auto">
          <a:xfrm>
            <a:off x="906463" y="1604962"/>
            <a:ext cx="7532687" cy="3784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二、词汇听写</a:t>
            </a: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	1.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参观，拜访</a:t>
            </a:r>
            <a:r>
              <a:rPr lang="zh-CN" altLang="en-US" sz="2400" b="1" u="sng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    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明天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__________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 飞机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______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       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来自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_______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  </a:t>
            </a: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	5.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短袜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______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       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钓鱼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           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-277812" y="2522538"/>
            <a:ext cx="454025" cy="5799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752" name="组合 22"/>
          <p:cNvGrpSpPr/>
          <p:nvPr/>
        </p:nvGrpSpPr>
        <p:grpSpPr bwMode="auto">
          <a:xfrm>
            <a:off x="7162800" y="1125538"/>
            <a:ext cx="1736726" cy="368300"/>
            <a:chOff x="6895771" y="1125559"/>
            <a:chExt cx="1897590" cy="368279"/>
          </a:xfrm>
        </p:grpSpPr>
        <p:sp>
          <p:nvSpPr>
            <p:cNvPr id="16" name="矩形 15"/>
            <p:cNvSpPr/>
            <p:nvPr/>
          </p:nvSpPr>
          <p:spPr>
            <a:xfrm>
              <a:off x="6925259" y="1143020"/>
              <a:ext cx="1868102" cy="3508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mpd="sng">
              <a:solidFill>
                <a:schemeClr val="tx2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31757" name="文本框 17"/>
            <p:cNvSpPr txBox="1">
              <a:spLocks noChangeArrowheads="1"/>
            </p:cNvSpPr>
            <p:nvPr/>
          </p:nvSpPr>
          <p:spPr bwMode="auto">
            <a:xfrm>
              <a:off x="6895771" y="1125559"/>
              <a:ext cx="646637" cy="3371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1600" b="1">
                  <a:latin typeface="楷体" panose="02010609060101010101" pitchFamily="49" charset="-122"/>
                  <a:ea typeface="楷体" panose="02010609060101010101" pitchFamily="49" charset="-122"/>
                </a:rPr>
                <a:t>习题</a:t>
              </a: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467101" y="257175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visit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38900" y="2552700"/>
            <a:ext cx="1485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tomorrow</a:t>
            </a:r>
            <a:endParaRPr lang="zh-CN" alt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38400" y="3295650"/>
            <a:ext cx="1485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plane</a:t>
            </a:r>
            <a:endParaRPr lang="zh-CN" alt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77000" y="3314700"/>
            <a:ext cx="1485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endParaRPr lang="zh-CN" alt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9350" y="4038600"/>
            <a:ext cx="1485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sock</a:t>
            </a:r>
            <a:endParaRPr lang="zh-CN" alt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96050" y="4057650"/>
            <a:ext cx="1485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fish</a:t>
            </a:r>
            <a:endParaRPr lang="zh-CN" alt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图片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84538" y="352425"/>
            <a:ext cx="2586037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Box 1"/>
          <p:cNvSpPr txBox="1">
            <a:spLocks noChangeArrowheads="1"/>
          </p:cNvSpPr>
          <p:nvPr/>
        </p:nvSpPr>
        <p:spPr bwMode="auto">
          <a:xfrm>
            <a:off x="457199" y="827088"/>
            <a:ext cx="8553451" cy="61855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en-US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、我要掌握的句式（写出汉语意思）</a:t>
            </a:r>
            <a:endParaRPr lang="zh-CN" altLang="en-US" sz="2400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1. We’re going to visit Hainan.</a:t>
            </a:r>
            <a:endParaRPr lang="en-US" altLang="zh-CN" sz="2400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___________________________________        2. I’m from the UK.</a:t>
            </a:r>
            <a:endParaRPr lang="en-US" altLang="zh-CN" sz="2400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____________________________________    </a:t>
            </a:r>
            <a:endParaRPr lang="en-US" altLang="zh-CN" sz="2400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3. I’m going to visit my grandpa.</a:t>
            </a:r>
            <a:endParaRPr lang="en-US" altLang="zh-CN" sz="2400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____________________________________        4. Sam is going to ride a horse.</a:t>
            </a:r>
            <a:endParaRPr lang="en-US" altLang="zh-CN" sz="2400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____________________________________                                            </a:t>
            </a:r>
            <a:endParaRPr lang="zh-CN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2"/>
          <p:cNvGrpSpPr/>
          <p:nvPr/>
        </p:nvGrpSpPr>
        <p:grpSpPr bwMode="auto">
          <a:xfrm>
            <a:off x="7162800" y="1125538"/>
            <a:ext cx="1736726" cy="368300"/>
            <a:chOff x="6895771" y="1125559"/>
            <a:chExt cx="1897590" cy="368279"/>
          </a:xfrm>
        </p:grpSpPr>
        <p:sp>
          <p:nvSpPr>
            <p:cNvPr id="16" name="矩形 15"/>
            <p:cNvSpPr/>
            <p:nvPr/>
          </p:nvSpPr>
          <p:spPr>
            <a:xfrm>
              <a:off x="6925259" y="1143020"/>
              <a:ext cx="1868102" cy="3508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mpd="sng">
              <a:solidFill>
                <a:schemeClr val="tx2">
                  <a:lumMod val="40000"/>
                  <a:lumOff val="6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32780" name="文本框 17"/>
            <p:cNvSpPr txBox="1">
              <a:spLocks noChangeArrowheads="1"/>
            </p:cNvSpPr>
            <p:nvPr/>
          </p:nvSpPr>
          <p:spPr bwMode="auto">
            <a:xfrm>
              <a:off x="6895771" y="1125559"/>
              <a:ext cx="646637" cy="3371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1600" b="1">
                  <a:latin typeface="楷体" panose="02010609060101010101" pitchFamily="49" charset="-122"/>
                  <a:ea typeface="楷体" panose="02010609060101010101" pitchFamily="49" charset="-122"/>
                </a:rPr>
                <a:t>习题</a:t>
              </a: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028700" y="1914349"/>
            <a:ext cx="3641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我们将要参观海南。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04900" y="3038299"/>
            <a:ext cx="3641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我来自英国。</a:t>
            </a:r>
            <a:endParaRPr lang="zh-CN" altLang="en-US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23950" y="4143199"/>
            <a:ext cx="3641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我将要拜访我爷爷。</a:t>
            </a:r>
            <a:endParaRPr lang="zh-CN" altLang="en-US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00150" y="5248099"/>
            <a:ext cx="3641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萨姆将要骑马。</a:t>
            </a:r>
            <a:endParaRPr lang="zh-CN" altLang="en-US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图片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84538" y="352425"/>
            <a:ext cx="2586037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009650" y="1339850"/>
            <a:ext cx="7131050" cy="1292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r>
              <a:rPr lang="zh-CN" altLang="en-US" sz="2400" b="1">
                <a:latin typeface="Times New Roman" panose="02020603050405020304" pitchFamily="18" charset="0"/>
                <a:ea typeface="黑体" panose="02010609060101010101" pitchFamily="49" charset="-122"/>
              </a:rPr>
              <a:t>本节课我们学习了以下知识，请同学们一定加强巩固，以便能和同学们进行灵活交流哦！</a:t>
            </a:r>
            <a:endParaRPr lang="zh-CN" altLang="en-US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033463" y="2665413"/>
            <a:ext cx="7637462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60000"/>
              </a:lnSpc>
              <a:buFontTx/>
              <a:buNone/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重点词汇：</a:t>
            </a: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Fish</a:t>
            </a:r>
            <a:endParaRPr lang="en-US" altLang="zh-CN" sz="2400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重点句式：</a:t>
            </a: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I’m going to swim.</a:t>
            </a:r>
            <a:endParaRPr lang="zh-CN" alt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5350" indent="-895350"/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We’re going to visit the zoo.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229725" cy="538321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/>
          </a:p>
        </p:txBody>
      </p:sp>
      <p:pic>
        <p:nvPicPr>
          <p:cNvPr id="35844" name="Picture 39" descr="구름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40" descr="구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Oval 17"/>
          <p:cNvSpPr>
            <a:spLocks noChangeArrowheads="1"/>
          </p:cNvSpPr>
          <p:nvPr/>
        </p:nvSpPr>
        <p:spPr bwMode="auto">
          <a:xfrm>
            <a:off x="2371725" y="5734050"/>
            <a:ext cx="4398963" cy="898525"/>
          </a:xfrm>
          <a:prstGeom prst="ellipse">
            <a:avLst/>
          </a:prstGeom>
          <a:gradFill rotWithShape="1">
            <a:gsLst>
              <a:gs pos="0">
                <a:srgbClr val="0E320D"/>
              </a:gs>
              <a:gs pos="100000">
                <a:srgbClr val="1F6B1B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</p:spPr>
        <p:txBody>
          <a:bodyPr wrap="none" anchor="ctr"/>
          <a:lstStyle/>
          <a:p>
            <a:endParaRPr lang="ko-KR" altLang="en-US">
              <a:latin typeface="Calibri" panose="020F0502020204030204" pitchFamily="34" charset="0"/>
              <a:ea typeface="Malgun Gothic" panose="020B0503020000020004" pitchFamily="34" charset="-127"/>
            </a:endParaRPr>
          </a:p>
        </p:txBody>
      </p:sp>
      <p:pic>
        <p:nvPicPr>
          <p:cNvPr id="35847" name="Picture 16" descr="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3550" y="3363913"/>
            <a:ext cx="3136900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矩形 3"/>
          <p:cNvSpPr>
            <a:spLocks noChangeArrowheads="1"/>
          </p:cNvSpPr>
          <p:nvPr/>
        </p:nvSpPr>
        <p:spPr bwMode="auto">
          <a:xfrm>
            <a:off x="5580063" y="6553200"/>
            <a:ext cx="217487" cy="261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rgbClr val="414141"/>
                </a:solidFill>
                <a:latin typeface="Calibri" panose="020F0502020204030204" pitchFamily="34" charset="0"/>
              </a:rPr>
              <a:t> </a:t>
            </a:r>
            <a:endParaRPr lang="zh-CN" altLang="en-US" sz="1100">
              <a:solidFill>
                <a:srgbClr val="41414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29001" y="1329273"/>
            <a:ext cx="5285999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7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Thank you! </a:t>
            </a:r>
            <a:endParaRPr lang="zh-CN" altLang="en-US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timg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4686" y="895350"/>
            <a:ext cx="8107914" cy="5400000"/>
          </a:xfrm>
          <a:prstGeom prst="rect">
            <a:avLst/>
          </a:prstGeom>
        </p:spPr>
      </p:pic>
      <p:sp>
        <p:nvSpPr>
          <p:cNvPr id="13317" name="文本框 2"/>
          <p:cNvSpPr txBox="1">
            <a:spLocks noChangeArrowheads="1"/>
          </p:cNvSpPr>
          <p:nvPr/>
        </p:nvSpPr>
        <p:spPr bwMode="auto">
          <a:xfrm>
            <a:off x="-1898650" y="1925638"/>
            <a:ext cx="18415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13318" name="Picture 12" descr="E:\QQ文件\小学点拨课件副本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1538" y="190500"/>
            <a:ext cx="27241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8"/>
          <p:cNvSpPr txBox="1"/>
          <p:nvPr/>
        </p:nvSpPr>
        <p:spPr>
          <a:xfrm>
            <a:off x="1810207" y="252142"/>
            <a:ext cx="5867055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381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zh-CN" sz="4000" spc="-300" dirty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1. </a:t>
            </a:r>
            <a:r>
              <a:rPr kumimoji="1" lang="en-US" altLang="zh-CN" sz="4000" spc="-300" dirty="0" smtClean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Listen, point and say.</a:t>
            </a:r>
            <a:endParaRPr kumimoji="1" lang="zh-CN" altLang="en-US" sz="4000" spc="-300" dirty="0">
              <a:ln w="11430"/>
              <a:solidFill>
                <a:srgbClr val="CD3F4D"/>
              </a:solidFill>
              <a:effectLst>
                <a:outerShdw blurRad="76200" dist="63500" dir="10800000" algn="tl" rotWithShape="0">
                  <a:schemeClr val="bg1">
                    <a:alpha val="65000"/>
                  </a:schemeClr>
                </a:outerShdw>
              </a:effectLst>
              <a:latin typeface="Arial Black" panose="020B0A04020102020204"/>
              <a:ea typeface="+mn-ea"/>
              <a:cs typeface="Arial Black" panose="020B0A04020102020204"/>
            </a:endParaRPr>
          </a:p>
        </p:txBody>
      </p:sp>
      <p:pic>
        <p:nvPicPr>
          <p:cNvPr id="12" name="图片 11" descr="QQ截图20170625133506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2400" y="1305289"/>
            <a:ext cx="8856000" cy="40029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5179" y="2721917"/>
            <a:ext cx="2178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going to </a:t>
            </a: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fish.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41329" y="2950517"/>
            <a:ext cx="2178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going to fish too.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03479" y="2379017"/>
            <a:ext cx="2772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We’re going to eat the fish.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32229" y="3388667"/>
            <a:ext cx="1721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 </a:t>
            </a:r>
            <a:r>
              <a:rPr lang="en-US" altLang="zh-CN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</a:t>
            </a: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...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21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8594" y="5357955"/>
            <a:ext cx="2116137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图片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84538" y="352425"/>
            <a:ext cx="2586037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文本框 17"/>
          <p:cNvSpPr txBox="1">
            <a:spLocks noChangeArrowheads="1"/>
          </p:cNvSpPr>
          <p:nvPr/>
        </p:nvSpPr>
        <p:spPr bwMode="auto">
          <a:xfrm>
            <a:off x="3735913" y="1438166"/>
            <a:ext cx="4143122" cy="5762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/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fɪɪ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/ 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v.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( 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动词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) 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钓鱼［四会］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727075" y="1522413"/>
            <a:ext cx="1778000" cy="44926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3C7D4"/>
              </a:gs>
              <a:gs pos="100000">
                <a:schemeClr val="bg1"/>
              </a:gs>
            </a:gsLst>
          </a:gradFill>
          <a:ln>
            <a:solidFill>
              <a:srgbClr val="ECADC4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/>
          </a:p>
        </p:txBody>
      </p:sp>
      <p:sp>
        <p:nvSpPr>
          <p:cNvPr id="17415" name="文本框 19"/>
          <p:cNvSpPr txBox="1">
            <a:spLocks noChangeArrowheads="1"/>
          </p:cNvSpPr>
          <p:nvPr/>
        </p:nvSpPr>
        <p:spPr bwMode="auto">
          <a:xfrm>
            <a:off x="1065213" y="1492250"/>
            <a:ext cx="15081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026275" y="1154113"/>
            <a:ext cx="1884363" cy="3508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tx2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/>
          </a:p>
        </p:txBody>
      </p:sp>
      <p:sp>
        <p:nvSpPr>
          <p:cNvPr id="17417" name="文本框 26"/>
          <p:cNvSpPr txBox="1">
            <a:spLocks noChangeArrowheads="1"/>
          </p:cNvSpPr>
          <p:nvPr/>
        </p:nvSpPr>
        <p:spPr bwMode="auto">
          <a:xfrm>
            <a:off x="7115175" y="1154113"/>
            <a:ext cx="591820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</a:rPr>
              <a:t>讲解</a:t>
            </a:r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9" name="图片 9" descr="boo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1423988"/>
            <a:ext cx="1087437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1" name="矩形 1"/>
          <p:cNvSpPr>
            <a:spLocks noChangeArrowheads="1"/>
          </p:cNvSpPr>
          <p:nvPr/>
        </p:nvSpPr>
        <p:spPr bwMode="auto">
          <a:xfrm>
            <a:off x="1287463" y="2314343"/>
            <a:ext cx="116205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例句：</a:t>
            </a:r>
            <a:endParaRPr lang="zh-CN" altLang="en-US" b="1" dirty="0">
              <a:ea typeface="黑体" panose="02010609060101010101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79339" y="2197964"/>
            <a:ext cx="59547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We are going to fish. 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我们将要去钓鱼。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" name="矩形 1"/>
          <p:cNvSpPr>
            <a:spLocks noChangeArrowheads="1"/>
          </p:cNvSpPr>
          <p:nvPr/>
        </p:nvSpPr>
        <p:spPr bwMode="auto">
          <a:xfrm>
            <a:off x="1301253" y="3073699"/>
            <a:ext cx="116205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发音：</a:t>
            </a:r>
            <a:endParaRPr lang="zh-CN" altLang="en-US" b="1" dirty="0">
              <a:ea typeface="黑体" panose="02010609060101010101" pitchFamily="49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2132168" y="2844990"/>
            <a:ext cx="7031536" cy="7147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字母 </a:t>
            </a:r>
            <a:r>
              <a:rPr lang="en-US" altLang="zh-CN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i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发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/ɪ/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2" name="矩形 1"/>
          <p:cNvSpPr>
            <a:spLocks noChangeArrowheads="1"/>
          </p:cNvSpPr>
          <p:nvPr/>
        </p:nvSpPr>
        <p:spPr bwMode="auto">
          <a:xfrm>
            <a:off x="1077899" y="3921793"/>
            <a:ext cx="116205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形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近词：</a:t>
            </a:r>
            <a:endParaRPr lang="zh-CN" altLang="en-US" b="1" dirty="0">
              <a:ea typeface="黑体" panose="02010609060101010101" pitchFamily="49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2295074" y="3668774"/>
            <a:ext cx="7031536" cy="7147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dish 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盘，碟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43" name="图片 42" descr="QQ截图20170625134323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4125" y="1428750"/>
            <a:ext cx="1279080" cy="684000"/>
          </a:xfrm>
          <a:prstGeom prst="rect">
            <a:avLst/>
          </a:prstGeom>
        </p:spPr>
      </p:pic>
      <p:sp>
        <p:nvSpPr>
          <p:cNvPr id="44" name="矩形 1"/>
          <p:cNvSpPr>
            <a:spLocks noChangeArrowheads="1"/>
          </p:cNvSpPr>
          <p:nvPr/>
        </p:nvSpPr>
        <p:spPr bwMode="auto">
          <a:xfrm>
            <a:off x="857250" y="4855243"/>
            <a:ext cx="17907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一词多义：</a:t>
            </a:r>
            <a:endParaRPr lang="zh-CN" altLang="en-US" b="1" dirty="0">
              <a:ea typeface="黑体" panose="02010609060101010101" pitchFamily="49" charset="-122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2354807" y="4641664"/>
            <a:ext cx="7031536" cy="7147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fish </a:t>
            </a:r>
            <a:r>
              <a:rPr lang="en-US" altLang="zh-CN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n.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（名词）鱼，鱼肉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1" grpId="0"/>
      <p:bldP spid="33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QQ截图20170625135948.png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829" y="958849"/>
            <a:ext cx="7994151" cy="5364000"/>
          </a:xfrm>
          <a:prstGeom prst="rect">
            <a:avLst/>
          </a:prstGeom>
        </p:spPr>
      </p:pic>
      <p:sp>
        <p:nvSpPr>
          <p:cNvPr id="14" name="文本框 8"/>
          <p:cNvSpPr txBox="1"/>
          <p:nvPr/>
        </p:nvSpPr>
        <p:spPr>
          <a:xfrm>
            <a:off x="2362657" y="252142"/>
            <a:ext cx="4369851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381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zh-CN" sz="4000" spc="-300" dirty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2</a:t>
            </a:r>
            <a:r>
              <a:rPr kumimoji="1" lang="en-US" altLang="zh-CN" sz="4000" spc="-300" dirty="0" smtClean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. Listen and say.</a:t>
            </a:r>
            <a:endParaRPr kumimoji="1" lang="zh-CN" altLang="en-US" sz="4000" spc="-300" dirty="0">
              <a:ln w="11430"/>
              <a:solidFill>
                <a:srgbClr val="CD3F4D"/>
              </a:solidFill>
              <a:effectLst>
                <a:outerShdw blurRad="76200" dist="63500" dir="10800000" algn="tl" rotWithShape="0">
                  <a:schemeClr val="bg1">
                    <a:alpha val="65000"/>
                  </a:schemeClr>
                </a:outerShdw>
              </a:effectLst>
              <a:latin typeface="Arial Black" panose="020B0A04020102020204"/>
              <a:ea typeface="+mn-ea"/>
              <a:cs typeface="Arial Black" panose="020B0A04020102020204"/>
            </a:endParaRPr>
          </a:p>
        </p:txBody>
      </p:sp>
      <p:pic>
        <p:nvPicPr>
          <p:cNvPr id="20" name="Picture 21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8594" y="5891355"/>
            <a:ext cx="2116137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114550" y="933450"/>
            <a:ext cx="35211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We’re going to play in the park tomorrow.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91251" y="12573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Hooray!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24101" y="3333750"/>
            <a:ext cx="25336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Amy is going to fly </a:t>
            </a:r>
            <a:endParaRPr lang="en-US" altLang="zh-CN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kite.</a:t>
            </a:r>
            <a:endParaRPr lang="en-US" altLang="zh-CN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Daming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going to take some pictures.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86301" y="3390900"/>
            <a:ext cx="27812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 is going to ride a</a:t>
            </a:r>
            <a:endParaRPr lang="en-US" altLang="zh-CN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horse. </a:t>
            </a:r>
            <a:r>
              <a:rPr lang="en-US" altLang="zh-CN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Lingling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endParaRPr lang="en-US" altLang="zh-CN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going to row a boat. She’s going to fish too.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QQ截图20170625141205.png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879" y="1619250"/>
            <a:ext cx="8181975" cy="4191000"/>
          </a:xfrm>
          <a:prstGeom prst="rect">
            <a:avLst/>
          </a:prstGeom>
        </p:spPr>
      </p:pic>
      <p:sp>
        <p:nvSpPr>
          <p:cNvPr id="14" name="文本框 8"/>
          <p:cNvSpPr txBox="1"/>
          <p:nvPr/>
        </p:nvSpPr>
        <p:spPr>
          <a:xfrm>
            <a:off x="2438857" y="252142"/>
            <a:ext cx="4111318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381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zh-CN" sz="4000" spc="-300" dirty="0" smtClean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3. Point and say.</a:t>
            </a:r>
            <a:endParaRPr kumimoji="1" lang="zh-CN" altLang="en-US" sz="4000" spc="-300" dirty="0">
              <a:ln w="11430"/>
              <a:solidFill>
                <a:srgbClr val="CD3F4D"/>
              </a:solidFill>
              <a:effectLst>
                <a:outerShdw blurRad="76200" dist="63500" dir="10800000" algn="tl" rotWithShape="0">
                  <a:schemeClr val="bg1">
                    <a:alpha val="65000"/>
                  </a:schemeClr>
                </a:outerShdw>
              </a:effectLst>
              <a:latin typeface="Arial Black" panose="020B0A04020102020204"/>
              <a:ea typeface="+mn-ea"/>
              <a:cs typeface="Arial Black" panose="020B0A0402010202020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62401" y="29337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I’m going to</a:t>
            </a: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swim.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14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84538" y="352425"/>
            <a:ext cx="2586037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21427" y="1143000"/>
            <a:ext cx="71224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20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（动口、动脑能力）开火车。</a:t>
            </a:r>
            <a:endPara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>
              <a:lnSpc>
                <a:spcPct val="20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六人一组开火车轮流用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I’m going to...”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说句子，出错者被淘汰，在规定的时间内坚持到最后者获胜！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8"/>
          <p:cNvSpPr txBox="1"/>
          <p:nvPr/>
        </p:nvSpPr>
        <p:spPr>
          <a:xfrm>
            <a:off x="1381125" y="252142"/>
            <a:ext cx="7343775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381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zh-CN" sz="4000" spc="-300" dirty="0" smtClean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4. Listen and </a:t>
            </a:r>
            <a:r>
              <a:rPr kumimoji="1" lang="en-US" altLang="zh-CN" sz="4000" spc="-300" dirty="0" err="1" smtClean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say.Then</a:t>
            </a:r>
            <a:r>
              <a:rPr kumimoji="1" lang="en-US" altLang="zh-CN" sz="4000" spc="-300" dirty="0" smtClean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 sing.</a:t>
            </a:r>
            <a:endParaRPr kumimoji="1" lang="zh-CN" altLang="en-US" sz="4000" spc="-300" dirty="0">
              <a:ln w="11430"/>
              <a:solidFill>
                <a:srgbClr val="CD3F4D"/>
              </a:solidFill>
              <a:effectLst>
                <a:outerShdw blurRad="76200" dist="63500" dir="10800000" algn="tl" rotWithShape="0">
                  <a:schemeClr val="bg1">
                    <a:alpha val="65000"/>
                  </a:schemeClr>
                </a:outerShdw>
              </a:effectLst>
              <a:latin typeface="Arial Black" panose="020B0A04020102020204"/>
              <a:ea typeface="+mn-ea"/>
              <a:cs typeface="Arial Black" panose="020B0A0402010202020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3279" y="1447800"/>
            <a:ext cx="54169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THE ZOO</a:t>
            </a: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The zoo, the zoo, the zoo,</a:t>
            </a: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we’re going to visit the zoo.</a:t>
            </a: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And you? And you? And you?</a:t>
            </a: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You can come too.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57850" y="1924050"/>
            <a:ext cx="3352801" cy="2598739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dirty="0"/>
          </a:p>
        </p:txBody>
      </p:sp>
      <p:pic>
        <p:nvPicPr>
          <p:cNvPr id="13" name="图片 12" descr="QQ截图20170625142143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67401" y="2033590"/>
            <a:ext cx="2959155" cy="2376000"/>
          </a:xfrm>
          <a:prstGeom prst="rect">
            <a:avLst/>
          </a:prstGeom>
        </p:spPr>
      </p:pic>
      <p:pic>
        <p:nvPicPr>
          <p:cNvPr id="16" name="Picture 21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844" y="4634055"/>
            <a:ext cx="2116137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8"/>
          <p:cNvSpPr txBox="1"/>
          <p:nvPr/>
        </p:nvSpPr>
        <p:spPr>
          <a:xfrm>
            <a:off x="2553157" y="252142"/>
            <a:ext cx="4076501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381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zh-CN" sz="4000" spc="-300" dirty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5</a:t>
            </a:r>
            <a:r>
              <a:rPr kumimoji="1" lang="en-US" altLang="zh-CN" sz="4000" spc="-300" dirty="0" smtClean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. Look </a:t>
            </a:r>
            <a:r>
              <a:rPr kumimoji="1" lang="en-US" altLang="zh-CN" sz="4000" spc="-300" dirty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and </a:t>
            </a:r>
            <a:r>
              <a:rPr kumimoji="1" lang="en-US" altLang="zh-CN" sz="4000" spc="-300" dirty="0" smtClean="0">
                <a:ln w="11430"/>
                <a:solidFill>
                  <a:srgbClr val="CD3F4D"/>
                </a:solidFill>
                <a:effectLst>
                  <a:outerShdw blurRad="76200" dist="63500" dir="10800000" algn="tl" rotWithShape="0">
                    <a:schemeClr val="bg1">
                      <a:alpha val="65000"/>
                    </a:schemeClr>
                  </a:outerShdw>
                </a:effectLst>
                <a:latin typeface="Arial Black" panose="020B0A04020102020204"/>
                <a:ea typeface="+mn-ea"/>
                <a:cs typeface="Arial Black" panose="020B0A04020102020204"/>
              </a:rPr>
              <a:t>say.</a:t>
            </a:r>
            <a:endParaRPr kumimoji="1" lang="zh-CN" altLang="en-US" sz="4000" spc="-300" dirty="0">
              <a:ln w="11430"/>
              <a:solidFill>
                <a:srgbClr val="CD3F4D"/>
              </a:solidFill>
              <a:effectLst>
                <a:outerShdw blurRad="76200" dist="63500" dir="10800000" algn="tl" rotWithShape="0">
                  <a:schemeClr val="bg1">
                    <a:alpha val="65000"/>
                  </a:schemeClr>
                </a:outerShdw>
              </a:effectLst>
              <a:latin typeface="Arial Black" panose="020B0A04020102020204"/>
              <a:ea typeface="+mn-ea"/>
              <a:cs typeface="Arial Black" panose="020B0A0402010202020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0549" y="2491724"/>
            <a:ext cx="2438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We’re going to </a:t>
            </a: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visit the lions.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52849" y="2339324"/>
            <a:ext cx="29337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We’re going to </a:t>
            </a: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visit the lions and the tigers.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3199" y="2320274"/>
            <a:ext cx="29337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We’re going to visit the lions, the tigers and...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2068</Words>
  <Application>WPS 演示</Application>
  <PresentationFormat>全屏显示(4:3)</PresentationFormat>
  <Paragraphs>159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Arial</vt:lpstr>
      <vt:lpstr>Malgun Gothic</vt:lpstr>
      <vt:lpstr>Times New Roman</vt:lpstr>
      <vt:lpstr>黑体</vt:lpstr>
      <vt:lpstr>Kozuka Gothic Pro H</vt:lpstr>
      <vt:lpstr>方正大黑简体</vt:lpstr>
      <vt:lpstr>微软雅黑</vt:lpstr>
      <vt:lpstr>Arial Black</vt:lpstr>
      <vt:lpstr>楷体</vt:lpstr>
      <vt:lpstr>MS Mincho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apple apple</dc:creator>
  <cp:lastModifiedBy>相忘于江湖</cp:lastModifiedBy>
  <cp:revision>680</cp:revision>
  <dcterms:created xsi:type="dcterms:W3CDTF">2016-01-15T00:46:00Z</dcterms:created>
  <dcterms:modified xsi:type="dcterms:W3CDTF">2017-12-03T09:01:12Z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