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bin" ContentType="application/vnd.openxmlformats-officedocument.oleObject"/>
  <Default Extension="png" ContentType="image/png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sldIdLst>
    <p:sldId id="257" r:id="rId3"/>
    <p:sldId id="292" r:id="rId4"/>
    <p:sldId id="296" r:id="rId5"/>
    <p:sldId id="303" r:id="rId6"/>
    <p:sldId id="305" r:id="rId7"/>
    <p:sldId id="306" r:id="rId8"/>
    <p:sldId id="307" r:id="rId9"/>
    <p:sldId id="310" r:id="rId10"/>
    <p:sldId id="311" r:id="rId11"/>
    <p:sldId id="312" r:id="rId12"/>
    <p:sldId id="313" r:id="rId13"/>
    <p:sldId id="314" r:id="rId14"/>
    <p:sldId id="258" r:id="rId15"/>
  </p:sldIdLst>
  <p:sldSz cx="9144000" cy="6858000" type="screen4x3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napToGrid="0" snapToObjects="1" showGuides="1">
      <p:cViewPr varScale="1">
        <p:scale>
          <a:sx n="65" d="100"/>
          <a:sy n="65" d="100"/>
        </p:scale>
        <p:origin x="-978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1999" cy="71999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notesMaster" Target="notesMasters/notesMaster1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wmf"/></Relationships>
</file>

<file path=ppt/drawings/_rels/vmlDrawing2.vml.rels><?xml version="1.0" encoding="UTF-8" standalone="yes"?>
<Relationships xmlns="http://schemas.openxmlformats.org/package/2006/relationships"><Relationship Id="rId7" Type="http://schemas.openxmlformats.org/officeDocument/2006/relationships/image" Target="../media/image15.wmf"/><Relationship Id="rId6" Type="http://schemas.openxmlformats.org/officeDocument/2006/relationships/image" Target="../media/image14.wmf"/><Relationship Id="rId5" Type="http://schemas.openxmlformats.org/officeDocument/2006/relationships/image" Target="../media/image13.wmf"/><Relationship Id="rId4" Type="http://schemas.openxmlformats.org/officeDocument/2006/relationships/image" Target="../media/image12.wmf"/><Relationship Id="rId3" Type="http://schemas.openxmlformats.org/officeDocument/2006/relationships/image" Target="../media/image11.wmf"/><Relationship Id="rId2" Type="http://schemas.openxmlformats.org/officeDocument/2006/relationships/image" Target="../media/image10.wmf"/><Relationship Id="rId1" Type="http://schemas.openxmlformats.org/officeDocument/2006/relationships/image" Target="../media/image9.wmf"/></Relationships>
</file>

<file path=ppt/drawings/_rels/vmlDrawing3.vml.rels><?xml version="1.0" encoding="UTF-8" standalone="yes"?>
<Relationships xmlns="http://schemas.openxmlformats.org/package/2006/relationships"><Relationship Id="rId5" Type="http://schemas.openxmlformats.org/officeDocument/2006/relationships/image" Target="../media/image25.wmf"/><Relationship Id="rId4" Type="http://schemas.openxmlformats.org/officeDocument/2006/relationships/image" Target="../media/image24.wmf"/><Relationship Id="rId3" Type="http://schemas.openxmlformats.org/officeDocument/2006/relationships/image" Target="../media/image23.wmf"/><Relationship Id="rId2" Type="http://schemas.openxmlformats.org/officeDocument/2006/relationships/image" Target="../media/image22.wmf"/><Relationship Id="rId1" Type="http://schemas.openxmlformats.org/officeDocument/2006/relationships/image" Target="../media/image21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wmf"/></Relationships>
</file>

<file path=ppt/drawings/_rels/vmlDrawing5.vml.rels><?xml version="1.0" encoding="UTF-8" standalone="yes"?>
<Relationships xmlns="http://schemas.openxmlformats.org/package/2006/relationships"><Relationship Id="rId4" Type="http://schemas.openxmlformats.org/officeDocument/2006/relationships/image" Target="../media/image31.wmf"/><Relationship Id="rId3" Type="http://schemas.openxmlformats.org/officeDocument/2006/relationships/image" Target="../media/image30.wmf"/><Relationship Id="rId2" Type="http://schemas.openxmlformats.org/officeDocument/2006/relationships/image" Target="../media/image29.wmf"/><Relationship Id="rId1" Type="http://schemas.openxmlformats.org/officeDocument/2006/relationships/image" Target="../media/image28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0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0213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3025" y="0"/>
            <a:ext cx="2973388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364" name="Rectangle 4"/>
          <p:cNvSpPr>
            <a:spLocks noGrp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9525">
            <a:noFill/>
          </a:ln>
        </p:spPr>
      </p:sp>
      <p:sp>
        <p:nvSpPr>
          <p:cNvPr id="205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0213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3025" y="8685213"/>
            <a:ext cx="2973388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3DF2278C-8807-4AFF-B94D-3898D8BD18B5}" type="datetime1"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3DF2278C-8807-4AFF-B94D-3898D8BD18B5}" type="datetime1"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3DF2278C-8807-4AFF-B94D-3898D8BD18B5}" type="datetime1"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标题和四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sz="quarter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457200" y="3938588"/>
            <a:ext cx="4038600" cy="21875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3DF2278C-8807-4AFF-B94D-3898D8BD18B5}" type="datetime1"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3DF2278C-8807-4AFF-B94D-3898D8BD18B5}" type="datetime1"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3DF2278C-8807-4AFF-B94D-3898D8BD18B5}" type="datetime1"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3DF2278C-8807-4AFF-B94D-3898D8BD18B5}" type="datetime1"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3DF2278C-8807-4AFF-B94D-3898D8BD18B5}" type="datetime1"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3DF2278C-8807-4AFF-B94D-3898D8BD18B5}" type="datetime1"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3DF2278C-8807-4AFF-B94D-3898D8BD18B5}" type="datetime1"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3DF2278C-8807-4AFF-B94D-3898D8BD18B5}" type="datetime1"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3DF2278C-8807-4AFF-B94D-3898D8BD18B5}" type="datetime1"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3DF2278C-8807-4AFF-B94D-3898D8BD18B5}" type="datetime1"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5" Type="http://schemas.openxmlformats.org/officeDocument/2006/relationships/theme" Target="../theme/theme1.xml"/><Relationship Id="rId14" Type="http://schemas.openxmlformats.org/officeDocument/2006/relationships/image" Target="../media/image1.png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6146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6147" name="Rectangle 3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 sz="14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3DF2278C-8807-4AFF-B94D-3898D8BD18B5}" type="datetime1"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slide" Target="slide4.xml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4.v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7.wmf"/><Relationship Id="rId2" Type="http://schemas.openxmlformats.org/officeDocument/2006/relationships/image" Target="../media/image26.wmf"/><Relationship Id="rId1" Type="http://schemas.openxmlformats.org/officeDocument/2006/relationships/oleObject" Target="../embeddings/oleObject14.bin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image" Target="../media/image32.wmf"/><Relationship Id="rId8" Type="http://schemas.openxmlformats.org/officeDocument/2006/relationships/image" Target="../media/image31.wmf"/><Relationship Id="rId7" Type="http://schemas.openxmlformats.org/officeDocument/2006/relationships/oleObject" Target="../embeddings/oleObject18.bin"/><Relationship Id="rId6" Type="http://schemas.openxmlformats.org/officeDocument/2006/relationships/image" Target="../media/image30.wmf"/><Relationship Id="rId5" Type="http://schemas.openxmlformats.org/officeDocument/2006/relationships/oleObject" Target="../embeddings/oleObject17.bin"/><Relationship Id="rId4" Type="http://schemas.openxmlformats.org/officeDocument/2006/relationships/image" Target="../media/image29.wmf"/><Relationship Id="rId3" Type="http://schemas.openxmlformats.org/officeDocument/2006/relationships/oleObject" Target="../embeddings/oleObject16.bin"/><Relationship Id="rId2" Type="http://schemas.openxmlformats.org/officeDocument/2006/relationships/image" Target="../media/image28.wmf"/><Relationship Id="rId11" Type="http://schemas.openxmlformats.org/officeDocument/2006/relationships/vmlDrawing" Target="../drawings/vmlDrawing5.vml"/><Relationship Id="rId10" Type="http://schemas.openxmlformats.org/officeDocument/2006/relationships/slideLayout" Target="../slideLayouts/slideLayout7.xml"/><Relationship Id="rId1" Type="http://schemas.openxmlformats.org/officeDocument/2006/relationships/oleObject" Target="../embeddings/oleObject15.bin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wmf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8.wmf"/><Relationship Id="rId1" Type="http://schemas.openxmlformats.org/officeDocument/2006/relationships/oleObject" Target="../embeddings/oleObject1.bin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6.bin"/><Relationship Id="rId8" Type="http://schemas.openxmlformats.org/officeDocument/2006/relationships/image" Target="../media/image12.wmf"/><Relationship Id="rId7" Type="http://schemas.openxmlformats.org/officeDocument/2006/relationships/oleObject" Target="../embeddings/oleObject5.bin"/><Relationship Id="rId6" Type="http://schemas.openxmlformats.org/officeDocument/2006/relationships/image" Target="../media/image11.wmf"/><Relationship Id="rId5" Type="http://schemas.openxmlformats.org/officeDocument/2006/relationships/oleObject" Target="../embeddings/oleObject4.bin"/><Relationship Id="rId4" Type="http://schemas.openxmlformats.org/officeDocument/2006/relationships/image" Target="../media/image10.wmf"/><Relationship Id="rId3" Type="http://schemas.openxmlformats.org/officeDocument/2006/relationships/oleObject" Target="../embeddings/oleObject3.bin"/><Relationship Id="rId2" Type="http://schemas.openxmlformats.org/officeDocument/2006/relationships/image" Target="../media/image9.wmf"/><Relationship Id="rId16" Type="http://schemas.openxmlformats.org/officeDocument/2006/relationships/vmlDrawing" Target="../drawings/vmlDrawing2.vml"/><Relationship Id="rId15" Type="http://schemas.openxmlformats.org/officeDocument/2006/relationships/slideLayout" Target="../slideLayouts/slideLayout7.xml"/><Relationship Id="rId14" Type="http://schemas.openxmlformats.org/officeDocument/2006/relationships/image" Target="../media/image15.wmf"/><Relationship Id="rId13" Type="http://schemas.openxmlformats.org/officeDocument/2006/relationships/oleObject" Target="../embeddings/oleObject8.bin"/><Relationship Id="rId12" Type="http://schemas.openxmlformats.org/officeDocument/2006/relationships/image" Target="../media/image14.wmf"/><Relationship Id="rId11" Type="http://schemas.openxmlformats.org/officeDocument/2006/relationships/oleObject" Target="../embeddings/oleObject7.bin"/><Relationship Id="rId10" Type="http://schemas.openxmlformats.org/officeDocument/2006/relationships/image" Target="../media/image13.wmf"/><Relationship Id="rId1" Type="http://schemas.openxmlformats.org/officeDocument/2006/relationships/oleObject" Target="../embeddings/oleObject2.bin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20.wmf"/><Relationship Id="rId4" Type="http://schemas.openxmlformats.org/officeDocument/2006/relationships/image" Target="../media/image19.wmf"/><Relationship Id="rId3" Type="http://schemas.openxmlformats.org/officeDocument/2006/relationships/image" Target="../media/image18.wmf"/><Relationship Id="rId2" Type="http://schemas.openxmlformats.org/officeDocument/2006/relationships/image" Target="../media/image17.wmf"/><Relationship Id="rId1" Type="http://schemas.openxmlformats.org/officeDocument/2006/relationships/image" Target="../media/image16.wmf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13.bin"/><Relationship Id="rId8" Type="http://schemas.openxmlformats.org/officeDocument/2006/relationships/image" Target="../media/image24.wmf"/><Relationship Id="rId7" Type="http://schemas.openxmlformats.org/officeDocument/2006/relationships/oleObject" Target="../embeddings/oleObject12.bin"/><Relationship Id="rId6" Type="http://schemas.openxmlformats.org/officeDocument/2006/relationships/image" Target="../media/image23.wmf"/><Relationship Id="rId5" Type="http://schemas.openxmlformats.org/officeDocument/2006/relationships/oleObject" Target="../embeddings/oleObject11.bin"/><Relationship Id="rId4" Type="http://schemas.openxmlformats.org/officeDocument/2006/relationships/image" Target="../media/image22.wmf"/><Relationship Id="rId3" Type="http://schemas.openxmlformats.org/officeDocument/2006/relationships/oleObject" Target="../embeddings/oleObject10.bin"/><Relationship Id="rId2" Type="http://schemas.openxmlformats.org/officeDocument/2006/relationships/image" Target="../media/image21.wmf"/><Relationship Id="rId12" Type="http://schemas.openxmlformats.org/officeDocument/2006/relationships/vmlDrawing" Target="../drawings/vmlDrawing3.vml"/><Relationship Id="rId11" Type="http://schemas.openxmlformats.org/officeDocument/2006/relationships/slideLayout" Target="../slideLayouts/slideLayout12.xml"/><Relationship Id="rId10" Type="http://schemas.openxmlformats.org/officeDocument/2006/relationships/image" Target="../media/image25.wmf"/><Relationship Id="rId1" Type="http://schemas.openxmlformats.org/officeDocument/2006/relationships/oleObject" Target="../embeddings/oleObject9.bin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slide" Target="slide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70" name="WordArt 2"/>
          <p:cNvSpPr/>
          <p:nvPr/>
        </p:nvSpPr>
        <p:spPr>
          <a:xfrm>
            <a:off x="1290638" y="2276475"/>
            <a:ext cx="6505575" cy="211931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ln w="12700" cap="flat" cmpd="sng">
                  <a:solidFill>
                    <a:srgbClr val="EAEAEA"/>
                  </a:solidFill>
                  <a:prstDash val="solid"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prstShdw prst="shdw11" dir="16200000">
                    <a:srgbClr val="C0C0C0">
                      <a:alpha val="75998"/>
                    </a:srgbClr>
                  </a:prst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扇形</a:t>
            </a:r>
            <a:endParaRPr lang="zh-CN" altLang="en-US" sz="3600" b="1">
              <a:ln w="12700" cap="flat" cmpd="sng">
                <a:solidFill>
                  <a:srgbClr val="EAEAEA"/>
                </a:solidFill>
                <a:prstDash val="solid"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  <a:tileRect/>
              </a:gradFill>
              <a:effectLst>
                <a:prstShdw prst="shdw11" dir="16200000">
                  <a:srgbClr val="C0C0C0">
                    <a:alpha val="75998"/>
                  </a:srgbClr>
                </a:prst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4" name="Text Box 2">
            <a:hlinkClick r:id="rId1" action="ppaction://hlinksldjump"/>
          </p:cNvPr>
          <p:cNvSpPr txBox="1"/>
          <p:nvPr/>
        </p:nvSpPr>
        <p:spPr>
          <a:xfrm>
            <a:off x="179388" y="795338"/>
            <a:ext cx="8496300" cy="15541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solidFill>
                  <a:srgbClr val="0000CC"/>
                </a:solidFill>
                <a:latin typeface="Times New Roman" panose="02020603050405020304" pitchFamily="18" charset="0"/>
                <a:ea typeface="华文中宋" pitchFamily="2" charset="-122"/>
              </a:rPr>
              <a:t>练习：</a:t>
            </a:r>
            <a:r>
              <a:rPr lang="zh-CN" altLang="en-US" sz="3200" b="1" dirty="0">
                <a:latin typeface="Times New Roman" panose="02020603050405020304" pitchFamily="18" charset="0"/>
                <a:ea typeface="华文中宋" pitchFamily="2" charset="-122"/>
              </a:rPr>
              <a:t>如图、水平放置的圆柱形排水管道的截面半径是</a:t>
            </a:r>
            <a:r>
              <a:rPr lang="zh-CN" altLang="zh-CN" sz="3200" b="1" dirty="0">
                <a:latin typeface="Times New Roman" panose="02020603050405020304" pitchFamily="18" charset="0"/>
                <a:ea typeface="华文中宋" pitchFamily="2" charset="-122"/>
              </a:rPr>
              <a:t>0.6cm</a:t>
            </a:r>
            <a:r>
              <a:rPr lang="zh-CN" altLang="en-US" sz="3200" b="1" dirty="0">
                <a:latin typeface="Times New Roman" panose="02020603050405020304" pitchFamily="18" charset="0"/>
                <a:ea typeface="华文中宋" pitchFamily="2" charset="-122"/>
              </a:rPr>
              <a:t>，其中水面高</a:t>
            </a:r>
            <a:r>
              <a:rPr lang="zh-CN" altLang="zh-CN" sz="3200" b="1" dirty="0">
                <a:latin typeface="Times New Roman" panose="02020603050405020304" pitchFamily="18" charset="0"/>
                <a:ea typeface="华文中宋" pitchFamily="2" charset="-122"/>
              </a:rPr>
              <a:t>0.9cm</a:t>
            </a:r>
            <a:r>
              <a:rPr lang="zh-CN" altLang="en-US" sz="3200" b="1" dirty="0">
                <a:latin typeface="Times New Roman" panose="02020603050405020304" pitchFamily="18" charset="0"/>
                <a:ea typeface="华文中宋" pitchFamily="2" charset="-122"/>
              </a:rPr>
              <a:t>，求截面上有水部分的面积。</a:t>
            </a:r>
            <a:endParaRPr lang="zh-CN" altLang="en-US" sz="3200" b="1" dirty="0">
              <a:latin typeface="Times New Roman" panose="02020603050405020304" pitchFamily="18" charset="0"/>
              <a:ea typeface="华文中宋" pitchFamily="2" charset="-122"/>
            </a:endParaRPr>
          </a:p>
        </p:txBody>
      </p:sp>
      <p:grpSp>
        <p:nvGrpSpPr>
          <p:cNvPr id="13315" name="Group 3"/>
          <p:cNvGrpSpPr/>
          <p:nvPr/>
        </p:nvGrpSpPr>
        <p:grpSpPr>
          <a:xfrm>
            <a:off x="5708650" y="2913063"/>
            <a:ext cx="2389188" cy="2389187"/>
            <a:chOff x="0" y="0"/>
            <a:chExt cx="1505" cy="1505"/>
          </a:xfrm>
        </p:grpSpPr>
        <p:sp>
          <p:nvSpPr>
            <p:cNvPr id="13327" name="Line 4"/>
            <p:cNvSpPr/>
            <p:nvPr/>
          </p:nvSpPr>
          <p:spPr>
            <a:xfrm>
              <a:off x="103" y="371"/>
              <a:ext cx="1270" cy="0"/>
            </a:xfrm>
            <a:prstGeom prst="line">
              <a:avLst/>
            </a:prstGeom>
            <a:ln w="412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3328" name="Oval 5"/>
            <p:cNvSpPr>
              <a:spLocks noChangeAspect="1"/>
            </p:cNvSpPr>
            <p:nvPr/>
          </p:nvSpPr>
          <p:spPr>
            <a:xfrm>
              <a:off x="0" y="0"/>
              <a:ext cx="1505" cy="1505"/>
            </a:xfrm>
            <a:prstGeom prst="ellipse">
              <a:avLst/>
            </a:prstGeom>
            <a:noFill/>
            <a:ln w="412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3329" name="Oval 6"/>
            <p:cNvSpPr/>
            <p:nvPr/>
          </p:nvSpPr>
          <p:spPr>
            <a:xfrm>
              <a:off x="725" y="707"/>
              <a:ext cx="45" cy="50"/>
            </a:xfrm>
            <a:prstGeom prst="ellipse">
              <a:avLst/>
            </a:prstGeom>
            <a:solidFill>
              <a:schemeClr val="accent1"/>
            </a:solidFill>
            <a:ln w="412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3330" name="Line 7"/>
            <p:cNvSpPr/>
            <p:nvPr/>
          </p:nvSpPr>
          <p:spPr>
            <a:xfrm>
              <a:off x="680" y="1452"/>
              <a:ext cx="181" cy="0"/>
            </a:xfrm>
            <a:prstGeom prst="line">
              <a:avLst/>
            </a:prstGeom>
            <a:ln w="31750" cap="flat" cmpd="sng">
              <a:solidFill>
                <a:srgbClr val="FFFF66"/>
              </a:solidFill>
              <a:prstDash val="dash"/>
              <a:headEnd type="none" w="med" len="med"/>
              <a:tailEnd type="none" w="med" len="med"/>
            </a:ln>
          </p:spPr>
        </p:sp>
        <p:sp>
          <p:nvSpPr>
            <p:cNvPr id="13331" name="Text Box 8"/>
            <p:cNvSpPr txBox="1"/>
            <p:nvPr/>
          </p:nvSpPr>
          <p:spPr>
            <a:xfrm>
              <a:off x="725" y="499"/>
              <a:ext cx="421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zh-CN" altLang="zh-CN" sz="2800" b="1" dirty="0">
                  <a:latin typeface="Times New Roman" panose="02020603050405020304" pitchFamily="18" charset="0"/>
                  <a:ea typeface="华文中宋" pitchFamily="2" charset="-122"/>
                </a:rPr>
                <a:t>0</a:t>
              </a:r>
              <a:endParaRPr lang="zh-CN" altLang="zh-CN" sz="2800" b="1" dirty="0">
                <a:latin typeface="Times New Roman" panose="02020603050405020304" pitchFamily="18" charset="0"/>
                <a:ea typeface="华文中宋" pitchFamily="2" charset="-122"/>
              </a:endParaRPr>
            </a:p>
          </p:txBody>
        </p:sp>
        <p:sp>
          <p:nvSpPr>
            <p:cNvPr id="13332" name="Line 9"/>
            <p:cNvSpPr/>
            <p:nvPr/>
          </p:nvSpPr>
          <p:spPr>
            <a:xfrm>
              <a:off x="58" y="507"/>
              <a:ext cx="1406" cy="0"/>
            </a:xfrm>
            <a:prstGeom prst="line">
              <a:avLst/>
            </a:prstGeom>
            <a:ln w="28575" cap="flat" cmpd="sng">
              <a:solidFill>
                <a:srgbClr val="0000CC"/>
              </a:solidFill>
              <a:prstDash val="dash"/>
              <a:headEnd type="none" w="med" len="med"/>
              <a:tailEnd type="none" w="med" len="med"/>
            </a:ln>
          </p:spPr>
        </p:sp>
        <p:sp>
          <p:nvSpPr>
            <p:cNvPr id="13333" name="Line 10"/>
            <p:cNvSpPr/>
            <p:nvPr/>
          </p:nvSpPr>
          <p:spPr>
            <a:xfrm>
              <a:off x="13" y="643"/>
              <a:ext cx="1451" cy="0"/>
            </a:xfrm>
            <a:prstGeom prst="line">
              <a:avLst/>
            </a:prstGeom>
            <a:ln w="28575" cap="flat" cmpd="sng">
              <a:solidFill>
                <a:srgbClr val="0000CC"/>
              </a:solidFill>
              <a:prstDash val="dash"/>
              <a:headEnd type="none" w="med" len="med"/>
              <a:tailEnd type="none" w="med" len="med"/>
            </a:ln>
          </p:spPr>
        </p:sp>
        <p:sp>
          <p:nvSpPr>
            <p:cNvPr id="13334" name="Line 11"/>
            <p:cNvSpPr/>
            <p:nvPr/>
          </p:nvSpPr>
          <p:spPr>
            <a:xfrm>
              <a:off x="13" y="779"/>
              <a:ext cx="1451" cy="0"/>
            </a:xfrm>
            <a:prstGeom prst="line">
              <a:avLst/>
            </a:prstGeom>
            <a:ln w="28575" cap="flat" cmpd="sng">
              <a:solidFill>
                <a:srgbClr val="0000CC"/>
              </a:solidFill>
              <a:prstDash val="dash"/>
              <a:headEnd type="none" w="med" len="med"/>
              <a:tailEnd type="none" w="med" len="med"/>
            </a:ln>
          </p:spPr>
        </p:sp>
        <p:sp>
          <p:nvSpPr>
            <p:cNvPr id="13335" name="Line 12"/>
            <p:cNvSpPr/>
            <p:nvPr/>
          </p:nvSpPr>
          <p:spPr>
            <a:xfrm>
              <a:off x="13" y="916"/>
              <a:ext cx="1451" cy="0"/>
            </a:xfrm>
            <a:prstGeom prst="line">
              <a:avLst/>
            </a:prstGeom>
            <a:ln w="28575" cap="flat" cmpd="sng">
              <a:solidFill>
                <a:srgbClr val="0000CC"/>
              </a:solidFill>
              <a:prstDash val="dash"/>
              <a:headEnd type="none" w="med" len="med"/>
              <a:tailEnd type="none" w="med" len="med"/>
            </a:ln>
          </p:spPr>
        </p:sp>
        <p:sp>
          <p:nvSpPr>
            <p:cNvPr id="13336" name="Line 13"/>
            <p:cNvSpPr/>
            <p:nvPr/>
          </p:nvSpPr>
          <p:spPr>
            <a:xfrm>
              <a:off x="58" y="1052"/>
              <a:ext cx="1406" cy="0"/>
            </a:xfrm>
            <a:prstGeom prst="line">
              <a:avLst/>
            </a:prstGeom>
            <a:ln w="28575" cap="flat" cmpd="sng">
              <a:solidFill>
                <a:srgbClr val="0000CC"/>
              </a:solidFill>
              <a:prstDash val="dash"/>
              <a:headEnd type="none" w="med" len="med"/>
              <a:tailEnd type="none" w="med" len="med"/>
            </a:ln>
          </p:spPr>
        </p:sp>
        <p:sp>
          <p:nvSpPr>
            <p:cNvPr id="13337" name="Line 14"/>
            <p:cNvSpPr/>
            <p:nvPr/>
          </p:nvSpPr>
          <p:spPr>
            <a:xfrm>
              <a:off x="149" y="1188"/>
              <a:ext cx="1224" cy="0"/>
            </a:xfrm>
            <a:prstGeom prst="line">
              <a:avLst/>
            </a:prstGeom>
            <a:ln w="28575" cap="flat" cmpd="sng">
              <a:solidFill>
                <a:srgbClr val="0000CC"/>
              </a:solidFill>
              <a:prstDash val="dash"/>
              <a:headEnd type="none" w="med" len="med"/>
              <a:tailEnd type="none" w="med" len="med"/>
            </a:ln>
          </p:spPr>
        </p:sp>
        <p:sp>
          <p:nvSpPr>
            <p:cNvPr id="13338" name="Line 15"/>
            <p:cNvSpPr/>
            <p:nvPr/>
          </p:nvSpPr>
          <p:spPr>
            <a:xfrm>
              <a:off x="239" y="1324"/>
              <a:ext cx="998" cy="0"/>
            </a:xfrm>
            <a:prstGeom prst="line">
              <a:avLst/>
            </a:prstGeom>
            <a:ln w="28575" cap="flat" cmpd="sng">
              <a:solidFill>
                <a:srgbClr val="0000CC"/>
              </a:solidFill>
              <a:prstDash val="dash"/>
              <a:headEnd type="none" w="med" len="med"/>
              <a:tailEnd type="none" w="med" len="med"/>
            </a:ln>
          </p:spPr>
        </p:sp>
        <p:sp>
          <p:nvSpPr>
            <p:cNvPr id="13339" name="Line 16"/>
            <p:cNvSpPr/>
            <p:nvPr/>
          </p:nvSpPr>
          <p:spPr>
            <a:xfrm>
              <a:off x="421" y="1415"/>
              <a:ext cx="635" cy="0"/>
            </a:xfrm>
            <a:prstGeom prst="line">
              <a:avLst/>
            </a:prstGeom>
            <a:ln w="28575" cap="flat" cmpd="sng">
              <a:solidFill>
                <a:srgbClr val="0000CC"/>
              </a:solidFill>
              <a:prstDash val="dash"/>
              <a:headEnd type="none" w="med" len="med"/>
              <a:tailEnd type="none" w="med" len="med"/>
            </a:ln>
          </p:spPr>
        </p:sp>
      </p:grpSp>
      <p:sp>
        <p:nvSpPr>
          <p:cNvPr id="12305" name="Line 17"/>
          <p:cNvSpPr/>
          <p:nvPr/>
        </p:nvSpPr>
        <p:spPr>
          <a:xfrm>
            <a:off x="6873875" y="2925763"/>
            <a:ext cx="0" cy="2376487"/>
          </a:xfrm>
          <a:prstGeom prst="line">
            <a:avLst/>
          </a:prstGeom>
          <a:ln w="38100" cap="flat" cmpd="sng">
            <a:solidFill>
              <a:srgbClr val="FF0000"/>
            </a:solidFill>
            <a:prstDash val="dash"/>
            <a:headEnd type="none" w="med" len="med"/>
            <a:tailEnd type="none" w="med" len="med"/>
          </a:ln>
        </p:spPr>
      </p:sp>
      <p:sp>
        <p:nvSpPr>
          <p:cNvPr id="12306" name="Line 18"/>
          <p:cNvSpPr/>
          <p:nvPr/>
        </p:nvSpPr>
        <p:spPr>
          <a:xfrm flipH="1" flipV="1">
            <a:off x="5865813" y="3502025"/>
            <a:ext cx="1008062" cy="576263"/>
          </a:xfrm>
          <a:prstGeom prst="line">
            <a:avLst/>
          </a:prstGeom>
          <a:ln w="38100" cap="flat" cmpd="sng">
            <a:solidFill>
              <a:srgbClr val="FF0000"/>
            </a:solidFill>
            <a:prstDash val="dash"/>
            <a:headEnd type="none" w="med" len="med"/>
            <a:tailEnd type="none" w="med" len="med"/>
          </a:ln>
        </p:spPr>
      </p:sp>
      <p:sp>
        <p:nvSpPr>
          <p:cNvPr id="12307" name="Line 19"/>
          <p:cNvSpPr/>
          <p:nvPr/>
        </p:nvSpPr>
        <p:spPr>
          <a:xfrm flipV="1">
            <a:off x="6873875" y="3502025"/>
            <a:ext cx="1008063" cy="576263"/>
          </a:xfrm>
          <a:prstGeom prst="line">
            <a:avLst/>
          </a:prstGeom>
          <a:ln w="38100" cap="flat" cmpd="sng">
            <a:solidFill>
              <a:srgbClr val="FF0000"/>
            </a:solidFill>
            <a:prstDash val="dash"/>
            <a:headEnd type="none" w="med" len="med"/>
            <a:tailEnd type="none" w="med" len="med"/>
          </a:ln>
        </p:spPr>
      </p:sp>
      <p:sp>
        <p:nvSpPr>
          <p:cNvPr id="13319" name="Text Box 20"/>
          <p:cNvSpPr txBox="1"/>
          <p:nvPr/>
        </p:nvSpPr>
        <p:spPr>
          <a:xfrm>
            <a:off x="5364163" y="3213100"/>
            <a:ext cx="649287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zh-CN" sz="2800" b="1" dirty="0">
                <a:latin typeface="Times New Roman" panose="02020603050405020304" pitchFamily="18" charset="0"/>
                <a:ea typeface="华文中宋" pitchFamily="2" charset="-122"/>
              </a:rPr>
              <a:t>A</a:t>
            </a:r>
            <a:endParaRPr lang="zh-CN" altLang="zh-CN" sz="2800" b="1" dirty="0">
              <a:latin typeface="Times New Roman" panose="02020603050405020304" pitchFamily="18" charset="0"/>
              <a:ea typeface="华文中宋" pitchFamily="2" charset="-122"/>
            </a:endParaRPr>
          </a:p>
        </p:txBody>
      </p:sp>
      <p:sp>
        <p:nvSpPr>
          <p:cNvPr id="13320" name="Text Box 21"/>
          <p:cNvSpPr txBox="1"/>
          <p:nvPr/>
        </p:nvSpPr>
        <p:spPr>
          <a:xfrm>
            <a:off x="7954963" y="3286125"/>
            <a:ext cx="649287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zh-CN" sz="2800" b="1" dirty="0">
                <a:latin typeface="Times New Roman" panose="02020603050405020304" pitchFamily="18" charset="0"/>
                <a:ea typeface="华文中宋" pitchFamily="2" charset="-122"/>
              </a:rPr>
              <a:t>B</a:t>
            </a:r>
            <a:endParaRPr lang="zh-CN" altLang="zh-CN" sz="2800" b="1" dirty="0">
              <a:latin typeface="Times New Roman" panose="02020603050405020304" pitchFamily="18" charset="0"/>
              <a:ea typeface="华文中宋" pitchFamily="2" charset="-122"/>
            </a:endParaRPr>
          </a:p>
        </p:txBody>
      </p:sp>
      <p:sp>
        <p:nvSpPr>
          <p:cNvPr id="12310" name="Text Box 22"/>
          <p:cNvSpPr txBox="1"/>
          <p:nvPr/>
        </p:nvSpPr>
        <p:spPr>
          <a:xfrm>
            <a:off x="6657975" y="2493963"/>
            <a:ext cx="649288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zh-CN" sz="2800" b="1" dirty="0">
                <a:latin typeface="Times New Roman" panose="02020603050405020304" pitchFamily="18" charset="0"/>
                <a:ea typeface="华文中宋" pitchFamily="2" charset="-122"/>
              </a:rPr>
              <a:t>D</a:t>
            </a:r>
            <a:endParaRPr lang="zh-CN" altLang="zh-CN" sz="2800" b="1" dirty="0">
              <a:latin typeface="Times New Roman" panose="02020603050405020304" pitchFamily="18" charset="0"/>
              <a:ea typeface="华文中宋" pitchFamily="2" charset="-122"/>
            </a:endParaRPr>
          </a:p>
        </p:txBody>
      </p:sp>
      <p:sp>
        <p:nvSpPr>
          <p:cNvPr id="12311" name="Text Box 23"/>
          <p:cNvSpPr txBox="1"/>
          <p:nvPr/>
        </p:nvSpPr>
        <p:spPr>
          <a:xfrm>
            <a:off x="6657975" y="5337175"/>
            <a:ext cx="649288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zh-CN" sz="2800" b="1" dirty="0">
                <a:latin typeface="Times New Roman" panose="02020603050405020304" pitchFamily="18" charset="0"/>
                <a:ea typeface="华文中宋" pitchFamily="2" charset="-122"/>
              </a:rPr>
              <a:t>C</a:t>
            </a:r>
            <a:endParaRPr lang="zh-CN" altLang="zh-CN" sz="2800" b="1" dirty="0">
              <a:latin typeface="Times New Roman" panose="02020603050405020304" pitchFamily="18" charset="0"/>
              <a:ea typeface="华文中宋" pitchFamily="2" charset="-122"/>
            </a:endParaRPr>
          </a:p>
        </p:txBody>
      </p:sp>
      <p:sp>
        <p:nvSpPr>
          <p:cNvPr id="12312" name="Text Box 24"/>
          <p:cNvSpPr txBox="1"/>
          <p:nvPr/>
        </p:nvSpPr>
        <p:spPr>
          <a:xfrm>
            <a:off x="6873875" y="3068638"/>
            <a:ext cx="649288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zh-CN" sz="2800" b="1" dirty="0">
                <a:latin typeface="Times New Roman" panose="02020603050405020304" pitchFamily="18" charset="0"/>
                <a:ea typeface="华文中宋" pitchFamily="2" charset="-122"/>
              </a:rPr>
              <a:t>E</a:t>
            </a:r>
            <a:endParaRPr lang="zh-CN" altLang="zh-CN" sz="2800" b="1" dirty="0">
              <a:latin typeface="Times New Roman" panose="02020603050405020304" pitchFamily="18" charset="0"/>
              <a:ea typeface="华文中宋" pitchFamily="2" charset="-122"/>
            </a:endParaRPr>
          </a:p>
        </p:txBody>
      </p:sp>
      <p:sp>
        <p:nvSpPr>
          <p:cNvPr id="12313" name="Text Box 25"/>
          <p:cNvSpPr txBox="1"/>
          <p:nvPr/>
        </p:nvSpPr>
        <p:spPr>
          <a:xfrm>
            <a:off x="323850" y="2420938"/>
            <a:ext cx="3889375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华文中宋" pitchFamily="2" charset="-122"/>
              </a:rPr>
              <a:t>S</a:t>
            </a:r>
            <a:r>
              <a:rPr lang="zh-CN" altLang="en-US" sz="3200" b="1" baseline="-25000" dirty="0">
                <a:solidFill>
                  <a:srgbClr val="FF0000"/>
                </a:solidFill>
                <a:latin typeface="Times New Roman" panose="02020603050405020304" pitchFamily="18" charset="0"/>
                <a:ea typeface="华文中宋" pitchFamily="2" charset="-122"/>
              </a:rPr>
              <a:t>弓形</a:t>
            </a:r>
            <a:r>
              <a:rPr lang="zh-CN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华文中宋" pitchFamily="2" charset="-122"/>
              </a:rPr>
              <a:t>= S</a:t>
            </a:r>
            <a:r>
              <a:rPr lang="zh-CN" altLang="en-US" sz="3200" b="1" baseline="-25000" dirty="0">
                <a:solidFill>
                  <a:srgbClr val="FF0000"/>
                </a:solidFill>
                <a:latin typeface="Times New Roman" panose="02020603050405020304" pitchFamily="18" charset="0"/>
                <a:ea typeface="华文中宋" pitchFamily="2" charset="-122"/>
              </a:rPr>
              <a:t>扇形</a:t>
            </a:r>
            <a:r>
              <a:rPr lang="zh-CN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华文中宋" pitchFamily="2" charset="-122"/>
              </a:rPr>
              <a:t>+S</a:t>
            </a:r>
            <a:r>
              <a:rPr lang="zh-CN" altLang="zh-CN" sz="3200" b="1" baseline="-25000" dirty="0">
                <a:solidFill>
                  <a:srgbClr val="FF0000"/>
                </a:solidFill>
                <a:latin typeface="Times New Roman" panose="02020603050405020304" pitchFamily="18" charset="0"/>
                <a:ea typeface="华文中宋" pitchFamily="2" charset="-122"/>
              </a:rPr>
              <a:t>△</a:t>
            </a:r>
            <a:endParaRPr lang="zh-CN" altLang="zh-CN" sz="3200" b="1" baseline="-25000" dirty="0">
              <a:solidFill>
                <a:srgbClr val="FF0000"/>
              </a:solidFill>
              <a:latin typeface="Times New Roman" panose="02020603050405020304" pitchFamily="18" charset="0"/>
              <a:ea typeface="华文中宋" pitchFamily="2" charset="-122"/>
            </a:endParaRPr>
          </a:p>
        </p:txBody>
      </p:sp>
      <p:sp>
        <p:nvSpPr>
          <p:cNvPr id="12314" name="Line 26"/>
          <p:cNvSpPr/>
          <p:nvPr/>
        </p:nvSpPr>
        <p:spPr>
          <a:xfrm flipH="1">
            <a:off x="5867400" y="2924175"/>
            <a:ext cx="1009650" cy="576263"/>
          </a:xfrm>
          <a:prstGeom prst="line">
            <a:avLst/>
          </a:prstGeom>
          <a:ln w="38100" cap="flat" cmpd="sng">
            <a:solidFill>
              <a:srgbClr val="FF0000"/>
            </a:solidFill>
            <a:prstDash val="dash"/>
            <a:headEnd type="none" w="med" len="med"/>
            <a:tailEnd type="none" w="med" len="med"/>
          </a:ln>
        </p:spPr>
      </p:sp>
      <p:sp>
        <p:nvSpPr>
          <p:cNvPr id="12315" name="Text Box 27"/>
          <p:cNvSpPr txBox="1"/>
          <p:nvPr/>
        </p:nvSpPr>
        <p:spPr>
          <a:xfrm>
            <a:off x="179388" y="3068638"/>
            <a:ext cx="4754562" cy="28495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solidFill>
                  <a:srgbClr val="0000CC"/>
                </a:solidFill>
                <a:latin typeface="Times New Roman" panose="02020603050405020304" pitchFamily="18" charset="0"/>
                <a:ea typeface="华文中宋" pitchFamily="2" charset="-122"/>
              </a:rPr>
              <a:t>感悟：</a:t>
            </a:r>
            <a:endParaRPr lang="zh-CN" altLang="en-US" sz="3200" b="1" dirty="0">
              <a:solidFill>
                <a:srgbClr val="0000CC"/>
              </a:solidFill>
              <a:latin typeface="Times New Roman" panose="02020603050405020304" pitchFamily="18" charset="0"/>
              <a:ea typeface="华文中宋" pitchFamily="2" charset="-122"/>
            </a:endParaRPr>
          </a:p>
          <a:p>
            <a:r>
              <a:rPr lang="zh-CN" altLang="zh-CN" sz="3200" b="1" dirty="0">
                <a:latin typeface="Times New Roman" panose="02020603050405020304" pitchFamily="18" charset="0"/>
                <a:ea typeface="华文中宋" pitchFamily="2" charset="-122"/>
              </a:rPr>
              <a:t>①</a:t>
            </a:r>
            <a:r>
              <a:rPr lang="zh-CN" altLang="en-US" sz="3200" b="1" dirty="0">
                <a:latin typeface="Times New Roman" panose="02020603050405020304" pitchFamily="18" charset="0"/>
                <a:ea typeface="华文中宋" pitchFamily="2" charset="-122"/>
              </a:rPr>
              <a:t>当弓形面积小于半圆时</a:t>
            </a:r>
            <a:endParaRPr lang="zh-CN" altLang="en-US" sz="3200" b="1" dirty="0">
              <a:latin typeface="Times New Roman" panose="02020603050405020304" pitchFamily="18" charset="0"/>
              <a:ea typeface="华文中宋" pitchFamily="2" charset="-122"/>
            </a:endParaRPr>
          </a:p>
          <a:p>
            <a:r>
              <a:rPr lang="zh-CN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华文中宋" pitchFamily="2" charset="-122"/>
              </a:rPr>
              <a:t>S</a:t>
            </a:r>
            <a:r>
              <a:rPr lang="zh-CN" altLang="en-US" sz="3200" b="1" baseline="-25000" dirty="0">
                <a:solidFill>
                  <a:srgbClr val="FF0000"/>
                </a:solidFill>
                <a:latin typeface="Times New Roman" panose="02020603050405020304" pitchFamily="18" charset="0"/>
                <a:ea typeface="华文中宋" pitchFamily="2" charset="-122"/>
              </a:rPr>
              <a:t>弓形</a:t>
            </a:r>
            <a:r>
              <a:rPr lang="zh-CN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华文中宋" pitchFamily="2" charset="-122"/>
              </a:rPr>
              <a:t>= S</a:t>
            </a:r>
            <a:r>
              <a:rPr lang="zh-CN" altLang="en-US" sz="3200" b="1" baseline="-25000" dirty="0">
                <a:solidFill>
                  <a:srgbClr val="FF0000"/>
                </a:solidFill>
                <a:latin typeface="Times New Roman" panose="02020603050405020304" pitchFamily="18" charset="0"/>
                <a:ea typeface="华文中宋" pitchFamily="2" charset="-122"/>
              </a:rPr>
              <a:t>扇形</a:t>
            </a:r>
            <a:r>
              <a:rPr lang="zh-CN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华文中宋" pitchFamily="2" charset="-122"/>
              </a:rPr>
              <a:t>-S</a:t>
            </a:r>
            <a:r>
              <a:rPr lang="zh-CN" altLang="zh-CN" sz="3200" b="1" baseline="-25000" dirty="0">
                <a:solidFill>
                  <a:srgbClr val="FF0000"/>
                </a:solidFill>
                <a:latin typeface="Times New Roman" panose="02020603050405020304" pitchFamily="18" charset="0"/>
                <a:ea typeface="华文中宋" pitchFamily="2" charset="-122"/>
              </a:rPr>
              <a:t>△</a:t>
            </a:r>
            <a:endParaRPr lang="zh-CN" altLang="zh-CN" sz="3200" b="1" baseline="-25000" dirty="0">
              <a:solidFill>
                <a:srgbClr val="FF0000"/>
              </a:solidFill>
              <a:latin typeface="Times New Roman" panose="02020603050405020304" pitchFamily="18" charset="0"/>
              <a:ea typeface="华文中宋" pitchFamily="2" charset="-122"/>
            </a:endParaRPr>
          </a:p>
          <a:p>
            <a:endParaRPr lang="zh-CN" altLang="zh-CN" sz="3200" b="1" baseline="-25000" dirty="0">
              <a:solidFill>
                <a:srgbClr val="FF0000"/>
              </a:solidFill>
              <a:latin typeface="Times New Roman" panose="02020603050405020304" pitchFamily="18" charset="0"/>
              <a:ea typeface="华文中宋" pitchFamily="2" charset="-122"/>
            </a:endParaRPr>
          </a:p>
          <a:p>
            <a:r>
              <a:rPr lang="zh-CN" altLang="zh-CN" sz="3200" b="1" dirty="0">
                <a:latin typeface="Times New Roman" panose="02020603050405020304" pitchFamily="18" charset="0"/>
                <a:ea typeface="华文中宋" pitchFamily="2" charset="-122"/>
              </a:rPr>
              <a:t>②</a:t>
            </a:r>
            <a:r>
              <a:rPr lang="zh-CN" altLang="en-US" sz="3200" b="1" dirty="0">
                <a:latin typeface="Times New Roman" panose="02020603050405020304" pitchFamily="18" charset="0"/>
                <a:ea typeface="华文中宋" pitchFamily="2" charset="-122"/>
              </a:rPr>
              <a:t>当弓形面积大于半圆时</a:t>
            </a:r>
            <a:endParaRPr lang="zh-CN" altLang="en-US" sz="3200" b="1" dirty="0">
              <a:latin typeface="Times New Roman" panose="02020603050405020304" pitchFamily="18" charset="0"/>
              <a:ea typeface="华文中宋" pitchFamily="2" charset="-122"/>
            </a:endParaRPr>
          </a:p>
          <a:p>
            <a:r>
              <a:rPr lang="zh-CN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华文中宋" pitchFamily="2" charset="-122"/>
              </a:rPr>
              <a:t>S</a:t>
            </a:r>
            <a:r>
              <a:rPr lang="zh-CN" altLang="en-US" sz="3200" b="1" baseline="-25000" dirty="0">
                <a:solidFill>
                  <a:srgbClr val="FF0000"/>
                </a:solidFill>
                <a:latin typeface="Times New Roman" panose="02020603050405020304" pitchFamily="18" charset="0"/>
                <a:ea typeface="华文中宋" pitchFamily="2" charset="-122"/>
              </a:rPr>
              <a:t>弓形</a:t>
            </a:r>
            <a:r>
              <a:rPr lang="zh-CN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华文中宋" pitchFamily="2" charset="-122"/>
              </a:rPr>
              <a:t>= S</a:t>
            </a:r>
            <a:r>
              <a:rPr lang="zh-CN" altLang="en-US" sz="3200" b="1" baseline="-25000" dirty="0">
                <a:solidFill>
                  <a:srgbClr val="FF0000"/>
                </a:solidFill>
                <a:latin typeface="Times New Roman" panose="02020603050405020304" pitchFamily="18" charset="0"/>
                <a:ea typeface="华文中宋" pitchFamily="2" charset="-122"/>
              </a:rPr>
              <a:t>扇形</a:t>
            </a:r>
            <a:r>
              <a:rPr lang="zh-CN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华文中宋" pitchFamily="2" charset="-122"/>
              </a:rPr>
              <a:t>+S</a:t>
            </a:r>
            <a:r>
              <a:rPr lang="zh-CN" altLang="zh-CN" sz="3200" b="1" baseline="-25000" dirty="0">
                <a:solidFill>
                  <a:srgbClr val="FF0000"/>
                </a:solidFill>
                <a:latin typeface="Times New Roman" panose="02020603050405020304" pitchFamily="18" charset="0"/>
                <a:ea typeface="华文中宋" pitchFamily="2" charset="-122"/>
              </a:rPr>
              <a:t>△</a:t>
            </a:r>
            <a:endParaRPr lang="zh-CN" altLang="zh-CN" sz="3200" b="1" baseline="-25000" dirty="0">
              <a:latin typeface="Times New Roman" panose="02020603050405020304" pitchFamily="18" charset="0"/>
              <a:ea typeface="华文中宋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23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23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23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123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123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123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12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6" dur="500"/>
                                        <p:tgtEl>
                                          <p:spTgt spid="123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1" dur="500"/>
                                        <p:tgtEl>
                                          <p:spTgt spid="12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10" grpId="0"/>
      <p:bldP spid="12311" grpId="0"/>
      <p:bldP spid="12312" grpId="0"/>
      <p:bldP spid="12313" grpId="0"/>
      <p:bldP spid="1231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9" name="Rectangle 2"/>
          <p:cNvSpPr/>
          <p:nvPr/>
        </p:nvSpPr>
        <p:spPr>
          <a:xfrm>
            <a:off x="0" y="0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100" name="Rectangle 3"/>
          <p:cNvSpPr/>
          <p:nvPr/>
        </p:nvSpPr>
        <p:spPr>
          <a:xfrm>
            <a:off x="0" y="0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101" name="Rectangle 4"/>
          <p:cNvSpPr/>
          <p:nvPr/>
        </p:nvSpPr>
        <p:spPr>
          <a:xfrm>
            <a:off x="0" y="2439988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102" name="Text Box 5"/>
          <p:cNvSpPr txBox="1"/>
          <p:nvPr/>
        </p:nvSpPr>
        <p:spPr>
          <a:xfrm>
            <a:off x="250825" y="476250"/>
            <a:ext cx="8153400" cy="2235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just">
              <a:lnSpc>
                <a:spcPct val="145000"/>
              </a:lnSpc>
            </a:pPr>
            <a:r>
              <a:rPr lang="zh-CN" altLang="en-US" sz="3200" b="1" dirty="0">
                <a:latin typeface="Times New Roman" panose="02020603050405020304" pitchFamily="18" charset="0"/>
                <a:ea typeface="华文中宋" pitchFamily="2" charset="-122"/>
              </a:rPr>
              <a:t>已知等边三角形ABC的边长为a，分别以A、B、C为圆心，以    为半径的圆相切于点D</a:t>
            </a:r>
            <a:r>
              <a:rPr lang="zh-CN" altLang="en-US" sz="3200" b="1" baseline="-25000" dirty="0">
                <a:latin typeface="Times New Roman" panose="02020603050405020304" pitchFamily="18" charset="0"/>
                <a:ea typeface="华文中宋" pitchFamily="2" charset="-122"/>
              </a:rPr>
              <a:t>、 </a:t>
            </a:r>
            <a:r>
              <a:rPr lang="zh-CN" altLang="en-US" sz="3200" b="1" dirty="0">
                <a:latin typeface="Times New Roman" panose="02020603050405020304" pitchFamily="18" charset="0"/>
                <a:ea typeface="华文中宋" pitchFamily="2" charset="-122"/>
              </a:rPr>
              <a:t>E</a:t>
            </a:r>
            <a:r>
              <a:rPr lang="zh-CN" altLang="en-US" sz="3200" b="1" baseline="-25000" dirty="0">
                <a:latin typeface="Times New Roman" panose="02020603050405020304" pitchFamily="18" charset="0"/>
                <a:ea typeface="华文中宋" pitchFamily="2" charset="-122"/>
              </a:rPr>
              <a:t>、</a:t>
            </a:r>
            <a:r>
              <a:rPr lang="zh-CN" altLang="en-US" sz="3200" b="1" dirty="0">
                <a:latin typeface="Times New Roman" panose="02020603050405020304" pitchFamily="18" charset="0"/>
                <a:ea typeface="华文中宋" pitchFamily="2" charset="-122"/>
              </a:rPr>
              <a:t>F</a:t>
            </a:r>
            <a:r>
              <a:rPr lang="zh-CN" altLang="en-US" sz="3200" b="1" baseline="-25000" dirty="0">
                <a:latin typeface="Times New Roman" panose="02020603050405020304" pitchFamily="18" charset="0"/>
                <a:ea typeface="华文中宋" pitchFamily="2" charset="-122"/>
              </a:rPr>
              <a:t>，</a:t>
            </a:r>
            <a:r>
              <a:rPr lang="zh-CN" altLang="en-US" sz="3200" b="1" dirty="0">
                <a:latin typeface="Times New Roman" panose="02020603050405020304" pitchFamily="18" charset="0"/>
                <a:ea typeface="华文中宋" pitchFamily="2" charset="-122"/>
              </a:rPr>
              <a:t>求图中阴影部分的面积S.</a:t>
            </a:r>
            <a:endParaRPr lang="zh-CN" altLang="en-US" sz="3200" b="1" dirty="0">
              <a:latin typeface="Times New Roman" panose="02020603050405020304" pitchFamily="18" charset="0"/>
              <a:ea typeface="华文中宋" pitchFamily="2" charset="-122"/>
            </a:endParaRPr>
          </a:p>
        </p:txBody>
      </p:sp>
      <p:graphicFrame>
        <p:nvGraphicFramePr>
          <p:cNvPr id="4098" name="Object 6"/>
          <p:cNvGraphicFramePr>
            <a:graphicFrameLocks noChangeAspect="1"/>
          </p:cNvGraphicFramePr>
          <p:nvPr/>
        </p:nvGraphicFramePr>
        <p:xfrm>
          <a:off x="3348038" y="1196975"/>
          <a:ext cx="508000" cy="917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9" name="" r:id="rId1" imgW="152400" imgH="394335" progId="Equations">
                  <p:embed/>
                </p:oleObj>
              </mc:Choice>
              <mc:Fallback>
                <p:oleObj name="" r:id="rId1" imgW="152400" imgH="394335" progId="Equations">
                  <p:embed/>
                  <p:pic>
                    <p:nvPicPr>
                      <p:cNvPr id="0" name="图片 3088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3348038" y="1196975"/>
                        <a:ext cx="508000" cy="9175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4103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40125" y="2755900"/>
            <a:ext cx="3479800" cy="326548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6" name="Rectangle 2"/>
          <p:cNvSpPr/>
          <p:nvPr/>
        </p:nvSpPr>
        <p:spPr>
          <a:xfrm>
            <a:off x="0" y="0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grpSp>
        <p:nvGrpSpPr>
          <p:cNvPr id="5127" name="Group 3"/>
          <p:cNvGrpSpPr/>
          <p:nvPr/>
        </p:nvGrpSpPr>
        <p:grpSpPr>
          <a:xfrm>
            <a:off x="287338" y="0"/>
            <a:ext cx="9144000" cy="5767388"/>
            <a:chOff x="0" y="-119"/>
            <a:chExt cx="5760" cy="2630"/>
          </a:xfrm>
        </p:grpSpPr>
        <p:sp>
          <p:nvSpPr>
            <p:cNvPr id="5129" name="Rectangle 4"/>
            <p:cNvSpPr/>
            <p:nvPr/>
          </p:nvSpPr>
          <p:spPr>
            <a:xfrm>
              <a:off x="282" y="1224"/>
              <a:ext cx="557" cy="36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p>
              <a:r>
                <a:rPr lang="zh-CN" altLang="zh-CN" sz="3200" b="1" dirty="0">
                  <a:latin typeface="Times New Roman" panose="02020603050405020304" pitchFamily="18" charset="0"/>
                  <a:ea typeface="华文中宋" pitchFamily="2" charset="-122"/>
                </a:rPr>
                <a:t>A</a:t>
              </a:r>
              <a:r>
                <a:rPr lang="zh-CN" altLang="en-US" sz="3200" b="1" dirty="0">
                  <a:latin typeface="Times New Roman" panose="02020603050405020304" pitchFamily="18" charset="0"/>
                  <a:ea typeface="华文中宋" pitchFamily="2" charset="-122"/>
                </a:rPr>
                <a:t>．</a:t>
              </a:r>
              <a:endParaRPr lang="zh-CN" altLang="en-US" sz="3200" b="1" dirty="0">
                <a:latin typeface="Times New Roman" panose="02020603050405020304" pitchFamily="18" charset="0"/>
                <a:ea typeface="华文中宋" pitchFamily="2" charset="-122"/>
              </a:endParaRPr>
            </a:p>
          </p:txBody>
        </p:sp>
        <p:sp>
          <p:nvSpPr>
            <p:cNvPr id="5130" name="Rectangle 5"/>
            <p:cNvSpPr/>
            <p:nvPr/>
          </p:nvSpPr>
          <p:spPr>
            <a:xfrm>
              <a:off x="1655" y="1224"/>
              <a:ext cx="543" cy="36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p>
              <a:r>
                <a:rPr lang="zh-CN" altLang="zh-CN" sz="3200" b="1" dirty="0">
                  <a:latin typeface="Times New Roman" panose="02020603050405020304" pitchFamily="18" charset="0"/>
                  <a:ea typeface="华文中宋" pitchFamily="2" charset="-122"/>
                </a:rPr>
                <a:t>B</a:t>
              </a:r>
              <a:r>
                <a:rPr lang="zh-CN" altLang="en-US" sz="3200" b="1" dirty="0">
                  <a:latin typeface="Times New Roman" panose="02020603050405020304" pitchFamily="18" charset="0"/>
                  <a:ea typeface="华文中宋" pitchFamily="2" charset="-122"/>
                </a:rPr>
                <a:t>．</a:t>
              </a:r>
              <a:endParaRPr lang="zh-CN" altLang="en-US" sz="3200" b="1" dirty="0">
                <a:latin typeface="Times New Roman" panose="02020603050405020304" pitchFamily="18" charset="0"/>
                <a:ea typeface="华文中宋" pitchFamily="2" charset="-122"/>
              </a:endParaRPr>
            </a:p>
          </p:txBody>
        </p:sp>
        <p:sp>
          <p:nvSpPr>
            <p:cNvPr id="5131" name="Rectangle 6"/>
            <p:cNvSpPr/>
            <p:nvPr/>
          </p:nvSpPr>
          <p:spPr>
            <a:xfrm>
              <a:off x="0" y="2311"/>
              <a:ext cx="5760" cy="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5132" name="Rectangle 7"/>
            <p:cNvSpPr/>
            <p:nvPr/>
          </p:nvSpPr>
          <p:spPr>
            <a:xfrm>
              <a:off x="294" y="1735"/>
              <a:ext cx="557" cy="36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p>
              <a:r>
                <a:rPr lang="zh-CN" altLang="zh-CN" sz="3200" b="1" dirty="0">
                  <a:latin typeface="Times New Roman" panose="02020603050405020304" pitchFamily="18" charset="0"/>
                  <a:ea typeface="华文中宋" pitchFamily="2" charset="-122"/>
                </a:rPr>
                <a:t>C</a:t>
              </a:r>
              <a:r>
                <a:rPr lang="zh-CN" altLang="en-US" sz="3200" b="1" dirty="0">
                  <a:latin typeface="Times New Roman" panose="02020603050405020304" pitchFamily="18" charset="0"/>
                  <a:ea typeface="华文中宋" pitchFamily="2" charset="-122"/>
                </a:rPr>
                <a:t>．</a:t>
              </a:r>
              <a:endParaRPr lang="zh-CN" altLang="en-US" sz="3200" b="1" dirty="0">
                <a:latin typeface="Times New Roman" panose="02020603050405020304" pitchFamily="18" charset="0"/>
                <a:ea typeface="华文中宋" pitchFamily="2" charset="-122"/>
              </a:endParaRPr>
            </a:p>
          </p:txBody>
        </p:sp>
        <p:sp>
          <p:nvSpPr>
            <p:cNvPr id="5133" name="Rectangle 8"/>
            <p:cNvSpPr/>
            <p:nvPr/>
          </p:nvSpPr>
          <p:spPr>
            <a:xfrm>
              <a:off x="1700" y="1735"/>
              <a:ext cx="557" cy="36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p>
              <a:r>
                <a:rPr lang="zh-CN" altLang="zh-CN" sz="3200" b="1" dirty="0">
                  <a:latin typeface="Times New Roman" panose="02020603050405020304" pitchFamily="18" charset="0"/>
                  <a:ea typeface="华文中宋" pitchFamily="2" charset="-122"/>
                </a:rPr>
                <a:t>D</a:t>
              </a:r>
              <a:r>
                <a:rPr lang="zh-CN" altLang="en-US" sz="3200" b="1" dirty="0">
                  <a:latin typeface="Times New Roman" panose="02020603050405020304" pitchFamily="18" charset="0"/>
                  <a:ea typeface="华文中宋" pitchFamily="2" charset="-122"/>
                </a:rPr>
                <a:t>．</a:t>
              </a:r>
              <a:endParaRPr lang="zh-CN" altLang="en-US" sz="3200" b="1" dirty="0">
                <a:latin typeface="Times New Roman" panose="02020603050405020304" pitchFamily="18" charset="0"/>
                <a:ea typeface="华文中宋" pitchFamily="2" charset="-122"/>
              </a:endParaRPr>
            </a:p>
          </p:txBody>
        </p:sp>
        <p:sp>
          <p:nvSpPr>
            <p:cNvPr id="5134" name="Rectangle 15"/>
            <p:cNvSpPr/>
            <p:nvPr/>
          </p:nvSpPr>
          <p:spPr>
            <a:xfrm>
              <a:off x="155" y="-119"/>
              <a:ext cx="5071" cy="102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lnSpc>
                  <a:spcPct val="150000"/>
                </a:lnSpc>
              </a:pPr>
              <a:r>
                <a:rPr lang="zh-CN" altLang="en-US" sz="3200" b="1" dirty="0">
                  <a:latin typeface="Times New Roman" panose="02020603050405020304" pitchFamily="18" charset="0"/>
                  <a:ea typeface="华文中宋" pitchFamily="2" charset="-122"/>
                </a:rPr>
                <a:t>如图，等边△</a:t>
              </a:r>
              <a:r>
                <a:rPr lang="en-US" altLang="zh-CN" sz="3200" b="1" dirty="0">
                  <a:latin typeface="Times New Roman" panose="02020603050405020304" pitchFamily="18" charset="0"/>
                  <a:ea typeface="华文中宋" pitchFamily="2" charset="-122"/>
                </a:rPr>
                <a:t>ABC</a:t>
              </a:r>
              <a:r>
                <a:rPr lang="zh-CN" altLang="en-US" sz="3200" b="1" dirty="0">
                  <a:latin typeface="Times New Roman" panose="02020603050405020304" pitchFamily="18" charset="0"/>
                  <a:ea typeface="华文中宋" pitchFamily="2" charset="-122"/>
                </a:rPr>
                <a:t>的边长为</a:t>
              </a:r>
              <a:r>
                <a:rPr lang="en-US" altLang="zh-CN" sz="3200" b="1" dirty="0">
                  <a:latin typeface="Times New Roman" panose="02020603050405020304" pitchFamily="18" charset="0"/>
                  <a:ea typeface="华文中宋" pitchFamily="2" charset="-122"/>
                </a:rPr>
                <a:t>12cm</a:t>
              </a:r>
              <a:r>
                <a:rPr lang="zh-CN" altLang="en-US" sz="3200" b="1" dirty="0">
                  <a:latin typeface="Times New Roman" panose="02020603050405020304" pitchFamily="18" charset="0"/>
                  <a:ea typeface="华文中宋" pitchFamily="2" charset="-122"/>
                </a:rPr>
                <a:t>，内切</a:t>
              </a:r>
              <a:r>
                <a:rPr lang="en-US" altLang="zh-CN" sz="3200" b="1" dirty="0">
                  <a:latin typeface="Times New Roman" panose="02020603050405020304" pitchFamily="18" charset="0"/>
                  <a:ea typeface="华文中宋" pitchFamily="2" charset="-122"/>
                </a:rPr>
                <a:t>⊙</a:t>
              </a:r>
              <a:r>
                <a:rPr lang="zh-CN" altLang="zh-CN" sz="3200" b="1" dirty="0">
                  <a:latin typeface="Times New Roman" panose="02020603050405020304" pitchFamily="18" charset="0"/>
                  <a:ea typeface="华文中宋" pitchFamily="2" charset="-122"/>
                </a:rPr>
                <a:t>O</a:t>
              </a:r>
              <a:r>
                <a:rPr lang="zh-CN" altLang="en-US" sz="3200" b="1" dirty="0">
                  <a:latin typeface="Times New Roman" panose="02020603050405020304" pitchFamily="18" charset="0"/>
                  <a:ea typeface="华文中宋" pitchFamily="2" charset="-122"/>
                </a:rPr>
                <a:t>切边</a:t>
              </a:r>
              <a:r>
                <a:rPr lang="en-US" altLang="zh-CN" sz="3200" b="1" dirty="0">
                  <a:latin typeface="Times New Roman" panose="02020603050405020304" pitchFamily="18" charset="0"/>
                  <a:ea typeface="华文中宋" pitchFamily="2" charset="-122"/>
                </a:rPr>
                <a:t>BC</a:t>
              </a:r>
              <a:r>
                <a:rPr lang="zh-CN" altLang="en-US" sz="3200" b="1" dirty="0">
                  <a:latin typeface="Times New Roman" panose="02020603050405020304" pitchFamily="18" charset="0"/>
                  <a:ea typeface="华文中宋" pitchFamily="2" charset="-122"/>
                </a:rPr>
                <a:t>与</a:t>
              </a:r>
              <a:r>
                <a:rPr lang="en-US" altLang="zh-CN" sz="3200" b="1" dirty="0">
                  <a:latin typeface="Times New Roman" panose="02020603050405020304" pitchFamily="18" charset="0"/>
                  <a:ea typeface="华文中宋" pitchFamily="2" charset="-122"/>
                </a:rPr>
                <a:t>D</a:t>
              </a:r>
              <a:r>
                <a:rPr lang="zh-CN" altLang="en-US" sz="3200" b="1" dirty="0">
                  <a:latin typeface="Times New Roman" panose="02020603050405020304" pitchFamily="18" charset="0"/>
                  <a:ea typeface="华文中宋" pitchFamily="2" charset="-122"/>
                </a:rPr>
                <a:t>点，则图中阴影部分的面积为（       ）。</a:t>
              </a:r>
              <a:endParaRPr lang="zh-CN" altLang="zh-CN" sz="3200" b="1" dirty="0">
                <a:latin typeface="Times New Roman" panose="02020603050405020304" pitchFamily="18" charset="0"/>
                <a:ea typeface="华文中宋" pitchFamily="2" charset="-122"/>
              </a:endParaRPr>
            </a:p>
          </p:txBody>
        </p:sp>
        <p:graphicFrame>
          <p:nvGraphicFramePr>
            <p:cNvPr id="5122" name="Object 17"/>
            <p:cNvGraphicFramePr>
              <a:graphicFrameLocks noChangeAspect="1"/>
            </p:cNvGraphicFramePr>
            <p:nvPr/>
          </p:nvGraphicFramePr>
          <p:xfrm>
            <a:off x="2018" y="1719"/>
            <a:ext cx="1270" cy="44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90" name="" r:id="rId1" imgW="559435" imgH="228600" progId="Equation.DSMT4">
                    <p:embed/>
                  </p:oleObj>
                </mc:Choice>
                <mc:Fallback>
                  <p:oleObj name="" r:id="rId1" imgW="559435" imgH="228600" progId="Equation.DSMT4">
                    <p:embed/>
                    <p:pic>
                      <p:nvPicPr>
                        <p:cNvPr id="0" name="图片 3089"/>
                        <p:cNvPicPr/>
                        <p:nvPr/>
                      </p:nvPicPr>
                      <p:blipFill>
                        <a:blip r:embed="rId2">
                          <a:clrChange>
                            <a:clrFrom>
                              <a:srgbClr val="000000"/>
                            </a:clrFrom>
                            <a:clrTo>
                              <a:srgbClr val="000000"/>
                            </a:clrTo>
                          </a:clrChange>
                        </a:blip>
                        <a:stretch>
                          <a:fillRect/>
                        </a:stretch>
                      </p:blipFill>
                      <p:spPr>
                        <a:xfrm>
                          <a:off x="2018" y="1719"/>
                          <a:ext cx="1270" cy="444"/>
                        </a:xfrm>
                        <a:prstGeom prst="rect">
                          <a:avLst/>
                        </a:prstGeom>
                        <a:solidFill>
                          <a:schemeClr val="bg1"/>
                        </a:solidFill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5123" name="Object 18"/>
            <p:cNvGraphicFramePr>
              <a:graphicFrameLocks noChangeAspect="1"/>
            </p:cNvGraphicFramePr>
            <p:nvPr/>
          </p:nvGraphicFramePr>
          <p:xfrm>
            <a:off x="657" y="1726"/>
            <a:ext cx="860" cy="37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91" name="" r:id="rId3" imgW="457835" imgH="203200" progId="Equation.DSMT4">
                    <p:embed/>
                  </p:oleObj>
                </mc:Choice>
                <mc:Fallback>
                  <p:oleObj name="" r:id="rId3" imgW="457835" imgH="203200" progId="Equation.DSMT4">
                    <p:embed/>
                    <p:pic>
                      <p:nvPicPr>
                        <p:cNvPr id="0" name="图片 3090"/>
                        <p:cNvPicPr/>
                        <p:nvPr/>
                      </p:nvPicPr>
                      <p:blipFill>
                        <a:blip r:embed="rId4">
                          <a:clrChange>
                            <a:clrFrom>
                              <a:srgbClr val="000000"/>
                            </a:clrFrom>
                            <a:clrTo>
                              <a:srgbClr val="000000"/>
                            </a:clrTo>
                          </a:clrChange>
                        </a:blip>
                        <a:stretch>
                          <a:fillRect/>
                        </a:stretch>
                      </p:blipFill>
                      <p:spPr>
                        <a:xfrm>
                          <a:off x="657" y="1726"/>
                          <a:ext cx="860" cy="374"/>
                        </a:xfrm>
                        <a:prstGeom prst="rect">
                          <a:avLst/>
                        </a:prstGeom>
                        <a:solidFill>
                          <a:schemeClr val="bg1"/>
                        </a:solidFill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5124" name="Object 19"/>
            <p:cNvGraphicFramePr>
              <a:graphicFrameLocks noChangeAspect="1"/>
            </p:cNvGraphicFramePr>
            <p:nvPr/>
          </p:nvGraphicFramePr>
          <p:xfrm>
            <a:off x="2018" y="952"/>
            <a:ext cx="1408" cy="79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92" name="" r:id="rId5" imgW="609600" imgH="431800" progId="Equation.DSMT4">
                    <p:embed/>
                  </p:oleObj>
                </mc:Choice>
                <mc:Fallback>
                  <p:oleObj name="" r:id="rId5" imgW="609600" imgH="431800" progId="Equation.DSMT4">
                    <p:embed/>
                    <p:pic>
                      <p:nvPicPr>
                        <p:cNvPr id="0" name="图片 3091"/>
                        <p:cNvPicPr/>
                        <p:nvPr/>
                      </p:nvPicPr>
                      <p:blipFill>
                        <a:blip r:embed="rId6">
                          <a:clrChange>
                            <a:clrFrom>
                              <a:srgbClr val="000000"/>
                            </a:clrFrom>
                            <a:clrTo>
                              <a:srgbClr val="000000"/>
                            </a:clrTo>
                          </a:clrChange>
                        </a:blip>
                        <a:stretch>
                          <a:fillRect/>
                        </a:stretch>
                      </p:blipFill>
                      <p:spPr>
                        <a:xfrm>
                          <a:off x="2018" y="952"/>
                          <a:ext cx="1408" cy="794"/>
                        </a:xfrm>
                        <a:prstGeom prst="rect">
                          <a:avLst/>
                        </a:prstGeom>
                        <a:solidFill>
                          <a:schemeClr val="bg1"/>
                        </a:solidFill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5125" name="Object 20"/>
            <p:cNvGraphicFramePr>
              <a:graphicFrameLocks noChangeAspect="1"/>
            </p:cNvGraphicFramePr>
            <p:nvPr/>
          </p:nvGraphicFramePr>
          <p:xfrm>
            <a:off x="657" y="1179"/>
            <a:ext cx="680" cy="37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93" name="" r:id="rId7" imgW="381635" imgH="203200" progId="Equation.DSMT4">
                    <p:embed/>
                  </p:oleObj>
                </mc:Choice>
                <mc:Fallback>
                  <p:oleObj name="" r:id="rId7" imgW="381635" imgH="203200" progId="Equation.DSMT4">
                    <p:embed/>
                    <p:pic>
                      <p:nvPicPr>
                        <p:cNvPr id="0" name="图片 3092"/>
                        <p:cNvPicPr/>
                        <p:nvPr/>
                      </p:nvPicPr>
                      <p:blipFill>
                        <a:blip r:embed="rId8">
                          <a:clrChange>
                            <a:clrFrom>
                              <a:srgbClr val="000000"/>
                            </a:clrFrom>
                            <a:clrTo>
                              <a:srgbClr val="000000"/>
                            </a:clrTo>
                          </a:clrChange>
                        </a:blip>
                        <a:stretch>
                          <a:fillRect/>
                        </a:stretch>
                      </p:blipFill>
                      <p:spPr>
                        <a:xfrm>
                          <a:off x="657" y="1179"/>
                          <a:ext cx="680" cy="374"/>
                        </a:xfrm>
                        <a:prstGeom prst="rect">
                          <a:avLst/>
                        </a:prstGeom>
                        <a:solidFill>
                          <a:schemeClr val="bg1"/>
                        </a:solidFill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pic>
          <p:nvPicPr>
            <p:cNvPr id="5135" name="Picture 21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3470" y="635"/>
              <a:ext cx="2087" cy="1876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14358" name="Rectangle 22"/>
          <p:cNvSpPr/>
          <p:nvPr/>
        </p:nvSpPr>
        <p:spPr>
          <a:xfrm>
            <a:off x="1092200" y="1652588"/>
            <a:ext cx="477838" cy="57943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华文中宋" pitchFamily="2" charset="-122"/>
              </a:rPr>
              <a:t>C</a:t>
            </a:r>
            <a:endParaRPr lang="zh-CN" altLang="zh-CN" sz="3200" b="1" dirty="0">
              <a:solidFill>
                <a:srgbClr val="FF0000"/>
              </a:solidFill>
              <a:latin typeface="Times New Roman" panose="02020603050405020304" pitchFamily="18" charset="0"/>
              <a:ea typeface="华文中宋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3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3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5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8" name="WordArt 2"/>
          <p:cNvSpPr/>
          <p:nvPr/>
        </p:nvSpPr>
        <p:spPr>
          <a:xfrm>
            <a:off x="1331913" y="1989138"/>
            <a:ext cx="7127875" cy="30241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ln w="12700" cap="flat" cmpd="sng">
                  <a:solidFill>
                    <a:srgbClr val="EAEAEA"/>
                  </a:solidFill>
                  <a:prstDash val="solid"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prstShdw prst="shdw11" dir="16200000">
                    <a:srgbClr val="C0C0C0">
                      <a:alpha val="75998"/>
                    </a:srgbClr>
                  </a:prst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谢谢！</a:t>
            </a:r>
            <a:endParaRPr lang="zh-CN" altLang="en-US" sz="3600" b="1">
              <a:ln w="12700" cap="flat" cmpd="sng">
                <a:solidFill>
                  <a:srgbClr val="EAEAEA"/>
                </a:solidFill>
                <a:prstDash val="solid"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  <a:tileRect/>
              </a:gradFill>
              <a:effectLst>
                <a:prstShdw prst="shdw11" dir="16200000">
                  <a:srgbClr val="C0C0C0">
                    <a:alpha val="75998"/>
                  </a:srgbClr>
                </a:prst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194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1638" y="2335213"/>
            <a:ext cx="3890962" cy="29527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195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24325" y="2239963"/>
            <a:ext cx="2352675" cy="11811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196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03875" y="3654425"/>
            <a:ext cx="1736725" cy="16335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197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24675" y="2239963"/>
            <a:ext cx="1047750" cy="8953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198" name="Text Box 6"/>
          <p:cNvSpPr txBox="1"/>
          <p:nvPr/>
        </p:nvSpPr>
        <p:spPr>
          <a:xfrm>
            <a:off x="401638" y="503238"/>
            <a:ext cx="5202237" cy="6397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</a:rPr>
              <a:t>观察下面的图形。</a:t>
            </a:r>
            <a:endParaRPr lang="zh-CN" altLang="en-US" sz="36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9218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9750" y="504825"/>
            <a:ext cx="1774825" cy="13985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19" name="Text Box 3"/>
          <p:cNvSpPr txBox="1"/>
          <p:nvPr/>
        </p:nvSpPr>
        <p:spPr>
          <a:xfrm>
            <a:off x="342900" y="1204913"/>
            <a:ext cx="8261350" cy="2286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800" b="1" dirty="0">
                <a:solidFill>
                  <a:srgbClr val="FF0000"/>
                </a:solidFill>
                <a:latin typeface="Arial" panose="020B0604020202020204" pitchFamily="34" charset="0"/>
              </a:rPr>
              <a:t>        ∠1的顶点在圆心，这样的角叫圆心角。圆上A,B两点之间的部分叫弧。</a:t>
            </a:r>
            <a:endParaRPr lang="zh-CN" altLang="en-US" sz="48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9220" name="Text Box 4"/>
          <p:cNvSpPr txBox="1"/>
          <p:nvPr/>
        </p:nvSpPr>
        <p:spPr>
          <a:xfrm>
            <a:off x="342900" y="3900488"/>
            <a:ext cx="8048625" cy="2286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800" b="1" dirty="0">
                <a:solidFill>
                  <a:srgbClr val="FF0000"/>
                </a:solidFill>
                <a:latin typeface="Arial" panose="020B0604020202020204" pitchFamily="34" charset="0"/>
              </a:rPr>
              <a:t>      一条弧与经过这条弧两个端点的两条半径所围成的图形叫做扇形。</a:t>
            </a:r>
            <a:endParaRPr lang="zh-CN" altLang="en-US" sz="48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0242" name="Rectangle 2"/>
          <p:cNvSpPr/>
          <p:nvPr/>
        </p:nvSpPr>
        <p:spPr>
          <a:xfrm>
            <a:off x="250825" y="831850"/>
            <a:ext cx="8785225" cy="15541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just"/>
            <a:r>
              <a:rPr lang="zh-CN" altLang="en-US" sz="3200" b="1" dirty="0">
                <a:latin typeface="Times New Roman" panose="02020603050405020304" pitchFamily="18" charset="0"/>
                <a:ea typeface="华文中宋" pitchFamily="2" charset="-122"/>
              </a:rPr>
              <a:t>制造弯形管道时，要先按中心线计算“展直长度”，再下料，试计算图所示管道的展直长度</a:t>
            </a:r>
            <a:r>
              <a:rPr lang="zh-CN" altLang="zh-CN" sz="3200" b="1" i="1" dirty="0">
                <a:latin typeface="Times New Roman" panose="02020603050405020304" pitchFamily="18" charset="0"/>
                <a:ea typeface="华文中宋" pitchFamily="2" charset="-122"/>
              </a:rPr>
              <a:t>L</a:t>
            </a:r>
            <a:r>
              <a:rPr lang="zh-CN" altLang="zh-CN" sz="3200" b="1" dirty="0">
                <a:latin typeface="Times New Roman" panose="02020603050405020304" pitchFamily="18" charset="0"/>
                <a:ea typeface="华文中宋" pitchFamily="2" charset="-122"/>
              </a:rPr>
              <a:t>(</a:t>
            </a:r>
            <a:r>
              <a:rPr lang="zh-CN" altLang="en-US" sz="3200" b="1" dirty="0">
                <a:latin typeface="Times New Roman" panose="02020603050405020304" pitchFamily="18" charset="0"/>
                <a:ea typeface="华文中宋" pitchFamily="2" charset="-122"/>
              </a:rPr>
              <a:t>单位：</a:t>
            </a:r>
            <a:r>
              <a:rPr lang="zh-CN" altLang="zh-CN" sz="3200" b="1" dirty="0">
                <a:latin typeface="Times New Roman" panose="02020603050405020304" pitchFamily="18" charset="0"/>
                <a:ea typeface="华文中宋" pitchFamily="2" charset="-122"/>
              </a:rPr>
              <a:t>mm</a:t>
            </a:r>
            <a:r>
              <a:rPr lang="zh-CN" altLang="en-US" sz="3200" b="1" dirty="0">
                <a:latin typeface="Times New Roman" panose="02020603050405020304" pitchFamily="18" charset="0"/>
                <a:ea typeface="华文中宋" pitchFamily="2" charset="-122"/>
              </a:rPr>
              <a:t>，精确到</a:t>
            </a:r>
            <a:r>
              <a:rPr lang="zh-CN" altLang="zh-CN" sz="3200" b="1" dirty="0">
                <a:latin typeface="Times New Roman" panose="02020603050405020304" pitchFamily="18" charset="0"/>
                <a:ea typeface="华文中宋" pitchFamily="2" charset="-122"/>
              </a:rPr>
              <a:t>1mm)</a:t>
            </a:r>
            <a:endParaRPr lang="zh-CN" altLang="zh-CN" sz="3200" b="1" dirty="0">
              <a:latin typeface="Times New Roman" panose="02020603050405020304" pitchFamily="18" charset="0"/>
              <a:ea typeface="华文中宋" pitchFamily="2" charset="-122"/>
            </a:endParaRPr>
          </a:p>
        </p:txBody>
      </p:sp>
      <p:sp>
        <p:nvSpPr>
          <p:cNvPr id="6147" name="Text Box 3"/>
          <p:cNvSpPr txBox="1">
            <a:spLocks noChangeArrowheads="1"/>
          </p:cNvSpPr>
          <p:nvPr/>
        </p:nvSpPr>
        <p:spPr bwMode="auto">
          <a:xfrm>
            <a:off x="107950" y="115888"/>
            <a:ext cx="1943100" cy="588963"/>
          </a:xfrm>
          <a:prstGeom prst="rect">
            <a:avLst/>
          </a:prstGeom>
          <a:noFill/>
          <a:ln w="9525" cmpd="sng">
            <a:solidFill>
              <a:schemeClr val="accent2"/>
            </a:solidFill>
            <a:miter lim="800000"/>
          </a:ln>
          <a:effectLst/>
        </p:spPr>
        <p:txBody>
          <a:bodyPr>
            <a:spAutoFit/>
          </a:bodyPr>
          <a:lstStyle/>
          <a:p>
            <a:pPr marR="0" defTabSz="914400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sz="3200" b="1" kern="1200" cap="none" spc="0" normalizeH="0" baseline="0" noProof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问题情境</a:t>
            </a:r>
            <a:endParaRPr kumimoji="0" lang="zh-CN" sz="3200" b="1" kern="1200" cap="none" spc="0" normalizeH="0" baseline="0" noProof="0" smtClean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10244" name="Picture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850" y="2644775"/>
            <a:ext cx="8424863" cy="35607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strips dir="rd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027" name="Rectangle 2"/>
          <p:cNvSpPr/>
          <p:nvPr/>
        </p:nvSpPr>
        <p:spPr>
          <a:xfrm>
            <a:off x="107950" y="836613"/>
            <a:ext cx="7272338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solidFill>
                  <a:srgbClr val="0000CC"/>
                </a:solidFill>
                <a:latin typeface="Times New Roman" panose="02020603050405020304" pitchFamily="18" charset="0"/>
                <a:ea typeface="华文中宋" pitchFamily="2" charset="-122"/>
              </a:rPr>
              <a:t>思考</a:t>
            </a:r>
            <a:r>
              <a:rPr lang="zh-CN" altLang="zh-CN" sz="3200" b="1" dirty="0">
                <a:solidFill>
                  <a:srgbClr val="0000CC"/>
                </a:solidFill>
                <a:latin typeface="Times New Roman" panose="02020603050405020304" pitchFamily="18" charset="0"/>
                <a:ea typeface="华文中宋" pitchFamily="2" charset="-122"/>
              </a:rPr>
              <a:t>:</a:t>
            </a:r>
            <a:r>
              <a:rPr lang="zh-CN" altLang="zh-CN" sz="3200" b="1" dirty="0">
                <a:latin typeface="Times New Roman" panose="02020603050405020304" pitchFamily="18" charset="0"/>
                <a:ea typeface="华文中宋" pitchFamily="2" charset="-122"/>
              </a:rPr>
              <a:t>(1)</a:t>
            </a:r>
            <a:r>
              <a:rPr lang="zh-CN" altLang="en-US" sz="3200" b="1" dirty="0">
                <a:latin typeface="Times New Roman" panose="02020603050405020304" pitchFamily="18" charset="0"/>
                <a:ea typeface="华文中宋" pitchFamily="2" charset="-122"/>
              </a:rPr>
              <a:t>半径为</a:t>
            </a:r>
            <a:r>
              <a:rPr lang="zh-CN" altLang="zh-CN" sz="3200" b="1" dirty="0">
                <a:latin typeface="Times New Roman" panose="02020603050405020304" pitchFamily="18" charset="0"/>
                <a:ea typeface="华文中宋" pitchFamily="2" charset="-122"/>
              </a:rPr>
              <a:t>R</a:t>
            </a:r>
            <a:r>
              <a:rPr lang="zh-CN" altLang="en-US" sz="3200" b="1" dirty="0">
                <a:latin typeface="Times New Roman" panose="02020603050405020304" pitchFamily="18" charset="0"/>
                <a:ea typeface="华文中宋" pitchFamily="2" charset="-122"/>
              </a:rPr>
              <a:t>的圆</a:t>
            </a:r>
            <a:r>
              <a:rPr lang="zh-CN" altLang="zh-CN" sz="3200" b="1" dirty="0">
                <a:latin typeface="Times New Roman" panose="02020603050405020304" pitchFamily="18" charset="0"/>
                <a:ea typeface="华文中宋" pitchFamily="2" charset="-122"/>
              </a:rPr>
              <a:t>,</a:t>
            </a:r>
            <a:r>
              <a:rPr lang="zh-CN" altLang="en-US" sz="3200" b="1" dirty="0">
                <a:latin typeface="Times New Roman" panose="02020603050405020304" pitchFamily="18" charset="0"/>
                <a:ea typeface="华文中宋" pitchFamily="2" charset="-122"/>
              </a:rPr>
              <a:t>周长是多少？</a:t>
            </a:r>
            <a:endParaRPr lang="zh-CN" altLang="en-US" sz="3200" b="1" dirty="0">
              <a:latin typeface="Times New Roman" panose="02020603050405020304" pitchFamily="18" charset="0"/>
              <a:ea typeface="华文中宋" pitchFamily="2" charset="-122"/>
            </a:endParaRPr>
          </a:p>
        </p:txBody>
      </p:sp>
      <p:sp>
        <p:nvSpPr>
          <p:cNvPr id="7171" name="Rectangle 3"/>
          <p:cNvSpPr/>
          <p:nvPr/>
        </p:nvSpPr>
        <p:spPr>
          <a:xfrm>
            <a:off x="1042988" y="1412875"/>
            <a:ext cx="67691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zh-CN" sz="3200" b="1" dirty="0">
                <a:latin typeface="Times New Roman" panose="02020603050405020304" pitchFamily="18" charset="0"/>
                <a:ea typeface="华文中宋" pitchFamily="2" charset="-122"/>
              </a:rPr>
              <a:t>(2)1°</a:t>
            </a:r>
            <a:r>
              <a:rPr lang="zh-CN" altLang="en-US" sz="3200" b="1" dirty="0">
                <a:latin typeface="Times New Roman" panose="02020603050405020304" pitchFamily="18" charset="0"/>
                <a:ea typeface="华文中宋" pitchFamily="2" charset="-122"/>
              </a:rPr>
              <a:t>的圆心角所对弧长是多少？ </a:t>
            </a:r>
            <a:endParaRPr lang="zh-CN" altLang="en-US" sz="3200" b="1" dirty="0">
              <a:latin typeface="Times New Roman" panose="02020603050405020304" pitchFamily="18" charset="0"/>
              <a:ea typeface="华文中宋" pitchFamily="2" charset="-122"/>
            </a:endParaRPr>
          </a:p>
        </p:txBody>
      </p:sp>
      <p:graphicFrame>
        <p:nvGraphicFramePr>
          <p:cNvPr id="7172" name="Object 4"/>
          <p:cNvGraphicFramePr>
            <a:graphicFrameLocks noChangeAspect="1"/>
          </p:cNvGraphicFramePr>
          <p:nvPr/>
        </p:nvGraphicFramePr>
        <p:xfrm>
          <a:off x="690563" y="2924175"/>
          <a:ext cx="3449637" cy="11890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" r:id="rId1" imgW="558800" imgH="406400" progId="Equation.DSMT4">
                  <p:embed/>
                </p:oleObj>
              </mc:Choice>
              <mc:Fallback>
                <p:oleObj name="" r:id="rId1" imgW="558800" imgH="406400" progId="Equation.DSMT4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2">
                        <a:clrChange>
                          <a:clrFrom>
                            <a:srgbClr val="000000"/>
                          </a:clrFrom>
                          <a:clrTo>
                            <a:srgbClr val="FF0000"/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690563" y="2924175"/>
                        <a:ext cx="3449637" cy="1189038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29" name="Oval 5"/>
          <p:cNvSpPr/>
          <p:nvPr/>
        </p:nvSpPr>
        <p:spPr>
          <a:xfrm>
            <a:off x="5651500" y="3141663"/>
            <a:ext cx="3238500" cy="3097212"/>
          </a:xfrm>
          <a:prstGeom prst="ellipse">
            <a:avLst/>
          </a:prstGeom>
          <a:noFill/>
          <a:ln w="4127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174" name="Line 6"/>
          <p:cNvSpPr/>
          <p:nvPr/>
        </p:nvSpPr>
        <p:spPr>
          <a:xfrm rot="329539">
            <a:off x="5905500" y="3868738"/>
            <a:ext cx="1368425" cy="863600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7175" name="Line 7"/>
          <p:cNvSpPr/>
          <p:nvPr/>
        </p:nvSpPr>
        <p:spPr>
          <a:xfrm rot="329539" flipV="1">
            <a:off x="7277100" y="3781425"/>
            <a:ext cx="1295400" cy="1079500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7176" name="Freeform 8"/>
          <p:cNvSpPr/>
          <p:nvPr/>
        </p:nvSpPr>
        <p:spPr>
          <a:xfrm rot="329539">
            <a:off x="5981700" y="3143250"/>
            <a:ext cx="2663825" cy="792163"/>
          </a:xfrm>
          <a:custGeom>
            <a:avLst/>
            <a:gdLst>
              <a:gd name="txL" fmla="*/ 0 w 1678"/>
              <a:gd name="txT" fmla="*/ 0 h 499"/>
              <a:gd name="txR" fmla="*/ 1678 w 1678"/>
              <a:gd name="txB" fmla="*/ 499 h 499"/>
            </a:gdLst>
            <a:ahLst/>
            <a:cxnLst>
              <a:cxn ang="0">
                <a:pos x="0" y="499"/>
              </a:cxn>
              <a:cxn ang="0">
                <a:pos x="227" y="227"/>
              </a:cxn>
              <a:cxn ang="0">
                <a:pos x="544" y="45"/>
              </a:cxn>
              <a:cxn ang="0">
                <a:pos x="862" y="0"/>
              </a:cxn>
              <a:cxn ang="0">
                <a:pos x="1179" y="45"/>
              </a:cxn>
              <a:cxn ang="0">
                <a:pos x="1451" y="181"/>
              </a:cxn>
              <a:cxn ang="0">
                <a:pos x="1678" y="363"/>
              </a:cxn>
            </a:cxnLst>
            <a:rect l="txL" t="txT" r="txR" b="txB"/>
            <a:pathLst>
              <a:path w="1678" h="499">
                <a:moveTo>
                  <a:pt x="0" y="499"/>
                </a:moveTo>
                <a:cubicBezTo>
                  <a:pt x="68" y="401"/>
                  <a:pt x="136" y="303"/>
                  <a:pt x="227" y="227"/>
                </a:cubicBezTo>
                <a:cubicBezTo>
                  <a:pt x="318" y="151"/>
                  <a:pt x="438" y="83"/>
                  <a:pt x="544" y="45"/>
                </a:cubicBezTo>
                <a:cubicBezTo>
                  <a:pt x="650" y="7"/>
                  <a:pt x="756" y="0"/>
                  <a:pt x="862" y="0"/>
                </a:cubicBezTo>
                <a:cubicBezTo>
                  <a:pt x="968" y="0"/>
                  <a:pt x="1081" y="15"/>
                  <a:pt x="1179" y="45"/>
                </a:cubicBezTo>
                <a:cubicBezTo>
                  <a:pt x="1277" y="75"/>
                  <a:pt x="1368" y="128"/>
                  <a:pt x="1451" y="181"/>
                </a:cubicBezTo>
                <a:cubicBezTo>
                  <a:pt x="1534" y="234"/>
                  <a:pt x="1640" y="333"/>
                  <a:pt x="1678" y="363"/>
                </a:cubicBezTo>
              </a:path>
            </a:pathLst>
          </a:custGeom>
          <a:noFill/>
          <a:ln w="69850" cap="flat" cmpd="sng">
            <a:solidFill>
              <a:srgbClr val="FF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7177" name="Text Box 9"/>
          <p:cNvSpPr txBox="1"/>
          <p:nvPr/>
        </p:nvSpPr>
        <p:spPr>
          <a:xfrm>
            <a:off x="7019925" y="4221163"/>
            <a:ext cx="863600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zh-CN" sz="3200" b="1" dirty="0">
                <a:latin typeface="Times New Roman" panose="02020603050405020304" pitchFamily="18" charset="0"/>
                <a:ea typeface="华文中宋" pitchFamily="2" charset="-122"/>
              </a:rPr>
              <a:t>n°</a:t>
            </a:r>
            <a:endParaRPr lang="zh-CN" altLang="zh-CN" sz="3200" b="1" dirty="0">
              <a:latin typeface="Times New Roman" panose="02020603050405020304" pitchFamily="18" charset="0"/>
              <a:ea typeface="华文中宋" pitchFamily="2" charset="-122"/>
            </a:endParaRPr>
          </a:p>
        </p:txBody>
      </p:sp>
      <p:sp>
        <p:nvSpPr>
          <p:cNvPr id="1034" name="Text Box 10"/>
          <p:cNvSpPr txBox="1"/>
          <p:nvPr/>
        </p:nvSpPr>
        <p:spPr>
          <a:xfrm>
            <a:off x="7019925" y="4681538"/>
            <a:ext cx="500063" cy="57943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zh-CN" sz="3200" b="1" dirty="0">
                <a:latin typeface="Times New Roman" panose="02020603050405020304" pitchFamily="18" charset="0"/>
                <a:ea typeface="华文中宋" pitchFamily="2" charset="-122"/>
              </a:rPr>
              <a:t>O</a:t>
            </a:r>
            <a:endParaRPr lang="zh-CN" altLang="zh-CN" sz="3200" b="1" dirty="0">
              <a:latin typeface="Times New Roman" panose="02020603050405020304" pitchFamily="18" charset="0"/>
              <a:ea typeface="华文中宋" pitchFamily="2" charset="-122"/>
            </a:endParaRPr>
          </a:p>
        </p:txBody>
      </p:sp>
      <p:sp>
        <p:nvSpPr>
          <p:cNvPr id="1035" name="Oval 11"/>
          <p:cNvSpPr/>
          <p:nvPr/>
        </p:nvSpPr>
        <p:spPr>
          <a:xfrm>
            <a:off x="7207250" y="4740275"/>
            <a:ext cx="71438" cy="71438"/>
          </a:xfrm>
          <a:prstGeom prst="ellipse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180" name="Text Box 12"/>
          <p:cNvSpPr txBox="1">
            <a:spLocks noChangeArrowheads="1"/>
          </p:cNvSpPr>
          <p:nvPr/>
        </p:nvSpPr>
        <p:spPr bwMode="auto">
          <a:xfrm>
            <a:off x="107950" y="39688"/>
            <a:ext cx="1819275" cy="588963"/>
          </a:xfrm>
          <a:prstGeom prst="rect">
            <a:avLst/>
          </a:prstGeom>
          <a:noFill/>
          <a:ln w="9525" cmpd="sng">
            <a:solidFill>
              <a:schemeClr val="accent2"/>
            </a:solidFill>
            <a:miter lim="800000"/>
          </a:ln>
          <a:effectLst/>
        </p:spPr>
        <p:txBody>
          <a:bodyPr wrap="none">
            <a:spAutoFit/>
          </a:bodyPr>
          <a:lstStyle/>
          <a:p>
            <a:pPr marR="0" defTabSz="914400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sz="3200" b="1" kern="1200" cap="none" spc="0" normalizeH="0" baseline="0" noProof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华文中宋" pitchFamily="2" charset="-122"/>
                <a:cs typeface="+mn-cs"/>
              </a:rPr>
              <a:t>效果检测</a:t>
            </a:r>
            <a:endParaRPr kumimoji="0" lang="zh-CN" sz="3200" b="1" kern="1200" cap="none" spc="0" normalizeH="0" baseline="0" noProof="0" smtClean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ea typeface="华文中宋" pitchFamily="2" charset="-122"/>
              <a:cs typeface="+mn-cs"/>
            </a:endParaRPr>
          </a:p>
        </p:txBody>
      </p:sp>
      <p:sp>
        <p:nvSpPr>
          <p:cNvPr id="7181" name="Rectangle 13"/>
          <p:cNvSpPr/>
          <p:nvPr/>
        </p:nvSpPr>
        <p:spPr>
          <a:xfrm>
            <a:off x="1042988" y="1985963"/>
            <a:ext cx="6769100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zh-CN" sz="3200" b="1" dirty="0">
                <a:latin typeface="Times New Roman" panose="02020603050405020304" pitchFamily="18" charset="0"/>
                <a:ea typeface="华文中宋" pitchFamily="2" charset="-122"/>
              </a:rPr>
              <a:t>(3)n°</a:t>
            </a:r>
            <a:r>
              <a:rPr lang="zh-CN" altLang="en-US" sz="3200" b="1" dirty="0">
                <a:latin typeface="Times New Roman" panose="02020603050405020304" pitchFamily="18" charset="0"/>
                <a:ea typeface="华文中宋" pitchFamily="2" charset="-122"/>
              </a:rPr>
              <a:t>的圆心角所对弧长是多少？ </a:t>
            </a:r>
            <a:endParaRPr lang="zh-CN" altLang="en-US" sz="3200" b="1" dirty="0">
              <a:latin typeface="Times New Roman" panose="02020603050405020304" pitchFamily="18" charset="0"/>
              <a:ea typeface="华文中宋" pitchFamily="2" charset="-122"/>
            </a:endParaRPr>
          </a:p>
        </p:txBody>
      </p:sp>
      <p:sp>
        <p:nvSpPr>
          <p:cNvPr id="7182" name="Line 14"/>
          <p:cNvSpPr/>
          <p:nvPr/>
        </p:nvSpPr>
        <p:spPr>
          <a:xfrm rot="329539">
            <a:off x="5795963" y="4000500"/>
            <a:ext cx="1470025" cy="717550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7183" name="Text Box 15"/>
          <p:cNvSpPr txBox="1"/>
          <p:nvPr/>
        </p:nvSpPr>
        <p:spPr>
          <a:xfrm>
            <a:off x="6372225" y="4652963"/>
            <a:ext cx="863600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zh-CN" sz="3200" b="1" dirty="0">
                <a:latin typeface="Times New Roman" panose="02020603050405020304" pitchFamily="18" charset="0"/>
                <a:ea typeface="华文中宋" pitchFamily="2" charset="-122"/>
              </a:rPr>
              <a:t>1°</a:t>
            </a:r>
            <a:endParaRPr lang="zh-CN" altLang="zh-CN" sz="3200" b="1" dirty="0">
              <a:latin typeface="Times New Roman" panose="02020603050405020304" pitchFamily="18" charset="0"/>
              <a:ea typeface="华文中宋" pitchFamily="2" charset="-122"/>
            </a:endParaRPr>
          </a:p>
        </p:txBody>
      </p:sp>
      <p:sp>
        <p:nvSpPr>
          <p:cNvPr id="7184" name="Line 16"/>
          <p:cNvSpPr/>
          <p:nvPr/>
        </p:nvSpPr>
        <p:spPr>
          <a:xfrm flipV="1">
            <a:off x="6659563" y="4510088"/>
            <a:ext cx="215900" cy="215900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7185" name="Arc 17"/>
          <p:cNvSpPr/>
          <p:nvPr/>
        </p:nvSpPr>
        <p:spPr>
          <a:xfrm rot="-92581" flipH="1">
            <a:off x="5867400" y="3789363"/>
            <a:ext cx="677863" cy="258762"/>
          </a:xfrm>
          <a:custGeom>
            <a:avLst/>
            <a:gdLst>
              <a:gd name="txL" fmla="*/ 0 w 21158"/>
              <a:gd name="txT" fmla="*/ 0 h 11852"/>
              <a:gd name="txR" fmla="*/ 21158 w 21158"/>
              <a:gd name="txB" fmla="*/ 11852 h 11852"/>
            </a:gdLst>
            <a:ahLst/>
            <a:cxnLst>
              <a:cxn ang="0">
                <a:pos x="578545" y="0"/>
              </a:cxn>
              <a:cxn ang="0">
                <a:pos x="677863" y="163877"/>
              </a:cxn>
              <a:cxn ang="0">
                <a:pos x="0" y="258762"/>
              </a:cxn>
            </a:cxnLst>
            <a:rect l="txL" t="txT" r="txR" b="txB"/>
            <a:pathLst>
              <a:path w="21158" h="11852" fill="none">
                <a:moveTo>
                  <a:pt x="18057" y="0"/>
                </a:moveTo>
                <a:cubicBezTo>
                  <a:pt x="19556" y="2283"/>
                  <a:pt x="20608" y="4830"/>
                  <a:pt x="21158" y="7505"/>
                </a:cubicBezTo>
              </a:path>
              <a:path w="21158" h="11852" stroke="0">
                <a:moveTo>
                  <a:pt x="18057" y="0"/>
                </a:moveTo>
                <a:cubicBezTo>
                  <a:pt x="19556" y="2283"/>
                  <a:pt x="20608" y="4830"/>
                  <a:pt x="21158" y="7505"/>
                </a:cubicBezTo>
                <a:lnTo>
                  <a:pt x="0" y="11852"/>
                </a:lnTo>
                <a:close/>
              </a:path>
            </a:pathLst>
          </a:custGeom>
          <a:noFill/>
          <a:ln w="57150" cap="flat" cmpd="sng">
            <a:solidFill>
              <a:srgbClr val="0000FF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7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7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500"/>
                                        <p:tgtEl>
                                          <p:spTgt spid="7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7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7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7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0" dur="500"/>
                                        <p:tgtEl>
                                          <p:spTgt spid="7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3" dur="500"/>
                                        <p:tgtEl>
                                          <p:spTgt spid="7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6" dur="500"/>
                                        <p:tgtEl>
                                          <p:spTgt spid="7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1" grpId="0"/>
      <p:bldP spid="7177" grpId="0"/>
      <p:bldP spid="7181" grpId="0"/>
      <p:bldP spid="718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2" name="Group 2"/>
          <p:cNvGrpSpPr/>
          <p:nvPr/>
        </p:nvGrpSpPr>
        <p:grpSpPr>
          <a:xfrm>
            <a:off x="179388" y="836613"/>
            <a:ext cx="8964612" cy="4537075"/>
            <a:chOff x="0" y="0"/>
            <a:chExt cx="5647" cy="2858"/>
          </a:xfrm>
        </p:grpSpPr>
        <p:sp>
          <p:nvSpPr>
            <p:cNvPr id="8195" name="Text Box 3"/>
            <p:cNvSpPr txBox="1">
              <a:spLocks noChangeArrowheads="1"/>
            </p:cNvSpPr>
            <p:nvPr/>
          </p:nvSpPr>
          <p:spPr bwMode="auto">
            <a:xfrm>
              <a:off x="0" y="0"/>
              <a:ext cx="5647" cy="2669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>
              <a:spAutoFit/>
            </a:bodyPr>
            <a:lstStyle/>
            <a:p>
              <a:pPr marR="0" defTabSz="914400">
                <a:spcBef>
                  <a:spcPct val="5000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3200" b="1" kern="1200" cap="none" spc="0" normalizeH="0" baseline="0" noProof="0" smtClean="0"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anose="02020603050405020304" pitchFamily="18" charset="0"/>
                  <a:ea typeface="华文中宋" pitchFamily="2" charset="-122"/>
                  <a:cs typeface="+mn-cs"/>
                </a:rPr>
                <a:t>1.已知弧所对的圆心角为90°，半径是4，则弧长为____。</a:t>
              </a:r>
              <a:endParaRPr kumimoji="0" lang="zh-CN" altLang="en-US" sz="3200" b="1" kern="1200" cap="none" spc="0" normalizeH="0" baseline="0" noProof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华文中宋" pitchFamily="2" charset="-122"/>
                <a:cs typeface="+mn-cs"/>
              </a:endParaRPr>
            </a:p>
            <a:p>
              <a:pPr marR="0" defTabSz="914400">
                <a:spcBef>
                  <a:spcPct val="5000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3200" b="1" kern="1200" cap="none" spc="0" normalizeH="0" baseline="0" noProof="0" smtClean="0"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anose="02020603050405020304" pitchFamily="18" charset="0"/>
                  <a:ea typeface="华文中宋" pitchFamily="2" charset="-122"/>
                  <a:cs typeface="+mn-cs"/>
                </a:rPr>
                <a:t>2. 已知一条弧的半径为9，弧长为8</a:t>
              </a:r>
              <a:r>
                <a:rPr kumimoji="0" lang="el-GR" altLang="en-US" sz="3200" b="1" kern="1200" cap="none" spc="0" normalizeH="0" baseline="0" noProof="0" smtClean="0"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anose="02020603050405020304" pitchFamily="18" charset="0"/>
                  <a:ea typeface="华文中宋" pitchFamily="2" charset="-122"/>
                  <a:cs typeface="+mn-cs"/>
                </a:rPr>
                <a:t>π</a:t>
              </a:r>
              <a:r>
                <a:rPr kumimoji="0" lang="zh-CN" altLang="en-US" sz="3200" b="1" kern="1200" cap="none" spc="0" normalizeH="0" baseline="0" noProof="0" smtClean="0"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anose="02020603050405020304" pitchFamily="18" charset="0"/>
                  <a:ea typeface="华文中宋" pitchFamily="2" charset="-122"/>
                  <a:cs typeface="+mn-cs"/>
                </a:rPr>
                <a:t> ,那么这条弧所对的圆心角为____。</a:t>
              </a:r>
              <a:endParaRPr kumimoji="0" lang="zh-CN" altLang="en-US" sz="3200" b="1" kern="1200" cap="none" spc="0" normalizeH="0" baseline="0" noProof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华文中宋" pitchFamily="2" charset="-122"/>
                <a:cs typeface="+mn-cs"/>
              </a:endParaRPr>
            </a:p>
            <a:p>
              <a:pPr marR="0" defTabSz="914400">
                <a:spcBef>
                  <a:spcPct val="5000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3200" b="1" kern="1200" cap="none" spc="0" normalizeH="0" baseline="0" noProof="0" smtClean="0"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anose="02020603050405020304" pitchFamily="18" charset="0"/>
                  <a:ea typeface="华文中宋" pitchFamily="2" charset="-122"/>
                  <a:cs typeface="+mn-cs"/>
                </a:rPr>
                <a:t>3. 钟表的轴心到分针针端的长为5cm,那么经过40分钟,分针针端转过的弧长是(     ) </a:t>
              </a:r>
              <a:endParaRPr kumimoji="0" lang="zh-CN" altLang="en-US" sz="3200" b="1" kern="1200" cap="none" spc="0" normalizeH="0" baseline="0" noProof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华文中宋" pitchFamily="2" charset="-122"/>
                <a:cs typeface="+mn-cs"/>
              </a:endParaRPr>
            </a:p>
            <a:p>
              <a:pPr marR="0" defTabSz="914400">
                <a:spcBef>
                  <a:spcPct val="5000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3200" b="1" kern="1200" cap="none" spc="0" normalizeH="0" baseline="0" noProof="0" smtClean="0"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anose="02020603050405020304" pitchFamily="18" charset="0"/>
                  <a:ea typeface="华文中宋" pitchFamily="2" charset="-122"/>
                  <a:cs typeface="+mn-cs"/>
                </a:rPr>
                <a:t> A.                   B.                   C.                  D. </a:t>
              </a:r>
              <a:endParaRPr kumimoji="0" lang="zh-CN" altLang="en-US" sz="3200" b="1" kern="1200" cap="none" spc="0" normalizeH="0" baseline="0" noProof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华文中宋" pitchFamily="2" charset="-122"/>
                <a:cs typeface="+mn-cs"/>
              </a:endParaRPr>
            </a:p>
          </p:txBody>
        </p:sp>
        <p:graphicFrame>
          <p:nvGraphicFramePr>
            <p:cNvPr id="2053" name="Object 4"/>
            <p:cNvGraphicFramePr>
              <a:graphicFrameLocks noChangeAspect="1"/>
            </p:cNvGraphicFramePr>
            <p:nvPr/>
          </p:nvGraphicFramePr>
          <p:xfrm>
            <a:off x="408" y="2177"/>
            <a:ext cx="870" cy="671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77" name="" r:id="rId1" imgW="520700" imgH="406400" progId="Equations">
                    <p:embed/>
                  </p:oleObj>
                </mc:Choice>
                <mc:Fallback>
                  <p:oleObj name="" r:id="rId1" imgW="520700" imgH="406400" progId="Equations">
                    <p:embed/>
                    <p:pic>
                      <p:nvPicPr>
                        <p:cNvPr id="0" name="图片 3076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408" y="2177"/>
                          <a:ext cx="870" cy="671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054" name="Object 5"/>
            <p:cNvGraphicFramePr>
              <a:graphicFrameLocks noChangeAspect="1"/>
            </p:cNvGraphicFramePr>
            <p:nvPr/>
          </p:nvGraphicFramePr>
          <p:xfrm>
            <a:off x="1859" y="2177"/>
            <a:ext cx="772" cy="64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78" name="" r:id="rId3" imgW="533400" imgH="406400" progId="Equations">
                    <p:embed/>
                  </p:oleObj>
                </mc:Choice>
                <mc:Fallback>
                  <p:oleObj name="" r:id="rId3" imgW="533400" imgH="406400" progId="Equations">
                    <p:embed/>
                    <p:pic>
                      <p:nvPicPr>
                        <p:cNvPr id="0" name="图片 3077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1859" y="2177"/>
                          <a:ext cx="772" cy="648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055" name="Object 6"/>
            <p:cNvGraphicFramePr>
              <a:graphicFrameLocks noChangeAspect="1"/>
            </p:cNvGraphicFramePr>
            <p:nvPr/>
          </p:nvGraphicFramePr>
          <p:xfrm>
            <a:off x="3311" y="2174"/>
            <a:ext cx="817" cy="68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82" name="" r:id="rId5" imgW="533400" imgH="406400" progId="Equations">
                    <p:embed/>
                  </p:oleObj>
                </mc:Choice>
                <mc:Fallback>
                  <p:oleObj name="" r:id="rId5" imgW="533400" imgH="406400" progId="Equations">
                    <p:embed/>
                    <p:pic>
                      <p:nvPicPr>
                        <p:cNvPr id="0" name="图片 3081"/>
                        <p:cNvPicPr/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3311" y="2174"/>
                          <a:ext cx="817" cy="684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056" name="Object 7"/>
            <p:cNvGraphicFramePr>
              <a:graphicFrameLocks noChangeAspect="1"/>
            </p:cNvGraphicFramePr>
            <p:nvPr/>
          </p:nvGraphicFramePr>
          <p:xfrm>
            <a:off x="4719" y="2173"/>
            <a:ext cx="770" cy="64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80" name="" r:id="rId7" imgW="520700" imgH="406400" progId="Equations">
                    <p:embed/>
                  </p:oleObj>
                </mc:Choice>
                <mc:Fallback>
                  <p:oleObj name="" r:id="rId7" imgW="520700" imgH="406400" progId="Equations">
                    <p:embed/>
                    <p:pic>
                      <p:nvPicPr>
                        <p:cNvPr id="0" name="图片 3079"/>
                        <p:cNvPicPr/>
                        <p:nvPr/>
                      </p:nvPicPr>
                      <p:blipFill>
                        <a:blip r:embed="rId8"/>
                        <a:stretch>
                          <a:fillRect/>
                        </a:stretch>
                      </p:blipFill>
                      <p:spPr>
                        <a:xfrm>
                          <a:off x="4719" y="2173"/>
                          <a:ext cx="770" cy="646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graphicFrame>
        <p:nvGraphicFramePr>
          <p:cNvPr id="8200" name="Object 8"/>
          <p:cNvGraphicFramePr>
            <a:graphicFrameLocks noChangeAspect="1"/>
          </p:cNvGraphicFramePr>
          <p:nvPr/>
        </p:nvGraphicFramePr>
        <p:xfrm>
          <a:off x="684213" y="1341438"/>
          <a:ext cx="679450" cy="5603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1" name="" r:id="rId9" imgW="215900" imgH="177800" progId="Equations">
                  <p:embed/>
                </p:oleObj>
              </mc:Choice>
              <mc:Fallback>
                <p:oleObj name="" r:id="rId9" imgW="215900" imgH="177800" progId="Equations">
                  <p:embed/>
                  <p:pic>
                    <p:nvPicPr>
                      <p:cNvPr id="0" name="图片 3080"/>
                      <p:cNvPicPr/>
                      <p:nvPr/>
                    </p:nvPicPr>
                    <p:blipFill>
                      <a:blip r:embed="rId10">
                        <a:clrChange>
                          <a:clrFrom>
                            <a:srgbClr val="000000"/>
                          </a:clrFrom>
                          <a:clrTo>
                            <a:srgbClr val="FF0000"/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684213" y="1341438"/>
                        <a:ext cx="679450" cy="56038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201" name="Object 9"/>
          <p:cNvGraphicFramePr>
            <a:graphicFrameLocks noChangeAspect="1"/>
          </p:cNvGraphicFramePr>
          <p:nvPr/>
        </p:nvGraphicFramePr>
        <p:xfrm>
          <a:off x="3057525" y="2592388"/>
          <a:ext cx="936625" cy="504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9" name="" r:id="rId11" imgW="330200" imgH="177800" progId="Equations">
                  <p:embed/>
                </p:oleObj>
              </mc:Choice>
              <mc:Fallback>
                <p:oleObj name="" r:id="rId11" imgW="330200" imgH="177800" progId="Equations">
                  <p:embed/>
                  <p:pic>
                    <p:nvPicPr>
                      <p:cNvPr id="0" name="图片 3078"/>
                      <p:cNvPicPr/>
                      <p:nvPr/>
                    </p:nvPicPr>
                    <p:blipFill>
                      <a:blip r:embed="rId12">
                        <a:clrChange>
                          <a:clrFrom>
                            <a:srgbClr val="000000"/>
                          </a:clrFrom>
                          <a:clrTo>
                            <a:srgbClr val="FF0000"/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3057525" y="2592388"/>
                        <a:ext cx="936625" cy="5048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202" name="Object 10"/>
          <p:cNvGraphicFramePr>
            <a:graphicFrameLocks noChangeAspect="1"/>
          </p:cNvGraphicFramePr>
          <p:nvPr/>
        </p:nvGraphicFramePr>
        <p:xfrm>
          <a:off x="5416550" y="3789363"/>
          <a:ext cx="479425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3" name="" r:id="rId13" imgW="153035" imgH="165735" progId="Equations">
                  <p:embed/>
                </p:oleObj>
              </mc:Choice>
              <mc:Fallback>
                <p:oleObj name="" r:id="rId13" imgW="153035" imgH="165735" progId="Equations">
                  <p:embed/>
                  <p:pic>
                    <p:nvPicPr>
                      <p:cNvPr id="0" name="图片 3082"/>
                      <p:cNvPicPr/>
                      <p:nvPr/>
                    </p:nvPicPr>
                    <p:blipFill>
                      <a:blip r:embed="rId14">
                        <a:clrChange>
                          <a:clrFrom>
                            <a:srgbClr val="000000"/>
                          </a:clrFrom>
                          <a:clrTo>
                            <a:srgbClr val="FF0000"/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5416550" y="3789363"/>
                        <a:ext cx="479425" cy="5207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2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2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2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2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2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2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9218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4213" y="1484313"/>
            <a:ext cx="2422525" cy="23050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219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19475" y="1484313"/>
            <a:ext cx="2376488" cy="22669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220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54738" y="1484313"/>
            <a:ext cx="2378075" cy="23780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221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4038" y="3933825"/>
            <a:ext cx="2433637" cy="23749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222" name="Pictur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421063" y="3860800"/>
            <a:ext cx="2519362" cy="25193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271" name="Rectangle 7"/>
          <p:cNvSpPr/>
          <p:nvPr/>
        </p:nvSpPr>
        <p:spPr>
          <a:xfrm>
            <a:off x="179388" y="833438"/>
            <a:ext cx="4105275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just"/>
            <a:r>
              <a:rPr lang="zh-CN" altLang="en-US" sz="3200" b="1" dirty="0">
                <a:latin typeface="Times New Roman" panose="02020603050405020304" pitchFamily="18" charset="0"/>
                <a:ea typeface="华文中宋" pitchFamily="2" charset="-122"/>
              </a:rPr>
              <a:t>下列图形是扇形吗？</a:t>
            </a:r>
            <a:endParaRPr lang="zh-CN" altLang="en-US" sz="3200" b="1" dirty="0">
              <a:latin typeface="Times New Roman" panose="02020603050405020304" pitchFamily="18" charset="0"/>
              <a:ea typeface="华文中宋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aphicFrame>
        <p:nvGraphicFramePr>
          <p:cNvPr id="10242" name="Object 2"/>
          <p:cNvGraphicFramePr>
            <a:graphicFrameLocks noChangeAspect="1"/>
          </p:cNvGraphicFramePr>
          <p:nvPr>
            <p:ph sz="quarter" idx="1"/>
          </p:nvPr>
        </p:nvGraphicFramePr>
        <p:xfrm>
          <a:off x="3419475" y="1120775"/>
          <a:ext cx="669925" cy="1127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4" name="" r:id="rId1" imgW="241300" imgH="407035" progId="Equation.DSMT4">
                  <p:embed/>
                </p:oleObj>
              </mc:Choice>
              <mc:Fallback>
                <p:oleObj name="" r:id="rId1" imgW="241300" imgH="407035" progId="Equation.DSMT4">
                  <p:embed/>
                  <p:pic>
                    <p:nvPicPr>
                      <p:cNvPr id="0" name="图片 3083"/>
                      <p:cNvPicPr/>
                      <p:nvPr/>
                    </p:nvPicPr>
                    <p:blipFill>
                      <a:blip r:embed="rId2">
                        <a:clrChange>
                          <a:clrFrom>
                            <a:srgbClr val="000000"/>
                          </a:clrFrom>
                          <a:clrTo>
                            <a:srgbClr val="FF0000"/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3419475" y="1120775"/>
                        <a:ext cx="669925" cy="1127125"/>
                      </a:xfrm>
                      <a:prstGeom prst="rect">
                        <a:avLst/>
                      </a:prstGeom>
                      <a:noFill/>
                      <a:ln w="38100"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243" name="Object 3"/>
          <p:cNvGraphicFramePr>
            <a:graphicFrameLocks noChangeAspect="1"/>
          </p:cNvGraphicFramePr>
          <p:nvPr>
            <p:ph sz="quarter" idx="3"/>
          </p:nvPr>
        </p:nvGraphicFramePr>
        <p:xfrm>
          <a:off x="2771775" y="3405188"/>
          <a:ext cx="647700" cy="5794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5" name="" r:id="rId3" imgW="241300" imgH="215900" progId="Equation.DSMT4">
                  <p:embed/>
                </p:oleObj>
              </mc:Choice>
              <mc:Fallback>
                <p:oleObj name="" r:id="rId3" imgW="241300" imgH="215900" progId="Equation.DSMT4">
                  <p:embed/>
                  <p:pic>
                    <p:nvPicPr>
                      <p:cNvPr id="0" name="图片 3084"/>
                      <p:cNvPicPr/>
                      <p:nvPr/>
                    </p:nvPicPr>
                    <p:blipFill>
                      <a:blip r:embed="rId4">
                        <a:clrChange>
                          <a:clrFrom>
                            <a:srgbClr val="000000"/>
                          </a:clrFrom>
                          <a:clrTo>
                            <a:srgbClr val="FF0000"/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2771775" y="3405188"/>
                        <a:ext cx="647700" cy="579437"/>
                      </a:xfrm>
                      <a:prstGeom prst="rect">
                        <a:avLst/>
                      </a:prstGeom>
                      <a:noFill/>
                      <a:ln w="38100"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79" name="Rectangle 4"/>
          <p:cNvSpPr/>
          <p:nvPr/>
        </p:nvSpPr>
        <p:spPr>
          <a:xfrm>
            <a:off x="106363" y="708025"/>
            <a:ext cx="8964612" cy="15700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zh-CN" sz="3200" b="1" dirty="0">
                <a:latin typeface="Times New Roman" panose="02020603050405020304" pitchFamily="18" charset="0"/>
                <a:ea typeface="华文中宋" pitchFamily="2" charset="-122"/>
              </a:rPr>
              <a:t>1</a:t>
            </a:r>
            <a:r>
              <a:rPr lang="zh-CN" altLang="en-US" sz="3200" b="1" dirty="0">
                <a:latin typeface="Times New Roman" panose="02020603050405020304" pitchFamily="18" charset="0"/>
                <a:ea typeface="华文中宋" pitchFamily="2" charset="-122"/>
              </a:rPr>
              <a:t>、已知扇形的圆心角为</a:t>
            </a:r>
            <a:r>
              <a:rPr lang="zh-CN" altLang="zh-CN" sz="3200" b="1" dirty="0">
                <a:latin typeface="Times New Roman" panose="02020603050405020304" pitchFamily="18" charset="0"/>
                <a:ea typeface="华文中宋" pitchFamily="2" charset="-122"/>
              </a:rPr>
              <a:t>120°</a:t>
            </a:r>
            <a:r>
              <a:rPr lang="zh-CN" altLang="en-US" sz="3200" b="1" dirty="0">
                <a:latin typeface="Times New Roman" panose="02020603050405020304" pitchFamily="18" charset="0"/>
                <a:ea typeface="华文中宋" pitchFamily="2" charset="-122"/>
              </a:rPr>
              <a:t>，半径为</a:t>
            </a:r>
            <a:r>
              <a:rPr lang="zh-CN" altLang="zh-CN" sz="3200" b="1" dirty="0">
                <a:latin typeface="Times New Roman" panose="02020603050405020304" pitchFamily="18" charset="0"/>
                <a:ea typeface="华文中宋" pitchFamily="2" charset="-122"/>
              </a:rPr>
              <a:t>2</a:t>
            </a:r>
            <a:r>
              <a:rPr lang="zh-CN" altLang="en-US" sz="3200" b="1" dirty="0">
                <a:latin typeface="Times New Roman" panose="02020603050405020304" pitchFamily="18" charset="0"/>
                <a:ea typeface="华文中宋" pitchFamily="2" charset="-122"/>
              </a:rPr>
              <a:t>，则这个</a:t>
            </a:r>
            <a:endParaRPr lang="zh-CN" altLang="en-US" sz="3200" b="1" dirty="0">
              <a:latin typeface="Times New Roman" panose="02020603050405020304" pitchFamily="18" charset="0"/>
              <a:ea typeface="华文中宋" pitchFamily="2" charset="-122"/>
            </a:endParaRPr>
          </a:p>
          <a:p>
            <a:endParaRPr lang="zh-CN" altLang="zh-CN" sz="3200" b="1" dirty="0">
              <a:latin typeface="Times New Roman" panose="02020603050405020304" pitchFamily="18" charset="0"/>
              <a:ea typeface="华文中宋" pitchFamily="2" charset="-122"/>
            </a:endParaRPr>
          </a:p>
          <a:p>
            <a:r>
              <a:rPr lang="zh-CN" altLang="en-US" sz="3200" b="1" dirty="0">
                <a:latin typeface="Times New Roman" panose="02020603050405020304" pitchFamily="18" charset="0"/>
                <a:ea typeface="华文中宋" pitchFamily="2" charset="-122"/>
              </a:rPr>
              <a:t>扇形的面积</a:t>
            </a:r>
            <a:r>
              <a:rPr lang="zh-CN" altLang="zh-CN" sz="3200" b="1" dirty="0">
                <a:latin typeface="Times New Roman" panose="02020603050405020304" pitchFamily="18" charset="0"/>
                <a:ea typeface="华文中宋" pitchFamily="2" charset="-122"/>
              </a:rPr>
              <a:t>S</a:t>
            </a:r>
            <a:r>
              <a:rPr lang="zh-CN" altLang="en-US" sz="3200" b="1" baseline="-25000" dirty="0">
                <a:latin typeface="Times New Roman" panose="02020603050405020304" pitchFamily="18" charset="0"/>
                <a:ea typeface="华文中宋" pitchFamily="2" charset="-122"/>
              </a:rPr>
              <a:t>扇形</a:t>
            </a:r>
            <a:r>
              <a:rPr lang="en-US" altLang="zh-CN" sz="3200" b="1" dirty="0">
                <a:latin typeface="Times New Roman" panose="02020603050405020304" pitchFamily="18" charset="0"/>
                <a:ea typeface="华文中宋" pitchFamily="2" charset="-122"/>
              </a:rPr>
              <a:t>=_____</a:t>
            </a:r>
            <a:r>
              <a:rPr lang="zh-CN" altLang="zh-CN" sz="3200" b="1" dirty="0">
                <a:latin typeface="Times New Roman" panose="02020603050405020304" pitchFamily="18" charset="0"/>
                <a:ea typeface="华文中宋" pitchFamily="2" charset="-122"/>
              </a:rPr>
              <a:t>.</a:t>
            </a:r>
            <a:endParaRPr lang="zh-CN" altLang="zh-CN" sz="3200" b="1" dirty="0">
              <a:latin typeface="Times New Roman" panose="02020603050405020304" pitchFamily="18" charset="0"/>
              <a:ea typeface="华文中宋" pitchFamily="2" charset="-122"/>
            </a:endParaRPr>
          </a:p>
        </p:txBody>
      </p:sp>
      <p:graphicFrame>
        <p:nvGraphicFramePr>
          <p:cNvPr id="3076" name="Object 5"/>
          <p:cNvGraphicFramePr>
            <a:graphicFrameLocks noChangeAspect="1"/>
          </p:cNvGraphicFramePr>
          <p:nvPr>
            <p:ph sz="quarter" idx="2"/>
          </p:nvPr>
        </p:nvGraphicFramePr>
        <p:xfrm>
          <a:off x="3741738" y="2278063"/>
          <a:ext cx="704850" cy="1127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8" name="" r:id="rId5" imgW="254000" imgH="407035" progId="Equation.DSMT4">
                  <p:embed/>
                </p:oleObj>
              </mc:Choice>
              <mc:Fallback>
                <p:oleObj name="" r:id="rId5" imgW="254000" imgH="407035" progId="Equation.DSMT4">
                  <p:embed/>
                  <p:pic>
                    <p:nvPicPr>
                      <p:cNvPr id="0" name="图片 3087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741738" y="2278063"/>
                        <a:ext cx="704850" cy="1127125"/>
                      </a:xfrm>
                      <a:prstGeom prst="rect">
                        <a:avLst/>
                      </a:prstGeom>
                      <a:noFill/>
                      <a:ln w="38100"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80" name="Rectangle 6"/>
          <p:cNvSpPr/>
          <p:nvPr/>
        </p:nvSpPr>
        <p:spPr>
          <a:xfrm>
            <a:off x="71438" y="2468563"/>
            <a:ext cx="8964612" cy="15541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zh-CN" sz="3200" b="1" dirty="0">
                <a:latin typeface="Times New Roman" panose="02020603050405020304" pitchFamily="18" charset="0"/>
                <a:ea typeface="华文中宋" pitchFamily="2" charset="-122"/>
              </a:rPr>
              <a:t>2</a:t>
            </a:r>
            <a:r>
              <a:rPr lang="zh-CN" altLang="en-US" sz="3200" b="1" dirty="0">
                <a:latin typeface="Times New Roman" panose="02020603050405020304" pitchFamily="18" charset="0"/>
                <a:ea typeface="华文中宋" pitchFamily="2" charset="-122"/>
              </a:rPr>
              <a:t>、已知扇形面积为        ，圆心角为</a:t>
            </a:r>
            <a:r>
              <a:rPr lang="zh-CN" altLang="zh-CN" sz="3200" b="1" dirty="0">
                <a:latin typeface="Times New Roman" panose="02020603050405020304" pitchFamily="18" charset="0"/>
                <a:ea typeface="华文中宋" pitchFamily="2" charset="-122"/>
              </a:rPr>
              <a:t>60°</a:t>
            </a:r>
            <a:r>
              <a:rPr lang="zh-CN" altLang="en-US" sz="3200" b="1" dirty="0">
                <a:latin typeface="Times New Roman" panose="02020603050405020304" pitchFamily="18" charset="0"/>
                <a:ea typeface="华文中宋" pitchFamily="2" charset="-122"/>
              </a:rPr>
              <a:t>，则这个</a:t>
            </a:r>
            <a:endParaRPr lang="zh-CN" altLang="en-US" sz="3200" b="1" dirty="0">
              <a:latin typeface="Times New Roman" panose="02020603050405020304" pitchFamily="18" charset="0"/>
              <a:ea typeface="华文中宋" pitchFamily="2" charset="-122"/>
            </a:endParaRPr>
          </a:p>
          <a:p>
            <a:endParaRPr lang="zh-CN" altLang="zh-CN" sz="3200" b="1" dirty="0">
              <a:latin typeface="Times New Roman" panose="02020603050405020304" pitchFamily="18" charset="0"/>
              <a:ea typeface="华文中宋" pitchFamily="2" charset="-122"/>
            </a:endParaRPr>
          </a:p>
          <a:p>
            <a:r>
              <a:rPr lang="zh-CN" altLang="en-US" sz="3200" b="1" dirty="0">
                <a:latin typeface="Times New Roman" panose="02020603050405020304" pitchFamily="18" charset="0"/>
                <a:ea typeface="华文中宋" pitchFamily="2" charset="-122"/>
              </a:rPr>
              <a:t>扇形的半径</a:t>
            </a:r>
            <a:r>
              <a:rPr lang="zh-CN" altLang="zh-CN" sz="3200" b="1" dirty="0">
                <a:latin typeface="Times New Roman" panose="02020603050405020304" pitchFamily="18" charset="0"/>
                <a:ea typeface="华文中宋" pitchFamily="2" charset="-122"/>
              </a:rPr>
              <a:t>R=____</a:t>
            </a:r>
            <a:r>
              <a:rPr lang="zh-CN" altLang="en-US" sz="3200" b="1" dirty="0">
                <a:latin typeface="Times New Roman" panose="02020603050405020304" pitchFamily="18" charset="0"/>
                <a:ea typeface="华文中宋" pitchFamily="2" charset="-122"/>
              </a:rPr>
              <a:t>． </a:t>
            </a:r>
            <a:endParaRPr lang="zh-CN" altLang="en-US" sz="3200" b="1" dirty="0">
              <a:latin typeface="Times New Roman" panose="02020603050405020304" pitchFamily="18" charset="0"/>
              <a:ea typeface="华文中宋" pitchFamily="2" charset="-122"/>
            </a:endParaRPr>
          </a:p>
        </p:txBody>
      </p:sp>
      <p:sp>
        <p:nvSpPr>
          <p:cNvPr id="3081" name="Rectangle 7"/>
          <p:cNvSpPr/>
          <p:nvPr/>
        </p:nvSpPr>
        <p:spPr>
          <a:xfrm>
            <a:off x="34925" y="4148138"/>
            <a:ext cx="8820150" cy="15541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zh-CN" sz="3200" b="1" dirty="0">
                <a:latin typeface="Times New Roman" panose="02020603050405020304" pitchFamily="18" charset="0"/>
                <a:ea typeface="华文中宋" pitchFamily="2" charset="-122"/>
              </a:rPr>
              <a:t>3</a:t>
            </a:r>
            <a:r>
              <a:rPr lang="zh-CN" altLang="en-US" sz="3200" b="1" dirty="0">
                <a:latin typeface="Times New Roman" panose="02020603050405020304" pitchFamily="18" charset="0"/>
                <a:ea typeface="华文中宋" pitchFamily="2" charset="-122"/>
              </a:rPr>
              <a:t>、已知半径为</a:t>
            </a:r>
            <a:r>
              <a:rPr lang="zh-CN" altLang="zh-CN" sz="3200" b="1" dirty="0">
                <a:latin typeface="Times New Roman" panose="02020603050405020304" pitchFamily="18" charset="0"/>
                <a:ea typeface="华文中宋" pitchFamily="2" charset="-122"/>
              </a:rPr>
              <a:t>2cm</a:t>
            </a:r>
            <a:r>
              <a:rPr lang="zh-CN" altLang="en-US" sz="3200" b="1" dirty="0">
                <a:latin typeface="Times New Roman" panose="02020603050405020304" pitchFamily="18" charset="0"/>
                <a:ea typeface="华文中宋" pitchFamily="2" charset="-122"/>
              </a:rPr>
              <a:t>的扇形，其弧长为          ，</a:t>
            </a:r>
            <a:endParaRPr lang="zh-CN" altLang="en-US" sz="3200" b="1" dirty="0">
              <a:latin typeface="Times New Roman" panose="02020603050405020304" pitchFamily="18" charset="0"/>
              <a:ea typeface="华文中宋" pitchFamily="2" charset="-122"/>
            </a:endParaRPr>
          </a:p>
          <a:p>
            <a:endParaRPr lang="zh-CN" altLang="zh-CN" sz="3200" b="1" dirty="0">
              <a:latin typeface="Times New Roman" panose="02020603050405020304" pitchFamily="18" charset="0"/>
              <a:ea typeface="华文中宋" pitchFamily="2" charset="-122"/>
            </a:endParaRPr>
          </a:p>
          <a:p>
            <a:r>
              <a:rPr lang="zh-CN" altLang="en-US" sz="3200" b="1" dirty="0">
                <a:latin typeface="Times New Roman" panose="02020603050405020304" pitchFamily="18" charset="0"/>
                <a:ea typeface="华文中宋" pitchFamily="2" charset="-122"/>
              </a:rPr>
              <a:t>则这个扇形的面积是</a:t>
            </a:r>
            <a:r>
              <a:rPr lang="zh-CN" altLang="zh-CN" sz="3200" b="1" dirty="0">
                <a:latin typeface="Times New Roman" panose="02020603050405020304" pitchFamily="18" charset="0"/>
                <a:ea typeface="华文中宋" pitchFamily="2" charset="-122"/>
              </a:rPr>
              <a:t>_________</a:t>
            </a:r>
            <a:r>
              <a:rPr lang="zh-CN" altLang="en-US" sz="3200" b="1" dirty="0">
                <a:latin typeface="Times New Roman" panose="02020603050405020304" pitchFamily="18" charset="0"/>
                <a:ea typeface="华文中宋" pitchFamily="2" charset="-122"/>
              </a:rPr>
              <a:t>．</a:t>
            </a:r>
            <a:endParaRPr lang="zh-CN" altLang="en-US" sz="3200" b="1" dirty="0">
              <a:latin typeface="Times New Roman" panose="02020603050405020304" pitchFamily="18" charset="0"/>
              <a:ea typeface="华文中宋" pitchFamily="2" charset="-122"/>
            </a:endParaRPr>
          </a:p>
        </p:txBody>
      </p:sp>
      <p:graphicFrame>
        <p:nvGraphicFramePr>
          <p:cNvPr id="3077" name="Object 8"/>
          <p:cNvGraphicFramePr>
            <a:graphicFrameLocks noChangeAspect="1"/>
          </p:cNvGraphicFramePr>
          <p:nvPr>
            <p:ph sz="quarter" idx="4"/>
          </p:nvPr>
        </p:nvGraphicFramePr>
        <p:xfrm>
          <a:off x="6767513" y="3898900"/>
          <a:ext cx="719137" cy="1152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6" name="" r:id="rId7" imgW="254000" imgH="407035" progId="Equation.DSMT4">
                  <p:embed/>
                </p:oleObj>
              </mc:Choice>
              <mc:Fallback>
                <p:oleObj name="" r:id="rId7" imgW="254000" imgH="407035" progId="Equation.DSMT4">
                  <p:embed/>
                  <p:pic>
                    <p:nvPicPr>
                      <p:cNvPr id="0" name="图片 3085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6767513" y="3898900"/>
                        <a:ext cx="719137" cy="1152525"/>
                      </a:xfrm>
                      <a:prstGeom prst="rect">
                        <a:avLst/>
                      </a:prstGeom>
                      <a:noFill/>
                      <a:ln w="38100"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249" name="Object 9"/>
          <p:cNvGraphicFramePr>
            <a:graphicFrameLocks noChangeAspect="1"/>
          </p:cNvGraphicFramePr>
          <p:nvPr/>
        </p:nvGraphicFramePr>
        <p:xfrm>
          <a:off x="4089400" y="4587875"/>
          <a:ext cx="1751013" cy="1114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7" name="" r:id="rId9" imgW="495300" imgH="406400" progId="Equation.DSMT4">
                  <p:embed/>
                </p:oleObj>
              </mc:Choice>
              <mc:Fallback>
                <p:oleObj name="" r:id="rId9" imgW="495300" imgH="406400" progId="Equation.DSMT4">
                  <p:embed/>
                  <p:pic>
                    <p:nvPicPr>
                      <p:cNvPr id="0" name="图片 3086"/>
                      <p:cNvPicPr/>
                      <p:nvPr/>
                    </p:nvPicPr>
                    <p:blipFill>
                      <a:blip r:embed="rId10">
                        <a:clrChange>
                          <a:clrFrom>
                            <a:srgbClr val="000000"/>
                          </a:clrFrom>
                          <a:clrTo>
                            <a:srgbClr val="FF0000"/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4089400" y="4587875"/>
                        <a:ext cx="1751013" cy="11144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2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2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90" name="Text Box 2">
            <a:hlinkClick r:id="rId1" action="ppaction://hlinksldjump"/>
          </p:cNvPr>
          <p:cNvSpPr txBox="1"/>
          <p:nvPr/>
        </p:nvSpPr>
        <p:spPr>
          <a:xfrm>
            <a:off x="107950" y="938213"/>
            <a:ext cx="8712200" cy="15700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latin typeface="Times New Roman" panose="02020603050405020304" pitchFamily="18" charset="0"/>
                <a:ea typeface="华文中宋" pitchFamily="2" charset="-122"/>
              </a:rPr>
              <a:t>如图、水平放置的圆柱形排水管道的截面半径是</a:t>
            </a:r>
            <a:r>
              <a:rPr lang="zh-CN" altLang="zh-CN" sz="3200" b="1" dirty="0">
                <a:latin typeface="Times New Roman" panose="02020603050405020304" pitchFamily="18" charset="0"/>
                <a:ea typeface="华文中宋" pitchFamily="2" charset="-122"/>
              </a:rPr>
              <a:t>0.6cm</a:t>
            </a:r>
            <a:r>
              <a:rPr lang="zh-CN" altLang="en-US" sz="3200" b="1" dirty="0">
                <a:latin typeface="Times New Roman" panose="02020603050405020304" pitchFamily="18" charset="0"/>
                <a:ea typeface="华文中宋" pitchFamily="2" charset="-122"/>
              </a:rPr>
              <a:t>，其中水面高</a:t>
            </a:r>
            <a:r>
              <a:rPr lang="zh-CN" altLang="zh-CN" sz="3200" b="1" dirty="0">
                <a:latin typeface="Times New Roman" panose="02020603050405020304" pitchFamily="18" charset="0"/>
                <a:ea typeface="华文中宋" pitchFamily="2" charset="-122"/>
              </a:rPr>
              <a:t>0.3cm</a:t>
            </a:r>
            <a:r>
              <a:rPr lang="zh-CN" altLang="en-US" sz="3200" b="1" dirty="0">
                <a:latin typeface="Times New Roman" panose="02020603050405020304" pitchFamily="18" charset="0"/>
                <a:ea typeface="华文中宋" pitchFamily="2" charset="-122"/>
              </a:rPr>
              <a:t>，求截面上有水部分的面积。</a:t>
            </a:r>
            <a:endParaRPr lang="zh-CN" altLang="en-US" sz="3200" b="1" dirty="0">
              <a:latin typeface="Times New Roman" panose="02020603050405020304" pitchFamily="18" charset="0"/>
              <a:ea typeface="华文中宋" pitchFamily="2" charset="-122"/>
            </a:endParaRPr>
          </a:p>
        </p:txBody>
      </p:sp>
      <p:grpSp>
        <p:nvGrpSpPr>
          <p:cNvPr id="12291" name="Group 3"/>
          <p:cNvGrpSpPr/>
          <p:nvPr/>
        </p:nvGrpSpPr>
        <p:grpSpPr>
          <a:xfrm>
            <a:off x="5776913" y="1989138"/>
            <a:ext cx="3332162" cy="2389187"/>
            <a:chOff x="0" y="0"/>
            <a:chExt cx="2099" cy="1505"/>
          </a:xfrm>
        </p:grpSpPr>
        <p:sp>
          <p:nvSpPr>
            <p:cNvPr id="12299" name="Line 4"/>
            <p:cNvSpPr/>
            <p:nvPr/>
          </p:nvSpPr>
          <p:spPr>
            <a:xfrm>
              <a:off x="363" y="1134"/>
              <a:ext cx="1270" cy="0"/>
            </a:xfrm>
            <a:prstGeom prst="line">
              <a:avLst/>
            </a:prstGeom>
            <a:ln w="412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grpSp>
          <p:nvGrpSpPr>
            <p:cNvPr id="12300" name="Group 5"/>
            <p:cNvGrpSpPr/>
            <p:nvPr/>
          </p:nvGrpSpPr>
          <p:grpSpPr>
            <a:xfrm>
              <a:off x="0" y="0"/>
              <a:ext cx="2099" cy="1505"/>
              <a:chOff x="0" y="0"/>
              <a:chExt cx="2099" cy="1505"/>
            </a:xfrm>
          </p:grpSpPr>
          <p:sp>
            <p:nvSpPr>
              <p:cNvPr id="12301" name="Oval 6"/>
              <p:cNvSpPr>
                <a:spLocks noChangeAspect="1"/>
              </p:cNvSpPr>
              <p:nvPr/>
            </p:nvSpPr>
            <p:spPr>
              <a:xfrm>
                <a:off x="227" y="0"/>
                <a:ext cx="1505" cy="1505"/>
              </a:xfrm>
              <a:prstGeom prst="ellipse">
                <a:avLst/>
              </a:prstGeom>
              <a:noFill/>
              <a:ln w="4127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 wrap="none" anchor="ctr"/>
              <a:p>
                <a:endParaRPr lang="zh-CN" altLang="en-US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12302" name="Oval 7"/>
              <p:cNvSpPr/>
              <p:nvPr/>
            </p:nvSpPr>
            <p:spPr>
              <a:xfrm>
                <a:off x="952" y="707"/>
                <a:ext cx="45" cy="50"/>
              </a:xfrm>
              <a:prstGeom prst="ellipse">
                <a:avLst/>
              </a:prstGeom>
              <a:solidFill>
                <a:schemeClr val="accent1"/>
              </a:solidFill>
              <a:ln w="4127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 wrap="none" anchor="ctr"/>
              <a:p>
                <a:endParaRPr lang="zh-CN" altLang="en-US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12303" name="Line 8"/>
              <p:cNvSpPr/>
              <p:nvPr/>
            </p:nvSpPr>
            <p:spPr>
              <a:xfrm>
                <a:off x="453" y="1225"/>
                <a:ext cx="1045" cy="0"/>
              </a:xfrm>
              <a:prstGeom prst="line">
                <a:avLst/>
              </a:prstGeom>
              <a:ln w="31750" cap="flat" cmpd="sng">
                <a:solidFill>
                  <a:srgbClr val="3366FF"/>
                </a:solidFill>
                <a:prstDash val="dash"/>
                <a:headEnd type="none" w="med" len="med"/>
                <a:tailEnd type="none" w="med" len="med"/>
              </a:ln>
            </p:spPr>
          </p:sp>
          <p:sp>
            <p:nvSpPr>
              <p:cNvPr id="12304" name="Line 9"/>
              <p:cNvSpPr/>
              <p:nvPr/>
            </p:nvSpPr>
            <p:spPr>
              <a:xfrm>
                <a:off x="590" y="1315"/>
                <a:ext cx="771" cy="0"/>
              </a:xfrm>
              <a:prstGeom prst="line">
                <a:avLst/>
              </a:prstGeom>
              <a:ln w="31750" cap="flat" cmpd="sng">
                <a:solidFill>
                  <a:srgbClr val="3366FF"/>
                </a:solidFill>
                <a:prstDash val="dash"/>
                <a:headEnd type="none" w="med" len="med"/>
                <a:tailEnd type="none" w="med" len="med"/>
              </a:ln>
            </p:spPr>
          </p:sp>
          <p:sp>
            <p:nvSpPr>
              <p:cNvPr id="12305" name="Line 10"/>
              <p:cNvSpPr/>
              <p:nvPr/>
            </p:nvSpPr>
            <p:spPr>
              <a:xfrm>
                <a:off x="680" y="1406"/>
                <a:ext cx="545" cy="0"/>
              </a:xfrm>
              <a:prstGeom prst="line">
                <a:avLst/>
              </a:prstGeom>
              <a:ln w="31750" cap="flat" cmpd="sng">
                <a:solidFill>
                  <a:srgbClr val="3366FF"/>
                </a:solidFill>
                <a:prstDash val="dash"/>
                <a:headEnd type="none" w="med" len="med"/>
                <a:tailEnd type="none" w="med" len="med"/>
              </a:ln>
            </p:spPr>
          </p:sp>
          <p:sp>
            <p:nvSpPr>
              <p:cNvPr id="12306" name="Line 11"/>
              <p:cNvSpPr/>
              <p:nvPr/>
            </p:nvSpPr>
            <p:spPr>
              <a:xfrm>
                <a:off x="907" y="1452"/>
                <a:ext cx="181" cy="0"/>
              </a:xfrm>
              <a:prstGeom prst="line">
                <a:avLst/>
              </a:prstGeom>
              <a:ln w="31750" cap="flat" cmpd="sng">
                <a:solidFill>
                  <a:srgbClr val="FFFF66"/>
                </a:solidFill>
                <a:prstDash val="dash"/>
                <a:headEnd type="none" w="med" len="med"/>
                <a:tailEnd type="none" w="med" len="med"/>
              </a:ln>
            </p:spPr>
          </p:sp>
          <p:sp>
            <p:nvSpPr>
              <p:cNvPr id="12307" name="Text Box 12"/>
              <p:cNvSpPr txBox="1"/>
              <p:nvPr/>
            </p:nvSpPr>
            <p:spPr>
              <a:xfrm>
                <a:off x="952" y="499"/>
                <a:ext cx="421" cy="36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p>
                <a:r>
                  <a:rPr lang="zh-CN" altLang="zh-CN" sz="3200" b="1" dirty="0">
                    <a:latin typeface="Arial" panose="020B0604020202020204" pitchFamily="34" charset="0"/>
                  </a:rPr>
                  <a:t>0</a:t>
                </a:r>
                <a:endParaRPr lang="zh-CN" altLang="zh-CN" sz="3200" b="1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12308" name="Text Box 13"/>
              <p:cNvSpPr txBox="1"/>
              <p:nvPr/>
            </p:nvSpPr>
            <p:spPr>
              <a:xfrm>
                <a:off x="1678" y="998"/>
                <a:ext cx="421" cy="36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p>
                <a:r>
                  <a:rPr lang="zh-CN" altLang="zh-CN" sz="3200" b="1" dirty="0">
                    <a:latin typeface="Arial" panose="020B0604020202020204" pitchFamily="34" charset="0"/>
                  </a:rPr>
                  <a:t>B</a:t>
                </a:r>
                <a:endParaRPr lang="zh-CN" altLang="zh-CN" sz="3200" b="1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12309" name="Text Box 14"/>
              <p:cNvSpPr txBox="1"/>
              <p:nvPr/>
            </p:nvSpPr>
            <p:spPr>
              <a:xfrm>
                <a:off x="0" y="998"/>
                <a:ext cx="421" cy="36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p>
                <a:r>
                  <a:rPr lang="zh-CN" altLang="zh-CN" sz="3200" b="1" dirty="0">
                    <a:latin typeface="Arial" panose="020B0604020202020204" pitchFamily="34" charset="0"/>
                  </a:rPr>
                  <a:t>A</a:t>
                </a:r>
                <a:endParaRPr lang="zh-CN" altLang="zh-CN" sz="3200" b="1" dirty="0">
                  <a:latin typeface="Arial" panose="020B0604020202020204" pitchFamily="34" charset="0"/>
                </a:endParaRPr>
              </a:p>
            </p:txBody>
          </p:sp>
        </p:grpSp>
      </p:grpSp>
      <p:sp>
        <p:nvSpPr>
          <p:cNvPr id="11279" name="Text Box 15"/>
          <p:cNvSpPr txBox="1"/>
          <p:nvPr/>
        </p:nvSpPr>
        <p:spPr>
          <a:xfrm>
            <a:off x="7073900" y="4292600"/>
            <a:ext cx="668338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zh-CN" sz="3200" b="1" dirty="0">
                <a:latin typeface="Arial" panose="020B0604020202020204" pitchFamily="34" charset="0"/>
              </a:rPr>
              <a:t>C</a:t>
            </a:r>
            <a:endParaRPr lang="zh-CN" altLang="zh-CN" sz="3200" b="1" dirty="0">
              <a:latin typeface="Arial" panose="020B0604020202020204" pitchFamily="34" charset="0"/>
            </a:endParaRPr>
          </a:p>
        </p:txBody>
      </p:sp>
      <p:sp>
        <p:nvSpPr>
          <p:cNvPr id="11280" name="Text Box 16"/>
          <p:cNvSpPr txBox="1"/>
          <p:nvPr/>
        </p:nvSpPr>
        <p:spPr>
          <a:xfrm>
            <a:off x="6948488" y="3357563"/>
            <a:ext cx="431800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zh-CN" sz="2800" b="1" dirty="0">
                <a:latin typeface="Arial" panose="020B0604020202020204" pitchFamily="34" charset="0"/>
              </a:rPr>
              <a:t>D</a:t>
            </a:r>
            <a:endParaRPr lang="zh-CN" altLang="zh-CN" sz="2800" b="1" dirty="0">
              <a:latin typeface="Arial" panose="020B0604020202020204" pitchFamily="34" charset="0"/>
            </a:endParaRPr>
          </a:p>
        </p:txBody>
      </p:sp>
      <p:sp>
        <p:nvSpPr>
          <p:cNvPr id="11281" name="Line 17"/>
          <p:cNvSpPr/>
          <p:nvPr/>
        </p:nvSpPr>
        <p:spPr>
          <a:xfrm>
            <a:off x="7308850" y="3141663"/>
            <a:ext cx="0" cy="1223962"/>
          </a:xfrm>
          <a:prstGeom prst="line">
            <a:avLst/>
          </a:prstGeom>
          <a:ln w="31750" cap="flat" cmpd="sng">
            <a:solidFill>
              <a:srgbClr val="FF0000"/>
            </a:solidFill>
            <a:prstDash val="dash"/>
            <a:headEnd type="none" w="med" len="med"/>
            <a:tailEnd type="none" w="med" len="med"/>
          </a:ln>
        </p:spPr>
      </p:sp>
      <p:sp>
        <p:nvSpPr>
          <p:cNvPr id="11282" name="Line 18"/>
          <p:cNvSpPr/>
          <p:nvPr/>
        </p:nvSpPr>
        <p:spPr>
          <a:xfrm flipH="1">
            <a:off x="6300788" y="3141663"/>
            <a:ext cx="1081087" cy="647700"/>
          </a:xfrm>
          <a:prstGeom prst="line">
            <a:avLst/>
          </a:prstGeom>
          <a:ln w="31750" cap="flat" cmpd="sng">
            <a:solidFill>
              <a:srgbClr val="FF0000"/>
            </a:solidFill>
            <a:prstDash val="dash"/>
            <a:headEnd type="none" w="med" len="med"/>
            <a:tailEnd type="none" w="med" len="med"/>
          </a:ln>
        </p:spPr>
      </p:sp>
      <p:sp>
        <p:nvSpPr>
          <p:cNvPr id="11283" name="Line 19"/>
          <p:cNvSpPr/>
          <p:nvPr/>
        </p:nvSpPr>
        <p:spPr>
          <a:xfrm>
            <a:off x="7381875" y="3213100"/>
            <a:ext cx="1008063" cy="576263"/>
          </a:xfrm>
          <a:prstGeom prst="line">
            <a:avLst/>
          </a:prstGeom>
          <a:ln w="31750" cap="flat" cmpd="sng">
            <a:solidFill>
              <a:srgbClr val="FF0000"/>
            </a:solidFill>
            <a:prstDash val="dash"/>
            <a:headEnd type="none" w="med" len="med"/>
            <a:tailEnd type="none" w="med" len="med"/>
          </a:ln>
        </p:spPr>
      </p:sp>
      <p:sp>
        <p:nvSpPr>
          <p:cNvPr id="11284" name="Text Box 20"/>
          <p:cNvSpPr txBox="1"/>
          <p:nvPr/>
        </p:nvSpPr>
        <p:spPr>
          <a:xfrm>
            <a:off x="755650" y="2924175"/>
            <a:ext cx="3889375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华文中宋" pitchFamily="2" charset="-122"/>
              </a:rPr>
              <a:t>S</a:t>
            </a:r>
            <a:r>
              <a:rPr lang="zh-CN" altLang="en-US" sz="3200" b="1" baseline="-25000" dirty="0">
                <a:solidFill>
                  <a:srgbClr val="FF0000"/>
                </a:solidFill>
                <a:latin typeface="Times New Roman" panose="02020603050405020304" pitchFamily="18" charset="0"/>
                <a:ea typeface="华文中宋" pitchFamily="2" charset="-122"/>
              </a:rPr>
              <a:t>弓形</a:t>
            </a:r>
            <a:r>
              <a:rPr lang="zh-CN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华文中宋" pitchFamily="2" charset="-122"/>
              </a:rPr>
              <a:t>= S</a:t>
            </a:r>
            <a:r>
              <a:rPr lang="zh-CN" altLang="en-US" sz="3200" b="1" baseline="-25000" dirty="0">
                <a:solidFill>
                  <a:srgbClr val="FF0000"/>
                </a:solidFill>
                <a:latin typeface="Times New Roman" panose="02020603050405020304" pitchFamily="18" charset="0"/>
                <a:ea typeface="华文中宋" pitchFamily="2" charset="-122"/>
              </a:rPr>
              <a:t>扇形</a:t>
            </a:r>
            <a:r>
              <a:rPr lang="zh-CN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华文中宋" pitchFamily="2" charset="-122"/>
              </a:rPr>
              <a:t>- S</a:t>
            </a:r>
            <a:r>
              <a:rPr lang="zh-CN" altLang="zh-CN" sz="3200" b="1" baseline="-25000" dirty="0">
                <a:solidFill>
                  <a:srgbClr val="FF0000"/>
                </a:solidFill>
                <a:latin typeface="Times New Roman" panose="02020603050405020304" pitchFamily="18" charset="0"/>
                <a:ea typeface="华文中宋" pitchFamily="2" charset="-122"/>
              </a:rPr>
              <a:t>△</a:t>
            </a:r>
            <a:endParaRPr lang="zh-CN" altLang="zh-CN" sz="3200" b="1" baseline="-25000" dirty="0">
              <a:solidFill>
                <a:srgbClr val="FF0000"/>
              </a:solidFill>
              <a:latin typeface="Times New Roman" panose="02020603050405020304" pitchFamily="18" charset="0"/>
              <a:ea typeface="华文中宋" pitchFamily="2" charset="-122"/>
            </a:endParaRPr>
          </a:p>
        </p:txBody>
      </p:sp>
      <p:sp>
        <p:nvSpPr>
          <p:cNvPr id="11285" name="Line 21"/>
          <p:cNvSpPr/>
          <p:nvPr/>
        </p:nvSpPr>
        <p:spPr>
          <a:xfrm>
            <a:off x="6300788" y="3789363"/>
            <a:ext cx="1008062" cy="576262"/>
          </a:xfrm>
          <a:prstGeom prst="line">
            <a:avLst/>
          </a:prstGeom>
          <a:ln w="31750" cap="flat" cmpd="sng">
            <a:solidFill>
              <a:srgbClr val="FF0000"/>
            </a:solidFill>
            <a:prstDash val="dash"/>
            <a:headEnd type="none" w="med" len="med"/>
            <a:tailEnd type="none" w="med" len="med"/>
          </a:ln>
        </p:spPr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2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12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12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112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112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112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1" dur="500"/>
                                        <p:tgtEl>
                                          <p:spTgt spid="112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79" grpId="0"/>
      <p:bldP spid="11280" grpId="0"/>
      <p:bldP spid="11284" grpId="0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CFDEF3"/>
      </a:accent1>
      <a:accent2>
        <a:srgbClr val="333399"/>
      </a:accent2>
      <a:accent3>
        <a:srgbClr val="FFFFFF"/>
      </a:accent3>
      <a:accent4>
        <a:srgbClr val="000000"/>
      </a:accent4>
      <a:accent5>
        <a:srgbClr val="E4ECF8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FDEF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E4ECF8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7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9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836</Words>
  <Application>WPS 演示</Application>
  <PresentationFormat>全屏显示(4:3)</PresentationFormat>
  <Paragraphs>98</Paragraphs>
  <Slides>13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18</vt:i4>
      </vt:variant>
      <vt:variant>
        <vt:lpstr>幻灯片标题</vt:lpstr>
      </vt:variant>
      <vt:variant>
        <vt:i4>13</vt:i4>
      </vt:variant>
    </vt:vector>
  </HeadingPairs>
  <TitlesOfParts>
    <vt:vector size="40" baseType="lpstr">
      <vt:lpstr>Arial</vt:lpstr>
      <vt:lpstr>宋体</vt:lpstr>
      <vt:lpstr>Wingdings</vt:lpstr>
      <vt:lpstr>Calibri</vt:lpstr>
      <vt:lpstr>Times New Roman</vt:lpstr>
      <vt:lpstr>华文中宋</vt:lpstr>
      <vt:lpstr>微软雅黑</vt:lpstr>
      <vt:lpstr>Arial Unicode MS</vt:lpstr>
      <vt:lpstr>默认设计模板</vt:lpstr>
      <vt:lpstr>Equation.DSMT4</vt:lpstr>
      <vt:lpstr>Equation.DSMT4</vt:lpstr>
      <vt:lpstr>Equation.DSMT4</vt:lpstr>
      <vt:lpstr>Equation.DSMT4</vt:lpstr>
      <vt:lpstr>Equation.DSMT4</vt:lpstr>
      <vt:lpstr>Equations</vt:lpstr>
      <vt:lpstr>Equation.DSMT4</vt:lpstr>
      <vt:lpstr>Equation.DSMT4</vt:lpstr>
      <vt:lpstr>Equation.DSMT4</vt:lpstr>
      <vt:lpstr>Equation.DSMT4</vt:lpstr>
      <vt:lpstr>Equations</vt:lpstr>
      <vt:lpstr>Equations</vt:lpstr>
      <vt:lpstr>Equations</vt:lpstr>
      <vt:lpstr>Equations</vt:lpstr>
      <vt:lpstr>Equations</vt:lpstr>
      <vt:lpstr>Equations</vt:lpstr>
      <vt:lpstr>Equations</vt:lpstr>
      <vt:lpstr>Equation.DSMT4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Administrator</cp:lastModifiedBy>
  <cp:revision>7</cp:revision>
  <dcterms:created xsi:type="dcterms:W3CDTF">2013-01-25T01:44:32Z</dcterms:created>
  <dcterms:modified xsi:type="dcterms:W3CDTF">2017-12-21T12:02:16Z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2052-10.1.0.7023</vt:lpwstr>
  </property>
</Properties>
</file>