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5" r:id="rId3"/>
    <p:sldId id="270" r:id="rId4"/>
    <p:sldId id="272" r:id="rId5"/>
    <p:sldId id="274" r:id="rId6"/>
    <p:sldId id="273" r:id="rId7"/>
    <p:sldId id="275" r:id="rId8"/>
    <p:sldId id="258" r:id="rId9"/>
    <p:sldId id="279" r:id="rId10"/>
    <p:sldId id="280" r:id="rId11"/>
    <p:sldId id="281" r:id="rId12"/>
    <p:sldId id="266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949"/>
  </p:normalViewPr>
  <p:slideViewPr>
    <p:cSldViewPr showGuides="1">
      <p:cViewPr varScale="1">
        <p:scale>
          <a:sx n="65" d="100"/>
          <a:sy n="65" d="100"/>
        </p:scale>
        <p:origin x="-1536" y="-108"/>
      </p:cViewPr>
      <p:guideLst>
        <p:guide orient="horz" pos="2159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2"/>
          <p:cNvSpPr/>
          <p:nvPr/>
        </p:nvSpPr>
        <p:spPr>
          <a:xfrm>
            <a:off x="1116013" y="2206625"/>
            <a:ext cx="7345362" cy="2735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地球水资源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04813"/>
            <a:ext cx="3684588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4500563" y="909638"/>
            <a:ext cx="3816350" cy="447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     1993年1月18日，第47界联合国大会通过并确定，自1993年起，将每年的3月22日定为世界水日。说一说确定世界水日的意义。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684213" y="4076700"/>
            <a:ext cx="3379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国家节水标志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WordArt 2"/>
          <p:cNvSpPr/>
          <p:nvPr/>
        </p:nvSpPr>
        <p:spPr>
          <a:xfrm>
            <a:off x="1403350" y="2060575"/>
            <a:ext cx="6697663" cy="295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2133600"/>
            <a:ext cx="4410075" cy="3198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413" y="1485900"/>
            <a:ext cx="3686175" cy="3608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4"/>
          <p:cNvSpPr txBox="1"/>
          <p:nvPr/>
        </p:nvSpPr>
        <p:spPr>
          <a:xfrm>
            <a:off x="965200" y="423863"/>
            <a:ext cx="63436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多么美丽的地球母亲啊！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581025" y="344488"/>
            <a:ext cx="831215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！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4102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341438"/>
            <a:ext cx="6362700" cy="4598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/>
      <p:bldP spid="4101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773238"/>
            <a:ext cx="5905500" cy="3522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908175" y="404813"/>
            <a:ext cx="5205413" cy="109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</a:rPr>
              <a:t>大量的海水</a:t>
            </a:r>
            <a:endParaRPr lang="zh-CN" altLang="en-US" sz="6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557338"/>
            <a:ext cx="8304212" cy="396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1773238"/>
            <a:ext cx="5076825" cy="3732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1851025" y="622300"/>
            <a:ext cx="61055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我们需要的淡水！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485900"/>
            <a:ext cx="7561262" cy="497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844550" y="463550"/>
            <a:ext cx="71834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美丽的溪流！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270000"/>
            <a:ext cx="7046913" cy="422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8" y="1614488"/>
            <a:ext cx="5419725" cy="362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4"/>
          <p:cNvSpPr txBox="1"/>
          <p:nvPr/>
        </p:nvSpPr>
        <p:spPr>
          <a:xfrm>
            <a:off x="2116138" y="409575"/>
            <a:ext cx="55514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绚丽的雪山！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8197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485900"/>
            <a:ext cx="8521700" cy="4751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3" y="260350"/>
            <a:ext cx="5256212" cy="384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828675" y="4221163"/>
            <a:ext cx="41036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65×32%=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755650" y="4941888"/>
            <a:ext cx="41052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65×（1＋32%）=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755650" y="5734050"/>
            <a:ext cx="41052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65×（1－32%）=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2771775" y="4221163"/>
            <a:ext cx="1025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20.8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3924300" y="4941888"/>
            <a:ext cx="10255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85.8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3997325" y="5734050"/>
            <a:ext cx="10255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44.2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6084888" y="404813"/>
            <a:ext cx="1096962" cy="54975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计算下面各题。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/>
      <p:bldP spid="10245" grpId="0" bldLvl="0"/>
      <p:bldP spid="10246" grpId="0" bldLvl="0"/>
      <p:bldP spid="10247" grpId="0" bldLvl="0"/>
      <p:bldP spid="1024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828675" y="1485900"/>
            <a:ext cx="69119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（1）780千克的32%是多少？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539750" y="3286125"/>
            <a:ext cx="76073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    （2）化工厂前年用水650万吨，去年比前年增加20%。去年用水多少万吨？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1547813" y="2349500"/>
            <a:ext cx="41036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780×32% =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3857625" y="2357438"/>
            <a:ext cx="32861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249.6千克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1620838" y="5086350"/>
            <a:ext cx="41036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650×（1+20%） =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5148263" y="5157788"/>
            <a:ext cx="17287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780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5940425" y="5157788"/>
            <a:ext cx="13398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万吨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3" name="WordArt 9" descr="weave"/>
          <p:cNvSpPr>
            <a:spLocks noChangeArrowheads="1" noChangeShapeType="1"/>
          </p:cNvSpPr>
          <p:nvPr/>
        </p:nvSpPr>
        <p:spPr bwMode="auto">
          <a:xfrm>
            <a:off x="179388" y="188913"/>
            <a:ext cx="2520950" cy="792162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简单计算</a:t>
            </a:r>
            <a:endParaRPr kumimoji="0" lang="zh-CN" altLang="en-US" sz="3600" b="1" i="0" u="none" strike="noStrike" kern="1200" cap="none" spc="0" normalizeH="0" baseline="0" noProof="0" smtClean="0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/>
      <p:bldP spid="11268" grpId="0" bldLvl="0"/>
      <p:bldP spid="11269" grpId="0" bldLvl="0"/>
      <p:bldP spid="11270" grpId="0" bldLvl="0"/>
      <p:bldP spid="11271" grpId="0" bldLvl="0"/>
      <p:bldP spid="1127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7" name="Text Box 2"/>
          <p:cNvSpPr txBox="1"/>
          <p:nvPr/>
        </p:nvSpPr>
        <p:spPr>
          <a:xfrm>
            <a:off x="539750" y="1412875"/>
            <a:ext cx="7916863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     根据联合国环境署资料表明，地球上每8秒就有一名儿童死于不洁水资源而导致的疾病。人类疾病的80%与水有关。全世界每年有多少儿童死于因不洁水源而导致的疾病？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WordArt 3" descr="weave"/>
          <p:cNvSpPr>
            <a:spLocks noChangeArrowheads="1" noChangeShapeType="1"/>
          </p:cNvSpPr>
          <p:nvPr/>
        </p:nvSpPr>
        <p:spPr bwMode="auto">
          <a:xfrm>
            <a:off x="468313" y="404813"/>
            <a:ext cx="2160587" cy="7207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练一练</a:t>
            </a:r>
            <a:endParaRPr kumimoji="0" lang="zh-CN" altLang="en-US" sz="3600" b="1" i="0" u="none" strike="noStrike" kern="1200" cap="none" spc="0" normalizeH="0" baseline="0" noProof="0" smtClean="0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2197100" y="3429000"/>
            <a:ext cx="5111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60×60×24×365=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5508625" y="3429000"/>
            <a:ext cx="215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31536000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1908175" y="4510088"/>
            <a:ext cx="42481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31536000÷8=3942000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7380288" y="3429000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秒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539750" y="3429000"/>
            <a:ext cx="1439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每年有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915670" imgH="215900" progId="Equations">
                  <p:embed/>
                </p:oleObj>
              </mc:Choice>
              <mc:Fallback>
                <p:oleObj name="" r:id="rId2" imgW="915670" imgH="215900" progId="Equations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8" name="Text Box 10"/>
          <p:cNvSpPr txBox="1"/>
          <p:nvPr/>
        </p:nvSpPr>
        <p:spPr>
          <a:xfrm>
            <a:off x="5724525" y="4581525"/>
            <a:ext cx="79216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人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  <p:bldP spid="12293" grpId="0" bldLvl="0"/>
      <p:bldP spid="12294" grpId="0" bldLvl="0"/>
      <p:bldP spid="12295" grpId="0" bldLvl="0"/>
      <p:bldP spid="12296" grpId="0" bldLvl="0"/>
      <p:bldP spid="12298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</Words>
  <Application>WPS 演示</Application>
  <PresentationFormat>全屏显示(4:3)</PresentationFormat>
  <Paragraphs>66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Equations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</cp:revision>
  <dcterms:created xsi:type="dcterms:W3CDTF">2014-09-16T16:44:21Z</dcterms:created>
  <dcterms:modified xsi:type="dcterms:W3CDTF">2017-12-22T05:03:04Z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