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3" r:id="rId4"/>
    <p:sldId id="296" r:id="rId5"/>
    <p:sldId id="297" r:id="rId6"/>
    <p:sldId id="344" r:id="rId7"/>
    <p:sldId id="299" r:id="rId8"/>
    <p:sldId id="342" r:id="rId9"/>
    <p:sldId id="301" r:id="rId10"/>
    <p:sldId id="302" r:id="rId11"/>
    <p:sldId id="303" r:id="rId12"/>
    <p:sldId id="304" r:id="rId13"/>
    <p:sldId id="341" r:id="rId14"/>
    <p:sldId id="310" r:id="rId15"/>
    <p:sldId id="309" r:id="rId16"/>
    <p:sldId id="311" r:id="rId17"/>
    <p:sldId id="312" r:id="rId18"/>
    <p:sldId id="313" r:id="rId19"/>
    <p:sldId id="320" r:id="rId20"/>
    <p:sldId id="347" r:id="rId21"/>
    <p:sldId id="336" r:id="rId22"/>
    <p:sldId id="353" r:id="rId23"/>
    <p:sldId id="355" r:id="rId24"/>
    <p:sldId id="338" r:id="rId25"/>
    <p:sldId id="354" r:id="rId26"/>
    <p:sldId id="351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00"/>
    <a:srgbClr val="FF9900"/>
    <a:srgbClr val="0066FF"/>
    <a:srgbClr val="FFFF00"/>
    <a:srgbClr val="009900"/>
    <a:srgbClr val="0000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01"/>
    <p:restoredTop sz="94660"/>
  </p:normalViewPr>
  <p:slideViewPr>
    <p:cSldViewPr showGuides="1">
      <p:cViewPr varScale="1">
        <p:scale>
          <a:sx n="67" d="100"/>
          <a:sy n="67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lvl="0"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lvl="0" eaLnBrk="1" hangingPunct="1"/>
            <a:r>
              <a:rPr lang="en-US" altLang="zh-CN" dirty="0">
                <a:latin typeface="Arial" panose="020B0604020202020204" pitchFamily="34" charset="0"/>
              </a:rPr>
              <a:t>http://cai.7cxk.net 中小学课件站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autumn.mp3" TargetMode="External"/><Relationship Id="rId2" Type="http://schemas.openxmlformats.org/officeDocument/2006/relationships/audio" Target="file:///C:\Documents%20and%20Settings\Administrator\&#26700;&#38754;\unit4&#35838;&#20214;\autumn.mp3" TargetMode="Externa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winter.mp3" TargetMode="External"/><Relationship Id="rId2" Type="http://schemas.openxmlformats.org/officeDocument/2006/relationships/audio" Target="file:///C:\Documents%20and%20Settings\Administrator\&#26700;&#38754;\unit4&#35838;&#20214;\winter.mp3" TargetMode="Externa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media" Target="file:///C:\Documents%20and%20Settings\Administrator\&#26700;&#38754;\unit4&#35838;&#20214;\it's%20spring.mp3" TargetMode="External"/><Relationship Id="rId5" Type="http://schemas.openxmlformats.org/officeDocument/2006/relationships/audio" Target="file:///C:\Documents%20and%20Settings\Administrator\&#26700;&#38754;\unit4&#35838;&#20214;\it's%20spring.mp3" TargetMode="Externa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what%20season%20is%20it.mp3" TargetMode="External"/><Relationship Id="rId2" Type="http://schemas.openxmlformats.org/officeDocument/2006/relationships/audio" Target="file:///C:\Documents%20and%20Settings\Administrator\&#26700;&#38754;\unit4&#35838;&#20214;\what%20season%20is%20it.mp3" TargetMode="Externa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microsoft.com/office/2007/relationships/media" Target="file:///C:\Documents%20and%20Settings\Administrator\&#26700;&#38754;\unit4&#35838;&#20214;\it's%20summer.mp3" TargetMode="External"/><Relationship Id="rId5" Type="http://schemas.openxmlformats.org/officeDocument/2006/relationships/audio" Target="file:///C:\Documents%20and%20Settings\Administrator\&#26700;&#38754;\unit4&#35838;&#20214;\it's%20summer.mp3" TargetMode="Externa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what%20season%20is%20it.mp3" TargetMode="External"/><Relationship Id="rId2" Type="http://schemas.openxmlformats.org/officeDocument/2006/relationships/audio" Target="file:///C:\Documents%20and%20Settings\Administrator\&#26700;&#38754;\unit4&#35838;&#20214;\what%20season%20is%20it.mp3" TargetMode="Externa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it's%20autumn.mp3" TargetMode="External"/><Relationship Id="rId2" Type="http://schemas.openxmlformats.org/officeDocument/2006/relationships/audio" Target="file:///C:\Documents%20and%20Settings\Administrator\&#26700;&#38754;\unit4&#35838;&#20214;\it's%20autumn.mp3" TargetMode="Externa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it's%20winter.mp3" TargetMode="External"/><Relationship Id="rId2" Type="http://schemas.openxmlformats.org/officeDocument/2006/relationships/audio" Target="file:///C:\Documents%20and%20Settings\Administrator\&#26700;&#38754;\unit4&#35838;&#20214;\it's%20winter.mp3" TargetMode="Externa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hyperlink" Target="U4L1_1.sw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hyperlink" Target="U3L4_4.swf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hyperlink" Target="&#27874;&#40065;&#40065;%20&#22235;&#23395;.mp4" TargetMode="External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hyperlink" Target="&#27874;&#40065;&#40065;%20&#22235;&#23395;.mp4" TargetMode="External"/><Relationship Id="rId1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../lesson%201/&#35838;&#25991;.sw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hyperlink" Target="U4L1_1.sw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microsoft.com/office/2007/relationships/media" Target="file:///C:\Documents%20and%20Settings\Administrator\&#26700;&#38754;\unit4&#35838;&#20214;\season.mp3" TargetMode="External"/><Relationship Id="rId7" Type="http://schemas.openxmlformats.org/officeDocument/2006/relationships/audio" Target="file:///C:\Documents%20and%20Settings\Administrator\&#26700;&#38754;\unit4&#35838;&#20214;\season.mp3" TargetMode="External"/><Relationship Id="rId6" Type="http://schemas.microsoft.com/office/2007/relationships/media" Target="file:///C:\Documents%20and%20Settings\Administrator\&#26700;&#38754;\unit4&#35838;&#20214;\year.mp3" TargetMode="External"/><Relationship Id="rId5" Type="http://schemas.openxmlformats.org/officeDocument/2006/relationships/audio" Target="file:///C:\Documents%20and%20Settings\Administrator\&#26700;&#38754;\unit4&#35838;&#20214;\year.mp3" TargetMode="Externa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we%20have%20fourseasons.mp3" TargetMode="External"/><Relationship Id="rId2" Type="http://schemas.openxmlformats.org/officeDocument/2006/relationships/audio" Target="file:///C:\Documents%20and%20Settings\Administrator\&#26700;&#38754;\unit4&#35838;&#20214;\we%20have%20fourseasons.mp3" TargetMode="Externa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spring.mp3" TargetMode="External"/><Relationship Id="rId2" Type="http://schemas.openxmlformats.org/officeDocument/2006/relationships/audio" Target="file:///C:\Documents%20and%20Settings\Administrator\&#26700;&#38754;\unit4&#35838;&#20214;\spring.mp3" TargetMode="Externa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media" Target="file:///C:\Documents%20and%20Settings\Administrator\&#26700;&#38754;\unit4&#35838;&#20214;\summer.mp3" TargetMode="External"/><Relationship Id="rId2" Type="http://schemas.openxmlformats.org/officeDocument/2006/relationships/audio" Target="file:///C:\Documents%20and%20Settings\Administrator\&#26700;&#38754;\unit4&#35838;&#20214;\summer.mp3" TargetMode="Externa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Text Box 5"/>
          <p:cNvSpPr txBox="1"/>
          <p:nvPr/>
        </p:nvSpPr>
        <p:spPr>
          <a:xfrm>
            <a:off x="395288" y="1341438"/>
            <a:ext cx="8137525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</a:rPr>
              <a:t>Unit4 Seasons</a:t>
            </a:r>
            <a:endParaRPr lang="en-US" altLang="zh-CN" sz="6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</a:rPr>
              <a:t>Lesson 1  It’s spring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9" name="Text Box 3"/>
          <p:cNvSpPr txBox="1"/>
          <p:nvPr/>
        </p:nvSpPr>
        <p:spPr>
          <a:xfrm>
            <a:off x="1908175" y="5851525"/>
            <a:ext cx="53276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autumn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70660" name="autumn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00788" y="5949950"/>
            <a:ext cx="792162" cy="792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0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67" fill="hold"/>
                                        <p:tgtEl>
                                          <p:spTgt spid="706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6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660"/>
                </p:tgtEl>
              </p:cMediaNode>
            </p:audio>
          </p:childTnLst>
        </p:cTn>
      </p:par>
    </p:tnLst>
    <p:bldLst>
      <p:bldP spid="706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3" name="Text Box 3"/>
          <p:cNvSpPr txBox="1"/>
          <p:nvPr/>
        </p:nvSpPr>
        <p:spPr>
          <a:xfrm>
            <a:off x="1979613" y="5661025"/>
            <a:ext cx="46815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winter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71684" name="winter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56325" y="6092825"/>
            <a:ext cx="576263" cy="576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1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45" fill="hold"/>
                                        <p:tgtEl>
                                          <p:spTgt spid="716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4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684"/>
                </p:tgtEl>
              </p:cMediaNode>
            </p:audio>
          </p:childTnLst>
        </p:cTn>
      </p:par>
    </p:tnLst>
    <p:bldLst>
      <p:bldP spid="716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5956" name="Picture 4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5957" name="Picture 5" descr="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663" y="0"/>
            <a:ext cx="4575175" cy="3432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5958" name="Picture 6" descr="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75025"/>
            <a:ext cx="4643438" cy="348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5959" name="Picture 7" descr="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200" y="3402013"/>
            <a:ext cx="4608513" cy="3455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5961" name="Text Box 9"/>
          <p:cNvSpPr txBox="1"/>
          <p:nvPr/>
        </p:nvSpPr>
        <p:spPr>
          <a:xfrm>
            <a:off x="1258888" y="404813"/>
            <a:ext cx="18923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latin typeface="Arial" panose="020B0604020202020204" pitchFamily="34" charset="0"/>
              </a:rPr>
              <a:t>spring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  <p:sp>
        <p:nvSpPr>
          <p:cNvPr id="125962" name="Text Box 10"/>
          <p:cNvSpPr txBox="1"/>
          <p:nvPr/>
        </p:nvSpPr>
        <p:spPr>
          <a:xfrm>
            <a:off x="5435600" y="476250"/>
            <a:ext cx="235902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>
                <a:latin typeface="Arial" panose="020B0604020202020204" pitchFamily="34" charset="0"/>
              </a:rPr>
              <a:t>summer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  <p:sp>
        <p:nvSpPr>
          <p:cNvPr id="125963" name="Text Box 11"/>
          <p:cNvSpPr txBox="1"/>
          <p:nvPr/>
        </p:nvSpPr>
        <p:spPr>
          <a:xfrm>
            <a:off x="1331913" y="3933825"/>
            <a:ext cx="2201862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>
                <a:latin typeface="Arial" panose="020B0604020202020204" pitchFamily="34" charset="0"/>
              </a:rPr>
              <a:t>autumn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  <p:sp>
        <p:nvSpPr>
          <p:cNvPr id="125964" name="Text Box 12"/>
          <p:cNvSpPr txBox="1"/>
          <p:nvPr/>
        </p:nvSpPr>
        <p:spPr>
          <a:xfrm>
            <a:off x="5795963" y="3789363"/>
            <a:ext cx="1830387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>
                <a:latin typeface="Arial" panose="020B0604020202020204" pitchFamily="34" charset="0"/>
              </a:rPr>
              <a:t>winter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1" grpId="0"/>
      <p:bldP spid="125962" grpId="0"/>
      <p:bldP spid="125963" grpId="0"/>
      <p:bldP spid="1259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4"/>
          <p:cNvSpPr txBox="1"/>
          <p:nvPr/>
        </p:nvSpPr>
        <p:spPr>
          <a:xfrm>
            <a:off x="611188" y="881063"/>
            <a:ext cx="7329487" cy="3749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latin typeface="Arial" panose="020B0604020202020204" pitchFamily="34" charset="0"/>
              </a:rPr>
              <a:t>Look ,listen </a:t>
            </a:r>
            <a:endParaRPr lang="en-US" altLang="zh-CN" sz="8000" b="1">
              <a:latin typeface="Arial" panose="020B0604020202020204" pitchFamily="34" charset="0"/>
            </a:endParaRPr>
          </a:p>
          <a:p>
            <a:r>
              <a:rPr lang="en-US" altLang="zh-CN" sz="8000" b="1">
                <a:latin typeface="Arial" panose="020B0604020202020204" pitchFamily="34" charset="0"/>
              </a:rPr>
              <a:t>and mime.</a:t>
            </a:r>
            <a:endParaRPr lang="en-US" altLang="zh-CN" sz="8000" b="1">
              <a:latin typeface="Arial" panose="020B0604020202020204" pitchFamily="34" charset="0"/>
            </a:endParaRPr>
          </a:p>
          <a:p>
            <a:r>
              <a:rPr lang="zh-CN" altLang="en-US" sz="8000" b="1" dirty="0">
                <a:latin typeface="Arial" panose="020B0604020202020204" pitchFamily="34" charset="0"/>
              </a:rPr>
              <a:t>看图听音模仿。</a:t>
            </a:r>
            <a:endParaRPr lang="zh-CN" altLang="en-US" sz="8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1727200"/>
            <a:ext cx="6840538" cy="513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What season is it ?     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sp>
        <p:nvSpPr>
          <p:cNvPr id="77829" name="Text Box 5"/>
          <p:cNvSpPr txBox="1"/>
          <p:nvPr/>
        </p:nvSpPr>
        <p:spPr>
          <a:xfrm>
            <a:off x="2124075" y="765175"/>
            <a:ext cx="50355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600" b="1">
                <a:latin typeface="Arial" panose="020B0604020202020204" pitchFamily="34" charset="0"/>
              </a:rPr>
              <a:t>It’s spring</a:t>
            </a:r>
            <a:r>
              <a:rPr lang="zh-CN" altLang="en-US" sz="6600" b="1" dirty="0">
                <a:latin typeface="Arial" panose="020B0604020202020204" pitchFamily="34" charset="0"/>
              </a:rPr>
              <a:t>．</a:t>
            </a:r>
            <a:endParaRPr lang="zh-CN" altLang="en-US" sz="6600" b="1" dirty="0">
              <a:latin typeface="Arial" panose="020B0604020202020204" pitchFamily="34" charset="0"/>
            </a:endParaRPr>
          </a:p>
        </p:txBody>
      </p:sp>
      <p:pic>
        <p:nvPicPr>
          <p:cNvPr id="77830" name="what season is it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8350" y="188913"/>
            <a:ext cx="576263" cy="576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7831" name="it's spring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80288" y="1341438"/>
            <a:ext cx="576262" cy="576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7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299" fill="hold"/>
                                        <p:tgtEl>
                                          <p:spTgt spid="778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30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7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855" fill="hold"/>
                                        <p:tgtEl>
                                          <p:spTgt spid="778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1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31"/>
                </p:tgtEl>
              </p:cMediaNode>
            </p:audio>
          </p:childTnLst>
        </p:cTn>
      </p:par>
    </p:tnLst>
    <p:bldLst>
      <p:bldP spid="778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1889125"/>
            <a:ext cx="6624638" cy="496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9875" name="Text Box 3"/>
          <p:cNvSpPr txBox="1"/>
          <p:nvPr/>
        </p:nvSpPr>
        <p:spPr>
          <a:xfrm>
            <a:off x="1258888" y="981075"/>
            <a:ext cx="52562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It’s summer.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sp>
        <p:nvSpPr>
          <p:cNvPr id="16388" name="Text Box 5"/>
          <p:cNvSpPr txBox="1"/>
          <p:nvPr/>
        </p:nvSpPr>
        <p:spPr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What season is it ?     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79878" name="what season is it.mp3">
            <a:hlinkClick r:id="" action="ppaction://media"/>
          </p:cNvPr>
          <p:cNvPicPr>
            <a:picLocks noRot="1" noChangeAspect="1"/>
          </p:cNvPicPr>
          <p:nvPr>
            <p:ph/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8172450" y="476250"/>
            <a:ext cx="576263" cy="576263"/>
          </a:xfrm>
          <a:ln/>
        </p:spPr>
      </p:pic>
      <p:pic>
        <p:nvPicPr>
          <p:cNvPr id="79880" name="it's summer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00788" y="1268413"/>
            <a:ext cx="649287" cy="649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9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299" fill="hold"/>
                                        <p:tgtEl>
                                          <p:spTgt spid="798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7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87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98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82" fill="hold"/>
                                        <p:tgtEl>
                                          <p:spTgt spid="798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80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880"/>
                </p:tgtEl>
              </p:cMediaNode>
            </p:audio>
          </p:childTnLst>
        </p:cTn>
      </p:par>
    </p:tnLst>
    <p:bldLst>
      <p:bldP spid="798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1889125"/>
            <a:ext cx="6624637" cy="496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23" name="Text Box 3"/>
          <p:cNvSpPr txBox="1"/>
          <p:nvPr/>
        </p:nvSpPr>
        <p:spPr>
          <a:xfrm>
            <a:off x="1331913" y="1052513"/>
            <a:ext cx="53276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It’s autumn.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sp>
        <p:nvSpPr>
          <p:cNvPr id="17412" name="Text Box 5"/>
          <p:cNvSpPr txBox="1"/>
          <p:nvPr/>
        </p:nvSpPr>
        <p:spPr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What season is it ?     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81926" name="it's autumn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64388" y="1341438"/>
            <a:ext cx="504825" cy="504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1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620" fill="hold"/>
                                        <p:tgtEl>
                                          <p:spTgt spid="819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2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26"/>
                </p:tgtEl>
              </p:cMediaNode>
            </p:audio>
          </p:childTnLst>
        </p:cTn>
      </p:par>
    </p:tnLst>
    <p:bldLst>
      <p:bldP spid="819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671638"/>
            <a:ext cx="6913562" cy="5186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47" name="Text Box 3"/>
          <p:cNvSpPr txBox="1"/>
          <p:nvPr/>
        </p:nvSpPr>
        <p:spPr>
          <a:xfrm>
            <a:off x="1979613" y="1052513"/>
            <a:ext cx="46815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It’s winter.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sp>
        <p:nvSpPr>
          <p:cNvPr id="18436" name="Text Box 5"/>
          <p:cNvSpPr txBox="1"/>
          <p:nvPr/>
        </p:nvSpPr>
        <p:spPr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What season is it ?     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82950" name="it's winter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32588" y="1341438"/>
            <a:ext cx="720725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29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698" fill="hold"/>
                                        <p:tgtEl>
                                          <p:spTgt spid="829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950"/>
                </p:tgtEl>
              </p:cMediaNode>
            </p:audio>
          </p:childTnLst>
        </p:cTn>
      </p:par>
    </p:tnLst>
    <p:bldLst>
      <p:bldP spid="829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p_large_YUDj_780f000029ea2d0f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000" b="1" dirty="0"/>
              <a:t>记忆大比拼：</a:t>
            </a:r>
            <a:endParaRPr lang="zh-CN" altLang="en-US" sz="6000" b="1" dirty="0"/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827088" y="1557338"/>
            <a:ext cx="7921625" cy="3240087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en-US" altLang="zh-CN" sz="4400" b="1"/>
              <a:t>Ask and answer:</a:t>
            </a:r>
            <a:r>
              <a:rPr lang="zh-CN" altLang="en-US" sz="4400" b="1" dirty="0"/>
              <a:t>（两人问答）</a:t>
            </a:r>
            <a:endParaRPr lang="zh-CN" altLang="en-US" sz="4400" b="1" dirty="0"/>
          </a:p>
          <a:p>
            <a:pPr eaLnBrk="1" hangingPunct="1">
              <a:lnSpc>
                <a:spcPct val="80000"/>
              </a:lnSpc>
              <a:buNone/>
            </a:pPr>
            <a:endParaRPr lang="zh-CN" altLang="en-US" sz="44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4400" b="1"/>
              <a:t>A</a:t>
            </a:r>
            <a:r>
              <a:rPr lang="zh-CN" altLang="en-US" sz="4400" b="1" dirty="0"/>
              <a:t>：</a:t>
            </a:r>
            <a:r>
              <a:rPr lang="en-US" altLang="zh-CN" sz="4400" b="1"/>
              <a:t>What season is it?</a:t>
            </a:r>
            <a:endParaRPr lang="en-US" altLang="zh-CN" sz="4400" b="1"/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4400" b="1"/>
              <a:t>B:  It’s</a:t>
            </a:r>
            <a:r>
              <a:rPr lang="en-US" altLang="zh-CN" sz="3600" b="1"/>
              <a:t>…</a:t>
            </a:r>
            <a:endParaRPr lang="en-US" altLang="zh-CN" sz="36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4" descr="U4L1_1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1695450"/>
            <a:ext cx="7199312" cy="516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Text Box 5"/>
          <p:cNvSpPr txBox="1"/>
          <p:nvPr/>
        </p:nvSpPr>
        <p:spPr>
          <a:xfrm>
            <a:off x="1023938" y="4826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2532" name="Text Box 6"/>
          <p:cNvSpPr txBox="1"/>
          <p:nvPr/>
        </p:nvSpPr>
        <p:spPr>
          <a:xfrm>
            <a:off x="468313" y="260350"/>
            <a:ext cx="7439025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>
                <a:solidFill>
                  <a:srgbClr val="FF3300"/>
                </a:solidFill>
                <a:latin typeface="Arial" panose="020B0604020202020204" pitchFamily="34" charset="0"/>
              </a:rPr>
              <a:t>Watch ,listen again and mime.</a:t>
            </a:r>
            <a:endParaRPr lang="en-US" altLang="zh-CN" sz="40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再看，听，模仿。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307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3076" name="Picture 4" descr="U3L4_4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341438"/>
            <a:ext cx="8604250" cy="6170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 Box 5"/>
          <p:cNvSpPr txBox="1"/>
          <p:nvPr/>
        </p:nvSpPr>
        <p:spPr>
          <a:xfrm>
            <a:off x="1187450" y="476250"/>
            <a:ext cx="6480175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>
                <a:latin typeface="Arial" panose="020B0604020202020204" pitchFamily="34" charset="0"/>
              </a:rPr>
              <a:t>Sing the song :《Days of the week》</a:t>
            </a:r>
            <a:endParaRPr lang="en-US" altLang="zh-CN" sz="5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0" y="0"/>
            <a:ext cx="8686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Read loudly by yourself.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自己大声读。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0835" name="Text Box 3"/>
          <p:cNvSpPr txBox="1"/>
          <p:nvPr/>
        </p:nvSpPr>
        <p:spPr>
          <a:xfrm>
            <a:off x="4316413" y="5105400"/>
            <a:ext cx="4827587" cy="946150"/>
          </a:xfrm>
          <a:prstGeom prst="rect">
            <a:avLst/>
          </a:prstGeom>
          <a:solidFill>
            <a:srgbClr val="FFFF66"/>
          </a:solidFill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温馨提示：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不会读可以问同学或者老师。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20836" name="Text Box 4"/>
          <p:cNvSpPr txBox="1"/>
          <p:nvPr/>
        </p:nvSpPr>
        <p:spPr>
          <a:xfrm>
            <a:off x="0" y="1905000"/>
            <a:ext cx="9144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Read in groups.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小组内分角色读。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0837" name="Text Box 5"/>
          <p:cNvSpPr txBox="1"/>
          <p:nvPr/>
        </p:nvSpPr>
        <p:spPr>
          <a:xfrm>
            <a:off x="0" y="3886200"/>
            <a:ext cx="9144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Can you dub?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你会配音吗？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0838" name="AutoShape 6"/>
          <p:cNvSpPr/>
          <p:nvPr/>
        </p:nvSpPr>
        <p:spPr>
          <a:xfrm>
            <a:off x="3657600" y="7620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0839" name="AutoShape 7"/>
          <p:cNvSpPr/>
          <p:nvPr/>
        </p:nvSpPr>
        <p:spPr>
          <a:xfrm>
            <a:off x="3657600" y="27432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animBg="1"/>
      <p:bldP spid="120836" grpId="0"/>
      <p:bldP spid="120837" grpId="0"/>
      <p:bldP spid="120838" grpId="0" animBg="1"/>
      <p:bldP spid="1208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1" descr="1234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 Box 3"/>
          <p:cNvSpPr txBox="1"/>
          <p:nvPr/>
        </p:nvSpPr>
        <p:spPr>
          <a:xfrm>
            <a:off x="2392363" y="17780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250825" y="0"/>
            <a:ext cx="784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Let’s enjoy a story!</a:t>
            </a:r>
            <a:r>
              <a:rPr lang="zh-CN" altLang="en-US" sz="3600" b="1" dirty="0">
                <a:latin typeface="Arial" panose="020B0604020202020204" pitchFamily="34" charset="0"/>
              </a:rPr>
              <a:t>欣赏故事啦！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24581" name="Picture 5" descr="波鲁鲁 四季[26201310181825GMT]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1835150"/>
            <a:ext cx="6697662" cy="5022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Text Box 6"/>
          <p:cNvSpPr txBox="1"/>
          <p:nvPr/>
        </p:nvSpPr>
        <p:spPr>
          <a:xfrm>
            <a:off x="1547813" y="692150"/>
            <a:ext cx="5794375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 err="1">
                <a:latin typeface="Arial" panose="020B0604020202020204" pitchFamily="34" charset="0"/>
              </a:rPr>
              <a:t>Bolooloo</a:t>
            </a:r>
            <a:r>
              <a:rPr lang="en-US" altLang="zh-CN" sz="3200" b="1">
                <a:latin typeface="Arial" panose="020B0604020202020204" pitchFamily="34" charset="0"/>
              </a:rPr>
              <a:t> and the green dust</a:t>
            </a:r>
            <a:r>
              <a:rPr lang="en-US" altLang="zh-CN" sz="3200">
                <a:latin typeface="Arial" panose="020B0604020202020204" pitchFamily="34" charset="0"/>
              </a:rPr>
              <a:t>.</a:t>
            </a:r>
            <a:endParaRPr lang="en-US" altLang="zh-CN" sz="320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波噜噜与绿色仙尘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Box 1"/>
          <p:cNvSpPr txBox="1"/>
          <p:nvPr/>
        </p:nvSpPr>
        <p:spPr>
          <a:xfrm>
            <a:off x="179388" y="908050"/>
            <a:ext cx="9144000" cy="3751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Watch ,listen and answer.</a:t>
            </a:r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</a:rPr>
              <a:t>    看，听，回答问题。</a:t>
            </a:r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What’s </a:t>
            </a:r>
            <a:r>
              <a:rPr lang="en-US" altLang="zh-CN" sz="4800" b="1" dirty="0" err="1">
                <a:solidFill>
                  <a:srgbClr val="FF3300"/>
                </a:solidFill>
                <a:latin typeface="Arial" panose="020B0604020202020204" pitchFamily="34" charset="0"/>
              </a:rPr>
              <a:t>bolooloo’s</a:t>
            </a:r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800" b="1" dirty="0" err="1">
                <a:solidFill>
                  <a:srgbClr val="FF3300"/>
                </a:solidFill>
                <a:latin typeface="Arial" panose="020B0604020202020204" pitchFamily="34" charset="0"/>
              </a:rPr>
              <a:t>favourite</a:t>
            </a:r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 season?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1" descr="1234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 Box 3"/>
          <p:cNvSpPr txBox="1"/>
          <p:nvPr/>
        </p:nvSpPr>
        <p:spPr>
          <a:xfrm>
            <a:off x="2392363" y="17780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250825" y="0"/>
            <a:ext cx="784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Let’s enjoy a story!</a:t>
            </a:r>
            <a:r>
              <a:rPr lang="zh-CN" altLang="en-US" sz="3600" b="1" dirty="0">
                <a:latin typeface="Arial" panose="020B0604020202020204" pitchFamily="34" charset="0"/>
              </a:rPr>
              <a:t>欣赏故事啦！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26629" name="Picture 5" descr="波鲁鲁 四季[26201310181825GMT]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1835150"/>
            <a:ext cx="6697662" cy="5022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0" name="Text Box 6"/>
          <p:cNvSpPr txBox="1"/>
          <p:nvPr/>
        </p:nvSpPr>
        <p:spPr>
          <a:xfrm>
            <a:off x="1547813" y="692150"/>
            <a:ext cx="5794375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 err="1">
                <a:latin typeface="Arial" panose="020B0604020202020204" pitchFamily="34" charset="0"/>
              </a:rPr>
              <a:t>Bolooloo</a:t>
            </a:r>
            <a:r>
              <a:rPr lang="en-US" altLang="zh-CN" sz="3200" b="1">
                <a:latin typeface="Arial" panose="020B0604020202020204" pitchFamily="34" charset="0"/>
              </a:rPr>
              <a:t> and the green dust</a:t>
            </a:r>
            <a:r>
              <a:rPr lang="en-US" altLang="zh-CN" sz="3200">
                <a:latin typeface="Arial" panose="020B0604020202020204" pitchFamily="34" charset="0"/>
              </a:rPr>
              <a:t>.</a:t>
            </a:r>
            <a:endParaRPr lang="en-US" altLang="zh-CN" sz="320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波噜噜与绿色仙尘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Box 1"/>
          <p:cNvSpPr txBox="1"/>
          <p:nvPr/>
        </p:nvSpPr>
        <p:spPr>
          <a:xfrm>
            <a:off x="179388" y="188913"/>
            <a:ext cx="9144000" cy="3019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Answer the question.</a:t>
            </a:r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</a:rPr>
              <a:t>       回答问题。</a:t>
            </a:r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What’s </a:t>
            </a:r>
            <a:r>
              <a:rPr lang="en-US" altLang="zh-CN" sz="4800" b="1" dirty="0" err="1">
                <a:solidFill>
                  <a:srgbClr val="FF3300"/>
                </a:solidFill>
                <a:latin typeface="Arial" panose="020B0604020202020204" pitchFamily="34" charset="0"/>
              </a:rPr>
              <a:t>bolooloo’s</a:t>
            </a:r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800" b="1" dirty="0" err="1">
                <a:solidFill>
                  <a:srgbClr val="FF3300"/>
                </a:solidFill>
                <a:latin typeface="Arial" panose="020B0604020202020204" pitchFamily="34" charset="0"/>
              </a:rPr>
              <a:t>favourite</a:t>
            </a:r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</a:rPr>
              <a:t> season?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75" y="4071938"/>
            <a:ext cx="4133850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7200" b="1">
                <a:solidFill>
                  <a:srgbClr val="00CC00"/>
                </a:solidFill>
                <a:latin typeface="Arial" panose="020B0604020202020204" pitchFamily="34" charset="0"/>
              </a:rPr>
              <a:t>Summer</a:t>
            </a:r>
            <a:r>
              <a:rPr lang="en-US" altLang="zh-CN" sz="720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zh-CN" altLang="en-US" sz="7200" dirty="0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1" descr="4ce353edfa099618acafd5e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WordArt 3"/>
          <p:cNvSpPr/>
          <p:nvPr/>
        </p:nvSpPr>
        <p:spPr>
          <a:xfrm>
            <a:off x="1908175" y="2205038"/>
            <a:ext cx="4608513" cy="28082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Goodbye!</a:t>
            </a:r>
            <a:endParaRPr lang="zh-CN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/>
          <p:nvPr/>
        </p:nvSpPr>
        <p:spPr>
          <a:xfrm>
            <a:off x="0" y="-184150"/>
            <a:ext cx="9144000" cy="6858000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56323" name="Text Box 3"/>
          <p:cNvSpPr txBox="1"/>
          <p:nvPr/>
        </p:nvSpPr>
        <p:spPr>
          <a:xfrm>
            <a:off x="2700338" y="2852738"/>
            <a:ext cx="4022725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Monday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4" name="Text Box 4"/>
          <p:cNvSpPr txBox="1"/>
          <p:nvPr/>
        </p:nvSpPr>
        <p:spPr>
          <a:xfrm>
            <a:off x="1476375" y="3141663"/>
            <a:ext cx="5830888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Wednesday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5" name="Text Box 5"/>
          <p:cNvSpPr txBox="1"/>
          <p:nvPr/>
        </p:nvSpPr>
        <p:spPr>
          <a:xfrm>
            <a:off x="2555875" y="2924175"/>
            <a:ext cx="4306888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Tuesday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6" name="Text Box 6"/>
          <p:cNvSpPr txBox="1"/>
          <p:nvPr/>
        </p:nvSpPr>
        <p:spPr>
          <a:xfrm>
            <a:off x="1763713" y="3284538"/>
            <a:ext cx="4532312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Saturday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7" name="Text Box 7"/>
          <p:cNvSpPr txBox="1"/>
          <p:nvPr/>
        </p:nvSpPr>
        <p:spPr>
          <a:xfrm>
            <a:off x="2051050" y="3068638"/>
            <a:ext cx="4757738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Thursday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28" name="Text Box 8"/>
          <p:cNvSpPr txBox="1"/>
          <p:nvPr/>
        </p:nvSpPr>
        <p:spPr>
          <a:xfrm>
            <a:off x="2771775" y="3141663"/>
            <a:ext cx="38544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000" b="1">
                <a:solidFill>
                  <a:srgbClr val="FF0000"/>
                </a:solidFill>
                <a:latin typeface="Arial" panose="020B0604020202020204" pitchFamily="34" charset="0"/>
              </a:rPr>
              <a:t>Sunday</a:t>
            </a:r>
            <a:endParaRPr lang="en-US" altLang="zh-CN" sz="8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105" name="Text Box 9"/>
          <p:cNvSpPr txBox="1"/>
          <p:nvPr/>
        </p:nvSpPr>
        <p:spPr>
          <a:xfrm>
            <a:off x="0" y="0"/>
            <a:ext cx="48577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Can you say quickly?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你能快速说出来吗？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6333" name="Text Box 13"/>
          <p:cNvSpPr txBox="1"/>
          <p:nvPr/>
        </p:nvSpPr>
        <p:spPr>
          <a:xfrm>
            <a:off x="2700338" y="2852738"/>
            <a:ext cx="3540125" cy="14335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8800" b="1">
                <a:solidFill>
                  <a:srgbClr val="FF0000"/>
                </a:solidFill>
                <a:latin typeface="Arial" panose="020B0604020202020204" pitchFamily="34" charset="0"/>
              </a:rPr>
              <a:t>Friday</a:t>
            </a:r>
            <a:endParaRPr lang="en-US" altLang="zh-CN" sz="8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Text Box 14"/>
          <p:cNvSpPr txBox="1"/>
          <p:nvPr/>
        </p:nvSpPr>
        <p:spPr>
          <a:xfrm>
            <a:off x="395288" y="1196975"/>
            <a:ext cx="4940300" cy="14938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</a:rPr>
              <a:t>What day is today?</a:t>
            </a:r>
            <a:endParaRPr lang="en-US" altLang="zh-CN" sz="4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</a:rPr>
              <a:t>It’s</a:t>
            </a:r>
            <a:r>
              <a:rPr lang="en-US" altLang="zh-CN" sz="4800">
                <a:solidFill>
                  <a:srgbClr val="FF0000"/>
                </a:solidFill>
                <a:latin typeface="Arial" panose="020B0604020202020204" pitchFamily="34" charset="0"/>
              </a:rPr>
              <a:t>…</a:t>
            </a:r>
            <a:endParaRPr lang="en-US" altLang="zh-CN" sz="4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/>
      <p:bldP spid="56323" grpId="1"/>
      <p:bldP spid="56324" grpId="0"/>
      <p:bldP spid="56324" grpId="1"/>
      <p:bldP spid="56325" grpId="0"/>
      <p:bldP spid="56325" grpId="1"/>
      <p:bldP spid="56326" grpId="0"/>
      <p:bldP spid="56326" grpId="1"/>
      <p:bldP spid="56327" grpId="0"/>
      <p:bldP spid="56327" grpId="1"/>
      <p:bldP spid="56328" grpId="0"/>
      <p:bldP spid="56328" grpId="1"/>
      <p:bldP spid="56333" grpId="0"/>
      <p:bldP spid="5633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59395" name="Text Box 3"/>
          <p:cNvSpPr txBox="1"/>
          <p:nvPr/>
        </p:nvSpPr>
        <p:spPr>
          <a:xfrm>
            <a:off x="611188" y="1484313"/>
            <a:ext cx="6781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</a:rPr>
              <a:t>Seven</a:t>
            </a:r>
            <a:endParaRPr lang="en-US" altLang="zh-CN" sz="6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468313" y="0"/>
            <a:ext cx="7715250" cy="2287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latin typeface="Arial" panose="020B0604020202020204" pitchFamily="34" charset="0"/>
              </a:rPr>
              <a:t>How many</a:t>
            </a:r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</a:rPr>
              <a:t> day</a:t>
            </a: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800" b="1">
                <a:latin typeface="Arial" panose="020B0604020202020204" pitchFamily="34" charset="0"/>
              </a:rPr>
              <a:t>are there </a:t>
            </a:r>
            <a:endParaRPr lang="en-US" altLang="zh-CN" sz="4800" b="1">
              <a:latin typeface="Arial" panose="020B0604020202020204" pitchFamily="34" charset="0"/>
            </a:endParaRPr>
          </a:p>
          <a:p>
            <a:r>
              <a:rPr lang="en-US" altLang="zh-CN" sz="4800" b="1">
                <a:latin typeface="Arial" panose="020B0604020202020204" pitchFamily="34" charset="0"/>
              </a:rPr>
              <a:t>in a</a:t>
            </a:r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</a:rPr>
              <a:t> week?</a:t>
            </a:r>
            <a:endParaRPr lang="en-US" altLang="zh-CN" sz="4800" b="1">
              <a:solidFill>
                <a:srgbClr val="0000FF"/>
              </a:solidFill>
              <a:latin typeface="Arial" panose="020B0604020202020204" pitchFamily="34" charset="0"/>
            </a:endParaRPr>
          </a:p>
          <a:p>
            <a:endParaRPr lang="en-US" altLang="zh-CN" sz="4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9399" name="Rectangle 7"/>
          <p:cNvSpPr/>
          <p:nvPr/>
        </p:nvSpPr>
        <p:spPr>
          <a:xfrm>
            <a:off x="0" y="3716338"/>
            <a:ext cx="8767763" cy="29575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800" b="1">
                <a:latin typeface="Arial" panose="020B0604020202020204" pitchFamily="34" charset="0"/>
              </a:rPr>
              <a:t>How many</a:t>
            </a:r>
            <a:r>
              <a:rPr lang="en-US" altLang="zh-CN" sz="4800" b="1">
                <a:solidFill>
                  <a:srgbClr val="0000CC"/>
                </a:solidFill>
                <a:latin typeface="Arial" panose="020B0604020202020204" pitchFamily="34" charset="0"/>
              </a:rPr>
              <a:t> season</a:t>
            </a: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US" altLang="zh-CN" sz="4800" b="1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800" b="1">
                <a:latin typeface="Arial" panose="020B0604020202020204" pitchFamily="34" charset="0"/>
              </a:rPr>
              <a:t>are there </a:t>
            </a:r>
            <a:endParaRPr lang="en-US" altLang="zh-CN" sz="4800" b="1">
              <a:latin typeface="Arial" panose="020B0604020202020204" pitchFamily="34" charset="0"/>
            </a:endParaRPr>
          </a:p>
          <a:p>
            <a:r>
              <a:rPr lang="en-US" altLang="zh-CN" b="1">
                <a:solidFill>
                  <a:srgbClr val="0000CC"/>
                </a:solidFill>
                <a:latin typeface="Arial" panose="020B0604020202020204" pitchFamily="34" charset="0"/>
              </a:rPr>
              <a:t>                                                              </a:t>
            </a:r>
            <a:r>
              <a:rPr lang="zh-CN" altLang="en-US" sz="4400" b="1" dirty="0">
                <a:solidFill>
                  <a:srgbClr val="0000CC"/>
                </a:solidFill>
                <a:latin typeface="Arial" panose="020B0604020202020204" pitchFamily="34" charset="0"/>
              </a:rPr>
              <a:t>季节</a:t>
            </a:r>
            <a:endParaRPr lang="zh-CN" altLang="en-US" sz="9600" b="1" dirty="0">
              <a:latin typeface="Arial" panose="020B0604020202020204" pitchFamily="34" charset="0"/>
            </a:endParaRPr>
          </a:p>
          <a:p>
            <a:r>
              <a:rPr lang="en-US" altLang="zh-CN" sz="4800" b="1">
                <a:latin typeface="Arial" panose="020B0604020202020204" pitchFamily="34" charset="0"/>
              </a:rPr>
              <a:t>in a</a:t>
            </a:r>
            <a:r>
              <a:rPr lang="en-US" altLang="zh-CN" sz="4800" b="1">
                <a:solidFill>
                  <a:srgbClr val="0000CC"/>
                </a:solidFill>
                <a:latin typeface="Arial" panose="020B0604020202020204" pitchFamily="34" charset="0"/>
              </a:rPr>
              <a:t> year?    </a:t>
            </a:r>
            <a:endParaRPr lang="en-US" altLang="zh-CN" sz="4800" b="1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0000CC"/>
                </a:solidFill>
                <a:latin typeface="Arial" panose="020B0604020202020204" pitchFamily="34" charset="0"/>
              </a:rPr>
              <a:t>         </a:t>
            </a:r>
            <a:r>
              <a:rPr lang="zh-CN" altLang="en-US" sz="4800" b="1" dirty="0">
                <a:solidFill>
                  <a:srgbClr val="0000CC"/>
                </a:solidFill>
                <a:latin typeface="Arial" panose="020B0604020202020204" pitchFamily="34" charset="0"/>
              </a:rPr>
              <a:t>年</a:t>
            </a:r>
            <a:endParaRPr lang="zh-CN" altLang="en-US" sz="48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Text Box 10"/>
          <p:cNvSpPr txBox="1"/>
          <p:nvPr/>
        </p:nvSpPr>
        <p:spPr>
          <a:xfrm>
            <a:off x="1095375" y="321786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59403" name="Text Box 11">
            <a:hlinkClick r:id="rId1" action="ppaction://hlinkfile"/>
          </p:cNvPr>
          <p:cNvSpPr txBox="1"/>
          <p:nvPr/>
        </p:nvSpPr>
        <p:spPr>
          <a:xfrm>
            <a:off x="323850" y="2420938"/>
            <a:ext cx="6761163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Watch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，</a:t>
            </a: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listen  and answer.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      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看、听、回答。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9" grpId="0"/>
      <p:bldP spid="594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4" descr="U4L1_1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333375"/>
            <a:ext cx="7921625" cy="5680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4"/>
          <p:cNvSpPr/>
          <p:nvPr>
            <p:ph type="title"/>
          </p:nvPr>
        </p:nvSpPr>
        <p:spPr>
          <a:xfrm>
            <a:off x="250825" y="1341438"/>
            <a:ext cx="8229600" cy="1143000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sz="4000" b="1"/>
              <a:t>Answer the questions </a:t>
            </a:r>
            <a:r>
              <a:rPr lang="en-US" altLang="zh-CN" b="1">
                <a:latin typeface="Times New Roman" panose="02020603050405020304" pitchFamily="18" charset="0"/>
              </a:rPr>
              <a:t>.</a:t>
            </a:r>
            <a:r>
              <a:rPr lang="zh-CN" altLang="en-US" b="1" dirty="0">
                <a:latin typeface="Times New Roman" panose="02020603050405020304" pitchFamily="18" charset="0"/>
              </a:rPr>
              <a:t>（回答）</a:t>
            </a:r>
            <a:br>
              <a:rPr lang="zh-CN" altLang="en-US" sz="4000" b="1" dirty="0"/>
            </a:br>
            <a:r>
              <a:rPr lang="en-US" altLang="zh-CN" sz="4000" b="1"/>
              <a:t>How many </a:t>
            </a:r>
            <a:r>
              <a:rPr lang="en-US" altLang="zh-CN" sz="4000" b="1">
                <a:solidFill>
                  <a:srgbClr val="0000CC"/>
                </a:solidFill>
              </a:rPr>
              <a:t>season</a:t>
            </a:r>
            <a:r>
              <a:rPr lang="en-US" altLang="zh-CN" sz="4000" b="1">
                <a:solidFill>
                  <a:srgbClr val="FF0000"/>
                </a:solidFill>
              </a:rPr>
              <a:t>s</a:t>
            </a:r>
            <a:r>
              <a:rPr lang="en-US" altLang="zh-CN" sz="4000" b="1"/>
              <a:t> are there </a:t>
            </a:r>
            <a:br>
              <a:rPr lang="en-US" altLang="zh-CN" sz="4000" b="1"/>
            </a:br>
            <a:r>
              <a:rPr lang="en-US" altLang="zh-CN" sz="4000" b="1"/>
              <a:t>                     </a:t>
            </a:r>
            <a:r>
              <a:rPr lang="zh-CN" altLang="en-US" sz="4000" b="1" dirty="0"/>
              <a:t>季节</a:t>
            </a:r>
            <a:br>
              <a:rPr lang="zh-CN" altLang="en-US" sz="4000" b="1" dirty="0"/>
            </a:br>
            <a:r>
              <a:rPr lang="en-US" altLang="zh-CN" sz="4000" b="1"/>
              <a:t>in a </a:t>
            </a:r>
            <a:r>
              <a:rPr lang="en-US" altLang="zh-CN" sz="4000" b="1">
                <a:solidFill>
                  <a:srgbClr val="0000CC"/>
                </a:solidFill>
              </a:rPr>
              <a:t>year</a:t>
            </a:r>
            <a:r>
              <a:rPr lang="en-US" altLang="zh-CN" sz="4000" b="1"/>
              <a:t>? </a:t>
            </a:r>
            <a:br>
              <a:rPr lang="en-US" altLang="zh-CN" sz="4000" b="1"/>
            </a:br>
            <a:r>
              <a:rPr lang="en-US" altLang="zh-CN" sz="4000" b="1"/>
              <a:t>       </a:t>
            </a:r>
            <a:r>
              <a:rPr lang="zh-CN" altLang="en-US" sz="4000" b="1" dirty="0"/>
              <a:t>年</a:t>
            </a:r>
            <a:endParaRPr lang="zh-CN" altLang="en-US" sz="4000" b="1" dirty="0"/>
          </a:p>
        </p:txBody>
      </p:sp>
      <p:sp>
        <p:nvSpPr>
          <p:cNvPr id="61446" name="Text Box 6"/>
          <p:cNvSpPr txBox="1"/>
          <p:nvPr/>
        </p:nvSpPr>
        <p:spPr>
          <a:xfrm>
            <a:off x="1476375" y="3644900"/>
            <a:ext cx="2216150" cy="1189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7200" b="1">
                <a:latin typeface="Arial" panose="020B0604020202020204" pitchFamily="34" charset="0"/>
              </a:rPr>
              <a:t>Four</a:t>
            </a:r>
            <a:endParaRPr lang="en-US" altLang="zh-CN" sz="72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7" descr="QQ图片201310261827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8005" name="we have fourseasons.mp3">
            <a:hlinkClick r:id="" action="ppaction://media"/>
          </p:cNvPr>
          <p:cNvPicPr>
            <a:picLocks noRot="1" noChangeAspect="1"/>
          </p:cNvPicPr>
          <p:nvPr>
            <p:ph/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7885113" y="2781300"/>
            <a:ext cx="790575" cy="790575"/>
          </a:xfrm>
          <a:ln/>
        </p:spPr>
      </p:pic>
      <p:sp>
        <p:nvSpPr>
          <p:cNvPr id="8196" name="Text Box 8"/>
          <p:cNvSpPr txBox="1"/>
          <p:nvPr/>
        </p:nvSpPr>
        <p:spPr>
          <a:xfrm>
            <a:off x="4356100" y="765175"/>
            <a:ext cx="3744913" cy="155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latin typeface="Arial" panose="020B0604020202020204" pitchFamily="34" charset="0"/>
              </a:rPr>
              <a:t>We have four </a:t>
            </a:r>
            <a:endParaRPr lang="en-US" altLang="zh-CN" sz="3200" b="1">
              <a:latin typeface="Arial" panose="020B0604020202020204" pitchFamily="34" charset="0"/>
            </a:endParaRPr>
          </a:p>
          <a:p>
            <a:r>
              <a:rPr lang="en-US" altLang="zh-CN" sz="3200" b="1">
                <a:solidFill>
                  <a:srgbClr val="0000CC"/>
                </a:solidFill>
                <a:latin typeface="Arial" panose="020B0604020202020204" pitchFamily="34" charset="0"/>
              </a:rPr>
              <a:t>season</a:t>
            </a:r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s</a:t>
            </a:r>
            <a:r>
              <a:rPr lang="en-US" altLang="zh-CN" sz="3200" b="1">
                <a:latin typeface="Arial" panose="020B0604020202020204" pitchFamily="34" charset="0"/>
              </a:rPr>
              <a:t> in a </a:t>
            </a:r>
            <a:r>
              <a:rPr lang="en-US" altLang="zh-CN" sz="3200" b="1">
                <a:solidFill>
                  <a:srgbClr val="0000CC"/>
                </a:solidFill>
                <a:latin typeface="Arial" panose="020B0604020202020204" pitchFamily="34" charset="0"/>
              </a:rPr>
              <a:t>year</a:t>
            </a:r>
            <a:r>
              <a:rPr lang="en-US" altLang="zh-CN" sz="3200" b="1">
                <a:latin typeface="Arial" panose="020B0604020202020204" pitchFamily="34" charset="0"/>
              </a:rPr>
              <a:t>.</a:t>
            </a:r>
            <a:endParaRPr lang="en-US" altLang="zh-CN" sz="3200" b="1">
              <a:latin typeface="Arial" panose="020B0604020202020204" pitchFamily="34" charset="0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What season is it?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pic>
        <p:nvPicPr>
          <p:cNvPr id="128018" name="year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7988" y="1052513"/>
            <a:ext cx="792162" cy="792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8019" name="season.mp3">
            <a:hlinkClick r:id="" action="ppaction://media"/>
          </p:cNvPr>
          <p:cNvPicPr>
            <a:picLocks noRot="1"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2500" y="1125538"/>
            <a:ext cx="863600" cy="863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80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00" fill="hold"/>
                                        <p:tgtEl>
                                          <p:spTgt spid="1280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00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0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8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6" fill="hold"/>
                                        <p:tgtEl>
                                          <p:spTgt spid="1280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01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1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80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76" fill="hold"/>
                                        <p:tgtEl>
                                          <p:spTgt spid="1280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01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1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634288" cy="5726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1" name="Text Box 3"/>
          <p:cNvSpPr txBox="1"/>
          <p:nvPr/>
        </p:nvSpPr>
        <p:spPr>
          <a:xfrm>
            <a:off x="1187450" y="5734050"/>
            <a:ext cx="52562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spring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68612" name="spring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5963" y="6237288"/>
            <a:ext cx="504825" cy="504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86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41" fill="hold"/>
                                        <p:tgtEl>
                                          <p:spTgt spid="68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12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12"/>
                </p:tgtEl>
              </p:cMediaNode>
            </p:audio>
          </p:childTnLst>
        </p:cTn>
      </p:par>
    </p:tnLst>
    <p:bldLst>
      <p:bldP spid="686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5" name="Text Box 3"/>
          <p:cNvSpPr txBox="1"/>
          <p:nvPr/>
        </p:nvSpPr>
        <p:spPr>
          <a:xfrm>
            <a:off x="1403350" y="5661025"/>
            <a:ext cx="52562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Arial" panose="020B0604020202020204" pitchFamily="34" charset="0"/>
              </a:rPr>
              <a:t>summer</a:t>
            </a:r>
            <a:endParaRPr lang="en-US" altLang="zh-CN" sz="6000" b="1">
              <a:latin typeface="Arial" panose="020B0604020202020204" pitchFamily="34" charset="0"/>
            </a:endParaRPr>
          </a:p>
        </p:txBody>
      </p:sp>
      <p:pic>
        <p:nvPicPr>
          <p:cNvPr id="69636" name="summer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67400" y="5876925"/>
            <a:ext cx="792163" cy="792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96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41" fill="hold"/>
                                        <p:tgtEl>
                                          <p:spTgt spid="69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63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6"/>
                </p:tgtEl>
              </p:cMediaNode>
            </p:audio>
          </p:childTnLst>
        </p:cTn>
      </p:par>
    </p:tnLst>
    <p:bldLst>
      <p:bldP spid="69635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1199</Words>
  <Application>WPS 演示</Application>
  <PresentationFormat>在屏幕上显示</PresentationFormat>
  <Paragraphs>125</Paragraphs>
  <Slides>25</Slides>
  <Notes>0</Notes>
  <HiddenSlides>0</HiddenSlides>
  <MMClips>13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Times New Roman</vt:lpstr>
      <vt:lpstr>黑体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ASUS</cp:lastModifiedBy>
  <cp:revision>49</cp:revision>
  <dcterms:created xsi:type="dcterms:W3CDTF">2011-10-26T01:12:37Z</dcterms:created>
  <dcterms:modified xsi:type="dcterms:W3CDTF">2017-10-11T08:06:22Z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