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wmf" ContentType="image/x-w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3"/>
    <p:sldId id="303" r:id="rId4"/>
    <p:sldId id="262" r:id="rId5"/>
    <p:sldId id="261" r:id="rId6"/>
    <p:sldId id="263" r:id="rId7"/>
    <p:sldId id="264" r:id="rId8"/>
    <p:sldId id="265" r:id="rId9"/>
    <p:sldId id="266" r:id="rId10"/>
    <p:sldId id="288" r:id="rId11"/>
    <p:sldId id="301" r:id="rId12"/>
    <p:sldId id="277" r:id="rId13"/>
    <p:sldId id="302" r:id="rId14"/>
    <p:sldId id="273" r:id="rId15"/>
    <p:sldId id="274" r:id="rId16"/>
    <p:sldId id="275" r:id="rId17"/>
    <p:sldId id="329" r:id="rId18"/>
    <p:sldId id="276" r:id="rId19"/>
    <p:sldId id="267" r:id="rId20"/>
    <p:sldId id="270" r:id="rId21"/>
    <p:sldId id="271" r:id="rId22"/>
    <p:sldId id="272" r:id="rId23"/>
    <p:sldId id="331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66" d="100"/>
          <a:sy n="66" d="100"/>
        </p:scale>
        <p:origin x="0" y="0"/>
      </p:cViewPr>
      <p:guideLst>
        <p:guide orient="horz" pos="2094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3075" name="Rectangle 3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3076" name="Rectangle 4"/>
          <p:cNvSpPr>
            <a:spLocks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078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en-US" altLang="x-none" sz="1200" dirty="0"/>
          </a:p>
        </p:txBody>
      </p:sp>
      <p:sp>
        <p:nvSpPr>
          <p:cNvPr id="3079" name="Rectangle 7"/>
          <p:cNvSpPr>
            <a:spLocks noGrp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685800" y="2273300"/>
            <a:ext cx="7772400" cy="12271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defRPr sz="4000" b="1">
                <a:solidFill>
                  <a:srgbClr val="33BCED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331913" y="3573463"/>
            <a:ext cx="6400800" cy="86518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 sz="3200"/>
            </a:lvl1pPr>
            <a:lvl2pPr marL="457200" lvl="1" indent="0" algn="ctr">
              <a:buNone/>
              <a:defRPr sz="3200"/>
            </a:lvl2pPr>
            <a:lvl3pPr marL="914400" lvl="2" indent="0" algn="ctr">
              <a:buNone/>
              <a:defRPr sz="3200"/>
            </a:lvl3pPr>
            <a:lvl4pPr marL="1371600" lvl="3" indent="0" algn="ctr">
              <a:buNone/>
              <a:defRPr sz="3200"/>
            </a:lvl4pPr>
            <a:lvl5pPr marL="1828800" lvl="4" indent="0" algn="ctr">
              <a:buNone/>
              <a:defRPr sz="3200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60483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52930" cy="60483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2504" cy="48244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28775"/>
            <a:ext cx="4032504" cy="48244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936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28775"/>
            <a:ext cx="8229600" cy="4824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marL="0" lvl="0" indent="0" algn="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0" i="0" u="none" kern="1200" baseline="0">
          <a:solidFill>
            <a:srgbClr val="E1F1F7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rgbClr val="33BCED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rgbClr val="33BCED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800" b="0" i="0" u="none" kern="1200" baseline="0">
          <a:solidFill>
            <a:srgbClr val="33BCED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600" b="0" i="0" u="none" kern="1200" baseline="0">
          <a:solidFill>
            <a:srgbClr val="33BCED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b="0" i="0" u="none" kern="1200" baseline="0">
          <a:solidFill>
            <a:srgbClr val="33BCED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b="0" i="0" u="none" kern="1200" baseline="0">
          <a:solidFill>
            <a:srgbClr val="33BCED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b="0" i="0" u="none" kern="1200" baseline="0">
          <a:solidFill>
            <a:srgbClr val="33BCED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b="0" i="0" u="none" kern="1200" baseline="0">
          <a:solidFill>
            <a:srgbClr val="33BCED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b="0" i="0" u="none" kern="1200" baseline="0">
          <a:solidFill>
            <a:srgbClr val="33BCED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wmf"/><Relationship Id="rId1" Type="http://schemas.openxmlformats.org/officeDocument/2006/relationships/control" Target="../activeX/activeX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hyperlink" Target="file:///E:\&#22235;&#24180;&#32423;&#19978;\&#22235;&#24180;&#32423;&#19978;&#35270;&#39057;\U5\U5L2_2.swf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4.xml"/><Relationship Id="rId1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7.xml"/><Relationship Id="rId1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4099" name="矩形 4098"/>
          <p:cNvSpPr/>
          <p:nvPr/>
        </p:nvSpPr>
        <p:spPr>
          <a:xfrm>
            <a:off x="-22225" y="4648200"/>
            <a:ext cx="9275763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4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prstShdw prst="shdw11" dir="16200000">
                    <a:srgbClr val="C0C0C0">
                      <a:alpha val="75000"/>
                    </a:srgbClr>
                  </a:prst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Welcome!</a:t>
            </a:r>
            <a:endParaRPr lang="zh-CN" altLang="en-US" sz="44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prstShdw prst="shdw11" dir="16200000">
                  <a:srgbClr val="C0C0C0">
                    <a:alpha val="75000"/>
                  </a:srgbClr>
                </a:prst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740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17411" name="文本占位符 17410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Open your books and turn to page 54. Listen to the tape carefully and answer the question: (打开课本54页。听录音，回答下列问题：)</a:t>
            </a:r>
            <a:endParaRPr lang="zh-CN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zh-CN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en-US" sz="3600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How's the weather in Beijing?</a:t>
            </a:r>
            <a:endParaRPr lang="zh-CN" altLang="en-US" sz="3600" dirty="0">
              <a:solidFill>
                <a:schemeClr val="hlin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843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18435" name="文本占位符 18434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8436" name="" r:id="rId1" imgW="8685212" imgH="6453188"/>
        </mc:Choice>
        <mc:Fallback>
          <p:control name="" r:id="rId1" imgW="8685212" imgH="6453188">
            <p:pic>
              <p:nvPicPr>
                <p:cNvPr id="0" name="Host Control  18435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588" y="0"/>
                  <a:ext cx="8685212" cy="645318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9457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19459" name="文本占位符 19458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Open your books and turn to page 54. Listen to the tape carefully and answer the question: (听录音，回答下列问题：)</a:t>
            </a:r>
            <a:endParaRPr lang="zh-CN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zh-CN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en-US" sz="3600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How's the weather in Beijing?</a:t>
            </a:r>
            <a:endParaRPr lang="zh-CN" altLang="en-US" sz="3600" dirty="0">
              <a:solidFill>
                <a:schemeClr val="hlin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460" name="文本框 19459"/>
          <p:cNvSpPr txBox="1"/>
          <p:nvPr/>
        </p:nvSpPr>
        <p:spPr>
          <a:xfrm>
            <a:off x="1116013" y="4827588"/>
            <a:ext cx="5248275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chemeClr val="hlink"/>
                </a:solidFill>
                <a:latin typeface="Times New Roman" panose="02020603050405020304" pitchFamily="18" charset="0"/>
              </a:rPr>
              <a:t>It's raining.</a:t>
            </a:r>
            <a:endParaRPr lang="zh-CN" altLang="en-US" sz="3600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2048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20483" name="文本占位符 2048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20484" name="图片 204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113" y="1239838"/>
            <a:ext cx="7129462" cy="4979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5" name="椭圆形标注 20484"/>
          <p:cNvSpPr/>
          <p:nvPr/>
        </p:nvSpPr>
        <p:spPr>
          <a:xfrm>
            <a:off x="2916238" y="454025"/>
            <a:ext cx="3600450" cy="963613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/>
          <a:p>
            <a:pPr algn="ctr"/>
            <a:r>
              <a:rPr lang="zh-CN" altLang="en-US" sz="3600" dirty="0">
                <a:latin typeface="Times New Roman" panose="02020603050405020304" pitchFamily="18" charset="0"/>
              </a:rPr>
              <a:t>Oh, it's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</a:rPr>
              <a:t>snow</a:t>
            </a:r>
            <a:r>
              <a:rPr lang="zh-CN" altLang="en-US" sz="3600" dirty="0">
                <a:latin typeface="Times New Roman" panose="02020603050405020304" pitchFamily="18" charset="0"/>
              </a:rPr>
              <a:t>ing.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21507" name="文本占位符 21506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21508" name="图片 215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3713" y="1417638"/>
            <a:ext cx="5707062" cy="4002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9" name="椭圆形标注 21508"/>
          <p:cNvSpPr/>
          <p:nvPr/>
        </p:nvSpPr>
        <p:spPr>
          <a:xfrm>
            <a:off x="-171450" y="117475"/>
            <a:ext cx="4022725" cy="1482725"/>
          </a:xfrm>
          <a:prstGeom prst="wedgeEllipseCallout">
            <a:avLst>
              <a:gd name="adj1" fmla="val 26722"/>
              <a:gd name="adj2" fmla="val 79023"/>
            </a:avLst>
          </a:prstGeom>
          <a:solidFill>
            <a:schemeClr val="accent1">
              <a:alpha val="45999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/>
          <a:p>
            <a:pPr algn="ctr"/>
            <a:r>
              <a:rPr lang="zh-CN" altLang="en-US" sz="3600" dirty="0">
                <a:latin typeface="Times New Roman" panose="02020603050405020304" pitchFamily="18" charset="0"/>
              </a:rPr>
              <a:t>How's the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</a:rPr>
              <a:t>weather</a:t>
            </a:r>
            <a:r>
              <a:rPr lang="zh-CN" altLang="en-US" sz="3600" dirty="0">
                <a:latin typeface="Times New Roman" panose="02020603050405020304" pitchFamily="18" charset="0"/>
              </a:rPr>
              <a:t> </a:t>
            </a:r>
            <a:endParaRPr lang="zh-CN" altLang="en-US" sz="3600" dirty="0">
              <a:latin typeface="Times New Roman" panose="02020603050405020304" pitchFamily="18" charset="0"/>
            </a:endParaRPr>
          </a:p>
          <a:p>
            <a:pPr algn="ctr"/>
            <a:r>
              <a:rPr lang="zh-CN" altLang="en-US" sz="3600" dirty="0">
                <a:latin typeface="Times New Roman" panose="02020603050405020304" pitchFamily="18" charset="0"/>
              </a:rPr>
              <a:t>in Beijing, Jenny?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  <p:sp>
        <p:nvSpPr>
          <p:cNvPr id="21510" name="椭圆形标注 21509"/>
          <p:cNvSpPr/>
          <p:nvPr/>
        </p:nvSpPr>
        <p:spPr>
          <a:xfrm flipH="1" flipV="1">
            <a:off x="5795963" y="981075"/>
            <a:ext cx="2447925" cy="1039813"/>
          </a:xfrm>
          <a:prstGeom prst="wedgeEllipseCallout">
            <a:avLst>
              <a:gd name="adj1" fmla="val 22435"/>
              <a:gd name="adj2" fmla="val -77486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pPr algn="ctr"/>
            <a:r>
              <a:rPr lang="zh-CN" altLang="en-US" sz="3600" dirty="0">
                <a:latin typeface="Times New Roman" panose="02020603050405020304" pitchFamily="18" charset="0"/>
              </a:rPr>
              <a:t>It's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</a:rPr>
              <a:t>rain</a:t>
            </a:r>
            <a:r>
              <a:rPr lang="zh-CN" altLang="en-US" sz="3600" dirty="0">
                <a:latin typeface="Times New Roman" panose="02020603050405020304" pitchFamily="18" charset="0"/>
              </a:rPr>
              <a:t>ing.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2252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22531" name="文本占位符 22530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22532" name="图片 225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013" y="1412875"/>
            <a:ext cx="6778625" cy="4713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3" name="椭圆形标注 22532"/>
          <p:cNvSpPr/>
          <p:nvPr/>
        </p:nvSpPr>
        <p:spPr>
          <a:xfrm flipH="1" flipV="1">
            <a:off x="34925" y="101600"/>
            <a:ext cx="3538538" cy="1498600"/>
          </a:xfrm>
          <a:prstGeom prst="wedgeEllipseCallout">
            <a:avLst>
              <a:gd name="adj1" fmla="val -41495"/>
              <a:gd name="adj2" fmla="val -7331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pPr algn="ctr"/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</a:rPr>
              <a:t>Sorry</a:t>
            </a:r>
            <a:r>
              <a:rPr lang="zh-CN" altLang="en-US" sz="3600" dirty="0">
                <a:latin typeface="Times New Roman" panose="02020603050405020304" pitchFamily="18" charset="0"/>
              </a:rPr>
              <a:t>,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</a:rPr>
              <a:t>dad</a:t>
            </a:r>
            <a:r>
              <a:rPr lang="zh-CN" altLang="en-US" sz="3600" dirty="0">
                <a:latin typeface="Times New Roman" panose="02020603050405020304" pitchFamily="18" charset="0"/>
              </a:rPr>
              <a:t>. It's </a:t>
            </a:r>
            <a:endParaRPr lang="zh-CN" altLang="en-US" sz="3600" dirty="0">
              <a:latin typeface="Times New Roman" panose="02020603050405020304" pitchFamily="18" charset="0"/>
            </a:endParaRPr>
          </a:p>
          <a:p>
            <a:pPr algn="ctr"/>
            <a:r>
              <a:rPr lang="zh-CN" altLang="en-US" sz="3600" dirty="0">
                <a:latin typeface="Times New Roman" panose="02020603050405020304" pitchFamily="18" charset="0"/>
              </a:rPr>
              <a:t>time for school.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  <p:sp>
        <p:nvSpPr>
          <p:cNvPr id="22534" name="椭圆形标注 22533"/>
          <p:cNvSpPr/>
          <p:nvPr/>
        </p:nvSpPr>
        <p:spPr>
          <a:xfrm flipV="1">
            <a:off x="4645025" y="295275"/>
            <a:ext cx="4176713" cy="1122363"/>
          </a:xfrm>
          <a:prstGeom prst="wedgeEllipseCallout">
            <a:avLst>
              <a:gd name="adj1" fmla="val 19384"/>
              <a:gd name="adj2" fmla="val -95019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pPr algn="ctr"/>
            <a:r>
              <a:rPr lang="zh-CN" altLang="en-US" sz="3600" dirty="0">
                <a:latin typeface="Times New Roman" panose="02020603050405020304" pitchFamily="18" charset="0"/>
              </a:rPr>
              <a:t>Put on your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</a:rPr>
              <a:t>raincoat</a:t>
            </a:r>
            <a:r>
              <a:rPr lang="zh-CN" altLang="en-US" sz="3600" dirty="0">
                <a:latin typeface="Times New Roman" panose="02020603050405020304" pitchFamily="18" charset="0"/>
              </a:rPr>
              <a:t>.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  <p:sp>
        <p:nvSpPr>
          <p:cNvPr id="22535" name="椭圆形标注 22534"/>
          <p:cNvSpPr/>
          <p:nvPr/>
        </p:nvSpPr>
        <p:spPr>
          <a:xfrm flipH="1">
            <a:off x="457200" y="4294188"/>
            <a:ext cx="2233613" cy="863600"/>
          </a:xfrm>
          <a:prstGeom prst="wedgeEllipseCallout">
            <a:avLst>
              <a:gd name="adj1" fmla="val -65662"/>
              <a:gd name="adj2" fmla="val -59769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3600" dirty="0">
                <a:latin typeface="Times New Roman" panose="02020603050405020304" pitchFamily="18" charset="0"/>
              </a:rPr>
              <a:t>OK. Bye!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2355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pPr algn="ctr"/>
            <a:r>
              <a:rPr lang="zh-CN" altLang="en-US" sz="4000" b="1" dirty="0"/>
              <a:t>Tasks</a:t>
            </a:r>
            <a:endParaRPr lang="zh-CN" altLang="en-US" sz="4000" b="1" dirty="0"/>
          </a:p>
        </p:txBody>
      </p:sp>
      <p:sp>
        <p:nvSpPr>
          <p:cNvPr id="23555" name="文本占位符 23554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r>
              <a:rPr lang="zh-CN" altLang="en-US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1. Read  the dialogue with your partners and then act out.</a:t>
            </a:r>
            <a:endParaRPr lang="zh-CN" altLang="en-US" sz="3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zh-CN" altLang="en-US" sz="3200" dirty="0">
                <a:solidFill>
                  <a:schemeClr val="tx1"/>
                </a:solidFill>
              </a:rPr>
              <a:t>  (同桌互读对话，表演对话。)</a:t>
            </a:r>
            <a:endParaRPr lang="zh-CN" altLang="en-US" sz="32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zh-CN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Act out the dialogue without books.</a:t>
            </a:r>
            <a:endParaRPr lang="zh-CN" alt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zh-CN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(背诵并表演对话。)</a:t>
            </a:r>
            <a:endParaRPr lang="zh-CN" altLang="en-US" sz="3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3556" name="图片 23555" descr="u=970769540,4005408909&amp;fm=21&amp;gp=0"/>
          <p:cNvPicPr>
            <a:picLocks noChangeAspect="1"/>
          </p:cNvPicPr>
          <p:nvPr/>
        </p:nvPicPr>
        <p:blipFill>
          <a:blip r:embed="rId1"/>
          <a:srcRect b="5853"/>
          <a:stretch>
            <a:fillRect/>
          </a:stretch>
        </p:blipFill>
        <p:spPr>
          <a:xfrm>
            <a:off x="5797550" y="4654550"/>
            <a:ext cx="3332480" cy="2032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55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59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555">
                                            <p:txEl>
                                              <p:charRg st="59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555">
                                            <p:txEl>
                                              <p:charRg st="59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76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555">
                                            <p:txEl>
                                              <p:charRg st="76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555">
                                            <p:txEl>
                                              <p:charRg st="76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115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3555">
                                            <p:txEl>
                                              <p:charRg st="115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3555">
                                            <p:txEl>
                                              <p:charRg st="115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24577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24579" name="文本占位符 24578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24580" name="图片 24579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" y="276225"/>
            <a:ext cx="9028113" cy="5732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标题 2560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25603" name="文本占位符 2560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25604" name="图片 25603" descr="0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196975"/>
            <a:ext cx="4824412" cy="3713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5" name="文本框 25604"/>
          <p:cNvSpPr txBox="1"/>
          <p:nvPr/>
        </p:nvSpPr>
        <p:spPr>
          <a:xfrm>
            <a:off x="5003800" y="1936750"/>
            <a:ext cx="3816350" cy="1738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Times New Roman" panose="02020603050405020304" pitchFamily="18" charset="0"/>
              </a:rPr>
              <a:t>-- How's the weather in Beijing?</a:t>
            </a:r>
            <a:endParaRPr lang="zh-CN" altLang="en-US" sz="3600" dirty="0">
              <a:latin typeface="Times New Roman" panose="02020603050405020304" pitchFamily="18" charset="0"/>
            </a:endParaRPr>
          </a:p>
          <a:p>
            <a:r>
              <a:rPr lang="zh-CN" altLang="en-US" sz="3600" dirty="0">
                <a:latin typeface="Times New Roman" panose="02020603050405020304" pitchFamily="18" charset="0"/>
              </a:rPr>
              <a:t>-- It's sunny.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2662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26627" name="文本占位符 26626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26628" name="图片 26627" descr="0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08050"/>
            <a:ext cx="5040313" cy="378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9" name="文本框 26628"/>
          <p:cNvSpPr txBox="1"/>
          <p:nvPr/>
        </p:nvSpPr>
        <p:spPr>
          <a:xfrm>
            <a:off x="5219700" y="1936750"/>
            <a:ext cx="3816350" cy="1738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Times New Roman" panose="02020603050405020304" pitchFamily="18" charset="0"/>
              </a:rPr>
              <a:t>-- How's the weather in Hainan?</a:t>
            </a:r>
            <a:endParaRPr lang="zh-CN" altLang="en-US" sz="3600" dirty="0">
              <a:latin typeface="Times New Roman" panose="02020603050405020304" pitchFamily="18" charset="0"/>
            </a:endParaRPr>
          </a:p>
          <a:p>
            <a:r>
              <a:rPr lang="zh-CN" altLang="en-US" sz="3600" dirty="0">
                <a:latin typeface="Times New Roman" panose="02020603050405020304" pitchFamily="18" charset="0"/>
              </a:rPr>
              <a:t>-- It's windy.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620713" y="2285365"/>
            <a:ext cx="8229600" cy="936625"/>
          </a:xfrm>
        </p:spPr>
        <p:txBody>
          <a:bodyPr anchor="ctr"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Lesson 2 It’s snowing</a:t>
            </a:r>
            <a:endParaRPr lang="zh-CN" altLang="en-US" sz="6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标题 2764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27651" name="文本占位符 27650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27652" name="图片 27651" descr="0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1196975"/>
            <a:ext cx="5026025" cy="3602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文本框 27652"/>
          <p:cNvSpPr txBox="1"/>
          <p:nvPr/>
        </p:nvSpPr>
        <p:spPr>
          <a:xfrm>
            <a:off x="5003800" y="1936750"/>
            <a:ext cx="3816350" cy="1738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Times New Roman" panose="02020603050405020304" pitchFamily="18" charset="0"/>
              </a:rPr>
              <a:t>-- How's the weather in Tibet?</a:t>
            </a:r>
            <a:endParaRPr lang="zh-CN" altLang="en-US" sz="3600" dirty="0">
              <a:latin typeface="Times New Roman" panose="02020603050405020304" pitchFamily="18" charset="0"/>
            </a:endParaRPr>
          </a:p>
          <a:p>
            <a:r>
              <a:rPr lang="zh-CN" altLang="en-US" sz="3600" dirty="0">
                <a:latin typeface="Times New Roman" panose="02020603050405020304" pitchFamily="18" charset="0"/>
              </a:rPr>
              <a:t>-- It's cloudy.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28675" name="文本占位符 28674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28676" name="图片 28675" descr="0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1196975"/>
            <a:ext cx="4838700" cy="3295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7" name="文本框 28676"/>
          <p:cNvSpPr txBox="1"/>
          <p:nvPr/>
        </p:nvSpPr>
        <p:spPr>
          <a:xfrm>
            <a:off x="5003800" y="1936750"/>
            <a:ext cx="3816350" cy="1738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Times New Roman" panose="02020603050405020304" pitchFamily="18" charset="0"/>
              </a:rPr>
              <a:t>-- How's the weather in Harbin?</a:t>
            </a:r>
            <a:endParaRPr lang="zh-CN" altLang="en-US" sz="3600" dirty="0">
              <a:latin typeface="Times New Roman" panose="02020603050405020304" pitchFamily="18" charset="0"/>
            </a:endParaRPr>
          </a:p>
          <a:p>
            <a:r>
              <a:rPr lang="zh-CN" altLang="en-US" sz="3600" dirty="0">
                <a:latin typeface="Times New Roman" panose="02020603050405020304" pitchFamily="18" charset="0"/>
              </a:rPr>
              <a:t>-- It's snowy.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1746" name="标题 3174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024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10243" name="文本占位符 10242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endParaRPr lang="zh-CN" altLang="en-US" dirty="0"/>
          </a:p>
        </p:txBody>
      </p:sp>
      <p:pic>
        <p:nvPicPr>
          <p:cNvPr id="10244" name="图片 10243" descr="baoruan_com_623d7162bf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1847850"/>
            <a:ext cx="4473575" cy="351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文本框 10244"/>
          <p:cNvSpPr txBox="1"/>
          <p:nvPr/>
        </p:nvSpPr>
        <p:spPr>
          <a:xfrm>
            <a:off x="4933950" y="3582988"/>
            <a:ext cx="3363913" cy="700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Times New Roman" panose="02020603050405020304" pitchFamily="18" charset="0"/>
              </a:rPr>
              <a:t>-- It's </a:t>
            </a:r>
            <a:r>
              <a:rPr lang="zh-CN" altLang="en-US" sz="4000" dirty="0">
                <a:solidFill>
                  <a:schemeClr val="hlink"/>
                </a:solidFill>
                <a:latin typeface="Times New Roman" panose="02020603050405020304" pitchFamily="18" charset="0"/>
                <a:hlinkClick r:id="rId2" action="ppaction://hlinksldjump"/>
              </a:rPr>
              <a:t>snow</a:t>
            </a:r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</a:rPr>
              <a:t>ing.</a:t>
            </a:r>
            <a:endParaRPr lang="zh-CN" altLang="en-US" sz="40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6" name="文本框 10245"/>
          <p:cNvSpPr txBox="1"/>
          <p:nvPr/>
        </p:nvSpPr>
        <p:spPr>
          <a:xfrm>
            <a:off x="4933950" y="2562225"/>
            <a:ext cx="4186238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Times New Roman" panose="02020603050405020304" pitchFamily="18" charset="0"/>
              </a:rPr>
              <a:t>-- </a:t>
            </a:r>
            <a:r>
              <a:rPr lang="zh-CN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How's the weather?</a:t>
            </a:r>
            <a:endParaRPr lang="zh-CN" alt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47" name="矩形 10246"/>
          <p:cNvSpPr>
            <a:spLocks noGrp="1"/>
          </p:cNvSpPr>
          <p:nvPr/>
        </p:nvSpPr>
        <p:spPr>
          <a:xfrm>
            <a:off x="323850" y="404813"/>
            <a:ext cx="8229600" cy="936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200" u="none" kern="1200" baseline="0">
                <a:solidFill>
                  <a:srgbClr val="E1F1F7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algn="ctr"/>
            <a:r>
              <a:rPr lang="zh-CN" altLang="en-US" dirty="0">
                <a:solidFill>
                  <a:srgbClr val="003366"/>
                </a:solidFill>
                <a:latin typeface="Lucida Console" panose="020B0609040504020204" pitchFamily="49" charset="0"/>
              </a:rPr>
              <a:t>Lesson 2 It's snowing.</a:t>
            </a:r>
            <a:endParaRPr lang="zh-CN" altLang="en-US" dirty="0">
              <a:solidFill>
                <a:srgbClr val="003366"/>
              </a:solidFill>
              <a:latin typeface="Lucida Console" panose="020B06090405040202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ldLvl="0"/>
      <p:bldP spid="10246" grpId="0" bldLvl="0"/>
      <p:bldP spid="10247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126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11267" name="文本占位符 11266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endParaRPr lang="zh-CN" altLang="en-US" dirty="0"/>
          </a:p>
        </p:txBody>
      </p:sp>
      <p:pic>
        <p:nvPicPr>
          <p:cNvPr id="11268" name="图片 11267" descr="u=3663729657,1968991907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0350" y="836613"/>
            <a:ext cx="5886450" cy="4711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9" name="文本框 11268"/>
          <p:cNvSpPr txBox="1"/>
          <p:nvPr/>
        </p:nvSpPr>
        <p:spPr>
          <a:xfrm>
            <a:off x="604838" y="2971800"/>
            <a:ext cx="15906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dirty="0">
                <a:latin typeface="Times New Roman" panose="02020603050405020304" pitchFamily="18" charset="0"/>
              </a:rPr>
              <a:t>snow</a:t>
            </a:r>
            <a:endParaRPr lang="zh-CN" altLang="en-US" sz="4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占位符 12289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endParaRPr lang="zh-CN" altLang="en-US" dirty="0"/>
          </a:p>
        </p:txBody>
      </p:sp>
      <p:pic>
        <p:nvPicPr>
          <p:cNvPr id="12291" name="图片 12290" descr="baoruan_com_623d7162bf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92075"/>
            <a:ext cx="4473575" cy="351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文本框 12291"/>
          <p:cNvSpPr txBox="1"/>
          <p:nvPr/>
        </p:nvSpPr>
        <p:spPr>
          <a:xfrm>
            <a:off x="3997325" y="4868863"/>
            <a:ext cx="35179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Times New Roman" panose="02020603050405020304" pitchFamily="18" charset="0"/>
              </a:rPr>
              <a:t>-- It's snow</a:t>
            </a:r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</a:rPr>
              <a:t>ing.</a:t>
            </a:r>
            <a:endParaRPr lang="zh-CN" altLang="en-US" sz="40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3997325" y="3789363"/>
            <a:ext cx="4689475" cy="700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Times New Roman" panose="02020603050405020304" pitchFamily="18" charset="0"/>
              </a:rPr>
              <a:t>-- How's the weather?</a:t>
            </a:r>
            <a:endParaRPr lang="zh-CN" altLang="en-US" sz="4000" dirty="0">
              <a:latin typeface="Times New Roman" panose="02020603050405020304" pitchFamily="18" charset="0"/>
            </a:endParaRPr>
          </a:p>
        </p:txBody>
      </p:sp>
      <p:sp>
        <p:nvSpPr>
          <p:cNvPr id="12294" name="标题 1229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292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2292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2292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13315" name="文本占位符 13314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endParaRPr lang="zh-CN" altLang="en-US" dirty="0"/>
          </a:p>
        </p:txBody>
      </p:sp>
      <p:pic>
        <p:nvPicPr>
          <p:cNvPr id="13316" name="图片 13315" descr="u=3338612874,1732636109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709863"/>
            <a:ext cx="5976938" cy="4284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文本框 13316"/>
          <p:cNvSpPr txBox="1"/>
          <p:nvPr/>
        </p:nvSpPr>
        <p:spPr>
          <a:xfrm>
            <a:off x="3429000" y="898525"/>
            <a:ext cx="5257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Times New Roman" panose="02020603050405020304" pitchFamily="18" charset="0"/>
              </a:rPr>
              <a:t>-- How's the weather?</a:t>
            </a:r>
            <a:endParaRPr lang="zh-CN" altLang="en-US" sz="4000" dirty="0">
              <a:latin typeface="Times New Roman" panose="02020603050405020304" pitchFamily="18" charset="0"/>
            </a:endParaRPr>
          </a:p>
        </p:txBody>
      </p:sp>
      <p:sp>
        <p:nvSpPr>
          <p:cNvPr id="13318" name="文本框 13317"/>
          <p:cNvSpPr txBox="1"/>
          <p:nvPr/>
        </p:nvSpPr>
        <p:spPr>
          <a:xfrm>
            <a:off x="3449638" y="1844675"/>
            <a:ext cx="37496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Times New Roman" panose="02020603050405020304" pitchFamily="18" charset="0"/>
              </a:rPr>
              <a:t>-- It's </a:t>
            </a:r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  <a:hlinkClick r:id="rId2" action="ppaction://hlinksldjump"/>
              </a:rPr>
              <a:t>rain</a:t>
            </a:r>
            <a:r>
              <a:rPr lang="zh-CN" altLang="en-US" sz="4000" dirty="0">
                <a:latin typeface="Times New Roman" panose="02020603050405020304" pitchFamily="18" charset="0"/>
              </a:rPr>
              <a:t>ing.</a:t>
            </a:r>
            <a:endParaRPr lang="zh-CN" altLang="en-US" sz="40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ldLvl="0"/>
      <p:bldP spid="13318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4337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14339" name="文本占位符 14338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14340" name="图片 14339" descr="u=3909325645,982538656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3" y="1844675"/>
            <a:ext cx="4503737" cy="4484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文本框 14340"/>
          <p:cNvSpPr txBox="1"/>
          <p:nvPr/>
        </p:nvSpPr>
        <p:spPr>
          <a:xfrm>
            <a:off x="6229350" y="2565400"/>
            <a:ext cx="22764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dirty="0">
                <a:latin typeface="Times New Roman" panose="02020603050405020304" pitchFamily="18" charset="0"/>
              </a:rPr>
              <a:t>rain</a:t>
            </a:r>
            <a:endParaRPr lang="zh-CN" altLang="en-US" sz="4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15363" name="文本占位符 15362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endParaRPr lang="zh-CN" altLang="en-US" dirty="0"/>
          </a:p>
        </p:txBody>
      </p:sp>
      <p:pic>
        <p:nvPicPr>
          <p:cNvPr id="15364" name="图片 15363" descr="u=3338612874,1732636109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709863"/>
            <a:ext cx="5976938" cy="4284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文本框 15364"/>
          <p:cNvSpPr txBox="1"/>
          <p:nvPr/>
        </p:nvSpPr>
        <p:spPr>
          <a:xfrm>
            <a:off x="3429000" y="898525"/>
            <a:ext cx="5257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Times New Roman" panose="02020603050405020304" pitchFamily="18" charset="0"/>
              </a:rPr>
              <a:t>-- How's the weather?</a:t>
            </a:r>
            <a:endParaRPr lang="zh-CN" altLang="en-US" sz="4000" dirty="0">
              <a:latin typeface="Times New Roman" panose="02020603050405020304" pitchFamily="18" charset="0"/>
            </a:endParaRPr>
          </a:p>
        </p:txBody>
      </p:sp>
      <p:sp>
        <p:nvSpPr>
          <p:cNvPr id="15366" name="文本框 15365"/>
          <p:cNvSpPr txBox="1"/>
          <p:nvPr/>
        </p:nvSpPr>
        <p:spPr>
          <a:xfrm>
            <a:off x="3449638" y="1844675"/>
            <a:ext cx="37496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Times New Roman" panose="02020603050405020304" pitchFamily="18" charset="0"/>
              </a:rPr>
              <a:t>-- It's rain</a:t>
            </a:r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</a:rPr>
              <a:t>ing</a:t>
            </a:r>
            <a:r>
              <a:rPr lang="zh-CN" altLang="en-US" sz="4000" dirty="0">
                <a:latin typeface="Times New Roman" panose="02020603050405020304" pitchFamily="18" charset="0"/>
              </a:rPr>
              <a:t>.</a:t>
            </a:r>
            <a:endParaRPr lang="zh-CN" altLang="en-US" sz="40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638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16387" name="文本占位符 16386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16388" name="图片 16387" descr="20130321100813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780000">
            <a:off x="457200" y="1417638"/>
            <a:ext cx="4583113" cy="2986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图片 16388" descr="1210081041184611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0000">
            <a:off x="457200" y="1417638"/>
            <a:ext cx="4483100" cy="3362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图片 16389" descr="226699946242905799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00000">
            <a:off x="457200" y="998538"/>
            <a:ext cx="4389438" cy="329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1" name="文本框 16390"/>
          <p:cNvSpPr txBox="1"/>
          <p:nvPr/>
        </p:nvSpPr>
        <p:spPr>
          <a:xfrm>
            <a:off x="5589588" y="1577975"/>
            <a:ext cx="3230562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Times New Roman" panose="02020603050405020304" pitchFamily="18" charset="0"/>
              </a:rPr>
              <a:t>-- How's the weather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in Jining</a:t>
            </a:r>
            <a:r>
              <a:rPr lang="zh-CN" altLang="en-US" sz="3200" dirty="0">
                <a:latin typeface="Times New Roman" panose="02020603050405020304" pitchFamily="18" charset="0"/>
              </a:rPr>
              <a:t>?</a:t>
            </a:r>
            <a:endParaRPr lang="zh-CN" altLang="en-US" sz="3200" dirty="0">
              <a:latin typeface="Times New Roman" panose="02020603050405020304" pitchFamily="18" charset="0"/>
            </a:endParaRPr>
          </a:p>
        </p:txBody>
      </p:sp>
      <p:sp>
        <p:nvSpPr>
          <p:cNvPr id="16392" name="文本框 16391"/>
          <p:cNvSpPr txBox="1"/>
          <p:nvPr/>
        </p:nvSpPr>
        <p:spPr>
          <a:xfrm>
            <a:off x="1443038" y="5441950"/>
            <a:ext cx="22653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Times New Roman" panose="02020603050405020304" pitchFamily="18" charset="0"/>
              </a:rPr>
              <a:t>Jining</a:t>
            </a:r>
            <a:endParaRPr lang="zh-CN" altLang="en-US" sz="4000" dirty="0">
              <a:latin typeface="Times New Roman" panose="02020603050405020304" pitchFamily="18" charset="0"/>
            </a:endParaRPr>
          </a:p>
        </p:txBody>
      </p:sp>
      <p:pic>
        <p:nvPicPr>
          <p:cNvPr id="16393" name="图片 16392" descr="20101228194803-14662525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813" y="719138"/>
            <a:ext cx="4762500" cy="3571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4" name="图片 16393" descr="wb20130527a0004_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813" y="688975"/>
            <a:ext cx="4762500" cy="3602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5" name="文本框 16394"/>
          <p:cNvSpPr txBox="1"/>
          <p:nvPr/>
        </p:nvSpPr>
        <p:spPr>
          <a:xfrm>
            <a:off x="5707063" y="3087688"/>
            <a:ext cx="2979737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Times New Roman" panose="02020603050405020304" pitchFamily="18" charset="0"/>
              </a:rPr>
              <a:t>-- It's snowing.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  <p:sp>
        <p:nvSpPr>
          <p:cNvPr id="16396" name="文本框 16395"/>
          <p:cNvSpPr txBox="1"/>
          <p:nvPr/>
        </p:nvSpPr>
        <p:spPr>
          <a:xfrm>
            <a:off x="5707063" y="4083050"/>
            <a:ext cx="28241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Times New Roman" panose="02020603050405020304" pitchFamily="18" charset="0"/>
              </a:rPr>
              <a:t>-- It's raining.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bldLvl="0"/>
      <p:bldP spid="16392" grpId="0" bldLvl="0"/>
      <p:bldP spid="16395" grpId="0" bldLvl="0"/>
      <p:bldP spid="16396" grpId="0" bldLvl="0"/>
    </p:bldLst>
  </p:timing>
</p:sld>
</file>

<file path=ppt/theme/theme1.xml><?xml version="1.0" encoding="utf-8"?>
<a:theme xmlns:a="http://schemas.openxmlformats.org/drawingml/2006/main" name="通用纹理_浅蓝PPT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1027</Words>
  <Application>WPS 演示</Application>
  <PresentationFormat>在屏幕上显示</PresentationFormat>
  <Paragraphs>77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微软雅黑</vt:lpstr>
      <vt:lpstr>Times New Roman</vt:lpstr>
      <vt:lpstr>黑体</vt:lpstr>
      <vt:lpstr>Lucida Console</vt:lpstr>
      <vt:lpstr>Arial Unicode MS</vt:lpstr>
      <vt:lpstr>通用纹理_浅蓝PPT模板</vt:lpstr>
      <vt:lpstr>PowerPoint 演示文稿</vt:lpstr>
      <vt:lpstr>Lesson 2 It’s snowing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Tasks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8</cp:revision>
  <dcterms:created xsi:type="dcterms:W3CDTF">2013-01-25T01:44:00Z</dcterms:created>
  <dcterms:modified xsi:type="dcterms:W3CDTF">2017-10-12T05:59:34Z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