
<file path=[Content_Types].xml><?xml version="1.0" encoding="utf-8"?>
<Types xmlns="http://schemas.openxmlformats.org/package/2006/content-types"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88" r:id="rId4"/>
    <p:sldId id="289" r:id="rId5"/>
    <p:sldId id="259" r:id="rId6"/>
    <p:sldId id="260" r:id="rId7"/>
    <p:sldId id="262" r:id="rId8"/>
    <p:sldId id="263" r:id="rId9"/>
    <p:sldId id="266" r:id="rId10"/>
    <p:sldId id="267" r:id="rId11"/>
    <p:sldId id="268" r:id="rId12"/>
    <p:sldId id="283" r:id="rId13"/>
    <p:sldId id="284" r:id="rId14"/>
    <p:sldId id="285" r:id="rId15"/>
    <p:sldId id="286" r:id="rId16"/>
    <p:sldId id="272" r:id="rId17"/>
    <p:sldId id="278" r:id="rId18"/>
    <p:sldId id="291" r:id="rId19"/>
    <p:sldId id="281" r:id="rId20"/>
    <p:sldId id="280" r:id="rId21"/>
  </p:sldIdLst>
  <p:sldSz cx="9144000" cy="6858000" type="screen4x3"/>
  <p:notesSz cx="6858000" cy="9144000"/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66"/>
    <a:srgbClr val="FF0066"/>
    <a:srgbClr val="D60093"/>
    <a:srgbClr val="0000FF"/>
    <a:srgbClr val="006600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/>
    <p:restoredTop sz="94660"/>
  </p:normalViewPr>
  <p:slideViewPr>
    <p:cSldViewPr showGuides="1">
      <p:cViewPr varScale="1">
        <p:scale>
          <a:sx n="73" d="100"/>
          <a:sy n="73" d="100"/>
        </p:scale>
        <p:origin x="-7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8675" name="文本占位符 2867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8676" name="日期占位符 286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b="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8677" name="页脚占位符 286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b="0"/>
            </a:lvl1pPr>
          </a:lstStyle>
          <a:p>
            <a:pPr lvl="0"/>
            <a:r>
              <a:rPr lang="zh-CN" altLang="en-US" dirty="0">
                <a:latin typeface="Arial" panose="020B0604020202020204" pitchFamily="34" charset="0"/>
              </a:rPr>
              <a:t>http://cai.7cxk.net 中小学课件站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8678" name="灯片编号占位符 286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b="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1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GIF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slide" Target="slide15.xml"/><Relationship Id="rId1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GIF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102" name="图片 4101" descr="12D1ZT4550-23J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标题 4097"/>
          <p:cNvSpPr>
            <a:spLocks noGrp="1"/>
          </p:cNvSpPr>
          <p:nvPr>
            <p:ph type="ctrTitle"/>
          </p:nvPr>
        </p:nvSpPr>
        <p:spPr>
          <a:xfrm>
            <a:off x="381000" y="2133600"/>
            <a:ext cx="8763000" cy="1470025"/>
          </a:xfrm>
        </p:spPr>
        <p:txBody>
          <a:bodyPr anchor="ctr"/>
          <a:p>
            <a:pPr defTabSz="914400">
              <a:buSzPct val="100000"/>
            </a:pPr>
            <a:r>
              <a:rPr lang="en-US" altLang="zh-CN" sz="7200" b="1" kern="1200" baseline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Lesson2 It’s snowing.</a:t>
            </a:r>
            <a:endParaRPr lang="en-US" altLang="zh-CN" sz="7200" b="1" kern="1200" baseline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9" name="副标题 4098"/>
          <p:cNvSpPr>
            <a:spLocks noGrp="1"/>
          </p:cNvSpPr>
          <p:nvPr>
            <p:ph type="subTitle" idx="1"/>
          </p:nvPr>
        </p:nvSpPr>
        <p:spPr>
          <a:xfrm>
            <a:off x="304800" y="3505200"/>
            <a:ext cx="8458200" cy="1600200"/>
          </a:xfrm>
        </p:spPr>
        <p:txBody>
          <a:bodyPr/>
          <a:p>
            <a:pPr algn="l" defTabSz="914400">
              <a:buSzPct val="100000"/>
            </a:pPr>
            <a:r>
              <a:rPr lang="en-US" altLang="zh-CN" sz="3200" b="1" kern="1200" baseline="0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endParaRPr lang="en-US" altLang="zh-CN" sz="4000" b="1" kern="1200" baseline="0" dirty="0">
              <a:solidFill>
                <a:srgbClr val="CC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00" name="文本框 4099"/>
          <p:cNvSpPr txBox="1"/>
          <p:nvPr/>
        </p:nvSpPr>
        <p:spPr>
          <a:xfrm>
            <a:off x="1524000" y="1143000"/>
            <a:ext cx="5724525" cy="1098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6600">
                <a:latin typeface="Times New Roman" panose="02020603050405020304" pitchFamily="18" charset="0"/>
              </a:rPr>
              <a:t>Unit 5 Weather</a:t>
            </a:r>
            <a:endParaRPr lang="en-US" altLang="zh-CN" sz="6600">
              <a:latin typeface="Times New Roman" panose="02020603050405020304" pitchFamily="18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93" name="图片 16392" descr="200910919465778062"/>
          <p:cNvPicPr>
            <a:picLocks noChangeAspect="1"/>
          </p:cNvPicPr>
          <p:nvPr/>
        </p:nvPicPr>
        <p:blipFill>
          <a:blip r:embed="rId1"/>
          <a:srcRect b="5319"/>
          <a:stretch>
            <a:fillRect/>
          </a:stretch>
        </p:blipFill>
        <p:spPr>
          <a:xfrm>
            <a:off x="-499745" y="38100"/>
            <a:ext cx="9906000" cy="678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文本框 16389"/>
          <p:cNvSpPr txBox="1"/>
          <p:nvPr/>
        </p:nvSpPr>
        <p:spPr>
          <a:xfrm>
            <a:off x="662305" y="4327525"/>
            <a:ext cx="79708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D60093"/>
                </a:solidFill>
                <a:latin typeface="Arial" panose="020B0604020202020204" pitchFamily="34" charset="0"/>
              </a:rPr>
              <a:t>How’s the weather in Shanghai?</a:t>
            </a:r>
            <a:endParaRPr lang="en-US" altLang="zh-CN" sz="400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16391" name="文本框 16390"/>
          <p:cNvSpPr txBox="1"/>
          <p:nvPr/>
        </p:nvSpPr>
        <p:spPr>
          <a:xfrm>
            <a:off x="914400" y="5029200"/>
            <a:ext cx="289401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It’s raining.</a:t>
            </a:r>
            <a:endParaRPr lang="en-US" altLang="zh-CN" sz="4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16392" name="图片 16391" descr="014q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04800"/>
            <a:ext cx="6019800" cy="3733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15" name="图片 43014" descr="200910919465778062"/>
          <p:cNvPicPr>
            <a:picLocks noChangeAspect="1"/>
          </p:cNvPicPr>
          <p:nvPr/>
        </p:nvPicPr>
        <p:blipFill>
          <a:blip r:embed="rId1"/>
          <a:srcRect r="769" b="5319"/>
          <a:stretch>
            <a:fillRect/>
          </a:stretch>
        </p:blipFill>
        <p:spPr>
          <a:xfrm>
            <a:off x="-304800" y="0"/>
            <a:ext cx="9829800" cy="678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2" name="图片 43011" descr="0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04800"/>
            <a:ext cx="6705600" cy="419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3" name="文本框 43012"/>
          <p:cNvSpPr txBox="1"/>
          <p:nvPr/>
        </p:nvSpPr>
        <p:spPr>
          <a:xfrm>
            <a:off x="1143000" y="4114800"/>
            <a:ext cx="7296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D60093"/>
                </a:solidFill>
                <a:latin typeface="Arial" panose="020B0604020202020204" pitchFamily="34" charset="0"/>
              </a:rPr>
              <a:t>How’s the weather in Harbin?</a:t>
            </a:r>
            <a:endParaRPr lang="en-US" altLang="zh-CN" sz="400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43014" name="文本框 43013"/>
          <p:cNvSpPr txBox="1"/>
          <p:nvPr/>
        </p:nvSpPr>
        <p:spPr>
          <a:xfrm>
            <a:off x="1295400" y="5029200"/>
            <a:ext cx="3254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.</a:t>
            </a:r>
            <a:endParaRPr lang="en-US" altLang="zh-CN" sz="4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3016" name="矩形 43015"/>
          <p:cNvSpPr/>
          <p:nvPr/>
        </p:nvSpPr>
        <p:spPr>
          <a:xfrm>
            <a:off x="130175" y="4427538"/>
            <a:ext cx="194151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</a:rPr>
              <a:t>It’s snowing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039" name="图片 44038" descr="200910919465778062"/>
          <p:cNvPicPr>
            <a:picLocks noChangeAspect="1"/>
          </p:cNvPicPr>
          <p:nvPr/>
        </p:nvPicPr>
        <p:blipFill>
          <a:blip r:embed="rId1"/>
          <a:srcRect b="5319"/>
          <a:stretch>
            <a:fillRect/>
          </a:stretch>
        </p:blipFill>
        <p:spPr>
          <a:xfrm>
            <a:off x="-722630" y="38100"/>
            <a:ext cx="9906000" cy="678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6" name="图片 44035" descr="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52400"/>
            <a:ext cx="7315200" cy="4354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7" name="文本框 44036"/>
          <p:cNvSpPr txBox="1"/>
          <p:nvPr/>
        </p:nvSpPr>
        <p:spPr>
          <a:xfrm>
            <a:off x="1219200" y="4114800"/>
            <a:ext cx="690086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D60093"/>
                </a:solidFill>
                <a:latin typeface="Arial" panose="020B0604020202020204" pitchFamily="34" charset="0"/>
              </a:rPr>
              <a:t>How’s the weather in Tibet?</a:t>
            </a:r>
            <a:endParaRPr lang="en-US" altLang="zh-CN" sz="400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44038" name="文本框 44037"/>
          <p:cNvSpPr txBox="1"/>
          <p:nvPr/>
        </p:nvSpPr>
        <p:spPr>
          <a:xfrm>
            <a:off x="1295400" y="5029200"/>
            <a:ext cx="283686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It’s cloudy.</a:t>
            </a:r>
            <a:endParaRPr lang="en-US" altLang="zh-CN" sz="4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5063" name="图片 45062" descr="200910919465778062"/>
          <p:cNvPicPr>
            <a:picLocks noChangeAspect="1"/>
          </p:cNvPicPr>
          <p:nvPr/>
        </p:nvPicPr>
        <p:blipFill>
          <a:blip r:embed="rId1"/>
          <a:srcRect r="769" b="5319"/>
          <a:stretch>
            <a:fillRect/>
          </a:stretch>
        </p:blipFill>
        <p:spPr>
          <a:xfrm>
            <a:off x="-750570" y="38100"/>
            <a:ext cx="9829800" cy="678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0" name="图片 45059" descr="015q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28600"/>
            <a:ext cx="5486400" cy="388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1" name="文本框 45060"/>
          <p:cNvSpPr txBox="1"/>
          <p:nvPr/>
        </p:nvSpPr>
        <p:spPr>
          <a:xfrm>
            <a:off x="1295400" y="4343400"/>
            <a:ext cx="71834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 dirty="0" err="1">
                <a:solidFill>
                  <a:srgbClr val="D60093"/>
                </a:solidFill>
                <a:latin typeface="Arial" panose="020B0604020202020204" pitchFamily="34" charset="0"/>
              </a:rPr>
              <a:t>How’s the weather in Sanya</a:t>
            </a:r>
            <a:r>
              <a:rPr lang="en-US" altLang="zh-CN" sz="4000">
                <a:solidFill>
                  <a:srgbClr val="D60093"/>
                </a:solidFill>
                <a:latin typeface="Arial" panose="020B0604020202020204" pitchFamily="34" charset="0"/>
              </a:rPr>
              <a:t>?</a:t>
            </a:r>
            <a:endParaRPr lang="en-US" altLang="zh-CN" sz="400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45062" name="文本框 45061"/>
          <p:cNvSpPr txBox="1"/>
          <p:nvPr/>
        </p:nvSpPr>
        <p:spPr>
          <a:xfrm>
            <a:off x="1371600" y="5181600"/>
            <a:ext cx="264001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It’s windy.</a:t>
            </a:r>
            <a:endParaRPr lang="en-US" altLang="zh-CN" sz="4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6087" name="图片 46086" descr="200910919465778062"/>
          <p:cNvPicPr>
            <a:picLocks noChangeAspect="1"/>
          </p:cNvPicPr>
          <p:nvPr/>
        </p:nvPicPr>
        <p:blipFill>
          <a:blip r:embed="rId1"/>
          <a:srcRect r="769" b="5319"/>
          <a:stretch>
            <a:fillRect/>
          </a:stretch>
        </p:blipFill>
        <p:spPr>
          <a:xfrm>
            <a:off x="-735965" y="38100"/>
            <a:ext cx="9829800" cy="678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4" name="图片 46083" descr="0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8600"/>
            <a:ext cx="6172200" cy="403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5" name="文本框 46084"/>
          <p:cNvSpPr txBox="1"/>
          <p:nvPr/>
        </p:nvSpPr>
        <p:spPr>
          <a:xfrm>
            <a:off x="1219200" y="4114800"/>
            <a:ext cx="731837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D60093"/>
                </a:solidFill>
                <a:latin typeface="Arial" panose="020B0604020202020204" pitchFamily="34" charset="0"/>
              </a:rPr>
              <a:t>How’s the weather in Beijing</a:t>
            </a:r>
            <a:r>
              <a:rPr lang="en-US" altLang="zh-CN" sz="3200">
                <a:solidFill>
                  <a:srgbClr val="D60093"/>
                </a:solidFill>
                <a:latin typeface="Arial" panose="020B0604020202020204" pitchFamily="34" charset="0"/>
              </a:rPr>
              <a:t>?</a:t>
            </a:r>
            <a:endParaRPr lang="en-US" altLang="zh-CN" sz="3200">
              <a:solidFill>
                <a:srgbClr val="D60093"/>
              </a:solidFill>
              <a:latin typeface="Arial" panose="020B0604020202020204" pitchFamily="34" charset="0"/>
            </a:endParaRPr>
          </a:p>
        </p:txBody>
      </p:sp>
      <p:sp>
        <p:nvSpPr>
          <p:cNvPr id="46086" name="文本框 46085"/>
          <p:cNvSpPr txBox="1"/>
          <p:nvPr/>
        </p:nvSpPr>
        <p:spPr>
          <a:xfrm>
            <a:off x="1295400" y="5029200"/>
            <a:ext cx="269557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It’s sunny.</a:t>
            </a:r>
            <a:endParaRPr lang="en-US" altLang="zh-CN" sz="4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5" name="图片 30744" descr="u=2655393876,3698504930&amp;fm=3&amp;gp=0"/>
          <p:cNvPicPr>
            <a:picLocks noChangeAspect="1"/>
          </p:cNvPicPr>
          <p:nvPr/>
        </p:nvPicPr>
        <p:blipFill>
          <a:blip r:embed="rId1"/>
          <a:srcRect b="7778"/>
          <a:stretch>
            <a:fillRect/>
          </a:stretch>
        </p:blipFill>
        <p:spPr>
          <a:xfrm>
            <a:off x="-76200" y="396875"/>
            <a:ext cx="9144000" cy="6324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4" name="矩形 30723">
            <a:hlinkClick r:id="rId2" action="ppaction://hlinksldjump"/>
          </p:cNvPr>
          <p:cNvSpPr/>
          <p:nvPr/>
        </p:nvSpPr>
        <p:spPr>
          <a:xfrm>
            <a:off x="228600" y="1066800"/>
            <a:ext cx="2590800" cy="1676400"/>
          </a:xfrm>
          <a:prstGeom prst="rect">
            <a:avLst/>
          </a:prstGeom>
          <a:solidFill>
            <a:srgbClr val="FF66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r>
              <a:rPr lang="en-US" altLang="zh-CN" sz="4000">
                <a:latin typeface="Arial" panose="020B0604020202020204" pitchFamily="34" charset="0"/>
              </a:rPr>
              <a:t>New York</a:t>
            </a:r>
            <a:endParaRPr lang="en-US" altLang="zh-CN" sz="4000">
              <a:latin typeface="Arial" panose="020B0604020202020204" pitchFamily="34" charset="0"/>
            </a:endParaRPr>
          </a:p>
          <a:p>
            <a:r>
              <a:rPr lang="zh-CN" altLang="en-US" sz="3200" dirty="0">
                <a:latin typeface="Arial" panose="020B0604020202020204" pitchFamily="34" charset="0"/>
              </a:rPr>
              <a:t>纽约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0730" name="矩形 30729">
            <a:hlinkClick r:id="rId2" action="ppaction://hlinksldjump"/>
          </p:cNvPr>
          <p:cNvSpPr/>
          <p:nvPr/>
        </p:nvSpPr>
        <p:spPr>
          <a:xfrm>
            <a:off x="6096000" y="808355"/>
            <a:ext cx="2667000" cy="16764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30731" name="矩形 30730">
            <a:hlinkClick r:id="rId2" action="ppaction://hlinksldjump"/>
          </p:cNvPr>
          <p:cNvSpPr/>
          <p:nvPr/>
        </p:nvSpPr>
        <p:spPr>
          <a:xfrm>
            <a:off x="3048000" y="1066800"/>
            <a:ext cx="2743200" cy="16764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r>
              <a:rPr lang="en-US" altLang="zh-CN" sz="4000">
                <a:latin typeface="Arial" panose="020B0604020202020204" pitchFamily="34" charset="0"/>
              </a:rPr>
              <a:t>London</a:t>
            </a:r>
            <a:endParaRPr lang="en-US" altLang="zh-CN" sz="4000">
              <a:latin typeface="Arial" panose="020B0604020202020204" pitchFamily="34" charset="0"/>
            </a:endParaRPr>
          </a:p>
          <a:p>
            <a:r>
              <a:rPr lang="zh-CN" altLang="en-US" sz="3200" dirty="0">
                <a:latin typeface="Arial" panose="020B0604020202020204" pitchFamily="34" charset="0"/>
              </a:rPr>
              <a:t>伦敦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0732" name="矩形 30731">
            <a:hlinkClick r:id="rId2" action="ppaction://hlinksldjump"/>
          </p:cNvPr>
          <p:cNvSpPr/>
          <p:nvPr/>
        </p:nvSpPr>
        <p:spPr>
          <a:xfrm>
            <a:off x="152400" y="3048000"/>
            <a:ext cx="2819400" cy="1828800"/>
          </a:xfrm>
          <a:prstGeom prst="rect">
            <a:avLst/>
          </a:prstGeom>
          <a:solidFill>
            <a:srgbClr val="CC99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r>
              <a:rPr lang="en-US" altLang="zh-CN" sz="4000">
                <a:latin typeface="Arial" panose="020B0604020202020204" pitchFamily="34" charset="0"/>
              </a:rPr>
              <a:t>Hong Kong</a:t>
            </a:r>
            <a:endParaRPr lang="en-US" altLang="zh-CN" sz="4000">
              <a:latin typeface="Arial" panose="020B0604020202020204" pitchFamily="34" charset="0"/>
            </a:endParaRPr>
          </a:p>
          <a:p>
            <a:r>
              <a:rPr lang="zh-CN" altLang="en-US" sz="3200" dirty="0">
                <a:latin typeface="Arial" panose="020B0604020202020204" pitchFamily="34" charset="0"/>
              </a:rPr>
              <a:t>香港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0733" name="矩形 30732">
            <a:hlinkClick r:id="rId2" action="ppaction://hlinksldjump"/>
          </p:cNvPr>
          <p:cNvSpPr/>
          <p:nvPr/>
        </p:nvSpPr>
        <p:spPr>
          <a:xfrm>
            <a:off x="3048000" y="3048000"/>
            <a:ext cx="2895600" cy="1828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en-US" altLang="zh-CN" sz="4000">
              <a:latin typeface="Arial" panose="020B0604020202020204" pitchFamily="34" charset="0"/>
            </a:endParaRPr>
          </a:p>
          <a:p>
            <a:r>
              <a:rPr lang="en-US" altLang="zh-CN" sz="4000">
                <a:latin typeface="Arial" panose="020B0604020202020204" pitchFamily="34" charset="0"/>
              </a:rPr>
              <a:t>Guangzhou</a:t>
            </a:r>
            <a:endParaRPr lang="en-US" altLang="zh-CN" sz="4000">
              <a:latin typeface="Arial" panose="020B0604020202020204" pitchFamily="34" charset="0"/>
            </a:endParaRPr>
          </a:p>
          <a:p>
            <a:r>
              <a:rPr lang="zh-CN" altLang="en-US" sz="3200" dirty="0">
                <a:latin typeface="Arial" panose="020B0604020202020204" pitchFamily="34" charset="0"/>
              </a:rPr>
              <a:t>广州</a:t>
            </a:r>
            <a:endParaRPr lang="zh-CN" altLang="en-US" sz="3200" dirty="0">
              <a:latin typeface="Arial" panose="020B0604020202020204" pitchFamily="34" charset="0"/>
            </a:endParaRPr>
          </a:p>
          <a:p>
            <a:endParaRPr lang="zh-CN" altLang="en-US" sz="3200" b="0" dirty="0">
              <a:latin typeface="Arial" panose="020B0604020202020204" pitchFamily="34" charset="0"/>
            </a:endParaRPr>
          </a:p>
        </p:txBody>
      </p:sp>
      <p:sp>
        <p:nvSpPr>
          <p:cNvPr id="30734" name="矩形 30733">
            <a:hlinkClick r:id="rId2" action="ppaction://hlinksldjump"/>
          </p:cNvPr>
          <p:cNvSpPr/>
          <p:nvPr/>
        </p:nvSpPr>
        <p:spPr>
          <a:xfrm>
            <a:off x="6096000" y="3048000"/>
            <a:ext cx="2590800" cy="1828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en-US" altLang="zh-CN" sz="4000">
              <a:latin typeface="Arial" panose="020B0604020202020204" pitchFamily="34" charset="0"/>
            </a:endParaRPr>
          </a:p>
          <a:p>
            <a:r>
              <a:rPr lang="en-US" altLang="zh-CN" sz="4000">
                <a:latin typeface="Arial" panose="020B0604020202020204" pitchFamily="34" charset="0"/>
              </a:rPr>
              <a:t>Tokyo</a:t>
            </a:r>
            <a:endParaRPr lang="en-US" altLang="zh-CN" sz="4000">
              <a:latin typeface="Arial" panose="020B0604020202020204" pitchFamily="34" charset="0"/>
            </a:endParaRPr>
          </a:p>
          <a:p>
            <a:r>
              <a:rPr lang="zh-CN" altLang="en-US" sz="3200" dirty="0">
                <a:latin typeface="Arial" panose="020B0604020202020204" pitchFamily="34" charset="0"/>
              </a:rPr>
              <a:t>东京</a:t>
            </a:r>
            <a:endParaRPr lang="zh-CN" altLang="en-US" sz="3200" dirty="0">
              <a:latin typeface="Arial" panose="020B0604020202020204" pitchFamily="34" charset="0"/>
            </a:endParaRPr>
          </a:p>
          <a:p>
            <a:endParaRPr lang="zh-CN" altLang="en-US" sz="3200" b="0" dirty="0">
              <a:latin typeface="Arial" panose="020B0604020202020204" pitchFamily="34" charset="0"/>
            </a:endParaRPr>
          </a:p>
        </p:txBody>
      </p:sp>
      <p:sp>
        <p:nvSpPr>
          <p:cNvPr id="30735" name="文本框 30734"/>
          <p:cNvSpPr txBox="1"/>
          <p:nvPr/>
        </p:nvSpPr>
        <p:spPr>
          <a:xfrm>
            <a:off x="381000" y="250825"/>
            <a:ext cx="738663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latin typeface="Comic Sans MS" panose="030F0702030302020204" pitchFamily="66" charset="0"/>
              </a:rPr>
              <a:t>Choose and ask.</a:t>
            </a:r>
            <a:r>
              <a:rPr lang="zh-CN" altLang="en-US" sz="2800" dirty="0">
                <a:latin typeface="Comic Sans MS" panose="030F0702030302020204" pitchFamily="66" charset="0"/>
              </a:rPr>
              <a:t>（选一选，问一问）</a:t>
            </a:r>
            <a:endParaRPr lang="zh-CN" altLang="en-US" sz="2800" dirty="0">
              <a:latin typeface="Comic Sans MS" panose="030F0702030302020204" pitchFamily="66" charset="0"/>
            </a:endParaRPr>
          </a:p>
        </p:txBody>
      </p:sp>
      <p:sp>
        <p:nvSpPr>
          <p:cNvPr id="30742" name="文本框 30741"/>
          <p:cNvSpPr txBox="1"/>
          <p:nvPr/>
        </p:nvSpPr>
        <p:spPr>
          <a:xfrm>
            <a:off x="6172200" y="1295400"/>
            <a:ext cx="2454275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4000">
                <a:latin typeface="Arial" panose="020B0604020202020204" pitchFamily="34" charset="0"/>
              </a:rPr>
              <a:t> Qingdao</a:t>
            </a:r>
            <a:endParaRPr lang="en-US" altLang="zh-CN" sz="4000">
              <a:latin typeface="Arial" panose="020B0604020202020204" pitchFamily="34" charset="0"/>
            </a:endParaRPr>
          </a:p>
          <a:p>
            <a:pPr algn="l"/>
            <a:r>
              <a:rPr lang="en-US" altLang="zh-CN">
                <a:latin typeface="Arial" panose="020B0604020202020204" pitchFamily="34" charset="0"/>
              </a:rPr>
              <a:t>       </a:t>
            </a:r>
            <a:r>
              <a:rPr lang="zh-CN" altLang="en-US" sz="3200" dirty="0">
                <a:latin typeface="Arial" panose="020B0604020202020204" pitchFamily="34" charset="0"/>
              </a:rPr>
              <a:t>青岛</a:t>
            </a:r>
            <a:endParaRPr lang="zh-CN" altLang="en-US" sz="3200" b="0" dirty="0">
              <a:latin typeface="Arial" panose="020B0604020202020204" pitchFamily="34" charset="0"/>
            </a:endParaRPr>
          </a:p>
        </p:txBody>
      </p:sp>
      <p:sp>
        <p:nvSpPr>
          <p:cNvPr id="30744" name="文本框 30743"/>
          <p:cNvSpPr txBox="1"/>
          <p:nvPr/>
        </p:nvSpPr>
        <p:spPr>
          <a:xfrm>
            <a:off x="683260" y="5105400"/>
            <a:ext cx="6781800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How’s the weather in …?</a:t>
            </a:r>
            <a:endParaRPr lang="en-US" altLang="zh-CN" sz="400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It’s …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92" name="图片 37891" descr="67151f4619aa4cb5b3b7dcc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" y="304800"/>
            <a:ext cx="8610600" cy="617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3" name="文本框 37892"/>
          <p:cNvSpPr txBox="1"/>
          <p:nvPr/>
        </p:nvSpPr>
        <p:spPr>
          <a:xfrm>
            <a:off x="685800" y="304800"/>
            <a:ext cx="32464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>
                <a:latin typeface="Arial" panose="020B0604020202020204" pitchFamily="34" charset="0"/>
              </a:rPr>
              <a:t>The weather in China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37895" name="矩形 37894"/>
          <p:cNvSpPr/>
          <p:nvPr/>
        </p:nvSpPr>
        <p:spPr>
          <a:xfrm>
            <a:off x="6629400" y="990600"/>
            <a:ext cx="1676400" cy="533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800" b="0" dirty="0">
              <a:latin typeface="Arial" panose="020B0604020202020204" pitchFamily="34" charset="0"/>
            </a:endParaRPr>
          </a:p>
        </p:txBody>
      </p:sp>
      <p:pic>
        <p:nvPicPr>
          <p:cNvPr id="37897" name="图片 37896" descr="0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00" y="990600"/>
            <a:ext cx="657225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8" name="文本框 37897"/>
          <p:cNvSpPr txBox="1"/>
          <p:nvPr/>
        </p:nvSpPr>
        <p:spPr>
          <a:xfrm>
            <a:off x="6629400" y="1066800"/>
            <a:ext cx="15049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1800">
                <a:latin typeface="Arial" panose="020B0604020202020204" pitchFamily="34" charset="0"/>
              </a:rPr>
              <a:t>Changchun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sp>
        <p:nvSpPr>
          <p:cNvPr id="37899" name="矩形 37898"/>
          <p:cNvSpPr/>
          <p:nvPr/>
        </p:nvSpPr>
        <p:spPr>
          <a:xfrm>
            <a:off x="6172200" y="3048000"/>
            <a:ext cx="1447800" cy="533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sz="1800" b="0" dirty="0">
              <a:latin typeface="Arial" panose="020B0604020202020204" pitchFamily="34" charset="0"/>
            </a:endParaRPr>
          </a:p>
        </p:txBody>
      </p:sp>
      <p:sp>
        <p:nvSpPr>
          <p:cNvPr id="37901" name="文本框 37900"/>
          <p:cNvSpPr txBox="1"/>
          <p:nvPr/>
        </p:nvSpPr>
        <p:spPr>
          <a:xfrm>
            <a:off x="6153150" y="3138488"/>
            <a:ext cx="9334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1800" dirty="0" err="1">
                <a:latin typeface="Arial" panose="020B0604020202020204" pitchFamily="34" charset="0"/>
              </a:rPr>
              <a:t>Yantai</a:t>
            </a:r>
            <a:r>
              <a:rPr lang="en-US" altLang="zh-CN" sz="1800">
                <a:latin typeface="Arial" panose="020B0604020202020204" pitchFamily="34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pic>
        <p:nvPicPr>
          <p:cNvPr id="37902" name="图片 37901" descr="013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3048000"/>
            <a:ext cx="533400" cy="481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903" name="矩形 37902"/>
          <p:cNvSpPr/>
          <p:nvPr/>
        </p:nvSpPr>
        <p:spPr>
          <a:xfrm>
            <a:off x="3505200" y="4953000"/>
            <a:ext cx="1600200" cy="685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7904" name="文本框 37903"/>
          <p:cNvSpPr txBox="1"/>
          <p:nvPr/>
        </p:nvSpPr>
        <p:spPr>
          <a:xfrm>
            <a:off x="3429000" y="5119688"/>
            <a:ext cx="11747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1800">
                <a:latin typeface="Arial" panose="020B0604020202020204" pitchFamily="34" charset="0"/>
              </a:rPr>
              <a:t>Kunming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pic>
        <p:nvPicPr>
          <p:cNvPr id="37905" name="图片 37904" descr="01qq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953000"/>
            <a:ext cx="541338" cy="60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906" name="矩形 37905"/>
          <p:cNvSpPr/>
          <p:nvPr/>
        </p:nvSpPr>
        <p:spPr>
          <a:xfrm>
            <a:off x="1219200" y="2133600"/>
            <a:ext cx="1676400" cy="5334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7907" name="文本框 37906"/>
          <p:cNvSpPr txBox="1"/>
          <p:nvPr/>
        </p:nvSpPr>
        <p:spPr>
          <a:xfrm>
            <a:off x="1143000" y="2209800"/>
            <a:ext cx="10350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1800">
                <a:latin typeface="Arial" panose="020B0604020202020204" pitchFamily="34" charset="0"/>
              </a:rPr>
              <a:t>Qinghai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pic>
        <p:nvPicPr>
          <p:cNvPr id="37908" name="图片 37907" descr="015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2133600"/>
            <a:ext cx="685800" cy="53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4300" name="图片 54299" descr="u=2655393876,3698504930&amp;fm=3&amp;gp=0"/>
          <p:cNvPicPr>
            <a:picLocks noChangeAspect="1"/>
          </p:cNvPicPr>
          <p:nvPr/>
        </p:nvPicPr>
        <p:blipFill>
          <a:blip r:embed="rId1"/>
          <a:srcRect b="7778"/>
          <a:stretch>
            <a:fillRect/>
          </a:stretch>
        </p:blipFill>
        <p:spPr>
          <a:xfrm>
            <a:off x="0" y="0"/>
            <a:ext cx="9144000" cy="63246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54303" name="表格 54302"/>
          <p:cNvGraphicFramePr/>
          <p:nvPr/>
        </p:nvGraphicFramePr>
        <p:xfrm>
          <a:off x="838200" y="1371600"/>
          <a:ext cx="7772400" cy="3500438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70008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>
                          <a:solidFill>
                            <a:srgbClr val="FF0000"/>
                          </a:solidFill>
                        </a:rPr>
                        <a:t>City </a:t>
                      </a:r>
                      <a:endParaRPr lang="zh-CN" altLang="en-US" sz="400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>
                          <a:solidFill>
                            <a:srgbClr val="FF0000"/>
                          </a:solidFill>
                        </a:rPr>
                        <a:t>Weather</a:t>
                      </a:r>
                      <a:endParaRPr lang="zh-CN" altLang="en-US" sz="400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>
                          <a:latin typeface="Comic Sans MS" panose="030F0702030302020204" pitchFamily="66" charset="0"/>
                        </a:rPr>
                        <a:t>Beijing</a:t>
                      </a:r>
                      <a:endParaRPr lang="zh-CN" altLang="en-US" sz="400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>
                          <a:latin typeface="Comic Sans MS" panose="030F0702030302020204" pitchFamily="66" charset="0"/>
                        </a:rPr>
                        <a:t>Shenyang</a:t>
                      </a:r>
                      <a:endParaRPr lang="zh-CN" altLang="en-US" sz="400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7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>
                          <a:latin typeface="Comic Sans MS" panose="030F0702030302020204" pitchFamily="66" charset="0"/>
                        </a:rPr>
                        <a:t>Jinan</a:t>
                      </a:r>
                      <a:endParaRPr lang="zh-CN" altLang="en-US" sz="400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08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>
                          <a:latin typeface="Comic Sans MS" panose="030F0702030302020204" pitchFamily="66" charset="0"/>
                        </a:rPr>
                        <a:t>Shanghai</a:t>
                      </a:r>
                      <a:endParaRPr lang="zh-CN" altLang="en-US" sz="400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4297" name="图片 54296" descr="013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2133600"/>
            <a:ext cx="838200" cy="62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99" name="文本框 54298"/>
          <p:cNvSpPr txBox="1"/>
          <p:nvPr/>
        </p:nvSpPr>
        <p:spPr>
          <a:xfrm>
            <a:off x="381000" y="152400"/>
            <a:ext cx="83756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0000FF"/>
                </a:solidFill>
                <a:latin typeface="Arial" panose="020B0604020202020204" pitchFamily="34" charset="0"/>
              </a:rPr>
              <a:t>Group work</a:t>
            </a:r>
            <a:r>
              <a:rPr lang="en-US" altLang="zh-CN" sz="3200">
                <a:solidFill>
                  <a:srgbClr val="0000FF"/>
                </a:solidFill>
                <a:latin typeface="Arial" panose="020B0604020202020204" pitchFamily="34" charset="0"/>
              </a:rPr>
              <a:t>: </a:t>
            </a:r>
            <a:r>
              <a:rPr lang="en-US" altLang="zh-CN" sz="3200" dirty="0" err="1">
                <a:solidFill>
                  <a:srgbClr val="FF0000"/>
                </a:solidFill>
                <a:latin typeface="Arial" panose="020B0604020202020204" pitchFamily="34" charset="0"/>
              </a:rPr>
              <a:t>Desigh</a:t>
            </a: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</a:rPr>
              <a:t> the cities’ weather.</a:t>
            </a:r>
            <a:endParaRPr lang="en-US" altLang="zh-CN" sz="32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4301" name="文本框 54300"/>
          <p:cNvSpPr txBox="1"/>
          <p:nvPr/>
        </p:nvSpPr>
        <p:spPr>
          <a:xfrm>
            <a:off x="3581400" y="685800"/>
            <a:ext cx="4953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3200" dirty="0">
                <a:latin typeface="Arial" panose="020B0604020202020204" pitchFamily="34" charset="0"/>
              </a:rPr>
              <a:t>(</a:t>
            </a:r>
            <a:r>
              <a:rPr lang="zh-CN" altLang="en-US" sz="3200" dirty="0">
                <a:latin typeface="Arial" panose="020B0604020202020204" pitchFamily="34" charset="0"/>
              </a:rPr>
              <a:t>设计城市的天气</a:t>
            </a:r>
            <a:r>
              <a:rPr lang="en-US" altLang="zh-CN" sz="3200">
                <a:latin typeface="Arial" panose="020B0604020202020204" pitchFamily="34" charset="0"/>
              </a:rPr>
              <a:t>)</a:t>
            </a:r>
            <a:endParaRPr lang="en-US" altLang="zh-CN" sz="3200">
              <a:latin typeface="Arial" panose="020B0604020202020204" pitchFamily="34" charset="0"/>
            </a:endParaRPr>
          </a:p>
        </p:txBody>
      </p:sp>
      <p:sp>
        <p:nvSpPr>
          <p:cNvPr id="54304" name="文本框 54303"/>
          <p:cNvSpPr txBox="1"/>
          <p:nvPr/>
        </p:nvSpPr>
        <p:spPr>
          <a:xfrm>
            <a:off x="152400" y="5574665"/>
            <a:ext cx="8382000" cy="1250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altLang="zh-CN" sz="4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A,B</a:t>
            </a:r>
            <a:r>
              <a:rPr lang="en-US" altLang="zh-CN" sz="4000" dirty="0" err="1">
                <a:latin typeface="Times New Roman" panose="02020603050405020304" pitchFamily="18" charset="0"/>
              </a:rPr>
              <a:t>:How’s</a:t>
            </a:r>
            <a:r>
              <a:rPr lang="en-US" altLang="zh-CN" sz="4000">
                <a:latin typeface="Times New Roman" panose="02020603050405020304" pitchFamily="18" charset="0"/>
              </a:rPr>
              <a:t> the weather in…?</a:t>
            </a:r>
            <a:endParaRPr lang="en-US" altLang="zh-CN" sz="4000">
              <a:latin typeface="Times New Roman" panose="02020603050405020304" pitchFamily="18" charset="0"/>
            </a:endParaRPr>
          </a:p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altLang="zh-CN" sz="40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C,D</a:t>
            </a:r>
            <a:r>
              <a:rPr lang="en-US" altLang="zh-CN" sz="4000" dirty="0" err="1">
                <a:latin typeface="Times New Roman" panose="02020603050405020304" pitchFamily="18" charset="0"/>
              </a:rPr>
              <a:t>:It’s</a:t>
            </a:r>
            <a:r>
              <a:rPr lang="en-US" altLang="zh-CN" sz="4000">
                <a:latin typeface="Times New Roman" panose="02020603050405020304" pitchFamily="18" charset="0"/>
              </a:rPr>
              <a:t> …</a:t>
            </a:r>
            <a:endParaRPr lang="en-US" altLang="zh-CN" sz="4000">
              <a:latin typeface="Times New Roman" panose="02020603050405020304" pitchFamily="18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0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1021" name="图片 41020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4" name="矩形 40963"/>
          <p:cNvSpPr/>
          <p:nvPr/>
        </p:nvSpPr>
        <p:spPr>
          <a:xfrm>
            <a:off x="5257800" y="381000"/>
            <a:ext cx="3505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FF"/>
                </a:solidFill>
                <a:latin typeface="Comic Sans MS" panose="030F0702030302020204" pitchFamily="66" charset="0"/>
                <a:ea typeface="Comic Sans MS" panose="030F0702030302020204" pitchFamily="66" charset="0"/>
              </a:rPr>
              <a:t>Homework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FF"/>
              </a:solidFill>
              <a:latin typeface="Comic Sans MS" panose="030F0702030302020204" pitchFamily="66" charset="0"/>
              <a:ea typeface="Comic Sans MS" panose="030F0702030302020204" pitchFamily="66" charset="0"/>
            </a:endParaRPr>
          </a:p>
        </p:txBody>
      </p:sp>
      <p:sp>
        <p:nvSpPr>
          <p:cNvPr id="40965" name="文本框 40964"/>
          <p:cNvSpPr txBox="1"/>
          <p:nvPr/>
        </p:nvSpPr>
        <p:spPr>
          <a:xfrm>
            <a:off x="3429000" y="1371600"/>
            <a:ext cx="5821363" cy="2720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 algn="l">
              <a:lnSpc>
                <a:spcPct val="90000"/>
              </a:lnSpc>
              <a:buAutoNum type="arabicPeriod"/>
            </a:pPr>
            <a:r>
              <a:rPr lang="en-US" altLang="zh-CN" sz="3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跟读磁带十分钟。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 algn="l">
              <a:lnSpc>
                <a:spcPct val="90000"/>
              </a:lnSpc>
              <a:buAutoNum type="arabicPeriod"/>
            </a:pP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 algn="l">
              <a:lnSpc>
                <a:spcPct val="90000"/>
              </a:lnSpc>
              <a:buAutoNum type="arabicPeriod"/>
            </a:pP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 听天气预报，记录山东</a:t>
            </a:r>
            <a:r>
              <a:rPr lang="en-US" altLang="zh-CN" sz="3200" dirty="0">
                <a:solidFill>
                  <a:srgbClr val="000000"/>
                </a:solidFill>
                <a:latin typeface="Arial" panose="020B0604020202020204" pitchFamily="34" charset="0"/>
              </a:rPr>
              <a:t>2~3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个城市的天气。下节课进行交流，并评选出“小小天气预报员”。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1020" name="表格 41019"/>
          <p:cNvGraphicFramePr/>
          <p:nvPr/>
        </p:nvGraphicFramePr>
        <p:xfrm>
          <a:off x="4495800" y="4419600"/>
          <a:ext cx="4191000" cy="2252663"/>
        </p:xfrm>
        <a:graphic>
          <a:graphicData uri="http://schemas.openxmlformats.org/drawingml/2006/table">
            <a:tbl>
              <a:tblPr/>
              <a:tblGrid>
                <a:gridCol w="1801813"/>
                <a:gridCol w="2389187"/>
              </a:tblGrid>
              <a:tr h="70008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4000" b="1">
                          <a:cs typeface="Arial" panose="020B0604020202020204" pitchFamily="34" charset="0"/>
                        </a:rPr>
                        <a:t>Cities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4000" b="1">
                          <a:cs typeface="Arial" panose="020B0604020202020204" pitchFamily="34" charset="0"/>
                        </a:rPr>
                        <a:t>Weather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9940" name="矩形 39939"/>
          <p:cNvSpPr/>
          <p:nvPr/>
        </p:nvSpPr>
        <p:spPr>
          <a:xfrm>
            <a:off x="3657600" y="2057400"/>
            <a:ext cx="51816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Thank you!</a:t>
            </a:r>
            <a:endParaRPr lang="zh-CN" altLang="en-US" sz="3600" b="1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0184" name="图片 50183" descr="200910919465778062"/>
          <p:cNvPicPr>
            <a:picLocks noChangeAspect="1"/>
          </p:cNvPicPr>
          <p:nvPr/>
        </p:nvPicPr>
        <p:blipFill>
          <a:blip r:embed="rId1"/>
          <a:srcRect b="6383"/>
          <a:stretch>
            <a:fillRect/>
          </a:stretch>
        </p:blipFill>
        <p:spPr>
          <a:xfrm>
            <a:off x="-325755" y="76200"/>
            <a:ext cx="9601200" cy="6705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1" name="矩形 50180"/>
          <p:cNvSpPr/>
          <p:nvPr/>
        </p:nvSpPr>
        <p:spPr>
          <a:xfrm>
            <a:off x="3733800" y="1981200"/>
            <a:ext cx="2590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ea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0182" name="矩形 50181"/>
          <p:cNvSpPr/>
          <p:nvPr/>
        </p:nvSpPr>
        <p:spPr>
          <a:xfrm>
            <a:off x="1066800" y="1295400"/>
            <a:ext cx="26670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br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2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0183" name="矩形 50182"/>
          <p:cNvSpPr/>
          <p:nvPr/>
        </p:nvSpPr>
        <p:spPr>
          <a:xfrm>
            <a:off x="6400800" y="1371600"/>
            <a:ext cx="16764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2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06" name="图片 51205" descr="200910919465778062"/>
          <p:cNvPicPr>
            <a:picLocks noChangeAspect="1"/>
          </p:cNvPicPr>
          <p:nvPr/>
        </p:nvPicPr>
        <p:blipFill>
          <a:blip r:embed="rId1"/>
          <a:srcRect r="-794" b="5319"/>
          <a:stretch>
            <a:fillRect/>
          </a:stretch>
        </p:blipFill>
        <p:spPr>
          <a:xfrm>
            <a:off x="-444500" y="38100"/>
            <a:ext cx="9677400" cy="678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4" name="矩形 51203"/>
          <p:cNvSpPr/>
          <p:nvPr/>
        </p:nvSpPr>
        <p:spPr>
          <a:xfrm>
            <a:off x="2362200" y="2057400"/>
            <a:ext cx="21336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ea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1205" name="矩形 51204"/>
          <p:cNvSpPr/>
          <p:nvPr/>
        </p:nvSpPr>
        <p:spPr>
          <a:xfrm>
            <a:off x="533400" y="2133600"/>
            <a:ext cx="18288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w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2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1207" name="矩形 51206"/>
          <p:cNvSpPr/>
          <p:nvPr/>
        </p:nvSpPr>
        <p:spPr>
          <a:xfrm>
            <a:off x="4572000" y="1524000"/>
            <a:ext cx="42672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ther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2" name="图片 7171" descr="0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2400"/>
            <a:ext cx="9144000" cy="655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6" name="文本框 8195"/>
          <p:cNvSpPr txBox="1"/>
          <p:nvPr/>
        </p:nvSpPr>
        <p:spPr>
          <a:xfrm>
            <a:off x="838200" y="309563"/>
            <a:ext cx="7812088" cy="2771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400" i="1">
                <a:latin typeface="Arial" panose="020B0604020202020204" pitchFamily="34" charset="0"/>
              </a:rPr>
              <a:t>Watch and find:</a:t>
            </a:r>
            <a:endParaRPr lang="en-US" altLang="zh-CN" sz="4400" i="1">
              <a:latin typeface="Arial" panose="020B0604020202020204" pitchFamily="34" charset="0"/>
            </a:endParaRPr>
          </a:p>
          <a:p>
            <a:pPr algn="l"/>
            <a:endParaRPr lang="en-US" altLang="zh-CN" sz="4400" i="1">
              <a:latin typeface="Arial" panose="020B0604020202020204" pitchFamily="34" charset="0"/>
            </a:endParaRPr>
          </a:p>
          <a:p>
            <a:pPr algn="l"/>
            <a:r>
              <a:rPr lang="en-US" altLang="zh-CN" sz="4400">
                <a:solidFill>
                  <a:srgbClr val="0000FF"/>
                </a:solidFill>
                <a:latin typeface="Garamond" panose="02020404030301010803" pitchFamily="18" charset="0"/>
              </a:rPr>
              <a:t>1. How’s the weather in Harbin?</a:t>
            </a:r>
            <a:endParaRPr lang="en-US" altLang="zh-CN" sz="4400">
              <a:solidFill>
                <a:srgbClr val="0000FF"/>
              </a:solidFill>
              <a:latin typeface="Garamond" panose="02020404030301010803" pitchFamily="18" charset="0"/>
            </a:endParaRPr>
          </a:p>
          <a:p>
            <a:pPr algn="l"/>
            <a:endParaRPr lang="en-US" altLang="zh-CN" sz="4400" dirty="0">
              <a:solidFill>
                <a:srgbClr val="0000FF"/>
              </a:solidFill>
              <a:latin typeface="Garamond" panose="02020404030301010803" pitchFamily="18" charset="0"/>
            </a:endParaRPr>
          </a:p>
        </p:txBody>
      </p:sp>
      <p:sp>
        <p:nvSpPr>
          <p:cNvPr id="8197" name="文本框 8196"/>
          <p:cNvSpPr txBox="1"/>
          <p:nvPr/>
        </p:nvSpPr>
        <p:spPr>
          <a:xfrm>
            <a:off x="838200" y="2895600"/>
            <a:ext cx="784860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400">
                <a:solidFill>
                  <a:srgbClr val="0000FF"/>
                </a:solidFill>
                <a:latin typeface="Garamond" panose="02020404030301010803" pitchFamily="18" charset="0"/>
              </a:rPr>
              <a:t>2. How’s the weather in Beijing?</a:t>
            </a:r>
            <a:endParaRPr lang="en-US" altLang="zh-CN" sz="4400">
              <a:solidFill>
                <a:srgbClr val="0000FF"/>
              </a:solidFill>
              <a:latin typeface="Garamond" panose="02020404030301010803" pitchFamily="18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7" name="文本框 10246"/>
          <p:cNvSpPr txBox="1"/>
          <p:nvPr/>
        </p:nvSpPr>
        <p:spPr>
          <a:xfrm>
            <a:off x="762000" y="762000"/>
            <a:ext cx="7124700" cy="2286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3200">
                <a:latin typeface="Arial" panose="020B0604020202020204" pitchFamily="34" charset="0"/>
              </a:rPr>
              <a:t>Watch and find:</a:t>
            </a:r>
            <a:endParaRPr lang="en-US" altLang="zh-CN" sz="3200">
              <a:latin typeface="Arial" panose="020B0604020202020204" pitchFamily="34" charset="0"/>
            </a:endParaRPr>
          </a:p>
          <a:p>
            <a:pPr algn="l"/>
            <a:endParaRPr lang="en-US" altLang="zh-CN" sz="3200">
              <a:latin typeface="Arial" panose="020B0604020202020204" pitchFamily="34" charset="0"/>
            </a:endParaRPr>
          </a:p>
          <a:p>
            <a:pPr algn="l"/>
            <a:r>
              <a:rPr lang="en-US" altLang="zh-CN" sz="4000">
                <a:solidFill>
                  <a:srgbClr val="0000FF"/>
                </a:solidFill>
                <a:latin typeface="Garamond" panose="02020404030301010803" pitchFamily="18" charset="0"/>
              </a:rPr>
              <a:t>1. How’s the weather in Harbin?</a:t>
            </a:r>
            <a:endParaRPr lang="en-US" altLang="zh-CN" sz="4000">
              <a:solidFill>
                <a:srgbClr val="0000FF"/>
              </a:solidFill>
              <a:latin typeface="Garamond" panose="02020404030301010803" pitchFamily="18" charset="0"/>
            </a:endParaRPr>
          </a:p>
          <a:p>
            <a:pPr algn="l"/>
            <a:endParaRPr lang="en-US" altLang="zh-CN" sz="4000" dirty="0">
              <a:solidFill>
                <a:srgbClr val="0000FF"/>
              </a:solidFill>
              <a:latin typeface="Garamond" panose="02020404030301010803" pitchFamily="18" charset="0"/>
            </a:endParaRPr>
          </a:p>
        </p:txBody>
      </p:sp>
      <p:sp>
        <p:nvSpPr>
          <p:cNvPr id="10248" name="文本框 10247"/>
          <p:cNvSpPr txBox="1"/>
          <p:nvPr/>
        </p:nvSpPr>
        <p:spPr>
          <a:xfrm>
            <a:off x="1066800" y="2640013"/>
            <a:ext cx="39084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FF0066"/>
                </a:solidFill>
                <a:latin typeface="Arial" panose="020B0604020202020204" pitchFamily="34" charset="0"/>
              </a:rPr>
              <a:t>A. It’s snowing.</a:t>
            </a:r>
            <a:endParaRPr lang="en-US" altLang="zh-CN" sz="40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0249" name="文本框 10248"/>
          <p:cNvSpPr txBox="1"/>
          <p:nvPr/>
        </p:nvSpPr>
        <p:spPr>
          <a:xfrm>
            <a:off x="1066800" y="3657600"/>
            <a:ext cx="4038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4000">
                <a:solidFill>
                  <a:srgbClr val="FF0066"/>
                </a:solidFill>
                <a:latin typeface="Arial" panose="020B0604020202020204" pitchFamily="34" charset="0"/>
              </a:rPr>
              <a:t>B. It’s raining.</a:t>
            </a:r>
            <a:endParaRPr lang="en-US" altLang="zh-CN" sz="40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pic>
        <p:nvPicPr>
          <p:cNvPr id="10250" name="图片 10249" descr="u=721640907,3901104327&amp;fm=15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362200"/>
            <a:ext cx="1752600" cy="205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8" name="文本框 11267"/>
          <p:cNvSpPr txBox="1"/>
          <p:nvPr/>
        </p:nvSpPr>
        <p:spPr>
          <a:xfrm>
            <a:off x="762000" y="838200"/>
            <a:ext cx="7162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4000" i="1">
                <a:latin typeface="Arial" panose="020B0604020202020204" pitchFamily="34" charset="0"/>
              </a:rPr>
              <a:t>Watch and find:</a:t>
            </a:r>
            <a:endParaRPr lang="en-US" altLang="zh-CN" sz="4000" i="1">
              <a:latin typeface="Arial" panose="020B0604020202020204" pitchFamily="34" charset="0"/>
            </a:endParaRPr>
          </a:p>
        </p:txBody>
      </p:sp>
      <p:sp>
        <p:nvSpPr>
          <p:cNvPr id="11270" name="文本框 11269"/>
          <p:cNvSpPr txBox="1"/>
          <p:nvPr/>
        </p:nvSpPr>
        <p:spPr>
          <a:xfrm>
            <a:off x="838200" y="1752600"/>
            <a:ext cx="715486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0000FF"/>
                </a:solidFill>
                <a:latin typeface="Garamond" panose="02020404030301010803" pitchFamily="18" charset="0"/>
              </a:rPr>
              <a:t>2. How’s the weather in Beijing?</a:t>
            </a:r>
            <a:endParaRPr lang="en-US" altLang="zh-CN" sz="4000">
              <a:solidFill>
                <a:srgbClr val="0000FF"/>
              </a:solidFill>
              <a:latin typeface="Garamond" panose="02020404030301010803" pitchFamily="18" charset="0"/>
            </a:endParaRPr>
          </a:p>
        </p:txBody>
      </p:sp>
      <p:sp>
        <p:nvSpPr>
          <p:cNvPr id="11271" name="文本框 11270"/>
          <p:cNvSpPr txBox="1"/>
          <p:nvPr/>
        </p:nvSpPr>
        <p:spPr>
          <a:xfrm>
            <a:off x="1066800" y="2640013"/>
            <a:ext cx="39084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000">
                <a:solidFill>
                  <a:srgbClr val="FF0066"/>
                </a:solidFill>
                <a:latin typeface="Arial" panose="020B0604020202020204" pitchFamily="34" charset="0"/>
              </a:rPr>
              <a:t>A. It’s snowing.</a:t>
            </a:r>
            <a:endParaRPr lang="en-US" altLang="zh-CN" sz="40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1272" name="文本框 11271"/>
          <p:cNvSpPr txBox="1"/>
          <p:nvPr/>
        </p:nvSpPr>
        <p:spPr>
          <a:xfrm>
            <a:off x="1066800" y="3657600"/>
            <a:ext cx="4038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4000">
                <a:solidFill>
                  <a:srgbClr val="FF0066"/>
                </a:solidFill>
                <a:latin typeface="Arial" panose="020B0604020202020204" pitchFamily="34" charset="0"/>
              </a:rPr>
              <a:t>B. It’s raining.</a:t>
            </a:r>
            <a:endParaRPr lang="en-US" altLang="zh-CN" sz="400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1273" name="文本框 11272"/>
          <p:cNvSpPr txBox="1"/>
          <p:nvPr/>
        </p:nvSpPr>
        <p:spPr>
          <a:xfrm>
            <a:off x="152400" y="3581400"/>
            <a:ext cx="577532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4400">
                <a:latin typeface="Arial" panose="020B0604020202020204" pitchFamily="34" charset="0"/>
              </a:rPr>
              <a:t>Put on your raincoat.</a:t>
            </a:r>
            <a:endParaRPr lang="en-US" altLang="zh-CN" sz="4400">
              <a:latin typeface="Arial" panose="020B0604020202020204" pitchFamily="34" charset="0"/>
            </a:endParaRPr>
          </a:p>
        </p:txBody>
      </p:sp>
      <p:pic>
        <p:nvPicPr>
          <p:cNvPr id="11274" name="图片 11273" descr="160613038666_s"/>
          <p:cNvPicPr>
            <a:picLocks noChangeAspect="1"/>
          </p:cNvPicPr>
          <p:nvPr/>
        </p:nvPicPr>
        <p:blipFill>
          <a:blip r:embed="rId2"/>
          <a:srcRect r="5882" b="6400"/>
          <a:stretch>
            <a:fillRect/>
          </a:stretch>
        </p:blipFill>
        <p:spPr>
          <a:xfrm>
            <a:off x="6019800" y="2438400"/>
            <a:ext cx="2438400" cy="2971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64162E-6 L -3.33333E-6 -0.1442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/>
      <p:bldP spid="112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40" name="文本框 14339"/>
          <p:cNvSpPr txBox="1"/>
          <p:nvPr/>
        </p:nvSpPr>
        <p:spPr>
          <a:xfrm>
            <a:off x="762000" y="1752600"/>
            <a:ext cx="4572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4000" i="1">
                <a:latin typeface="Arial" panose="020B0604020202020204" pitchFamily="34" charset="0"/>
              </a:rPr>
              <a:t>Listen and repeat.</a:t>
            </a:r>
            <a:endParaRPr lang="en-US" altLang="zh-CN" sz="4000" i="1">
              <a:latin typeface="Arial" panose="020B0604020202020204" pitchFamily="34" charset="0"/>
            </a:endParaRPr>
          </a:p>
        </p:txBody>
      </p:sp>
      <p:sp>
        <p:nvSpPr>
          <p:cNvPr id="14348" name="矩形 14347"/>
          <p:cNvSpPr/>
          <p:nvPr/>
        </p:nvSpPr>
        <p:spPr>
          <a:xfrm>
            <a:off x="914400" y="2133600"/>
            <a:ext cx="7086600" cy="22098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  <a:normAutofit/>
          </a:bodyPr>
          <a:p>
            <a:pPr algn="ctr"/>
            <a:r>
              <a:rPr lang="zh-CN" altLang="en-US" sz="8000" b="1">
                <a:ln w="127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楷体_GB2312" charset="0"/>
                <a:ea typeface="楷体_GB2312" charset="0"/>
              </a:rPr>
              <a:t>注意你的语音语调哦！</a:t>
            </a:r>
            <a:endParaRPr lang="zh-CN" altLang="en-US" sz="8000" b="1">
              <a:ln w="12700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4" name="图片 15363" descr="0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33400" y="-533400"/>
            <a:ext cx="5791200" cy="4506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图片 15366" descr="015q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5800" y="3200400"/>
            <a:ext cx="4648200" cy="335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9" name="图片 15368" descr="0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2971800"/>
            <a:ext cx="5105400" cy="419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0" name="图片 15369" descr="014q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-381000"/>
            <a:ext cx="4648200" cy="381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1" name="文本框 15370"/>
          <p:cNvSpPr txBox="1"/>
          <p:nvPr/>
        </p:nvSpPr>
        <p:spPr>
          <a:xfrm>
            <a:off x="304800" y="2667000"/>
            <a:ext cx="5867400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How’s the weather in…?</a:t>
            </a:r>
            <a:endParaRPr lang="en-US" altLang="zh-CN" sz="400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4000">
                <a:latin typeface="Arial" panose="020B0604020202020204" pitchFamily="34" charset="0"/>
              </a:rPr>
              <a:t>It’s …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942</Words>
  <Application>WPS 演示</Application>
  <PresentationFormat>在屏幕上显示</PresentationFormat>
  <Paragraphs>139</Paragraphs>
  <Slides>19</Slides>
  <Notes>0</Notes>
  <HiddenSlides>0</HiddenSlides>
  <MMClips>5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黑体</vt:lpstr>
      <vt:lpstr>楷体_GB2312</vt:lpstr>
      <vt:lpstr>Garamond</vt:lpstr>
      <vt:lpstr>楷体_GB2312</vt:lpstr>
      <vt:lpstr>新宋体</vt:lpstr>
      <vt:lpstr>微软雅黑</vt:lpstr>
      <vt:lpstr>Arial Unicode MS</vt:lpstr>
      <vt:lpstr>Calibri</vt:lpstr>
      <vt:lpstr>Comic Sans MS</vt:lpstr>
      <vt:lpstr>默认设计模板</vt:lpstr>
      <vt:lpstr>Lesson2 It’s snowing.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79</cp:revision>
  <dcterms:created xsi:type="dcterms:W3CDTF">2017-10-12T05:05:00Z</dcterms:created>
  <dcterms:modified xsi:type="dcterms:W3CDTF">2017-10-12T06:00:20Z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2052-10.1.0.6876</vt:lpwstr>
  </property>
</Properties>
</file>