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0" r:id="rId5"/>
    <p:sldId id="266" r:id="rId6"/>
    <p:sldId id="258" r:id="rId7"/>
    <p:sldId id="259" r:id="rId8"/>
    <p:sldId id="261" r:id="rId9"/>
    <p:sldId id="267" r:id="rId10"/>
    <p:sldId id="263" r:id="rId11"/>
    <p:sldId id="264" r:id="rId12"/>
    <p:sldId id="268" r:id="rId13"/>
    <p:sldId id="26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53615" y="1001078"/>
            <a:ext cx="9144000" cy="2387600"/>
          </a:xfrm>
        </p:spPr>
        <p:txBody>
          <a:bodyPr>
            <a:noAutofit/>
          </a:bodyPr>
          <a:p>
            <a:r>
              <a:rPr lang="en-US" altLang="zh-CN" sz="11500"/>
              <a:t>Unit 1</a:t>
            </a:r>
            <a:endParaRPr lang="en-US" altLang="zh-CN" sz="115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784918"/>
            <a:ext cx="9144000" cy="1655762"/>
          </a:xfrm>
        </p:spPr>
        <p:txBody>
          <a:bodyPr/>
          <a:p>
            <a:r>
              <a:rPr lang="en-US" altLang="zh-CN" sz="7200"/>
              <a:t>The Clothes We Wear</a:t>
            </a:r>
            <a:endParaRPr lang="en-US" altLang="zh-CN" sz="7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3865" y="290830"/>
            <a:ext cx="10909935" cy="5886450"/>
          </a:xfrm>
        </p:spPr>
        <p:txBody>
          <a:bodyPr>
            <a:noAutofit/>
          </a:bodyPr>
          <a:p>
            <a:r>
              <a:rPr lang="zh-CN" altLang="en-US" sz="3600" b="1"/>
              <a:t>时间前：（时间介词</a:t>
            </a:r>
            <a:r>
              <a:rPr lang="en-US" altLang="zh-CN" sz="3600" b="1"/>
              <a:t>on in at</a:t>
            </a:r>
            <a:r>
              <a:rPr lang="zh-CN" altLang="en-US" sz="3600" b="1"/>
              <a:t>）</a:t>
            </a:r>
            <a:endParaRPr lang="zh-CN" altLang="en-US" sz="3600" b="1"/>
          </a:p>
          <a:p>
            <a:endParaRPr lang="zh-CN" altLang="en-US" sz="3600" b="1"/>
          </a:p>
          <a:p>
            <a:r>
              <a:rPr lang="en-US" altLang="zh-CN" sz="3600" b="1"/>
              <a:t>on+</a:t>
            </a:r>
            <a:r>
              <a:rPr lang="zh-CN" altLang="en-US" sz="3600" b="1"/>
              <a:t>星期</a:t>
            </a:r>
            <a:r>
              <a:rPr lang="en-US" altLang="zh-CN" sz="3600" b="1"/>
              <a:t>/</a:t>
            </a:r>
            <a:r>
              <a:rPr lang="zh-CN" altLang="en-US" sz="3600" b="1"/>
              <a:t>具体某天</a:t>
            </a:r>
            <a:r>
              <a:rPr lang="en-US" altLang="zh-CN" sz="3600" b="1"/>
              <a:t>/</a:t>
            </a:r>
            <a:r>
              <a:rPr lang="zh-CN" altLang="en-US" sz="3600" b="1"/>
              <a:t>具体某天的上午下午晚上</a:t>
            </a:r>
            <a:endParaRPr lang="zh-CN" altLang="en-US" sz="3600" b="1"/>
          </a:p>
          <a:p>
            <a:r>
              <a:rPr lang="en-US" altLang="zh-CN" sz="3600" b="1"/>
              <a:t>on Wednesday/   on July 10th/    on Sunday morning</a:t>
            </a:r>
            <a:endParaRPr lang="en-US" altLang="zh-CN" sz="3600" b="1"/>
          </a:p>
          <a:p>
            <a:endParaRPr lang="en-US" altLang="zh-CN" sz="3200" b="1"/>
          </a:p>
          <a:p>
            <a:r>
              <a:rPr lang="en-US" altLang="zh-CN" sz="3600" b="1"/>
              <a:t>in+</a:t>
            </a:r>
            <a:r>
              <a:rPr lang="zh-CN" altLang="en-US" sz="3600" b="1"/>
              <a:t>年份</a:t>
            </a:r>
            <a:r>
              <a:rPr lang="en-US" altLang="zh-CN" sz="3600" b="1"/>
              <a:t>/</a:t>
            </a:r>
            <a:r>
              <a:rPr lang="zh-CN" altLang="en-US" sz="3600" b="1"/>
              <a:t>月份</a:t>
            </a:r>
            <a:r>
              <a:rPr lang="en-US" altLang="zh-CN" sz="3600" b="1"/>
              <a:t>/</a:t>
            </a:r>
            <a:r>
              <a:rPr lang="zh-CN" altLang="en-US" sz="3600" b="1"/>
              <a:t>上午下午晚上</a:t>
            </a:r>
            <a:endParaRPr lang="zh-CN" altLang="en-US" sz="3600" b="1"/>
          </a:p>
          <a:p>
            <a:r>
              <a:rPr lang="en-US" altLang="zh-CN" sz="3600" b="1"/>
              <a:t>in 2017/    in July/    in </a:t>
            </a:r>
            <a:r>
              <a:rPr lang="en-US" altLang="zh-CN" sz="3600" b="1">
                <a:solidFill>
                  <a:srgbClr val="FF0000"/>
                </a:solidFill>
              </a:rPr>
              <a:t>the</a:t>
            </a:r>
            <a:r>
              <a:rPr lang="en-US" altLang="zh-CN" sz="3600" b="1"/>
              <a:t> morning</a:t>
            </a:r>
            <a:endParaRPr lang="en-US" altLang="zh-CN" sz="3600" b="1"/>
          </a:p>
          <a:p>
            <a:endParaRPr lang="en-US" altLang="zh-CN" sz="3200" b="1"/>
          </a:p>
          <a:p>
            <a:r>
              <a:rPr lang="en-US" altLang="zh-CN" sz="3600" b="1"/>
              <a:t>at+</a:t>
            </a:r>
            <a:r>
              <a:rPr lang="zh-CN" altLang="en-US" sz="3600" b="1"/>
              <a:t>具体时刻</a:t>
            </a:r>
            <a:endParaRPr lang="zh-CN" altLang="en-US" sz="3600" b="1"/>
          </a:p>
          <a:p>
            <a:r>
              <a:rPr lang="en-US" altLang="zh-CN" sz="3600" b="1"/>
              <a:t>at 8:00</a:t>
            </a:r>
            <a:endParaRPr lang="en-US" altLang="zh-CN" sz="36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2905" y="320040"/>
            <a:ext cx="10970895" cy="5857240"/>
          </a:xfrm>
        </p:spPr>
        <p:txBody>
          <a:bodyPr>
            <a:noAutofit/>
          </a:bodyPr>
          <a:p>
            <a:r>
              <a:rPr lang="zh-CN" altLang="en-US" sz="4000" b="1"/>
              <a:t>地点前：（地点介词</a:t>
            </a:r>
            <a:r>
              <a:rPr lang="en-US" altLang="zh-CN" sz="4000" b="1"/>
              <a:t>on in at</a:t>
            </a:r>
            <a:r>
              <a:rPr lang="zh-CN" altLang="en-US" sz="4000" b="1"/>
              <a:t>）</a:t>
            </a:r>
            <a:endParaRPr lang="zh-CN" altLang="en-US" sz="4000" b="1"/>
          </a:p>
          <a:p>
            <a:r>
              <a:rPr lang="en-US" altLang="zh-CN" sz="4000" b="1"/>
              <a:t>on  </a:t>
            </a:r>
            <a:r>
              <a:rPr lang="zh-CN" altLang="en-US" sz="4000" b="1"/>
              <a:t>在</a:t>
            </a:r>
            <a:r>
              <a:rPr lang="en-US" altLang="zh-CN" sz="4000" b="1"/>
              <a:t>....</a:t>
            </a:r>
            <a:r>
              <a:rPr lang="zh-CN" altLang="en-US" sz="4000" b="1"/>
              <a:t>上</a:t>
            </a:r>
            <a:endParaRPr lang="zh-CN" altLang="en-US" sz="4000" b="1"/>
          </a:p>
          <a:p>
            <a:r>
              <a:rPr lang="en-US" altLang="zh-CN" sz="4000" b="1"/>
              <a:t>on </a:t>
            </a:r>
            <a:r>
              <a:rPr lang="en-US" altLang="zh-CN" sz="4000" b="1">
                <a:solidFill>
                  <a:srgbClr val="FF0000"/>
                </a:solidFill>
              </a:rPr>
              <a:t>the</a:t>
            </a:r>
            <a:r>
              <a:rPr lang="en-US" altLang="zh-CN" sz="4000" b="1"/>
              <a:t> desk  </a:t>
            </a:r>
            <a:r>
              <a:rPr lang="zh-CN" altLang="en-US" sz="4000" b="1"/>
              <a:t>在桌子上</a:t>
            </a:r>
            <a:endParaRPr lang="zh-CN" altLang="en-US" sz="4000" b="1"/>
          </a:p>
          <a:p>
            <a:endParaRPr lang="zh-CN" altLang="en-US" sz="4000" b="1"/>
          </a:p>
          <a:p>
            <a:r>
              <a:rPr lang="en-US" altLang="zh-CN" sz="4000" b="1"/>
              <a:t>in+</a:t>
            </a:r>
            <a:r>
              <a:rPr lang="zh-CN" altLang="en-US" sz="4000" b="1"/>
              <a:t>大地点</a:t>
            </a:r>
            <a:endParaRPr lang="zh-CN" altLang="en-US" sz="4000" b="1"/>
          </a:p>
          <a:p>
            <a:r>
              <a:rPr lang="en-US" altLang="zh-CN" sz="4000" b="1"/>
              <a:t>in Beijing  </a:t>
            </a:r>
            <a:r>
              <a:rPr lang="zh-CN" altLang="en-US" sz="4000" b="1"/>
              <a:t>在北京</a:t>
            </a:r>
            <a:endParaRPr lang="zh-CN" altLang="en-US" sz="4000" b="1"/>
          </a:p>
          <a:p>
            <a:endParaRPr lang="zh-CN" altLang="en-US" sz="4000" b="1"/>
          </a:p>
          <a:p>
            <a:r>
              <a:rPr lang="en-US" altLang="zh-CN" sz="4000" b="1"/>
              <a:t>at+</a:t>
            </a:r>
            <a:r>
              <a:rPr lang="zh-CN" altLang="en-US" sz="4000" b="1"/>
              <a:t>小地点</a:t>
            </a:r>
            <a:endParaRPr lang="zh-CN" altLang="en-US" sz="4000" b="1"/>
          </a:p>
          <a:p>
            <a:r>
              <a:rPr lang="en-US" altLang="zh-CN" sz="4000" b="1"/>
              <a:t>at </a:t>
            </a:r>
            <a:r>
              <a:rPr lang="en-US" altLang="zh-CN" sz="4000" b="1">
                <a:solidFill>
                  <a:srgbClr val="FF0000"/>
                </a:solidFill>
              </a:rPr>
              <a:t>a</a:t>
            </a:r>
            <a:r>
              <a:rPr lang="en-US" altLang="zh-CN" sz="4000" b="1"/>
              <a:t> party   </a:t>
            </a:r>
            <a:r>
              <a:rPr lang="zh-CN" altLang="en-US" sz="4000" b="1"/>
              <a:t>在派对</a:t>
            </a:r>
            <a:endParaRPr lang="zh-CN" altLang="en-US" sz="4000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725805" y="2829560"/>
            <a:ext cx="10740390" cy="2214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138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练习练习练习</a:t>
            </a:r>
            <a:endParaRPr lang="zh-CN" altLang="en-US" sz="13800" b="1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内容占位符 3"/>
          <p:cNvPicPr/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65" y="93980"/>
            <a:ext cx="11747500" cy="58223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54835" y="4631690"/>
            <a:ext cx="7098030" cy="175323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3600" b="1"/>
              <a:t>介绍某物或某人：</a:t>
            </a:r>
            <a:endParaRPr lang="zh-CN" altLang="en-US" sz="3600" b="1"/>
          </a:p>
          <a:p>
            <a:r>
              <a:rPr lang="zh-CN" altLang="en-US" sz="3600" b="1"/>
              <a:t>单数：</a:t>
            </a:r>
            <a:r>
              <a:rPr lang="en-US" altLang="zh-CN" sz="3600" b="1"/>
              <a:t>This is ...       </a:t>
            </a:r>
            <a:r>
              <a:rPr lang="zh-CN" altLang="en-US" sz="3600" b="1"/>
              <a:t>（这是</a:t>
            </a:r>
            <a:r>
              <a:rPr lang="en-US" altLang="zh-CN" sz="3600" b="1"/>
              <a:t>...</a:t>
            </a:r>
            <a:r>
              <a:rPr lang="zh-CN" altLang="en-US" sz="3600" b="1"/>
              <a:t>）</a:t>
            </a:r>
            <a:endParaRPr lang="zh-CN" altLang="en-US" sz="3600" b="1"/>
          </a:p>
          <a:p>
            <a:r>
              <a:rPr lang="zh-CN" altLang="en-US" sz="3600" b="1"/>
              <a:t>复数：</a:t>
            </a:r>
            <a:r>
              <a:rPr lang="en-US" altLang="zh-CN" sz="3600" b="1"/>
              <a:t>These are ...</a:t>
            </a:r>
            <a:r>
              <a:rPr lang="zh-CN" altLang="en-US" sz="3600" b="1"/>
              <a:t>（这些是</a:t>
            </a:r>
            <a:r>
              <a:rPr lang="en-US" altLang="zh-CN" sz="3600" b="1"/>
              <a:t>...</a:t>
            </a:r>
            <a:r>
              <a:rPr lang="zh-CN" altLang="en-US" sz="3600" b="1"/>
              <a:t>）</a:t>
            </a:r>
            <a:endParaRPr lang="zh-CN" altLang="en-US" sz="3600" b="1"/>
          </a:p>
        </p:txBody>
      </p:sp>
      <p:cxnSp>
        <p:nvCxnSpPr>
          <p:cNvPr id="7" name="直接连接符 6"/>
          <p:cNvCxnSpPr/>
          <p:nvPr/>
        </p:nvCxnSpPr>
        <p:spPr>
          <a:xfrm>
            <a:off x="637540" y="1393825"/>
            <a:ext cx="1054735" cy="0"/>
          </a:xfrm>
          <a:prstGeom prst="line">
            <a:avLst/>
          </a:prstGeom>
          <a:ln w="825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8366760" y="1929130"/>
            <a:ext cx="1433195" cy="22860"/>
          </a:xfrm>
          <a:prstGeom prst="line">
            <a:avLst/>
          </a:prstGeom>
          <a:ln w="825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8241030" y="2686050"/>
            <a:ext cx="2108835" cy="801370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367155" y="1393825"/>
            <a:ext cx="1428750" cy="760095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8265" y="2394585"/>
            <a:ext cx="2371090" cy="17532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FF0000"/>
                </a:solidFill>
              </a:rPr>
              <a:t>like +sth.</a:t>
            </a:r>
            <a:endParaRPr lang="en-US" altLang="zh-CN" sz="3600">
              <a:solidFill>
                <a:srgbClr val="FF0000"/>
              </a:solidFill>
            </a:endParaRPr>
          </a:p>
          <a:p>
            <a:r>
              <a:rPr lang="en-US" altLang="zh-CN" sz="3600">
                <a:solidFill>
                  <a:srgbClr val="FF0000"/>
                </a:solidFill>
              </a:rPr>
              <a:t>like+to do </a:t>
            </a:r>
            <a:endParaRPr lang="en-US" altLang="zh-CN" sz="3600">
              <a:solidFill>
                <a:srgbClr val="FF0000"/>
              </a:solidFill>
            </a:endParaRPr>
          </a:p>
          <a:p>
            <a:r>
              <a:rPr lang="en-US" altLang="zh-CN" sz="3600">
                <a:solidFill>
                  <a:srgbClr val="FF0000"/>
                </a:solidFill>
              </a:rPr>
              <a:t>like+doing</a:t>
            </a:r>
            <a:endParaRPr lang="en-US" altLang="zh-CN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Exercise1: </a:t>
            </a:r>
            <a:r>
              <a:rPr lang="zh-CN" altLang="en-US"/>
              <a:t>你能介绍它们吗？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9875" y="1804035"/>
            <a:ext cx="11652250" cy="48780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2750" y="90170"/>
            <a:ext cx="10515600" cy="1325563"/>
          </a:xfrm>
        </p:spPr>
        <p:txBody>
          <a:bodyPr/>
          <a:p>
            <a:r>
              <a:rPr lang="en-US" altLang="zh-CN">
                <a:sym typeface="+mn-ea"/>
              </a:rPr>
              <a:t>Exercise2: 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9275" y="1030605"/>
            <a:ext cx="10925175" cy="5886450"/>
          </a:xfrm>
        </p:spPr>
        <p:txBody>
          <a:bodyPr>
            <a:normAutofit/>
          </a:bodyPr>
          <a:p>
            <a:r>
              <a:rPr lang="zh-CN" altLang="en-US" sz="3200" b="1"/>
              <a:t>（      ）</a:t>
            </a:r>
            <a:r>
              <a:rPr lang="en-US" altLang="zh-CN" sz="3200" b="1"/>
              <a:t>1._________ are my skirts.</a:t>
            </a:r>
            <a:endParaRPr lang="en-US" altLang="zh-CN" sz="3200" b="1"/>
          </a:p>
          <a:p>
            <a:r>
              <a:rPr lang="en-US" altLang="zh-CN" sz="3200" b="1"/>
              <a:t>               A. This    B. These   C. That</a:t>
            </a:r>
            <a:endParaRPr lang="en-US" altLang="zh-CN" sz="3200" b="1"/>
          </a:p>
          <a:p>
            <a:r>
              <a:rPr lang="zh-CN" altLang="en-US" sz="3200" b="1"/>
              <a:t>（      ）</a:t>
            </a:r>
            <a:r>
              <a:rPr lang="en-US" altLang="zh-CN" sz="3200" b="1"/>
              <a:t>2. This ________ a shirt.</a:t>
            </a:r>
            <a:endParaRPr lang="en-US" altLang="zh-CN" sz="3200" b="1"/>
          </a:p>
          <a:p>
            <a:r>
              <a:rPr lang="en-US" altLang="zh-CN" sz="3200" b="1">
                <a:sym typeface="+mn-ea"/>
              </a:rPr>
              <a:t>               A. am    B. are   C. is</a:t>
            </a:r>
            <a:endParaRPr lang="en-US" altLang="zh-CN" sz="3200" b="1">
              <a:sym typeface="+mn-ea"/>
            </a:endParaRPr>
          </a:p>
          <a:p>
            <a:r>
              <a:rPr lang="zh-CN" altLang="en-US" sz="3200" b="1">
                <a:sym typeface="+mn-ea"/>
              </a:rPr>
              <a:t>（      ）</a:t>
            </a:r>
            <a:r>
              <a:rPr lang="en-US" altLang="zh-CN" sz="3200" b="1">
                <a:sym typeface="+mn-ea"/>
              </a:rPr>
              <a:t>3. _____ these your trousers?</a:t>
            </a:r>
            <a:endParaRPr lang="en-US" altLang="zh-CN" sz="3200" b="1">
              <a:sym typeface="+mn-ea"/>
            </a:endParaRPr>
          </a:p>
          <a:p>
            <a:r>
              <a:rPr lang="en-US" altLang="zh-CN" sz="3200" b="1">
                <a:sym typeface="+mn-ea"/>
              </a:rPr>
              <a:t>               A. Are    B. Is   C. Was</a:t>
            </a:r>
            <a:endParaRPr lang="en-US" altLang="zh-CN" sz="3200" b="1">
              <a:sym typeface="+mn-ea"/>
            </a:endParaRPr>
          </a:p>
          <a:p>
            <a:r>
              <a:rPr lang="zh-CN" altLang="en-US" sz="3200" b="1">
                <a:sym typeface="+mn-ea"/>
              </a:rPr>
              <a:t>（      ）</a:t>
            </a:r>
            <a:r>
              <a:rPr lang="en-US" altLang="zh-CN" sz="3200" b="1">
                <a:sym typeface="+mn-ea"/>
              </a:rPr>
              <a:t>4. On Saturday, I like ______________.</a:t>
            </a:r>
            <a:endParaRPr lang="en-US" altLang="zh-CN" sz="3200" b="1">
              <a:sym typeface="+mn-ea"/>
            </a:endParaRPr>
          </a:p>
          <a:p>
            <a:r>
              <a:rPr lang="en-US" altLang="zh-CN" sz="3200" b="1">
                <a:sym typeface="+mn-ea"/>
              </a:rPr>
              <a:t>               A. playing computer games</a:t>
            </a:r>
            <a:endParaRPr lang="en-US" altLang="zh-CN" sz="3200" b="1">
              <a:sym typeface="+mn-ea"/>
            </a:endParaRPr>
          </a:p>
          <a:p>
            <a:r>
              <a:rPr lang="en-US" altLang="zh-CN" sz="3200" b="1"/>
              <a:t>               B. play computer games</a:t>
            </a:r>
            <a:endParaRPr lang="en-US" altLang="zh-CN" sz="3200" b="1"/>
          </a:p>
          <a:p>
            <a:r>
              <a:rPr lang="en-US" altLang="zh-CN" sz="3200" b="1"/>
              <a:t>               C. plays computer games</a:t>
            </a:r>
            <a:endParaRPr lang="en-US" altLang="zh-CN" sz="3200" b="1"/>
          </a:p>
        </p:txBody>
      </p:sp>
      <p:sp>
        <p:nvSpPr>
          <p:cNvPr id="4" name="矩形 3"/>
          <p:cNvSpPr/>
          <p:nvPr/>
        </p:nvSpPr>
        <p:spPr>
          <a:xfrm>
            <a:off x="1252220" y="772160"/>
            <a:ext cx="65849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sym typeface="+mn-ea"/>
              </a:rPr>
              <a:t>B</a:t>
            </a:r>
            <a:r>
              <a:rPr lang="zh-CN" altLang="en-US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52220" y="1878965"/>
            <a:ext cx="65849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sym typeface="+mn-ea"/>
              </a:rPr>
              <a:t>C</a:t>
            </a:r>
            <a:r>
              <a:rPr lang="zh-CN" altLang="en-US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52220" y="2875280"/>
            <a:ext cx="65849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sym typeface="+mn-ea"/>
              </a:rPr>
              <a:t>A</a:t>
            </a:r>
            <a:r>
              <a:rPr lang="zh-CN" altLang="en-US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52220" y="4097020"/>
            <a:ext cx="65849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sym typeface="+mn-ea"/>
              </a:rPr>
              <a:t>A</a:t>
            </a:r>
            <a:r>
              <a:rPr lang="zh-CN" altLang="en-US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830" y="179705"/>
            <a:ext cx="11011535" cy="65436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696710" y="94615"/>
            <a:ext cx="5375275" cy="119888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3600" b="1"/>
              <a:t>询问他人穿着什么衣服：</a:t>
            </a:r>
            <a:endParaRPr lang="zh-CN" altLang="en-US" sz="3600" b="1"/>
          </a:p>
          <a:p>
            <a:r>
              <a:rPr lang="en-US" altLang="zh-CN" sz="3600" b="1"/>
              <a:t>What+be+</a:t>
            </a:r>
            <a:r>
              <a:rPr lang="zh-CN" altLang="en-US" sz="3600" b="1"/>
              <a:t>主语</a:t>
            </a:r>
            <a:r>
              <a:rPr lang="en-US" altLang="zh-CN" sz="3600" b="1"/>
              <a:t>+wearing</a:t>
            </a:r>
            <a:r>
              <a:rPr lang="zh-CN" altLang="en-US" sz="3600" b="1"/>
              <a:t>？</a:t>
            </a:r>
            <a:endParaRPr lang="zh-CN" altLang="en-US" sz="3600" b="1"/>
          </a:p>
        </p:txBody>
      </p:sp>
      <p:sp>
        <p:nvSpPr>
          <p:cNvPr id="6" name="文本框 5"/>
          <p:cNvSpPr txBox="1"/>
          <p:nvPr/>
        </p:nvSpPr>
        <p:spPr>
          <a:xfrm>
            <a:off x="6941820" y="2852420"/>
            <a:ext cx="4885055" cy="119888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3600" b="1"/>
              <a:t>答语：</a:t>
            </a:r>
            <a:endParaRPr lang="zh-CN" altLang="en-US" sz="3600" b="1"/>
          </a:p>
          <a:p>
            <a:r>
              <a:rPr lang="en-US" altLang="zh-CN" sz="3600" b="1"/>
              <a:t>主语+be wearing +其他.</a:t>
            </a:r>
            <a:endParaRPr lang="en-US" altLang="zh-CN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5315" y="3175"/>
            <a:ext cx="9935210" cy="6851650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 flipV="1">
            <a:off x="2613025" y="1407160"/>
            <a:ext cx="727710" cy="1270"/>
          </a:xfrm>
          <a:prstGeom prst="line">
            <a:avLst/>
          </a:prstGeom>
          <a:ln w="825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771265" y="4230370"/>
            <a:ext cx="1039495" cy="14605"/>
          </a:xfrm>
          <a:prstGeom prst="line">
            <a:avLst/>
          </a:prstGeom>
          <a:ln w="825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9697085" y="2343785"/>
            <a:ext cx="845820" cy="577850"/>
          </a:xfrm>
          <a:prstGeom prst="ellipse">
            <a:avLst/>
          </a:prstGeom>
          <a:noFill/>
          <a:ln w="5715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20980" y="3086100"/>
            <a:ext cx="2717800" cy="30460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be</a:t>
            </a:r>
            <a:r>
              <a:rPr lang="zh-CN" altLang="en-US" sz="3200" b="1">
                <a:solidFill>
                  <a:srgbClr val="FF0000"/>
                </a:solidFill>
              </a:rPr>
              <a:t>动词放句首</a:t>
            </a:r>
            <a:r>
              <a:rPr lang="zh-CN" altLang="en-US" sz="3200" b="1"/>
              <a:t>的疑问句，叫做</a:t>
            </a:r>
            <a:r>
              <a:rPr lang="en-US" altLang="zh-CN" sz="3200" b="1"/>
              <a:t>“</a:t>
            </a:r>
            <a:r>
              <a:rPr lang="zh-CN" altLang="en-US" sz="3200" b="1">
                <a:solidFill>
                  <a:srgbClr val="FF0000"/>
                </a:solidFill>
              </a:rPr>
              <a:t>一般疑问句</a:t>
            </a:r>
            <a:r>
              <a:rPr lang="en-US" altLang="zh-CN" sz="3200" b="1"/>
              <a:t>”</a:t>
            </a:r>
            <a:r>
              <a:rPr lang="zh-CN" altLang="en-US" sz="3200" b="1"/>
              <a:t>，回答时先回答</a:t>
            </a:r>
            <a:r>
              <a:rPr lang="en-US" altLang="zh-CN" sz="3200" b="1"/>
              <a:t>“</a:t>
            </a:r>
            <a:r>
              <a:rPr lang="en-US" altLang="zh-CN" sz="3200" b="1">
                <a:solidFill>
                  <a:srgbClr val="FF0000"/>
                </a:solidFill>
              </a:rPr>
              <a:t>yes</a:t>
            </a:r>
            <a:r>
              <a:rPr lang="zh-CN" altLang="en-US" sz="3200" b="1">
                <a:solidFill>
                  <a:srgbClr val="FF0000"/>
                </a:solidFill>
              </a:rPr>
              <a:t>或</a:t>
            </a:r>
            <a:r>
              <a:rPr lang="en-US" altLang="zh-CN" sz="3200" b="1">
                <a:solidFill>
                  <a:srgbClr val="FF0000"/>
                </a:solidFill>
              </a:rPr>
              <a:t>no</a:t>
            </a:r>
            <a:r>
              <a:rPr lang="en-US" altLang="zh-CN" sz="3200" b="1"/>
              <a:t>”</a:t>
            </a:r>
            <a:endParaRPr lang="en-US" altLang="zh-CN" sz="3200" b="1"/>
          </a:p>
        </p:txBody>
      </p:sp>
      <p:sp>
        <p:nvSpPr>
          <p:cNvPr id="9" name="文本框 8"/>
          <p:cNvSpPr txBox="1"/>
          <p:nvPr/>
        </p:nvSpPr>
        <p:spPr>
          <a:xfrm>
            <a:off x="9398635" y="1022350"/>
            <a:ext cx="2747010" cy="119888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3600" b="1"/>
              <a:t>人名</a:t>
            </a:r>
            <a:r>
              <a:rPr lang="en-US" altLang="zh-CN" sz="3600" b="1"/>
              <a:t>+</a:t>
            </a:r>
            <a:r>
              <a:rPr lang="en-US" altLang="zh-CN" sz="3600" b="1">
                <a:solidFill>
                  <a:srgbClr val="FF0000"/>
                </a:solidFill>
              </a:rPr>
              <a:t>'</a:t>
            </a:r>
            <a:r>
              <a:rPr lang="en-US" altLang="zh-CN" sz="3600" b="1">
                <a:solidFill>
                  <a:srgbClr val="FF0000"/>
                </a:solidFill>
              </a:rPr>
              <a:t>s </a:t>
            </a:r>
            <a:r>
              <a:rPr lang="en-US" altLang="zh-CN" sz="3600" b="1"/>
              <a:t> </a:t>
            </a:r>
            <a:endParaRPr lang="en-US" altLang="zh-CN" sz="3600" b="1"/>
          </a:p>
          <a:p>
            <a:r>
              <a:rPr lang="zh-CN" altLang="en-US" sz="3600" b="1"/>
              <a:t>表示某人的</a:t>
            </a:r>
            <a:endParaRPr lang="zh-CN" altLang="en-US" sz="3600" b="1"/>
          </a:p>
        </p:txBody>
      </p:sp>
      <p:sp>
        <p:nvSpPr>
          <p:cNvPr id="10" name="矩形 9"/>
          <p:cNvSpPr/>
          <p:nvPr/>
        </p:nvSpPr>
        <p:spPr>
          <a:xfrm>
            <a:off x="52070" y="2071370"/>
            <a:ext cx="4758690" cy="1014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6000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一般疑问句</a:t>
            </a:r>
            <a:endParaRPr lang="zh-CN" altLang="en-US" sz="6000" b="1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 bldLvl="0" animBg="1"/>
      <p:bldP spid="9" grpId="0" bldLvl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510" y="10160"/>
            <a:ext cx="12158345" cy="685101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4955540" y="3262630"/>
            <a:ext cx="1899285" cy="532130"/>
          </a:xfrm>
          <a:prstGeom prst="ellipse">
            <a:avLst/>
          </a:prstGeom>
          <a:noFill/>
          <a:ln w="635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848860" y="6329045"/>
            <a:ext cx="1519555" cy="532130"/>
          </a:xfrm>
          <a:prstGeom prst="ellipse">
            <a:avLst/>
          </a:prstGeom>
          <a:noFill/>
          <a:ln w="635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5150" y="97155"/>
            <a:ext cx="10515600" cy="1325563"/>
          </a:xfrm>
        </p:spPr>
        <p:txBody>
          <a:bodyPr/>
          <a:p>
            <a:r>
              <a:rPr lang="en-US" altLang="zh-CN"/>
              <a:t>Exercise: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23035"/>
            <a:ext cx="10515600" cy="4351338"/>
          </a:xfrm>
        </p:spPr>
        <p:txBody>
          <a:bodyPr>
            <a:noAutofit/>
          </a:bodyPr>
          <a:p>
            <a:r>
              <a:rPr lang="zh-CN" altLang="en-US" sz="4000"/>
              <a:t>（      ）</a:t>
            </a:r>
            <a:r>
              <a:rPr lang="en-US" altLang="zh-CN" sz="4000"/>
              <a:t>1.-Whose cap is it?              </a:t>
            </a:r>
            <a:endParaRPr lang="en-US" altLang="zh-CN" sz="4000"/>
          </a:p>
          <a:p>
            <a:r>
              <a:rPr lang="en-US" altLang="zh-CN" sz="4000"/>
              <a:t>                  -It's ________.</a:t>
            </a:r>
            <a:endParaRPr lang="en-US" altLang="zh-CN" sz="4000"/>
          </a:p>
          <a:p>
            <a:r>
              <a:rPr lang="en-US" altLang="zh-CN" sz="4000"/>
              <a:t>             A. Li Mings'       B. Li Ming         C. Li Ming's</a:t>
            </a:r>
            <a:endParaRPr lang="en-US" altLang="zh-CN" sz="4000"/>
          </a:p>
          <a:p>
            <a:r>
              <a:rPr lang="zh-CN" altLang="en-US" sz="4000">
                <a:sym typeface="+mn-ea"/>
              </a:rPr>
              <a:t>（      ）</a:t>
            </a:r>
            <a:r>
              <a:rPr lang="en-US" altLang="zh-CN" sz="4400">
                <a:sym typeface="+mn-ea"/>
              </a:rPr>
              <a:t>2.-Are these her books?     </a:t>
            </a:r>
            <a:endParaRPr lang="en-US" altLang="zh-CN" sz="4400">
              <a:sym typeface="+mn-ea"/>
            </a:endParaRPr>
          </a:p>
          <a:p>
            <a:r>
              <a:rPr lang="en-US" altLang="zh-CN" sz="4400">
                <a:sym typeface="+mn-ea"/>
              </a:rPr>
              <a:t>                 -_____________ </a:t>
            </a:r>
            <a:endParaRPr lang="en-US" altLang="zh-CN" sz="4400">
              <a:sym typeface="+mn-ea"/>
            </a:endParaRPr>
          </a:p>
          <a:p>
            <a:r>
              <a:rPr lang="en-US" altLang="zh-CN" sz="4000">
                <a:sym typeface="+mn-ea"/>
              </a:rPr>
              <a:t>             A. Yes, they are.       </a:t>
            </a:r>
            <a:endParaRPr lang="en-US" altLang="zh-CN" sz="4000">
              <a:sym typeface="+mn-ea"/>
            </a:endParaRPr>
          </a:p>
          <a:p>
            <a:r>
              <a:rPr lang="en-US" altLang="zh-CN" sz="4000">
                <a:sym typeface="+mn-ea"/>
              </a:rPr>
              <a:t>             B. Yes, they aren't.         </a:t>
            </a:r>
            <a:endParaRPr lang="en-US" altLang="zh-CN" sz="4000">
              <a:sym typeface="+mn-ea"/>
            </a:endParaRPr>
          </a:p>
          <a:p>
            <a:r>
              <a:rPr lang="en-US" altLang="zh-CN" sz="4000">
                <a:sym typeface="+mn-ea"/>
              </a:rPr>
              <a:t>             C. No, they are.</a:t>
            </a:r>
            <a:endParaRPr lang="en-US" altLang="zh-CN" sz="4000"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92910" y="1225550"/>
            <a:ext cx="65849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sym typeface="+mn-ea"/>
              </a:rPr>
              <a:t>C</a:t>
            </a:r>
            <a:r>
              <a:rPr lang="zh-CN" altLang="en-US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92910" y="3168015"/>
            <a:ext cx="65849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sym typeface="+mn-ea"/>
              </a:rPr>
              <a:t>A</a:t>
            </a:r>
            <a:r>
              <a:rPr lang="zh-CN" altLang="en-US" sz="6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内容占位符 3"/>
          <p:cNvPicPr/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9050" y="58420"/>
            <a:ext cx="10093325" cy="641921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9831070" y="58420"/>
            <a:ext cx="2350770" cy="67405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1221</Words>
  <Application>WPS 演示</Application>
  <PresentationFormat>宽屏</PresentationFormat>
  <Paragraphs>86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2015-05-05T08:02:00Z</dcterms:created>
  <dcterms:modified xsi:type="dcterms:W3CDTF">2017-09-27T13:51:16Z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