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0" r:id="rId3"/>
    <p:sldId id="281" r:id="rId5"/>
    <p:sldId id="282" r:id="rId6"/>
    <p:sldId id="259" r:id="rId7"/>
    <p:sldId id="260" r:id="rId8"/>
    <p:sldId id="261" r:id="rId9"/>
    <p:sldId id="279" r:id="rId10"/>
    <p:sldId id="283" r:id="rId11"/>
    <p:sldId id="269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84" r:id="rId2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dpi="0" rotWithShape="0">
          <a:blip r:embed="rId1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1700213"/>
            <a:ext cx="7848600" cy="50419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笔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算</a:t>
            </a:r>
            <a:r>
              <a:rPr kumimoji="0" lang="en-US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两位数加、减两位数</a:t>
            </a:r>
            <a:b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b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endParaRPr kumimoji="0" lang="zh-CN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9933FF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2714625"/>
            <a:ext cx="6600825" cy="3952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7"/>
          <p:cNvGrpSpPr/>
          <p:nvPr/>
        </p:nvGrpSpPr>
        <p:grpSpPr>
          <a:xfrm>
            <a:off x="0" y="1643063"/>
            <a:ext cx="3779838" cy="768350"/>
            <a:chOff x="0" y="1643050"/>
            <a:chExt cx="3143240" cy="768350"/>
          </a:xfrm>
        </p:grpSpPr>
        <p:sp>
          <p:nvSpPr>
            <p:cNvPr id="11271" name="矩形标注 3"/>
            <p:cNvSpPr/>
            <p:nvPr/>
          </p:nvSpPr>
          <p:spPr>
            <a:xfrm>
              <a:off x="0" y="1643050"/>
              <a:ext cx="3143240" cy="768350"/>
            </a:xfrm>
            <a:prstGeom prst="wedgeRectCallout">
              <a:avLst>
                <a:gd name="adj1" fmla="val 31787"/>
                <a:gd name="adj2" fmla="val 92625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p>
              <a:r>
                <a:rPr lang="zh-CN" alt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我抓了</a:t>
              </a:r>
              <a:r>
                <a:rPr lang="en-US" altLang="zh-CN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13</a:t>
              </a:r>
              <a:r>
                <a:rPr lang="zh-CN" alt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个          。</a:t>
              </a:r>
              <a:endParaRPr lang="en-US" altLang="zh-CN" sz="36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11272" name="Picture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FFD"/>
                </a:clrFrom>
                <a:clrTo>
                  <a:srgbClr val="FE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25292" y="1714488"/>
              <a:ext cx="762000" cy="6953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8"/>
          <p:cNvGrpSpPr/>
          <p:nvPr/>
        </p:nvGrpSpPr>
        <p:grpSpPr>
          <a:xfrm>
            <a:off x="4000500" y="1874838"/>
            <a:ext cx="3600450" cy="768350"/>
            <a:chOff x="4000496" y="1874832"/>
            <a:chExt cx="3000388" cy="768350"/>
          </a:xfrm>
        </p:grpSpPr>
        <p:sp>
          <p:nvSpPr>
            <p:cNvPr id="11269" name="矩形标注 3"/>
            <p:cNvSpPr/>
            <p:nvPr/>
          </p:nvSpPr>
          <p:spPr>
            <a:xfrm>
              <a:off x="4000496" y="1874832"/>
              <a:ext cx="3000388" cy="768350"/>
            </a:xfrm>
            <a:prstGeom prst="wedgeRectCallout">
              <a:avLst>
                <a:gd name="adj1" fmla="val 33583"/>
                <a:gd name="adj2" fmla="val 124949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p>
              <a:r>
                <a:rPr lang="zh-CN" alt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我抓了</a:t>
              </a:r>
              <a:r>
                <a:rPr lang="en-US" altLang="zh-CN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r>
                <a:rPr lang="zh-CN" alt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个        。</a:t>
              </a:r>
              <a:endParaRPr lang="en-US" altLang="zh-CN" sz="36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11270" name="Picture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34041" y="1881182"/>
              <a:ext cx="742950" cy="762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0" y="3429000"/>
            <a:ext cx="1657350" cy="1504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标注 3"/>
          <p:cNvSpPr/>
          <p:nvPr/>
        </p:nvSpPr>
        <p:spPr>
          <a:xfrm>
            <a:off x="1357313" y="2071688"/>
            <a:ext cx="6429375" cy="768350"/>
          </a:xfrm>
          <a:prstGeom prst="wedgeRectCallout">
            <a:avLst>
              <a:gd name="adj1" fmla="val 33583"/>
              <a:gd name="adj2" fmla="val 124949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哪一种花片抓得多，多多少个？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2857500"/>
            <a:ext cx="6430963" cy="1138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Box 2"/>
          <p:cNvSpPr txBox="1"/>
          <p:nvPr/>
        </p:nvSpPr>
        <p:spPr>
          <a:xfrm>
            <a:off x="500063" y="1143000"/>
            <a:ext cx="7929562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Calibri" panose="020F0502020204030204" pitchFamily="34" charset="0"/>
              </a:rPr>
              <a:t>先用      和       排一排，再说说可以怎样计算。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pic>
        <p:nvPicPr>
          <p:cNvPr id="13316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8313" y="1214438"/>
            <a:ext cx="762000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813" y="1143000"/>
            <a:ext cx="74295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2360613" y="4572000"/>
            <a:ext cx="378301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（个）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0"/>
          <p:cNvGrpSpPr/>
          <p:nvPr/>
        </p:nvGrpSpPr>
        <p:grpSpPr>
          <a:xfrm>
            <a:off x="285750" y="1428750"/>
            <a:ext cx="3886200" cy="2881313"/>
            <a:chOff x="285720" y="1428736"/>
            <a:chExt cx="3886402" cy="2881516"/>
          </a:xfrm>
        </p:grpSpPr>
        <p:pic>
          <p:nvPicPr>
            <p:cNvPr id="14344" name="图片 1" descr="23_副本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57488" y="2928934"/>
              <a:ext cx="1314634" cy="13813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5" name="矩形标注 3"/>
            <p:cNvSpPr/>
            <p:nvPr/>
          </p:nvSpPr>
          <p:spPr>
            <a:xfrm>
              <a:off x="285720" y="1428736"/>
              <a:ext cx="3500462" cy="768350"/>
            </a:xfrm>
            <a:prstGeom prst="wedgeRectCallout">
              <a:avLst>
                <a:gd name="adj1" fmla="val 33583"/>
                <a:gd name="adj2" fmla="val 124949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p>
              <a:r>
                <a:rPr lang="en-US" altLang="zh-CN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</a:t>
              </a:r>
              <a:r>
                <a:rPr lang="zh-CN" alt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多，多</a:t>
              </a:r>
              <a:r>
                <a:rPr lang="en-US" altLang="zh-CN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个。</a:t>
              </a:r>
              <a:endParaRPr lang="zh-CN" altLang="en-US" sz="36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14346" name="Picture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FFD"/>
                </a:clrFrom>
                <a:clrTo>
                  <a:srgbClr val="FE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0976" y="1447791"/>
              <a:ext cx="762000" cy="6953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11"/>
          <p:cNvGrpSpPr/>
          <p:nvPr/>
        </p:nvGrpSpPr>
        <p:grpSpPr>
          <a:xfrm>
            <a:off x="4286250" y="3375025"/>
            <a:ext cx="4500563" cy="2940050"/>
            <a:chOff x="4286248" y="3375030"/>
            <a:chExt cx="4500594" cy="2940259"/>
          </a:xfrm>
        </p:grpSpPr>
        <p:sp>
          <p:nvSpPr>
            <p:cNvPr id="14340" name="矩形标注 3"/>
            <p:cNvSpPr/>
            <p:nvPr/>
          </p:nvSpPr>
          <p:spPr>
            <a:xfrm>
              <a:off x="4286248" y="3375030"/>
              <a:ext cx="4500594" cy="768350"/>
            </a:xfrm>
            <a:prstGeom prst="wedgeRectCallout">
              <a:avLst>
                <a:gd name="adj1" fmla="val 17782"/>
                <a:gd name="adj2" fmla="val 144051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p>
              <a:r>
                <a:rPr lang="en-US" altLang="zh-CN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</a:t>
              </a:r>
              <a:r>
                <a:rPr lang="zh-CN" alt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比       少多少个？</a:t>
              </a:r>
              <a:endParaRPr lang="zh-CN" altLang="en-US" sz="36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14341" name="图片 5" descr="10_副本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6643702" y="4857760"/>
              <a:ext cx="1114354" cy="14575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2" name="Picture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FFD"/>
                </a:clrFrom>
                <a:clrTo>
                  <a:srgbClr val="FE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40161" y="3429000"/>
              <a:ext cx="762000" cy="6953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3" name="Picture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4" y="3381380"/>
              <a:ext cx="742950" cy="762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7"/>
          <p:cNvGrpSpPr/>
          <p:nvPr/>
        </p:nvGrpSpPr>
        <p:grpSpPr>
          <a:xfrm>
            <a:off x="1785938" y="2143125"/>
            <a:ext cx="4429125" cy="3781425"/>
            <a:chOff x="1785918" y="2143116"/>
            <a:chExt cx="4429156" cy="3781555"/>
          </a:xfrm>
        </p:grpSpPr>
        <p:pic>
          <p:nvPicPr>
            <p:cNvPr id="15363" name="图片 1" descr="12_副本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57752" y="5143512"/>
              <a:ext cx="1219370" cy="7811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4" name="矩形标注 3"/>
            <p:cNvSpPr/>
            <p:nvPr/>
          </p:nvSpPr>
          <p:spPr>
            <a:xfrm>
              <a:off x="1785918" y="2143116"/>
              <a:ext cx="4429156" cy="1571636"/>
            </a:xfrm>
            <a:prstGeom prst="wedgeRectCallout">
              <a:avLst>
                <a:gd name="adj1" fmla="val 33329"/>
                <a:gd name="adj2" fmla="val 129000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p>
              <a:r>
                <a:rPr lang="en-US" altLang="zh-CN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</a:t>
              </a:r>
              <a:r>
                <a:rPr lang="zh-CN" alt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比       多</a:t>
              </a:r>
              <a:r>
                <a:rPr lang="en-US" altLang="zh-CN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个，</a:t>
              </a:r>
              <a:endPara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</a:t>
              </a:r>
              <a:r>
                <a:rPr lang="zh-CN" alt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比       就少</a:t>
              </a:r>
              <a:r>
                <a:rPr lang="en-US" altLang="zh-CN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个。</a:t>
              </a:r>
              <a:endParaRPr lang="zh-CN" altLang="en-US" sz="36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15365" name="Picture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FFD"/>
                </a:clrFrom>
                <a:clrTo>
                  <a:srgbClr val="FE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3108" y="2285992"/>
              <a:ext cx="762000" cy="6953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6" name="Picture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7554" y="2214554"/>
              <a:ext cx="742950" cy="762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7" name="Picture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28786" y="2857496"/>
              <a:ext cx="742950" cy="762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8" name="Picture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FFD"/>
                </a:clrFrom>
                <a:clrTo>
                  <a:srgbClr val="FE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71802" y="3000372"/>
              <a:ext cx="762000" cy="69532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25" y="2743200"/>
            <a:ext cx="6429375" cy="3400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14"/>
          <p:cNvSpPr txBox="1"/>
          <p:nvPr/>
        </p:nvSpPr>
        <p:spPr>
          <a:xfrm>
            <a:off x="71438" y="1428750"/>
            <a:ext cx="3643312" cy="15716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人开会，还要搬多少张桌子和多少把椅子？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4071938" y="1285875"/>
            <a:ext cx="3286125" cy="1339850"/>
          </a:xfrm>
          <a:prstGeom prst="wedgeRectCallout">
            <a:avLst>
              <a:gd name="adj1" fmla="val -38106"/>
              <a:gd name="adj2" fmla="val 76630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桌子已经有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张，椅子才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把。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22"/>
          <p:cNvSpPr txBox="1"/>
          <p:nvPr/>
        </p:nvSpPr>
        <p:spPr>
          <a:xfrm>
            <a:off x="1428750" y="4176713"/>
            <a:ext cx="5078413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答：还要</a:t>
            </a: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张桌子和</a:t>
            </a: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把椅子。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85938" y="2154238"/>
            <a:ext cx="4572000" cy="1631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（张）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（把）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4" name="组合 6"/>
          <p:cNvGrpSpPr/>
          <p:nvPr/>
        </p:nvGrpSpPr>
        <p:grpSpPr>
          <a:xfrm>
            <a:off x="285750" y="1357313"/>
            <a:ext cx="3786188" cy="2752725"/>
            <a:chOff x="1000100" y="1785926"/>
            <a:chExt cx="6563642" cy="3610479"/>
          </a:xfrm>
        </p:grpSpPr>
        <p:pic>
          <p:nvPicPr>
            <p:cNvPr id="18448" name="图片 3" descr="21_副本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00100" y="1785926"/>
              <a:ext cx="6563642" cy="36104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Text Box 16"/>
            <p:cNvSpPr txBox="1">
              <a:spLocks noChangeArrowheads="1"/>
            </p:cNvSpPr>
            <p:nvPr/>
          </p:nvSpPr>
          <p:spPr bwMode="auto">
            <a:xfrm>
              <a:off x="4467684" y="4190829"/>
              <a:ext cx="1609951" cy="6871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solidFill>
                    <a:srgbClr val="FF0066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24</a:t>
              </a:r>
              <a:endParaRPr kumimoji="0" lang="en-US" altLang="zh-CN" sz="2800" b="1" kern="1200" cap="none" spc="0" normalizeH="0" baseline="0" noProof="0" dirty="0">
                <a:solidFill>
                  <a:srgbClr val="FF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" name="Text Box 16"/>
            <p:cNvSpPr txBox="1">
              <a:spLocks noChangeArrowheads="1"/>
            </p:cNvSpPr>
            <p:nvPr/>
          </p:nvSpPr>
          <p:spPr bwMode="auto">
            <a:xfrm>
              <a:off x="1459693" y="4315759"/>
              <a:ext cx="1274199" cy="6850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solidFill>
                    <a:srgbClr val="FF0066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20</a:t>
              </a:r>
              <a:endParaRPr kumimoji="0" lang="en-US" altLang="zh-CN" sz="2800" b="1" kern="1200" cap="none" spc="0" normalizeH="0" baseline="0" noProof="0" dirty="0">
                <a:solidFill>
                  <a:srgbClr val="FF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图片 7" descr="13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813" y="4429125"/>
            <a:ext cx="1162050" cy="120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标注 3"/>
          <p:cNvSpPr/>
          <p:nvPr/>
        </p:nvSpPr>
        <p:spPr>
          <a:xfrm>
            <a:off x="4357688" y="2786063"/>
            <a:ext cx="4572000" cy="768350"/>
          </a:xfrm>
          <a:prstGeom prst="wedgeRectCallout">
            <a:avLst>
              <a:gd name="adj1" fmla="val 33583"/>
              <a:gd name="adj2" fmla="val 124949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男生比女生少多少人？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3" name="Group 16"/>
          <p:cNvGrpSpPr/>
          <p:nvPr/>
        </p:nvGrpSpPr>
        <p:grpSpPr>
          <a:xfrm>
            <a:off x="2071688" y="4443413"/>
            <a:ext cx="3817937" cy="914400"/>
            <a:chOff x="1882" y="3612"/>
            <a:chExt cx="2405" cy="576"/>
          </a:xfrm>
        </p:grpSpPr>
        <p:sp>
          <p:nvSpPr>
            <p:cNvPr id="18443" name="Rectangle 17"/>
            <p:cNvSpPr/>
            <p:nvPr/>
          </p:nvSpPr>
          <p:spPr>
            <a:xfrm>
              <a:off x="1882" y="3702"/>
              <a:ext cx="454" cy="454"/>
            </a:xfrm>
            <a:prstGeom prst="rect">
              <a:avLst/>
            </a:prstGeom>
            <a:noFill/>
            <a:ln w="254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444" name="Oval 18"/>
            <p:cNvSpPr/>
            <p:nvPr/>
          </p:nvSpPr>
          <p:spPr>
            <a:xfrm>
              <a:off x="2426" y="3702"/>
              <a:ext cx="454" cy="454"/>
            </a:xfrm>
            <a:prstGeom prst="ellipse">
              <a:avLst/>
            </a:prstGeom>
            <a:noFill/>
            <a:ln w="25400" cap="flat" cmpd="sng">
              <a:solidFill>
                <a:srgbClr val="00CC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445" name="Rectangle 19"/>
            <p:cNvSpPr/>
            <p:nvPr/>
          </p:nvSpPr>
          <p:spPr>
            <a:xfrm>
              <a:off x="2925" y="3702"/>
              <a:ext cx="454" cy="454"/>
            </a:xfrm>
            <a:prstGeom prst="rect">
              <a:avLst/>
            </a:prstGeom>
            <a:noFill/>
            <a:ln w="254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446" name="Rectangle 20"/>
            <p:cNvSpPr/>
            <p:nvPr/>
          </p:nvSpPr>
          <p:spPr>
            <a:xfrm>
              <a:off x="3833" y="3702"/>
              <a:ext cx="454" cy="454"/>
            </a:xfrm>
            <a:prstGeom prst="rect">
              <a:avLst/>
            </a:prstGeom>
            <a:noFill/>
            <a:ln w="254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447" name="Text Box 21"/>
            <p:cNvSpPr txBox="1"/>
            <p:nvPr/>
          </p:nvSpPr>
          <p:spPr>
            <a:xfrm>
              <a:off x="3334" y="3612"/>
              <a:ext cx="590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zh-CN" altLang="en-US" sz="5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6" name="Text Box 22"/>
          <p:cNvSpPr txBox="1"/>
          <p:nvPr/>
        </p:nvSpPr>
        <p:spPr>
          <a:xfrm>
            <a:off x="2071688" y="4578350"/>
            <a:ext cx="7921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 Box 23"/>
          <p:cNvSpPr txBox="1"/>
          <p:nvPr/>
        </p:nvSpPr>
        <p:spPr>
          <a:xfrm>
            <a:off x="2962275" y="4500563"/>
            <a:ext cx="7921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Text Box 24"/>
          <p:cNvSpPr txBox="1"/>
          <p:nvPr/>
        </p:nvSpPr>
        <p:spPr>
          <a:xfrm>
            <a:off x="3683000" y="4572000"/>
            <a:ext cx="7921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Text Box 25"/>
          <p:cNvSpPr txBox="1"/>
          <p:nvPr/>
        </p:nvSpPr>
        <p:spPr>
          <a:xfrm>
            <a:off x="5122863" y="4578350"/>
            <a:ext cx="7921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Text Box 14"/>
          <p:cNvSpPr txBox="1"/>
          <p:nvPr/>
        </p:nvSpPr>
        <p:spPr>
          <a:xfrm>
            <a:off x="1285875" y="5638800"/>
            <a:ext cx="6692900" cy="587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答：男生比女生少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3063" y="1571625"/>
            <a:ext cx="5786437" cy="1246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Box 2"/>
          <p:cNvSpPr txBox="1"/>
          <p:nvPr/>
        </p:nvSpPr>
        <p:spPr>
          <a:xfrm>
            <a:off x="214313" y="3159125"/>
            <a:ext cx="7929562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苹果比梨多（     ）个，梨比苹果少（       ）个。</a:t>
            </a:r>
            <a:endParaRPr lang="zh-CN" altLang="en-US" sz="4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 Box 16"/>
          <p:cNvSpPr txBox="1"/>
          <p:nvPr/>
        </p:nvSpPr>
        <p:spPr>
          <a:xfrm>
            <a:off x="3643313" y="3071813"/>
            <a:ext cx="792162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44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 Box 16"/>
          <p:cNvSpPr txBox="1"/>
          <p:nvPr/>
        </p:nvSpPr>
        <p:spPr>
          <a:xfrm>
            <a:off x="2071688" y="3857625"/>
            <a:ext cx="792162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44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688" y="1500188"/>
            <a:ext cx="6610350" cy="452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标注 3"/>
          <p:cNvSpPr/>
          <p:nvPr/>
        </p:nvSpPr>
        <p:spPr>
          <a:xfrm>
            <a:off x="0" y="785813"/>
            <a:ext cx="4143375" cy="768350"/>
          </a:xfrm>
          <a:prstGeom prst="wedgeRectCallout">
            <a:avLst>
              <a:gd name="adj1" fmla="val -9556"/>
              <a:gd name="adj2" fmla="val 154333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我们一共做了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65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朵。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5438775" y="650875"/>
            <a:ext cx="3490913" cy="1206500"/>
          </a:xfrm>
          <a:prstGeom prst="wedgeRectCallout">
            <a:avLst>
              <a:gd name="adj1" fmla="val -9208"/>
              <a:gd name="adj2" fmla="val 76671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送给幼儿园一些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后还剩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朵。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81000"/>
            <a:ext cx="77724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、我会算。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type="subTitle" idx="1"/>
          </p:nvPr>
        </p:nvSpPr>
        <p:spPr>
          <a:xfrm>
            <a:off x="685800" y="1447800"/>
            <a:ext cx="7848600" cy="4572000"/>
          </a:xfrm>
          <a:ln/>
        </p:spPr>
        <p:txBody>
          <a:bodyPr vert="horz" wrap="square" lIns="91440" tIns="45720" rIns="91440" bIns="45720" anchor="t"/>
          <a:p>
            <a:pPr algn="l" eaLnBrk="1" hangingPunct="1"/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     　　　　 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    </a:t>
            </a:r>
            <a:endParaRPr lang="zh-CN" altLang="en-US" sz="36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 eaLnBrk="1" hangingPunct="1"/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    　　　　  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endParaRPr lang="zh-CN" altLang="en-US" sz="36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 eaLnBrk="1" hangingPunct="1"/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70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 　　　     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30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   </a:t>
            </a:r>
            <a:endParaRPr lang="zh-CN" altLang="en-US" sz="36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 eaLnBrk="1" hangingPunct="1"/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50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 　　　　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35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 </a:t>
            </a:r>
            <a:endParaRPr lang="zh-CN" altLang="en-US" sz="36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 eaLnBrk="1" hangingPunct="1"/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47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   　　　     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72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  </a:t>
            </a:r>
            <a:endParaRPr lang="zh-CN" altLang="en-US" sz="36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 eaLnBrk="1" hangingPunct="1"/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98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50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      　　   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65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30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endParaRPr lang="zh-CN" altLang="en-US" sz="3600" b="1" kern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362200" y="1600200"/>
            <a:ext cx="1841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zh-CN" sz="36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7524750" y="3363913"/>
            <a:ext cx="838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55</a:t>
            </a:r>
            <a:endParaRPr kumimoji="0" lang="zh-CN" altLang="zh-CN" sz="36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276600" y="4076700"/>
            <a:ext cx="9144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42</a:t>
            </a:r>
            <a:endParaRPr kumimoji="0" lang="zh-CN" altLang="zh-CN" sz="36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563938" y="2781300"/>
            <a:ext cx="6461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90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3492500" y="3429000"/>
            <a:ext cx="6461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70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7524750" y="2708275"/>
            <a:ext cx="6461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3492500" y="4724400"/>
            <a:ext cx="6461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48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7524750" y="4724400"/>
            <a:ext cx="6461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35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7531100" y="4076700"/>
            <a:ext cx="6461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78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205" name="Rectangle 13"/>
          <p:cNvSpPr/>
          <p:nvPr/>
        </p:nvSpPr>
        <p:spPr>
          <a:xfrm>
            <a:off x="7164388" y="1484313"/>
            <a:ext cx="41592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6" name="Rectangle 14"/>
          <p:cNvSpPr/>
          <p:nvPr/>
        </p:nvSpPr>
        <p:spPr>
          <a:xfrm>
            <a:off x="3132138" y="2133600"/>
            <a:ext cx="41592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7" name="Rectangle 15"/>
          <p:cNvSpPr/>
          <p:nvPr/>
        </p:nvSpPr>
        <p:spPr>
          <a:xfrm>
            <a:off x="7164388" y="2133600"/>
            <a:ext cx="41592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8" name="Rectangle 16"/>
          <p:cNvSpPr/>
          <p:nvPr/>
        </p:nvSpPr>
        <p:spPr>
          <a:xfrm>
            <a:off x="3059113" y="1412875"/>
            <a:ext cx="41592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  <p:bldP spid="8199" grpId="0"/>
      <p:bldP spid="8200" grpId="0"/>
      <p:bldP spid="8201" grpId="0"/>
      <p:bldP spid="8202" grpId="0"/>
      <p:bldP spid="8203" grpId="0"/>
      <p:bldP spid="8204" grpId="0"/>
      <p:bldP spid="8205" grpId="0"/>
      <p:bldP spid="8206" grpId="0"/>
      <p:bldP spid="8207" grpId="0"/>
      <p:bldP spid="820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7938" y="2571750"/>
            <a:ext cx="1466850" cy="1895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标注 3"/>
          <p:cNvSpPr/>
          <p:nvPr/>
        </p:nvSpPr>
        <p:spPr>
          <a:xfrm>
            <a:off x="1285875" y="1857375"/>
            <a:ext cx="5214938" cy="768350"/>
          </a:xfrm>
          <a:prstGeom prst="wedgeRectCallout">
            <a:avLst>
              <a:gd name="adj1" fmla="val 47870"/>
              <a:gd name="adj2" fmla="val 98505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送给幼儿园多少朵？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 Box 22"/>
          <p:cNvSpPr txBox="1"/>
          <p:nvPr/>
        </p:nvSpPr>
        <p:spPr>
          <a:xfrm>
            <a:off x="1136650" y="4329113"/>
            <a:ext cx="50784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（朵）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 Box 14"/>
          <p:cNvSpPr txBox="1"/>
          <p:nvPr/>
        </p:nvSpPr>
        <p:spPr>
          <a:xfrm>
            <a:off x="928688" y="5484813"/>
            <a:ext cx="6692900" cy="587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答：送给幼儿园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朵。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3" descr="22_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8" y="1614488"/>
            <a:ext cx="7078662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22"/>
          <p:cNvSpPr txBox="1"/>
          <p:nvPr/>
        </p:nvSpPr>
        <p:spPr>
          <a:xfrm>
            <a:off x="1136650" y="4329113"/>
            <a:ext cx="7921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 Box 22"/>
          <p:cNvSpPr txBox="1"/>
          <p:nvPr/>
        </p:nvSpPr>
        <p:spPr>
          <a:xfrm>
            <a:off x="4143375" y="4251325"/>
            <a:ext cx="7921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标注 3"/>
          <p:cNvSpPr/>
          <p:nvPr/>
        </p:nvSpPr>
        <p:spPr>
          <a:xfrm>
            <a:off x="1285875" y="1857375"/>
            <a:ext cx="5214938" cy="768350"/>
          </a:xfrm>
          <a:prstGeom prst="wedgeRectCallout">
            <a:avLst>
              <a:gd name="adj1" fmla="val 33583"/>
              <a:gd name="adj2" fmla="val 124949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小猴比小熊多收多少个？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7875" y="3071813"/>
            <a:ext cx="1466850" cy="1895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Group 16"/>
          <p:cNvGrpSpPr/>
          <p:nvPr/>
        </p:nvGrpSpPr>
        <p:grpSpPr>
          <a:xfrm>
            <a:off x="1928813" y="4143375"/>
            <a:ext cx="3817937" cy="914400"/>
            <a:chOff x="1882" y="3612"/>
            <a:chExt cx="2405" cy="576"/>
          </a:xfrm>
        </p:grpSpPr>
        <p:sp>
          <p:nvSpPr>
            <p:cNvPr id="23562" name="Rectangle 17"/>
            <p:cNvSpPr/>
            <p:nvPr/>
          </p:nvSpPr>
          <p:spPr>
            <a:xfrm>
              <a:off x="1882" y="3702"/>
              <a:ext cx="454" cy="454"/>
            </a:xfrm>
            <a:prstGeom prst="rect">
              <a:avLst/>
            </a:prstGeom>
            <a:noFill/>
            <a:ln w="254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563" name="Oval 18"/>
            <p:cNvSpPr/>
            <p:nvPr/>
          </p:nvSpPr>
          <p:spPr>
            <a:xfrm>
              <a:off x="2426" y="3702"/>
              <a:ext cx="454" cy="454"/>
            </a:xfrm>
            <a:prstGeom prst="ellipse">
              <a:avLst/>
            </a:prstGeom>
            <a:noFill/>
            <a:ln w="25400" cap="flat" cmpd="sng">
              <a:solidFill>
                <a:srgbClr val="00CC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564" name="Rectangle 19"/>
            <p:cNvSpPr/>
            <p:nvPr/>
          </p:nvSpPr>
          <p:spPr>
            <a:xfrm>
              <a:off x="2925" y="3702"/>
              <a:ext cx="454" cy="454"/>
            </a:xfrm>
            <a:prstGeom prst="rect">
              <a:avLst/>
            </a:prstGeom>
            <a:noFill/>
            <a:ln w="254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565" name="Rectangle 20"/>
            <p:cNvSpPr/>
            <p:nvPr/>
          </p:nvSpPr>
          <p:spPr>
            <a:xfrm>
              <a:off x="3833" y="3702"/>
              <a:ext cx="454" cy="454"/>
            </a:xfrm>
            <a:prstGeom prst="rect">
              <a:avLst/>
            </a:prstGeom>
            <a:noFill/>
            <a:ln w="254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566" name="Text Box 21"/>
            <p:cNvSpPr txBox="1"/>
            <p:nvPr/>
          </p:nvSpPr>
          <p:spPr>
            <a:xfrm>
              <a:off x="3334" y="3612"/>
              <a:ext cx="590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zh-CN" altLang="en-US" sz="5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0" name="Text Box 22"/>
          <p:cNvSpPr txBox="1"/>
          <p:nvPr/>
        </p:nvSpPr>
        <p:spPr>
          <a:xfrm>
            <a:off x="1928813" y="4278313"/>
            <a:ext cx="7921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 Box 23"/>
          <p:cNvSpPr txBox="1"/>
          <p:nvPr/>
        </p:nvSpPr>
        <p:spPr>
          <a:xfrm>
            <a:off x="2819400" y="4200525"/>
            <a:ext cx="7921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Text Box 24"/>
          <p:cNvSpPr txBox="1"/>
          <p:nvPr/>
        </p:nvSpPr>
        <p:spPr>
          <a:xfrm>
            <a:off x="3540125" y="4271963"/>
            <a:ext cx="7921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Text Box 25"/>
          <p:cNvSpPr txBox="1"/>
          <p:nvPr/>
        </p:nvSpPr>
        <p:spPr>
          <a:xfrm>
            <a:off x="4979988" y="4278313"/>
            <a:ext cx="7921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Text Box 14"/>
          <p:cNvSpPr txBox="1"/>
          <p:nvPr/>
        </p:nvSpPr>
        <p:spPr>
          <a:xfrm>
            <a:off x="1143000" y="5338763"/>
            <a:ext cx="6692900" cy="587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答：小猴比小熊多收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个。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5"/>
          <p:cNvGrpSpPr/>
          <p:nvPr/>
        </p:nvGrpSpPr>
        <p:grpSpPr>
          <a:xfrm>
            <a:off x="357188" y="1428750"/>
            <a:ext cx="8072437" cy="2063750"/>
            <a:chOff x="214282" y="1650468"/>
            <a:chExt cx="8072494" cy="2064284"/>
          </a:xfrm>
        </p:grpSpPr>
        <p:pic>
          <p:nvPicPr>
            <p:cNvPr id="24590" name="Picture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33781" y="1785926"/>
              <a:ext cx="1895475" cy="9048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91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88" y="1714488"/>
              <a:ext cx="1000125" cy="1143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2" name="Text Box 14"/>
            <p:cNvSpPr txBox="1"/>
            <p:nvPr/>
          </p:nvSpPr>
          <p:spPr>
            <a:xfrm>
              <a:off x="214282" y="1650468"/>
              <a:ext cx="8072494" cy="206428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pPr>
                <a:lnSpc>
                  <a:spcPct val="200000"/>
                </a:lnSpc>
              </a:pP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）学校买来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21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台              和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16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台           ，一共买来多少台电扇？  </a:t>
              </a:r>
              <a:endPara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3" name="Group 16"/>
          <p:cNvGrpSpPr/>
          <p:nvPr/>
        </p:nvGrpSpPr>
        <p:grpSpPr>
          <a:xfrm>
            <a:off x="2182813" y="4214813"/>
            <a:ext cx="5889625" cy="923925"/>
            <a:chOff x="1882" y="3612"/>
            <a:chExt cx="3710" cy="582"/>
          </a:xfrm>
        </p:grpSpPr>
        <p:sp>
          <p:nvSpPr>
            <p:cNvPr id="24585" name="Rectangle 17"/>
            <p:cNvSpPr/>
            <p:nvPr/>
          </p:nvSpPr>
          <p:spPr>
            <a:xfrm>
              <a:off x="1882" y="3702"/>
              <a:ext cx="454" cy="454"/>
            </a:xfrm>
            <a:prstGeom prst="rect">
              <a:avLst/>
            </a:prstGeom>
            <a:noFill/>
            <a:ln w="254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4586" name="Oval 18"/>
            <p:cNvSpPr/>
            <p:nvPr/>
          </p:nvSpPr>
          <p:spPr>
            <a:xfrm>
              <a:off x="2426" y="3702"/>
              <a:ext cx="454" cy="454"/>
            </a:xfrm>
            <a:prstGeom prst="ellipse">
              <a:avLst/>
            </a:prstGeom>
            <a:noFill/>
            <a:ln w="25400" cap="flat" cmpd="sng">
              <a:solidFill>
                <a:srgbClr val="00CC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4587" name="Rectangle 19"/>
            <p:cNvSpPr/>
            <p:nvPr/>
          </p:nvSpPr>
          <p:spPr>
            <a:xfrm>
              <a:off x="2925" y="3702"/>
              <a:ext cx="454" cy="454"/>
            </a:xfrm>
            <a:prstGeom prst="rect">
              <a:avLst/>
            </a:prstGeom>
            <a:noFill/>
            <a:ln w="254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4588" name="Rectangle 20"/>
            <p:cNvSpPr/>
            <p:nvPr/>
          </p:nvSpPr>
          <p:spPr>
            <a:xfrm>
              <a:off x="3833" y="3702"/>
              <a:ext cx="454" cy="454"/>
            </a:xfrm>
            <a:prstGeom prst="rect">
              <a:avLst/>
            </a:prstGeom>
            <a:noFill/>
            <a:ln w="254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4589" name="Text Box 21"/>
            <p:cNvSpPr txBox="1"/>
            <p:nvPr/>
          </p:nvSpPr>
          <p:spPr>
            <a:xfrm>
              <a:off x="3334" y="3612"/>
              <a:ext cx="2258" cy="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5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＝   （台）</a:t>
              </a:r>
              <a:endParaRPr lang="zh-CN" altLang="en-US" sz="54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3" name="Text Box 22"/>
          <p:cNvSpPr txBox="1"/>
          <p:nvPr/>
        </p:nvSpPr>
        <p:spPr>
          <a:xfrm>
            <a:off x="2228850" y="4364038"/>
            <a:ext cx="7921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Text Box 23"/>
          <p:cNvSpPr txBox="1"/>
          <p:nvPr/>
        </p:nvSpPr>
        <p:spPr>
          <a:xfrm>
            <a:off x="3119438" y="4286250"/>
            <a:ext cx="7921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Text Box 24"/>
          <p:cNvSpPr txBox="1"/>
          <p:nvPr/>
        </p:nvSpPr>
        <p:spPr>
          <a:xfrm>
            <a:off x="3840163" y="4357688"/>
            <a:ext cx="7921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Text Box 25"/>
          <p:cNvSpPr txBox="1"/>
          <p:nvPr/>
        </p:nvSpPr>
        <p:spPr>
          <a:xfrm>
            <a:off x="5280025" y="4364038"/>
            <a:ext cx="7921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 Box 14"/>
          <p:cNvSpPr txBox="1"/>
          <p:nvPr/>
        </p:nvSpPr>
        <p:spPr>
          <a:xfrm>
            <a:off x="1379538" y="5572125"/>
            <a:ext cx="6692900" cy="587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答：一共买来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台电扇。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组合 7"/>
          <p:cNvGrpSpPr/>
          <p:nvPr/>
        </p:nvGrpSpPr>
        <p:grpSpPr>
          <a:xfrm>
            <a:off x="357188" y="1285875"/>
            <a:ext cx="8429625" cy="2135188"/>
            <a:chOff x="0" y="1721906"/>
            <a:chExt cx="8429652" cy="2135722"/>
          </a:xfrm>
        </p:grpSpPr>
        <p:grpSp>
          <p:nvGrpSpPr>
            <p:cNvPr id="25616" name="组合 1"/>
            <p:cNvGrpSpPr/>
            <p:nvPr/>
          </p:nvGrpSpPr>
          <p:grpSpPr>
            <a:xfrm>
              <a:off x="357158" y="1721906"/>
              <a:ext cx="8072494" cy="2064284"/>
              <a:chOff x="214282" y="2086514"/>
              <a:chExt cx="8072494" cy="2064284"/>
            </a:xfrm>
          </p:grpSpPr>
          <p:pic>
            <p:nvPicPr>
              <p:cNvPr id="25619" name="Picture 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714612" y="2221972"/>
                <a:ext cx="1895475" cy="90487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5620" name="Picture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929190" y="2150534"/>
                <a:ext cx="1000125" cy="1143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621" name="Text Box 14"/>
              <p:cNvSpPr txBox="1"/>
              <p:nvPr/>
            </p:nvSpPr>
            <p:spPr>
              <a:xfrm>
                <a:off x="214282" y="2086514"/>
                <a:ext cx="8072494" cy="2064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90000" tIns="46800" rIns="90000" bIns="46800">
                <a:spAutoFit/>
              </a:bodyPr>
              <a:p>
                <a:pPr>
                  <a:lnSpc>
                    <a:spcPct val="200000"/>
                  </a:lnSpc>
                </a:pPr>
                <a:r>
                  <a:rPr lang="zh-CN" alt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）学校买来                和          一共</a:t>
                </a:r>
                <a:r>
                  <a:rPr lang="en-US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37</a:t>
                </a:r>
                <a:r>
                  <a:rPr lang="zh-CN" alt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台。</a:t>
                </a:r>
                <a:endPara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zh-CN" alt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有</a:t>
                </a:r>
                <a:r>
                  <a:rPr lang="en-US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21</a:t>
                </a:r>
                <a:r>
                  <a:rPr lang="zh-CN" alt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台，            有多少台？</a:t>
                </a:r>
                <a:endParaRPr lang="en-US" altLang="zh-CN" sz="32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pic>
          <p:nvPicPr>
            <p:cNvPr id="25617" name="Picture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2786058"/>
              <a:ext cx="1895475" cy="9048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18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68" y="2714628"/>
              <a:ext cx="1000125" cy="11430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Group 16"/>
          <p:cNvGrpSpPr/>
          <p:nvPr/>
        </p:nvGrpSpPr>
        <p:grpSpPr>
          <a:xfrm>
            <a:off x="2085975" y="4286250"/>
            <a:ext cx="5629275" cy="914400"/>
            <a:chOff x="1882" y="3612"/>
            <a:chExt cx="3546" cy="576"/>
          </a:xfrm>
        </p:grpSpPr>
        <p:sp>
          <p:nvSpPr>
            <p:cNvPr id="25611" name="Rectangle 17"/>
            <p:cNvSpPr/>
            <p:nvPr/>
          </p:nvSpPr>
          <p:spPr>
            <a:xfrm>
              <a:off x="1882" y="3702"/>
              <a:ext cx="454" cy="454"/>
            </a:xfrm>
            <a:prstGeom prst="rect">
              <a:avLst/>
            </a:prstGeom>
            <a:noFill/>
            <a:ln w="254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612" name="Oval 18"/>
            <p:cNvSpPr/>
            <p:nvPr/>
          </p:nvSpPr>
          <p:spPr>
            <a:xfrm>
              <a:off x="2426" y="3702"/>
              <a:ext cx="454" cy="454"/>
            </a:xfrm>
            <a:prstGeom prst="ellipse">
              <a:avLst/>
            </a:prstGeom>
            <a:noFill/>
            <a:ln w="25400" cap="flat" cmpd="sng">
              <a:solidFill>
                <a:srgbClr val="00CC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613" name="Rectangle 19"/>
            <p:cNvSpPr/>
            <p:nvPr/>
          </p:nvSpPr>
          <p:spPr>
            <a:xfrm>
              <a:off x="2925" y="3702"/>
              <a:ext cx="454" cy="454"/>
            </a:xfrm>
            <a:prstGeom prst="rect">
              <a:avLst/>
            </a:prstGeom>
            <a:noFill/>
            <a:ln w="254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614" name="Rectangle 20"/>
            <p:cNvSpPr/>
            <p:nvPr/>
          </p:nvSpPr>
          <p:spPr>
            <a:xfrm>
              <a:off x="3833" y="3702"/>
              <a:ext cx="454" cy="454"/>
            </a:xfrm>
            <a:prstGeom prst="rect">
              <a:avLst/>
            </a:prstGeom>
            <a:noFill/>
            <a:ln w="25400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615" name="Text Box 21"/>
            <p:cNvSpPr txBox="1"/>
            <p:nvPr/>
          </p:nvSpPr>
          <p:spPr>
            <a:xfrm>
              <a:off x="3334" y="3612"/>
              <a:ext cx="209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5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＝   （台）</a:t>
              </a:r>
              <a:endParaRPr lang="zh-CN" altLang="en-US" sz="54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5" name="Text Box 22"/>
          <p:cNvSpPr txBox="1"/>
          <p:nvPr/>
        </p:nvSpPr>
        <p:spPr>
          <a:xfrm>
            <a:off x="2085975" y="4421188"/>
            <a:ext cx="7921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Text Box 23"/>
          <p:cNvSpPr txBox="1"/>
          <p:nvPr/>
        </p:nvSpPr>
        <p:spPr>
          <a:xfrm>
            <a:off x="2976563" y="4343400"/>
            <a:ext cx="7921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 Box 24"/>
          <p:cNvSpPr txBox="1"/>
          <p:nvPr/>
        </p:nvSpPr>
        <p:spPr>
          <a:xfrm>
            <a:off x="3697288" y="4414838"/>
            <a:ext cx="7921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Text Box 25"/>
          <p:cNvSpPr txBox="1"/>
          <p:nvPr/>
        </p:nvSpPr>
        <p:spPr>
          <a:xfrm>
            <a:off x="5137150" y="4421188"/>
            <a:ext cx="7921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5" name="组合 20"/>
          <p:cNvGrpSpPr/>
          <p:nvPr/>
        </p:nvGrpSpPr>
        <p:grpSpPr>
          <a:xfrm>
            <a:off x="1379538" y="5286375"/>
            <a:ext cx="6692900" cy="1143000"/>
            <a:chOff x="1379562" y="5286388"/>
            <a:chExt cx="6692900" cy="1143000"/>
          </a:xfrm>
        </p:grpSpPr>
        <p:sp>
          <p:nvSpPr>
            <p:cNvPr id="25609" name="Text Box 14"/>
            <p:cNvSpPr txBox="1"/>
            <p:nvPr/>
          </p:nvSpPr>
          <p:spPr>
            <a:xfrm>
              <a:off x="1379562" y="5572140"/>
              <a:ext cx="6692900" cy="58737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答：             有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16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台。</a:t>
              </a:r>
              <a:endPara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25610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5984" y="5286388"/>
              <a:ext cx="1000125" cy="1143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WordArt 2"/>
          <p:cNvSpPr/>
          <p:nvPr/>
        </p:nvSpPr>
        <p:spPr>
          <a:xfrm>
            <a:off x="3059113" y="2205038"/>
            <a:ext cx="3278187" cy="160178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l" eaLnBrk="0" hangingPunct="0"/>
            <a:r>
              <a:rPr lang="zh-CN" altLang="en-US" sz="3600" b="1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谢谢！</a:t>
            </a:r>
            <a:endParaRPr lang="zh-CN" altLang="en-US" sz="3600" b="1"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214312" y="1247775"/>
            <a:ext cx="77724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我会填。</a:t>
            </a:r>
            <a:endParaRPr kumimoji="0" lang="zh-CN" altLang="en-US" sz="6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>
          <a:xfrm>
            <a:off x="166688" y="2466975"/>
            <a:ext cx="8534400" cy="2667000"/>
          </a:xfrm>
          <a:ln/>
        </p:spPr>
        <p:txBody>
          <a:bodyPr vert="horz" wrap="square" lIns="91440" tIns="45720" rIns="91440" bIns="45720" anchor="t"/>
          <a:p>
            <a:pPr algn="l" eaLnBrk="1" hangingPunct="1"/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43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里面有（    ）个十和（     ）个一。</a:t>
            </a:r>
            <a:endParaRPr lang="zh-CN" altLang="en-US" sz="36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 eaLnBrk="1" hangingPunct="1"/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）（    ）个十和（    ）个一合起来是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31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6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 eaLnBrk="1" hangingPunct="1"/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个十减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个十是（      ）个十。</a:t>
            </a:r>
            <a:endParaRPr lang="zh-CN" altLang="en-US" sz="36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 eaLnBrk="1" hangingPunct="1"/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个十和</a:t>
            </a:r>
            <a:r>
              <a:rPr lang="en-US" altLang="zh-CN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6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个十合起来是（      ）个十。</a:t>
            </a:r>
            <a:endParaRPr lang="zh-CN" altLang="en-US" sz="36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 eaLnBrk="1" hangingPunct="1"/>
            <a:endParaRPr lang="zh-CN" altLang="en-US" sz="36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 eaLnBrk="1" hangingPunct="1"/>
            <a:endParaRPr lang="zh-CN" altLang="en-US" b="1" kern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6610350" y="5002213"/>
            <a:ext cx="99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5167313" y="4286250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4610100" y="3143250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1881188" y="3071813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4" name="Text Box 8"/>
          <p:cNvSpPr txBox="1"/>
          <p:nvPr/>
        </p:nvSpPr>
        <p:spPr>
          <a:xfrm>
            <a:off x="6467475" y="2428875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5" name="Text Box 9"/>
          <p:cNvSpPr txBox="1"/>
          <p:nvPr/>
        </p:nvSpPr>
        <p:spPr>
          <a:xfrm>
            <a:off x="3738563" y="2500313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3" grpId="0"/>
      <p:bldP spid="9224" grpId="0"/>
      <p:bldP spid="92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9775" y="4330700"/>
            <a:ext cx="1647825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3" descr="32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796925"/>
            <a:ext cx="8286750" cy="3248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矩形标注 3"/>
          <p:cNvSpPr/>
          <p:nvPr/>
        </p:nvSpPr>
        <p:spPr>
          <a:xfrm>
            <a:off x="609600" y="962025"/>
            <a:ext cx="4056063" cy="768350"/>
          </a:xfrm>
          <a:prstGeom prst="wedgeRectCallout">
            <a:avLst>
              <a:gd name="adj1" fmla="val 6454"/>
              <a:gd name="adj2" fmla="val 139866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我们车上坐了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53" name="矩形标注 3"/>
          <p:cNvSpPr/>
          <p:nvPr/>
        </p:nvSpPr>
        <p:spPr>
          <a:xfrm>
            <a:off x="3470275" y="0"/>
            <a:ext cx="4056063" cy="768350"/>
          </a:xfrm>
          <a:prstGeom prst="wedgeRectCallout">
            <a:avLst>
              <a:gd name="adj1" fmla="val 6454"/>
              <a:gd name="adj2" fmla="val 139866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我们车上坐了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54" name="矩形标注 3"/>
          <p:cNvSpPr/>
          <p:nvPr/>
        </p:nvSpPr>
        <p:spPr>
          <a:xfrm>
            <a:off x="1430338" y="4829175"/>
            <a:ext cx="5568950" cy="768350"/>
          </a:xfrm>
          <a:prstGeom prst="wedgeRectCallout">
            <a:avLst>
              <a:gd name="adj1" fmla="val 57611"/>
              <a:gd name="adj2" fmla="val -64583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两辆车上一共坐了多少人？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  <p:bldP spid="2053" grpId="0" animBg="1"/>
      <p:bldP spid="20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19"/>
          <p:cNvSpPr txBox="1"/>
          <p:nvPr/>
        </p:nvSpPr>
        <p:spPr>
          <a:xfrm>
            <a:off x="1743075" y="1322388"/>
            <a:ext cx="4200525" cy="6492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     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（人）</a:t>
            </a:r>
            <a:endParaRPr lang="en-US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3768725" y="1300163"/>
            <a:ext cx="720725" cy="720725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148" name="TextBox 4"/>
          <p:cNvSpPr txBox="1"/>
          <p:nvPr/>
        </p:nvSpPr>
        <p:spPr>
          <a:xfrm>
            <a:off x="357188" y="2538413"/>
            <a:ext cx="79295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你是怎样算的？和同学们说一说。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714750" y="1338263"/>
            <a:ext cx="792163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 dirty="0">
                <a:solidFill>
                  <a:srgbClr val="FF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76</a:t>
            </a:r>
            <a:endParaRPr kumimoji="0" lang="en-US" altLang="zh-CN" sz="4400" b="1" kern="1200" cap="none" spc="0" normalizeH="0" baseline="0" noProof="0" dirty="0">
              <a:solidFill>
                <a:srgbClr val="FF006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150" name="图片 6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8" y="3743325"/>
            <a:ext cx="7621587" cy="2686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6215063" y="5434013"/>
            <a:ext cx="12763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百十个</a:t>
            </a:r>
            <a:endParaRPr kumimoji="0" lang="en-US" altLang="zh-CN" sz="2800" b="1" kern="1200" cap="none" spc="0" normalizeH="0" baseline="0" noProof="0" dirty="0">
              <a:solidFill>
                <a:srgbClr val="FF006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2"/>
          <p:cNvSpPr txBox="1"/>
          <p:nvPr/>
        </p:nvSpPr>
        <p:spPr>
          <a:xfrm>
            <a:off x="157163" y="1211263"/>
            <a:ext cx="7929562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Calibri" panose="020F0502020204030204" pitchFamily="34" charset="0"/>
              </a:rPr>
              <a:t>可以用竖式计算。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sp>
        <p:nvSpPr>
          <p:cNvPr id="7171" name="Text Box 19"/>
          <p:cNvSpPr txBox="1"/>
          <p:nvPr/>
        </p:nvSpPr>
        <p:spPr>
          <a:xfrm>
            <a:off x="1778000" y="2751138"/>
            <a:ext cx="4200525" cy="14478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4 5</a:t>
            </a:r>
            <a:endParaRPr lang="en-US" altLang="zh-C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 </a:t>
            </a:r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3 1</a:t>
            </a:r>
            <a:endParaRPr lang="en-US" altLang="zh-CN" sz="4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72" name="TextBox 4"/>
          <p:cNvSpPr txBox="1"/>
          <p:nvPr/>
        </p:nvSpPr>
        <p:spPr>
          <a:xfrm>
            <a:off x="2214563" y="2149475"/>
            <a:ext cx="157162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十个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7173" name="直接连接符 6"/>
          <p:cNvCxnSpPr/>
          <p:nvPr/>
        </p:nvCxnSpPr>
        <p:spPr>
          <a:xfrm flipV="1">
            <a:off x="2106613" y="4119563"/>
            <a:ext cx="1465262" cy="238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2500313" y="4087813"/>
            <a:ext cx="1620838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 dirty="0">
                <a:solidFill>
                  <a:srgbClr val="FF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7 6</a:t>
            </a:r>
            <a:endParaRPr kumimoji="0" lang="en-US" altLang="zh-CN" sz="4400" b="1" kern="1200" cap="none" spc="0" normalizeH="0" baseline="0" noProof="0" dirty="0">
              <a:solidFill>
                <a:srgbClr val="FF006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2"/>
          <p:cNvSpPr txBox="1"/>
          <p:nvPr/>
        </p:nvSpPr>
        <p:spPr>
          <a:xfrm>
            <a:off x="157163" y="1158875"/>
            <a:ext cx="7929562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用竖式计算</a:t>
            </a:r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67</a:t>
            </a:r>
            <a:r>
              <a:rPr lang="zh-C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lang="zh-C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4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195" name="图片 4" descr="10_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43813" y="3714750"/>
            <a:ext cx="1200150" cy="145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矩形标注 3"/>
          <p:cNvSpPr/>
          <p:nvPr/>
        </p:nvSpPr>
        <p:spPr>
          <a:xfrm>
            <a:off x="3500438" y="2071688"/>
            <a:ext cx="5429250" cy="768350"/>
          </a:xfrm>
          <a:prstGeom prst="wedgeRectCallout">
            <a:avLst>
              <a:gd name="adj1" fmla="val 33583"/>
              <a:gd name="adj2" fmla="val 124949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用竖式计算时要注意什么？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7" name="Text Box 19"/>
          <p:cNvSpPr txBox="1"/>
          <p:nvPr/>
        </p:nvSpPr>
        <p:spPr>
          <a:xfrm>
            <a:off x="1643063" y="3751263"/>
            <a:ext cx="4200525" cy="14478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67</a:t>
            </a:r>
            <a:endParaRPr lang="en-US" altLang="zh-C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  </a:t>
            </a:r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lang="en-US" altLang="zh-CN" sz="4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8" name="TextBox 4"/>
          <p:cNvSpPr txBox="1"/>
          <p:nvPr/>
        </p:nvSpPr>
        <p:spPr>
          <a:xfrm>
            <a:off x="2079625" y="3149600"/>
            <a:ext cx="157162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十个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8199" name="直接连接符 6"/>
          <p:cNvCxnSpPr/>
          <p:nvPr/>
        </p:nvCxnSpPr>
        <p:spPr>
          <a:xfrm flipV="1">
            <a:off x="1971675" y="5119688"/>
            <a:ext cx="1465263" cy="238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2493963" y="5087938"/>
            <a:ext cx="792163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 dirty="0">
                <a:solidFill>
                  <a:srgbClr val="FF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33</a:t>
            </a:r>
            <a:endParaRPr kumimoji="0" lang="en-US" altLang="zh-CN" sz="4400" b="1" kern="1200" cap="none" spc="0" normalizeH="0" baseline="0" noProof="0" dirty="0">
              <a:solidFill>
                <a:srgbClr val="FF006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755650" y="1268413"/>
            <a:ext cx="65532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>
                <a:latin typeface="+mn-ea"/>
                <a:ea typeface="+mn-ea"/>
                <a:cs typeface="+mn-cs"/>
              </a:rPr>
              <a:t>在写竖式时要注意什么？</a:t>
            </a:r>
            <a:endParaRPr kumimoji="0" lang="zh-CN" altLang="en-US" sz="4400" b="1" kern="1200" cap="none" spc="0" normalizeH="0" baseline="0" noProof="0">
              <a:latin typeface="+mn-ea"/>
              <a:ea typeface="+mn-ea"/>
              <a:cs typeface="+mn-cs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827088" y="3357563"/>
            <a:ext cx="65532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>
                <a:latin typeface="+mn-ea"/>
                <a:ea typeface="+mn-ea"/>
                <a:cs typeface="+mn-cs"/>
              </a:rPr>
              <a:t>计算时要注意什么？</a:t>
            </a:r>
            <a:endParaRPr kumimoji="0" lang="zh-CN" altLang="en-US" sz="4400" b="1" kern="1200" cap="none" spc="0" normalizeH="0" baseline="0" noProof="0">
              <a:latin typeface="+mn-ea"/>
              <a:ea typeface="+mn-ea"/>
              <a:cs typeface="+mn-cs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900113" y="2133600"/>
            <a:ext cx="655320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8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相同数位对齐</a:t>
            </a:r>
            <a:endParaRPr kumimoji="0" lang="zh-CN" altLang="en-US" sz="80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827088" y="4149725"/>
            <a:ext cx="655320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80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从个位算起</a:t>
            </a:r>
            <a:endParaRPr kumimoji="0" lang="zh-CN" altLang="en-US" sz="8000" b="1" kern="1200" cap="none" spc="0" normalizeH="0" baseline="0" noProof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9222" name="Text Box 7"/>
          <p:cNvSpPr txBox="1">
            <a:spLocks noChangeArrowheads="1"/>
          </p:cNvSpPr>
          <p:nvPr/>
        </p:nvSpPr>
        <p:spPr bwMode="auto">
          <a:xfrm>
            <a:off x="3203575" y="333375"/>
            <a:ext cx="16557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latin typeface="+mn-ea"/>
                <a:ea typeface="+mn-ea"/>
                <a:cs typeface="+mn-cs"/>
              </a:rPr>
              <a:t>讨论</a:t>
            </a:r>
            <a:r>
              <a:rPr kumimoji="0" lang="en-US" altLang="zh-CN" sz="4000" b="1" kern="1200" cap="none" spc="0" normalizeH="0" baseline="0" noProof="0">
                <a:latin typeface="+mn-ea"/>
                <a:ea typeface="+mn-ea"/>
                <a:cs typeface="+mn-cs"/>
              </a:rPr>
              <a:t>:</a:t>
            </a:r>
            <a:endParaRPr kumimoji="0" lang="en-US" altLang="zh-CN" sz="4000" b="1" kern="1200" cap="none" spc="0" normalizeH="0" baseline="0" noProof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  <p:bldP spid="163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19"/>
          <p:cNvSpPr txBox="1"/>
          <p:nvPr/>
        </p:nvSpPr>
        <p:spPr>
          <a:xfrm>
            <a:off x="71438" y="2000250"/>
            <a:ext cx="4200525" cy="14478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51</a:t>
            </a:r>
            <a:endParaRPr lang="en-US" altLang="zh-C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  </a:t>
            </a:r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endParaRPr lang="en-US" altLang="zh-CN" sz="4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0243" name="直接连接符 6"/>
          <p:cNvCxnSpPr/>
          <p:nvPr/>
        </p:nvCxnSpPr>
        <p:spPr>
          <a:xfrm flipV="1">
            <a:off x="400050" y="3368675"/>
            <a:ext cx="1465263" cy="238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922338" y="3336925"/>
            <a:ext cx="792163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 dirty="0">
                <a:solidFill>
                  <a:srgbClr val="FF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78</a:t>
            </a:r>
            <a:endParaRPr kumimoji="0" lang="en-US" altLang="zh-CN" sz="4400" b="1" kern="1200" cap="none" spc="0" normalizeH="0" baseline="0" noProof="0" dirty="0">
              <a:solidFill>
                <a:srgbClr val="FF006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245" name="Text Box 19"/>
          <p:cNvSpPr txBox="1"/>
          <p:nvPr/>
        </p:nvSpPr>
        <p:spPr>
          <a:xfrm>
            <a:off x="2085975" y="1928813"/>
            <a:ext cx="4200525" cy="14478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32</a:t>
            </a:r>
            <a:endParaRPr lang="en-US" altLang="zh-C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  </a:t>
            </a:r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en-US" altLang="zh-CN" sz="4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0246" name="直接连接符 6"/>
          <p:cNvCxnSpPr/>
          <p:nvPr/>
        </p:nvCxnSpPr>
        <p:spPr>
          <a:xfrm flipV="1">
            <a:off x="2414588" y="3297238"/>
            <a:ext cx="1465262" cy="238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2936875" y="3265488"/>
            <a:ext cx="792163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 dirty="0">
                <a:solidFill>
                  <a:srgbClr val="FF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72</a:t>
            </a:r>
            <a:endParaRPr kumimoji="0" lang="en-US" altLang="zh-CN" sz="4400" b="1" kern="1200" cap="none" spc="0" normalizeH="0" baseline="0" noProof="0" dirty="0">
              <a:solidFill>
                <a:srgbClr val="FF006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248" name="Text Box 19"/>
          <p:cNvSpPr txBox="1"/>
          <p:nvPr/>
        </p:nvSpPr>
        <p:spPr>
          <a:xfrm>
            <a:off x="4229100" y="1857375"/>
            <a:ext cx="4200525" cy="14478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85</a:t>
            </a:r>
            <a:endParaRPr lang="en-US" altLang="zh-C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  </a:t>
            </a:r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endParaRPr lang="en-US" altLang="zh-CN" sz="4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0249" name="直接连接符 6"/>
          <p:cNvCxnSpPr/>
          <p:nvPr/>
        </p:nvCxnSpPr>
        <p:spPr>
          <a:xfrm flipV="1">
            <a:off x="4557713" y="3225800"/>
            <a:ext cx="1465262" cy="238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5080000" y="3194050"/>
            <a:ext cx="792163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 dirty="0">
                <a:solidFill>
                  <a:srgbClr val="FF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52</a:t>
            </a:r>
            <a:endParaRPr kumimoji="0" lang="en-US" altLang="zh-CN" sz="4400" b="1" kern="1200" cap="none" spc="0" normalizeH="0" baseline="0" noProof="0" dirty="0">
              <a:solidFill>
                <a:srgbClr val="FF006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251" name="Text Box 19"/>
          <p:cNvSpPr txBox="1"/>
          <p:nvPr/>
        </p:nvSpPr>
        <p:spPr>
          <a:xfrm>
            <a:off x="6300788" y="1857375"/>
            <a:ext cx="2628900" cy="14478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76</a:t>
            </a:r>
            <a:endParaRPr lang="en-US" altLang="zh-C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  </a:t>
            </a:r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en-US" altLang="zh-CN" sz="4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0252" name="直接连接符 6"/>
          <p:cNvCxnSpPr/>
          <p:nvPr/>
        </p:nvCxnSpPr>
        <p:spPr>
          <a:xfrm flipV="1">
            <a:off x="6940550" y="3213100"/>
            <a:ext cx="917575" cy="365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7151688" y="3194050"/>
            <a:ext cx="1063625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 dirty="0">
                <a:solidFill>
                  <a:srgbClr val="FF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26</a:t>
            </a:r>
            <a:endParaRPr kumimoji="0" lang="en-US" altLang="zh-CN" sz="4400" b="1" kern="1200" cap="none" spc="0" normalizeH="0" baseline="0" noProof="0" dirty="0">
              <a:solidFill>
                <a:srgbClr val="FF006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1108</Words>
  <Application>WPS 演示</Application>
  <PresentationFormat>全屏显示(4:3)</PresentationFormat>
  <Paragraphs>231</Paragraphs>
  <Slides>25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Times New Roman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Tal</cp:lastModifiedBy>
  <cp:revision>2</cp:revision>
  <dcterms:created xsi:type="dcterms:W3CDTF">2014-12-11T08:07:26Z</dcterms:created>
  <dcterms:modified xsi:type="dcterms:W3CDTF">2017-12-29T05:51:11Z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