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6" r:id="rId4"/>
    <p:sldMasterId id="2147483678" r:id="rId5"/>
    <p:sldMasterId id="2147483690" r:id="rId6"/>
    <p:sldMasterId id="2147483702" r:id="rId7"/>
    <p:sldMasterId id="2147483714" r:id="rId8"/>
  </p:sldMasterIdLst>
  <p:notesMasterIdLst>
    <p:notesMasterId r:id="rId14"/>
  </p:notesMasterIdLst>
  <p:sldIdLst>
    <p:sldId id="284" r:id="rId9"/>
    <p:sldId id="285" r:id="rId10"/>
    <p:sldId id="261" r:id="rId11"/>
    <p:sldId id="269" r:id="rId12"/>
    <p:sldId id="306" r:id="rId13"/>
    <p:sldId id="286" r:id="rId15"/>
    <p:sldId id="287" r:id="rId16"/>
    <p:sldId id="318" r:id="rId17"/>
    <p:sldId id="274" r:id="rId18"/>
    <p:sldId id="277" r:id="rId19"/>
    <p:sldId id="300" r:id="rId20"/>
    <p:sldId id="316" r:id="rId21"/>
    <p:sldId id="320" r:id="rId22"/>
    <p:sldId id="321" r:id="rId23"/>
    <p:sldId id="257" r:id="rId24"/>
    <p:sldId id="308" r:id="rId25"/>
    <p:sldId id="30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726" y="216"/>
      </p:cViewPr>
      <p:guideLst>
        <p:guide orient="horz" pos="2023"/>
        <p:guide pos="39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D9DF9-FA9A-4D0D-9420-9939823DB5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520A3-291B-435E-BD40-7BEF123F91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。他一身兼任平卢、范阳、河东三镇节度，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520A3-291B-435E-BD40-7BEF123F91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365129"/>
            <a:ext cx="1051597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19" y="1681163"/>
            <a:ext cx="515796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19" y="2505075"/>
            <a:ext cx="515796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420" y="1681163"/>
            <a:ext cx="5183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420" y="2505075"/>
            <a:ext cx="518337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209" y="365125"/>
            <a:ext cx="262899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3" y="365125"/>
            <a:ext cx="773457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54" y="1122363"/>
            <a:ext cx="914432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54" y="3602038"/>
            <a:ext cx="914432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79" y="1709748"/>
            <a:ext cx="1051597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79" y="4589510"/>
            <a:ext cx="1051597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"/>
            <a:ext cx="12344835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338102" y="757238"/>
            <a:ext cx="5816806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  <a:endParaRPr lang="zh-CN" altLang="en-US" sz="40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0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18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365129"/>
            <a:ext cx="1051597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19" y="1681163"/>
            <a:ext cx="515796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19" y="2505075"/>
            <a:ext cx="515796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420" y="1681163"/>
            <a:ext cx="5183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420" y="2505075"/>
            <a:ext cx="518337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209" y="365125"/>
            <a:ext cx="262899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3" y="365125"/>
            <a:ext cx="773457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54" y="1122363"/>
            <a:ext cx="914432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54" y="3602038"/>
            <a:ext cx="914432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79" y="1709748"/>
            <a:ext cx="1051597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79" y="4589498"/>
            <a:ext cx="1051597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0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18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365129"/>
            <a:ext cx="1051597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19" y="1681163"/>
            <a:ext cx="515796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19" y="2505075"/>
            <a:ext cx="515796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420" y="1681163"/>
            <a:ext cx="5183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420" y="2505075"/>
            <a:ext cx="518337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209" y="365125"/>
            <a:ext cx="262899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3" y="365125"/>
            <a:ext cx="773457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54" y="1122363"/>
            <a:ext cx="914432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54" y="3602038"/>
            <a:ext cx="914432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22" y="274638"/>
            <a:ext cx="1097318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22" y="1600206"/>
            <a:ext cx="109731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38EF3-0044-4BF3-BE75-FD5C6AEB3941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79" y="1709748"/>
            <a:ext cx="1051597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79" y="4589490"/>
            <a:ext cx="1051597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0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18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365129"/>
            <a:ext cx="1051597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19" y="1681163"/>
            <a:ext cx="515796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19" y="2505075"/>
            <a:ext cx="515796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420" y="1681163"/>
            <a:ext cx="5183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420" y="2505075"/>
            <a:ext cx="518337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71" y="987436"/>
            <a:ext cx="61724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209" y="365125"/>
            <a:ext cx="262899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3" y="365125"/>
            <a:ext cx="773457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49C5-396C-4A1B-96D8-A0172347EAE1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54" y="1122363"/>
            <a:ext cx="914432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54" y="3602038"/>
            <a:ext cx="914432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80" y="1709743"/>
            <a:ext cx="1051597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80" y="4589478"/>
            <a:ext cx="1051597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0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18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365126"/>
            <a:ext cx="1051597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19" y="1681163"/>
            <a:ext cx="515796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19" y="2505075"/>
            <a:ext cx="515796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420" y="1681163"/>
            <a:ext cx="5183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420" y="2505075"/>
            <a:ext cx="518337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71" y="987426"/>
            <a:ext cx="617241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7" y="457200"/>
            <a:ext cx="393237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71" y="987426"/>
            <a:ext cx="61724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17" y="2057400"/>
            <a:ext cx="393237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54" y="1122363"/>
            <a:ext cx="914432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54" y="3602038"/>
            <a:ext cx="914432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209" y="365125"/>
            <a:ext cx="262899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3" y="365125"/>
            <a:ext cx="773457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79" y="1709748"/>
            <a:ext cx="1051597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79" y="4589512"/>
            <a:ext cx="1051597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0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18" y="1825625"/>
            <a:ext cx="518178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3" Type="http://schemas.openxmlformats.org/officeDocument/2006/relationships/theme" Target="../theme/theme6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3" Type="http://schemas.openxmlformats.org/officeDocument/2006/relationships/theme" Target="../theme/theme7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0"/>
            <a:ext cx="12190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/>
          <p:nvPr/>
        </p:nvSpPr>
        <p:spPr>
          <a:xfrm>
            <a:off x="838230" y="365129"/>
            <a:ext cx="10515971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prstClr val="black"/>
                </a:solidFill>
              </a:rPr>
              <a:t>单击此处编辑母版标题样式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838230" y="1825625"/>
            <a:ext cx="10515971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>
                <a:solidFill>
                  <a:prstClr val="black"/>
                </a:solidFill>
              </a:rPr>
              <a:t>单击此处编辑母版文本样式</a:t>
            </a:r>
            <a:endParaRPr lang="zh-CN" altLang="en-US" smtClean="0">
              <a:solidFill>
                <a:prstClr val="black"/>
              </a:solidFill>
            </a:endParaRPr>
          </a:p>
          <a:p>
            <a:pPr lvl="1">
              <a:defRPr/>
            </a:pPr>
            <a:r>
              <a:rPr lang="zh-CN" altLang="en-US" smtClean="0">
                <a:solidFill>
                  <a:prstClr val="black"/>
                </a:solidFill>
              </a:rPr>
              <a:t>第二级</a:t>
            </a:r>
            <a:endParaRPr lang="zh-CN" altLang="en-US" smtClean="0">
              <a:solidFill>
                <a:prstClr val="black"/>
              </a:solidFill>
            </a:endParaRPr>
          </a:p>
          <a:p>
            <a:pPr lvl="2">
              <a:defRPr/>
            </a:pPr>
            <a:r>
              <a:rPr lang="zh-CN" altLang="en-US" smtClean="0">
                <a:solidFill>
                  <a:prstClr val="black"/>
                </a:solidFill>
              </a:rPr>
              <a:t>第三级</a:t>
            </a:r>
            <a:endParaRPr lang="zh-CN" altLang="en-US" smtClean="0">
              <a:solidFill>
                <a:prstClr val="black"/>
              </a:solidFill>
            </a:endParaRPr>
          </a:p>
          <a:p>
            <a:pPr lvl="3">
              <a:defRPr/>
            </a:pPr>
            <a:r>
              <a:rPr lang="zh-CN" altLang="en-US" smtClean="0">
                <a:solidFill>
                  <a:prstClr val="black"/>
                </a:solidFill>
              </a:rPr>
              <a:t>第四级</a:t>
            </a:r>
            <a:endParaRPr lang="zh-CN" altLang="en-US" smtClean="0">
              <a:solidFill>
                <a:prstClr val="black"/>
              </a:solidFill>
            </a:endParaRPr>
          </a:p>
          <a:p>
            <a:pPr lvl="4">
              <a:defRPr/>
            </a:pPr>
            <a:r>
              <a:rPr lang="zh-CN" altLang="en-US" smtClean="0">
                <a:solidFill>
                  <a:prstClr val="black"/>
                </a:solidFill>
              </a:rPr>
              <a:t>第五级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38230" y="6356398"/>
            <a:ext cx="2743297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43" y="6356398"/>
            <a:ext cx="411494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03" y="6356398"/>
            <a:ext cx="274329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B0372D33-11A8-4B8B-9904-29D4BEA7555D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4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603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051" y="10"/>
            <a:ext cx="895381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0" y="365129"/>
            <a:ext cx="10515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0" y="1825625"/>
            <a:ext cx="105159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0" y="6356399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43" y="6356399"/>
            <a:ext cx="41149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03" y="6356399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0" y="365129"/>
            <a:ext cx="10515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0" y="1825625"/>
            <a:ext cx="105159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0" y="6356397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43" y="6356397"/>
            <a:ext cx="41149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03" y="6356397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0" y="365129"/>
            <a:ext cx="10515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0" y="1825625"/>
            <a:ext cx="105159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0" y="6356385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43" y="6356385"/>
            <a:ext cx="41149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03" y="6356385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0" y="365129"/>
            <a:ext cx="10515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0" y="1825625"/>
            <a:ext cx="105159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0" y="6356377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C302-1D17-4226-A4B8-BFF9FDC52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43" y="6356377"/>
            <a:ext cx="41149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03" y="6356377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8BD9-1E77-4966-A959-DFF02EA04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0" y="365126"/>
            <a:ext cx="10515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0" y="1825625"/>
            <a:ext cx="105159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0" y="6356365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43" y="6356365"/>
            <a:ext cx="41149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03" y="6356365"/>
            <a:ext cx="2743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6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1960" y="4070668"/>
            <a:ext cx="7924800" cy="2061210"/>
          </a:xfrm>
          <a:prstGeom prst="rect">
            <a:avLst/>
          </a:prstGeom>
          <a:solidFill>
            <a:srgbClr val="CCECFF">
              <a:alpha val="50195"/>
            </a:srgbClr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None/>
            </a:pPr>
            <a:r>
              <a:rPr lang="zh-CN" altLang="en-US" sz="32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材料二：</a:t>
            </a:r>
            <a:r>
              <a:rPr lang="zh-CN" altLang="en-US" sz="32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 </a:t>
            </a:r>
            <a:endParaRPr lang="zh-CN" altLang="en-US" sz="3200" b="1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algn="l" eaLnBrk="1" hangingPunct="1">
              <a:buNone/>
            </a:pPr>
            <a:r>
              <a:rPr lang="zh-CN" altLang="en-US" sz="32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“万国尽征戍，烽火被冈峦。</a:t>
            </a:r>
            <a:endParaRPr lang="zh-CN" altLang="en-US" sz="3200" b="1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eaLnBrk="1" hangingPunct="1"/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     积尸草木腥,流血川原丹。”              </a:t>
            </a:r>
            <a:endParaRPr lang="zh-CN" altLang="en-US" sz="3200" b="1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eaLnBrk="1" hangingPunct="1"/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                    ----杜甫《垂老别》</a:t>
            </a:r>
            <a:endParaRPr lang="zh-CN" altLang="en-US" sz="3200" b="1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4500" y="336868"/>
            <a:ext cx="7924800" cy="3242310"/>
          </a:xfrm>
          <a:prstGeom prst="rect">
            <a:avLst/>
          </a:prstGeom>
          <a:solidFill>
            <a:srgbClr val="CCECFF">
              <a:alpha val="50195"/>
            </a:srgbClr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32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材料一：</a:t>
            </a:r>
            <a:r>
              <a:rPr lang="en-US" altLang="zh-CN" sz="3200" b="1">
                <a:solidFill>
                  <a:srgbClr val="800000"/>
                </a:solidFill>
                <a:latin typeface="+mn-ea"/>
                <a:ea typeface="+mn-ea"/>
              </a:rPr>
              <a:t> </a:t>
            </a:r>
            <a:endParaRPr lang="en-US" altLang="zh-CN" sz="3200" b="1">
              <a:solidFill>
                <a:srgbClr val="8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2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endParaRPr lang="en-US" altLang="zh-CN" sz="3200" b="1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2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200" b="1">
                <a:latin typeface="+mn-ea"/>
                <a:ea typeface="+mn-ea"/>
              </a:rPr>
              <a:t>忆昔开元全盛日，小邑犹藏万家室。</a:t>
            </a:r>
            <a:endParaRPr lang="zh-CN" altLang="en-US" sz="3200" b="1">
              <a:latin typeface="+mn-ea"/>
              <a:ea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>
                <a:latin typeface="+mn-ea"/>
                <a:ea typeface="+mn-ea"/>
              </a:rPr>
              <a:t>  稻米流脂粟米白，公私仓廪俱丰实。</a:t>
            </a:r>
            <a:endParaRPr lang="zh-CN" altLang="en-US" sz="3200" b="1">
              <a:latin typeface="+mn-ea"/>
              <a:ea typeface="+mn-ea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3200" b="1">
                <a:latin typeface="+mn-ea"/>
                <a:ea typeface="+mn-ea"/>
              </a:rPr>
              <a:t>  九州道路无豺虎，远行不劳吉日出。</a:t>
            </a:r>
            <a:endParaRPr lang="zh-CN" altLang="en-US" sz="3200" b="1">
              <a:latin typeface="+mn-ea"/>
              <a:ea typeface="+mn-ea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3200" b="1">
                <a:latin typeface="+mn-ea"/>
                <a:ea typeface="+mn-ea"/>
              </a:rPr>
              <a:t>                  ——摘自杜甫《忆昔》</a:t>
            </a:r>
            <a:endParaRPr lang="zh-CN" altLang="en-US" sz="3200" b="1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 eaLnBrk="1" hangingPunct="1">
              <a:buNone/>
            </a:pPr>
            <a:endParaRPr lang="en-US" altLang="zh-CN" sz="3200" b="1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24" name="文本框 1"/>
          <p:cNvSpPr txBox="1"/>
          <p:nvPr/>
        </p:nvSpPr>
        <p:spPr>
          <a:xfrm>
            <a:off x="8035925" y="403225"/>
            <a:ext cx="368681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、材料一和材料二分别描绘了什么样的景象？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8035925" y="4284980"/>
            <a:ext cx="36868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、为什么会出现这样的差别？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035925" y="1801495"/>
            <a:ext cx="368681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材料一：开元年间经济繁荣，人民安居乐业；</a:t>
            </a:r>
            <a:endParaRPr lang="zh-CN" altLang="en-US" sz="3000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0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材料二：烽烟四起，战火不断。</a:t>
            </a:r>
            <a:endParaRPr lang="zh-CN" altLang="en-US" sz="3000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8251190" y="5355590"/>
            <a:ext cx="33388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安史之乱</a:t>
            </a:r>
            <a:r>
              <a:rPr lang="zh-CN" altLang="en-US" sz="3000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的爆发。</a:t>
            </a:r>
            <a:endParaRPr lang="zh-CN" altLang="en-US" sz="3000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8071" y="15603"/>
            <a:ext cx="35509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三、唐朝灭亡</a:t>
            </a:r>
            <a:endParaRPr lang="zh-CN" altLang="en-US" sz="4400" b="1" dirty="0"/>
          </a:p>
        </p:txBody>
      </p:sp>
      <p:pic>
        <p:nvPicPr>
          <p:cNvPr id="10244" name="图片 5" descr="0d338744ebf81a4cc7d968c6d22a6059242da6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011" y="784409"/>
            <a:ext cx="3056755" cy="4312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631714" y="5097966"/>
            <a:ext cx="22322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朱温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4487" y="584116"/>
            <a:ext cx="6508671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907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朱温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建立了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后梁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政权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唐朝灭亡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中国历史进入五代十国时期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220" y="2204864"/>
            <a:ext cx="5265184" cy="4182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232410" y="169545"/>
            <a:ext cx="7786688" cy="104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三、五代十国的更迭与分立</a:t>
            </a:r>
            <a:endParaRPr lang="zh-CN" altLang="en-US" sz="4400" b="1"/>
          </a:p>
          <a:p>
            <a:pPr eaLnBrk="1" hangingPunct="1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2560" y="1075690"/>
            <a:ext cx="69113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五代：</a:t>
            </a:r>
            <a:endParaRPr lang="zh-CN" altLang="zh-CN" sz="3600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</a:t>
            </a:r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、后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</a:t>
            </a:r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、后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</a:t>
            </a:r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、后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</a:t>
            </a:r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、后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</a:t>
            </a:r>
            <a:endParaRPr lang="zh-CN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2560" y="2408555"/>
            <a:ext cx="5926138" cy="15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十国：</a:t>
            </a:r>
            <a:endParaRPr lang="zh-CN" altLang="zh-CN" sz="3600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前蜀、吴、　闽、　吴越、楚、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后蜀、南唐、南汉、南平、北汉。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1" name="图片 2" descr="mp34454217_1444184717985_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930" y="19050"/>
            <a:ext cx="4915535" cy="381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32410" y="4867910"/>
            <a:ext cx="50825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ym typeface="+mn-ea"/>
              </a:rPr>
              <a:t>五代十国</a:t>
            </a:r>
            <a:endParaRPr lang="zh-CN" altLang="en-US" sz="3200" b="1">
              <a:sym typeface="+mn-ea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是唐末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藩镇割据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的延续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;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/>
            <a:r>
              <a:rPr lang="zh-CN" altLang="en-US" sz="3200" b="1">
                <a:sym typeface="+mn-ea"/>
              </a:rPr>
              <a:t>始终存在统一的必然趋势。</a:t>
            </a:r>
            <a:endParaRPr lang="zh-CN" altLang="en-US" sz="32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560" y="3994785"/>
            <a:ext cx="1511300" cy="70675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kumimoji="1" lang="zh-CN" altLang="zh-CN" sz="4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</a:rPr>
              <a:t>实质：</a:t>
            </a:r>
            <a:endParaRPr kumimoji="1" lang="zh-CN" altLang="zh-CN" sz="40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167939" name="表格 167938"/>
          <p:cNvGraphicFramePr/>
          <p:nvPr/>
        </p:nvGraphicFramePr>
        <p:xfrm>
          <a:off x="5507355" y="3994785"/>
          <a:ext cx="6595110" cy="2590800"/>
        </p:xfrm>
        <a:graphic>
          <a:graphicData uri="http://schemas.openxmlformats.org/drawingml/2006/table">
            <a:tbl>
              <a:tblPr/>
              <a:tblGrid>
                <a:gridCol w="1628140"/>
                <a:gridCol w="1372870"/>
                <a:gridCol w="3594100"/>
              </a:tblGrid>
              <a:tr h="518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后梁帝国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朱温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梁王</a:t>
                      </a:r>
                      <a:r>
                        <a:rPr lang="en-US" altLang="zh-CN" b="1" dirty="0">
                          <a:solidFill>
                            <a:srgbClr val="0000FF"/>
                          </a:solidFill>
                        </a:rPr>
                        <a:t>.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宣武节度使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后唐帝国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李存勖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晋王</a:t>
                      </a:r>
                      <a:r>
                        <a:rPr lang="en-US" altLang="zh-CN" b="1" dirty="0">
                          <a:solidFill>
                            <a:srgbClr val="0000FF"/>
                          </a:solidFill>
                        </a:rPr>
                        <a:t>.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河东节度使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后晋帝国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石敬瑭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河东节度使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后汉帝国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刘知远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北平王</a:t>
                      </a:r>
                      <a:r>
                        <a:rPr lang="en-US" altLang="zh-CN" b="1" dirty="0">
                          <a:solidFill>
                            <a:srgbClr val="0000FF"/>
                          </a:solidFill>
                        </a:rPr>
                        <a:t>.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河东节度使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后周帝国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郭威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邺都留守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椭圆 6"/>
          <p:cNvSpPr/>
          <p:nvPr/>
        </p:nvSpPr>
        <p:spPr>
          <a:xfrm>
            <a:off x="10064115" y="3878580"/>
            <a:ext cx="1184910" cy="6642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064115" y="4455160"/>
            <a:ext cx="1184910" cy="6642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241155" y="4975860"/>
            <a:ext cx="1184910" cy="6642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497820" y="5510530"/>
            <a:ext cx="1184910" cy="6642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2"/>
          <p:cNvSpPr txBox="1"/>
          <p:nvPr/>
        </p:nvSpPr>
        <p:spPr>
          <a:xfrm>
            <a:off x="24765" y="78740"/>
            <a:ext cx="2854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线索梳理</a:t>
            </a:r>
            <a:endParaRPr 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" y="195897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安史之乱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8355" y="195897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黄巢起义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31305" y="192214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唐朝灭亡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60610" y="192214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五代十国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39315" y="179959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3494"/>
                </a:solidFill>
              </a:rPr>
              <a:t>唐朝衰落</a:t>
            </a:r>
            <a:endParaRPr lang="zh-CN" altLang="en-US" sz="2400" b="1">
              <a:solidFill>
                <a:srgbClr val="003494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1145" y="180848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3494"/>
                </a:solidFill>
              </a:rPr>
              <a:t>沉重打击</a:t>
            </a:r>
            <a:endParaRPr lang="zh-CN" altLang="en-US" sz="2400" b="1">
              <a:solidFill>
                <a:srgbClr val="003494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38260" y="180848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3494"/>
                </a:solidFill>
              </a:rPr>
              <a:t>形成</a:t>
            </a:r>
            <a:endParaRPr lang="zh-CN" altLang="en-US" sz="2400" b="1">
              <a:solidFill>
                <a:srgbClr val="003494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4690" y="3855720"/>
            <a:ext cx="242951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r>
              <a:rPr lang="en-US" altLang="zh-CN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en-US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0005" y="3758565"/>
            <a:ext cx="99949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概况</a:t>
            </a:r>
            <a:endParaRPr lang="zh-CN" altLang="en-US" sz="32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</a:t>
            </a:r>
            <a:endParaRPr lang="zh-CN" altLang="en-US" sz="32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32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81420" y="3936365"/>
            <a:ext cx="29146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907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朱温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建立了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后梁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政权，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唐朝灭亡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10403840" y="3792855"/>
            <a:ext cx="99949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五代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十国</a:t>
            </a:r>
            <a:endParaRPr lang="zh-CN" altLang="en-US" sz="32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2209800" y="2204720"/>
            <a:ext cx="1265555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422265" y="2188210"/>
            <a:ext cx="1265555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8794750" y="2188210"/>
            <a:ext cx="1265555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 rot="5400000">
            <a:off x="662940" y="3091815"/>
            <a:ext cx="1092200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335280" y="3982720"/>
            <a:ext cx="359410" cy="123380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3619500" y="3936365"/>
            <a:ext cx="359410" cy="16224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rot="5400000">
            <a:off x="3803650" y="3075305"/>
            <a:ext cx="1092200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5400000">
            <a:off x="7176135" y="3075305"/>
            <a:ext cx="1092200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10132695" y="3983355"/>
            <a:ext cx="359410" cy="123317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 rot="5400000">
            <a:off x="10388600" y="3130550"/>
            <a:ext cx="1092200" cy="2406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7" grpId="0"/>
      <p:bldP spid="3" grpId="0"/>
      <p:bldP spid="8" grpId="0"/>
      <p:bldP spid="16" grpId="0" animBg="1"/>
      <p:bldP spid="4" grpId="0"/>
      <p:bldP spid="9" grpId="0"/>
      <p:bldP spid="17" grpId="0" animBg="1"/>
      <p:bldP spid="5" grpId="0"/>
      <p:bldP spid="18" grpId="0" animBg="1"/>
      <p:bldP spid="19" grpId="0" animBg="1"/>
      <p:bldP spid="10" grpId="0"/>
      <p:bldP spid="20" grpId="0" animBg="1"/>
      <p:bldP spid="11" grpId="0"/>
      <p:bldP spid="21" grpId="0" animBg="1"/>
      <p:bldP spid="22" grpId="0" animBg="1"/>
      <p:bldP spid="13" grpId="0"/>
      <p:bldP spid="24" grpId="0" animBg="1"/>
      <p:bldP spid="14" grpId="0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-214748262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895" y="276860"/>
            <a:ext cx="10953750" cy="4925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7" name="文本框 161796"/>
          <p:cNvSpPr txBox="1"/>
          <p:nvPr/>
        </p:nvSpPr>
        <p:spPr>
          <a:xfrm>
            <a:off x="1299845" y="5561965"/>
            <a:ext cx="937260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从唐朝的兴盛到衰亡你能得到哪些启示？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925" y="427355"/>
            <a:ext cx="11559540" cy="408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 dirty="0"/>
              <a:t>1</a:t>
            </a:r>
            <a:r>
              <a:rPr lang="zh-CN" altLang="en-US" sz="6000" b="1" dirty="0"/>
              <a:t>、</a:t>
            </a:r>
            <a:r>
              <a:rPr lang="zh-CN" altLang="zh-CN" sz="6000" b="1" dirty="0"/>
              <a:t>居安思危   </a:t>
            </a:r>
            <a:endParaRPr lang="zh-CN" altLang="zh-CN" sz="6000" b="1" dirty="0"/>
          </a:p>
          <a:p>
            <a:pPr>
              <a:lnSpc>
                <a:spcPct val="150000"/>
              </a:lnSpc>
            </a:pPr>
            <a:r>
              <a:rPr lang="en-US" altLang="zh-CN" sz="6000" b="1" dirty="0"/>
              <a:t>2</a:t>
            </a:r>
            <a:r>
              <a:rPr lang="zh-CN" altLang="en-US" sz="6000" b="1" dirty="0"/>
              <a:t>、维护国家统一，防止分裂</a:t>
            </a:r>
            <a:endParaRPr lang="zh-CN" altLang="en-US" sz="6000" b="1" dirty="0"/>
          </a:p>
          <a:p>
            <a:pPr>
              <a:lnSpc>
                <a:spcPct val="150000"/>
              </a:lnSpc>
            </a:pPr>
            <a:r>
              <a:rPr lang="en-US" altLang="zh-CN" sz="6000" b="1" dirty="0"/>
              <a:t>3</a:t>
            </a:r>
            <a:r>
              <a:rPr lang="zh-CN" altLang="en-US" sz="6000" b="1" dirty="0"/>
              <a:t>、忧劳可以兴国，逸豫可以亡身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094950" y="236539"/>
            <a:ext cx="2514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以史为鉴</a:t>
            </a:r>
            <a:r>
              <a:rPr lang="en-US" altLang="zh-CN" sz="40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US" altLang="zh-CN" sz="4000" b="1" i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6443" name="Text Box 11"/>
          <p:cNvSpPr txBox="1">
            <a:spLocks noChangeArrowheads="1"/>
          </p:cNvSpPr>
          <p:nvPr/>
        </p:nvSpPr>
        <p:spPr bwMode="auto">
          <a:xfrm>
            <a:off x="537210" y="3009900"/>
            <a:ext cx="1147254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第一，在取得成就时，我们要保持戒骄戒躁的恭谨态度。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第二，艰苦朴素的作风不能丢。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第三，人生应该始终如一地坚守自己的信念。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第四，亲近贤达之人，远离不肖者。</a:t>
            </a:r>
            <a:r>
              <a:rPr lang="en-US" altLang="zh-CN" sz="3600" b="1">
                <a:solidFill>
                  <a:srgbClr val="FF0000"/>
                </a:solidFill>
              </a:rPr>
              <a:t>……</a:t>
            </a:r>
            <a:r>
              <a:rPr lang="en-US" altLang="zh-CN" sz="3600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8" name="Rectangle 12"/>
          <p:cNvSpPr>
            <a:spLocks noChangeArrowheads="1"/>
          </p:cNvSpPr>
          <p:nvPr/>
        </p:nvSpPr>
        <p:spPr bwMode="auto">
          <a:xfrm>
            <a:off x="168910" y="1187450"/>
            <a:ext cx="1163066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prstClr val="black"/>
                </a:solidFill>
                <a:latin typeface="Arial" panose="020B0604020202020204" pitchFamily="34" charset="0"/>
              </a:rPr>
              <a:t>今天的中国政府存在着腐败问题，结合唐玄宗的前半生和后半生的不同作为，导致不同的结果，谈谈对你有何启示？</a:t>
            </a:r>
            <a:endParaRPr lang="zh-CN" altLang="en-US" sz="3600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509402" y="62694"/>
            <a:ext cx="8691563" cy="227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一、安史之乱</a:t>
            </a:r>
            <a:endParaRPr lang="zh-CN" altLang="en-US" sz="4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5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680727" y="1000726"/>
            <a:ext cx="370879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 dirty="0">
                <a:solidFill>
                  <a:srgbClr val="003494"/>
                </a:solidFill>
                <a:latin typeface="方正姚体" panose="02010601030101010101" charset="-122"/>
                <a:ea typeface="方正姚体" panose="02010601030101010101" charset="-122"/>
              </a:rPr>
              <a:t>2</a:t>
            </a:r>
            <a:r>
              <a:rPr lang="zh-CN" altLang="en-US" sz="4800" b="1" dirty="0">
                <a:solidFill>
                  <a:srgbClr val="003494"/>
                </a:solidFill>
                <a:latin typeface="方正姚体" panose="02010601030101010101" charset="-122"/>
                <a:ea typeface="方正姚体" panose="02010601030101010101" charset="-122"/>
              </a:rPr>
              <a:t>、原因</a:t>
            </a:r>
            <a:endParaRPr lang="zh-CN" altLang="en-US" sz="4800" b="1" dirty="0">
              <a:solidFill>
                <a:srgbClr val="003494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366615" y="3196220"/>
            <a:ext cx="440817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base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 </a:t>
            </a:r>
            <a:r>
              <a:rPr lang="zh-CN" altLang="en-US" sz="4000" b="1" dirty="0" smtClea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③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社会矛盾</a:t>
            </a:r>
            <a:r>
              <a:rPr lang="zh-CN" altLang="en-US" sz="4000" b="1" dirty="0" smtClea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尖锐。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 165"/>
          <p:cNvSpPr/>
          <p:nvPr/>
        </p:nvSpPr>
        <p:spPr>
          <a:xfrm>
            <a:off x="1493418" y="2579572"/>
            <a:ext cx="9411344" cy="63182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0000"/>
                </a:solidFill>
                <a:ea typeface="+mn-ea"/>
                <a:sym typeface="+mn-ea"/>
              </a:rPr>
              <a:t>②</a:t>
            </a:r>
            <a:r>
              <a:rPr lang="zh-CN" altLang="en-US" sz="4000" b="1" noProof="1">
                <a:solidFill>
                  <a:srgbClr val="FF0000"/>
                </a:solidFill>
                <a:ea typeface="+mn-ea"/>
                <a:sym typeface="+mn-ea"/>
              </a:rPr>
              <a:t>唐玄宗</a:t>
            </a:r>
            <a:r>
              <a:rPr lang="zh-CN" altLang="en-US" sz="4000" b="1" noProof="1">
                <a:solidFill>
                  <a:srgbClr val="000000"/>
                </a:solidFill>
                <a:ea typeface="+mn-ea"/>
                <a:sym typeface="+mn-ea"/>
              </a:rPr>
              <a:t>追求享乐，任人唯亲，</a:t>
            </a:r>
            <a:r>
              <a:rPr lang="zh-CN" altLang="en-US" sz="4000" b="1" noProof="1">
                <a:solidFill>
                  <a:srgbClr val="FF0000"/>
                </a:solidFill>
                <a:ea typeface="+mn-ea"/>
                <a:sym typeface="+mn-ea"/>
              </a:rPr>
              <a:t>朝政腐败</a:t>
            </a:r>
            <a:endParaRPr lang="zh-CN" altLang="en-US" sz="4000" b="1" noProof="1">
              <a:solidFill>
                <a:srgbClr val="FF0000"/>
              </a:solidFill>
              <a:ea typeface="+mn-ea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1366619" y="1948311"/>
            <a:ext cx="1002411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base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 </a:t>
            </a:r>
            <a:r>
              <a:rPr lang="zh-CN" altLang="en-US" sz="4000" b="1" dirty="0" smtClea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①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节度使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势力膨胀，形成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外重内轻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+mn-ea"/>
              </a:rPr>
              <a:t>的局面。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8"/>
          <a:stretch>
            <a:fillRect/>
          </a:stretch>
        </p:blipFill>
        <p:spPr>
          <a:xfrm flipH="1">
            <a:off x="160871" y="1916"/>
            <a:ext cx="1441133" cy="12211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9555" y="1719580"/>
            <a:ext cx="114134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材料一：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开元以后，在边防普遍设立节度使制度，他们的权力越来越大，至于“既有其土地，又有其人民，又有其兵甲，又有其财赋”。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二：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天宝元年（742年），边军不断增加，达到四十九万人，占全国总兵数百分之八十五以上，其中又主要集中在东北和西北边境，仅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安禄山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所掌范阳等三镇即达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十五万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700889" y="630567"/>
            <a:ext cx="917369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、安史之乱</a:t>
            </a: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是如何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爆发的呢？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3" name="Text Box 4"/>
          <p:cNvSpPr txBox="1"/>
          <p:nvPr/>
        </p:nvSpPr>
        <p:spPr>
          <a:xfrm>
            <a:off x="587375" y="1636713"/>
            <a:ext cx="785018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隋唐时期：繁荣与开放的时代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4" name="Rectangle 5"/>
          <p:cNvSpPr/>
          <p:nvPr/>
        </p:nvSpPr>
        <p:spPr>
          <a:xfrm>
            <a:off x="1432402" y="3063399"/>
            <a:ext cx="932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 eaLnBrk="0" hangingPunct="0"/>
            <a:r>
              <a:rPr lang="zh-CN" altLang="en-US" sz="6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第</a:t>
            </a:r>
            <a:r>
              <a:rPr lang="en-US" altLang="zh-CN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5</a:t>
            </a:r>
            <a:r>
              <a:rPr lang="zh-CN" altLang="en-US" sz="6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课 安史之乱与唐朝衰亡</a:t>
            </a:r>
            <a:endParaRPr lang="zh-CN" altLang="en-US" sz="6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655320"/>
            <a:ext cx="47218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一、安史之乱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152582" y="1412776"/>
            <a:ext cx="370879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 dirty="0">
                <a:solidFill>
                  <a:prstClr val="black"/>
                </a:solidFill>
                <a:latin typeface="方正姚体" panose="02010601030101010101" charset="-122"/>
                <a:ea typeface="方正姚体" panose="02010601030101010101" charset="-122"/>
              </a:rPr>
              <a:t>1</a:t>
            </a:r>
            <a:r>
              <a:rPr lang="zh-CN" altLang="en-US" sz="4800" b="1" dirty="0" smtClean="0">
                <a:solidFill>
                  <a:prstClr val="black"/>
                </a:solidFill>
                <a:latin typeface="方正姚体" panose="02010601030101010101" charset="-122"/>
                <a:ea typeface="方正姚体" panose="02010601030101010101" charset="-122"/>
              </a:rPr>
              <a:t>、概念</a:t>
            </a:r>
            <a:endParaRPr lang="zh-CN" altLang="en-US" sz="4800" b="1" dirty="0">
              <a:solidFill>
                <a:prstClr val="black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65" y="2503170"/>
            <a:ext cx="119424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en-US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：安禄山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</a:t>
            </a:r>
            <a:r>
              <a:rPr lang="en-US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：史思明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安史之乱是唐玄宗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755--763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年，由唐朝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节度使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安禄山和史思明发动的叛乱战争。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525" y="655003"/>
            <a:ext cx="324961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455" y="655003"/>
            <a:ext cx="324961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033905" y="5122545"/>
            <a:ext cx="933323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dirty="0" smtClean="0">
                <a:solidFill>
                  <a:prstClr val="black"/>
                </a:solidFill>
                <a:latin typeface="方正姚体" panose="02010601030101010101" charset="-122"/>
                <a:ea typeface="方正姚体" panose="02010601030101010101" charset="-122"/>
              </a:rPr>
              <a:t>性质</a:t>
            </a:r>
            <a:r>
              <a:rPr lang="zh-CN" altLang="en-US" sz="3600" b="1"/>
              <a:t>：是统治阶级内部争夺权夺利的斗争，</a:t>
            </a:r>
            <a:endParaRPr lang="zh-CN" altLang="en-US" sz="3600" b="1"/>
          </a:p>
          <a:p>
            <a:r>
              <a:rPr lang="zh-CN" altLang="en-US" sz="3600" b="1"/>
              <a:t>             是中央政府与地方割据势力的矛盾斗争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6175" y="977900"/>
            <a:ext cx="10327640" cy="4801235"/>
          </a:xfrm>
          <a:prstGeom prst="rect">
            <a:avLst/>
          </a:prstGeom>
          <a:solidFill>
            <a:srgbClr val="E1D090"/>
          </a:solidFill>
          <a:ln>
            <a:solidFill>
              <a:srgbClr val="E1D09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0055" y="5073650"/>
            <a:ext cx="8287385" cy="60134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rIns="0" rtlCol="0" anchor="ctr"/>
          <a:lstStyle/>
          <a:p>
            <a:pPr algn="ctr">
              <a:lnSpc>
                <a:spcPct val="1230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从史料中，你能分析出唐玄宗统治时期的什么问题？</a:t>
            </a:r>
            <a:endParaRPr lang="zh-CN" altLang="en-US" sz="2800" dirty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848185" y="2670608"/>
            <a:ext cx="67246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136650" y="1113155"/>
            <a:ext cx="101942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材料一：是时，上（在位）岁久，渐肆奢欲，怠于政事。</a:t>
            </a:r>
            <a:endParaRPr lang="en-US" altLang="zh-CN" sz="3200" b="1" dirty="0">
              <a:solidFill>
                <a:prstClr val="black"/>
              </a:solidFill>
              <a:latin typeface="+mn-ea"/>
            </a:endParaRPr>
          </a:p>
          <a:p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                            </a:t>
            </a:r>
            <a:r>
              <a:rPr lang="en-US" altLang="zh-CN" sz="3200" b="1" dirty="0" smtClean="0">
                <a:solidFill>
                  <a:prstClr val="black"/>
                </a:solidFill>
                <a:latin typeface="+mn-ea"/>
              </a:rPr>
              <a:t>——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司马光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资治通鉴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》</a:t>
            </a:r>
            <a:endParaRPr lang="zh-CN" altLang="en-US" sz="32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6175" y="2001520"/>
            <a:ext cx="1024191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材料二：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……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杨家有女初长成，养在深闺人未识。天生丽质难自弃，一朝选在君王侧。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……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云鬓花颜金步摇，芙蓉帐暖度春宵。春宵苦短日高起，从此君王不早朝。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……                       </a:t>
            </a:r>
            <a:r>
              <a:rPr lang="en-US" altLang="zh-CN" sz="3200" b="1" dirty="0" smtClean="0">
                <a:solidFill>
                  <a:prstClr val="black"/>
                </a:solidFill>
                <a:latin typeface="+mn-ea"/>
              </a:rPr>
              <a:t>——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白居易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长恨歌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</a:rPr>
              <a:t>》</a:t>
            </a:r>
            <a:endParaRPr lang="zh-CN" altLang="en-US" sz="32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0" name=" 165"/>
          <p:cNvSpPr/>
          <p:nvPr/>
        </p:nvSpPr>
        <p:spPr>
          <a:xfrm>
            <a:off x="1831975" y="5674995"/>
            <a:ext cx="9194165" cy="13684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noProof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①唐玄宗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追求享乐，任人唯亲，</a:t>
            </a:r>
            <a:r>
              <a:rPr lang="zh-CN" altLang="en-US" sz="3600" b="1" noProof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朝政腐败；</a:t>
            </a:r>
            <a:endParaRPr lang="zh-CN" altLang="en-US" sz="3600" b="1" noProof="1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②社会矛盾尖锐。</a:t>
            </a:r>
            <a:endParaRPr lang="zh-CN" altLang="en-US" sz="3600" b="1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9355" y="4062730"/>
            <a:ext cx="1024128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材料三：</a:t>
            </a:r>
            <a:r>
              <a:rPr lang="zh-CN" altLang="en-US" sz="3200" b="1">
                <a:sym typeface="+mn-ea"/>
              </a:rPr>
              <a:t>朱门酒肉臭，路有冻死骨。</a:t>
            </a:r>
            <a:endParaRPr lang="zh-CN" altLang="en-US" sz="3200" b="1"/>
          </a:p>
          <a:p>
            <a:pPr algn="r"/>
            <a:r>
              <a:rPr lang="en-US" altLang="zh-CN" sz="3200" b="1">
                <a:sym typeface="+mn-ea"/>
              </a:rPr>
              <a:t>——</a:t>
            </a:r>
            <a:r>
              <a:rPr lang="zh-CN" altLang="en-US" sz="3200" b="1">
                <a:sym typeface="+mn-ea"/>
              </a:rPr>
              <a:t>杜甫《自京赴奉先县咏怀五百字》</a:t>
            </a:r>
            <a:endParaRPr lang="zh-CN" altLang="en-US" sz="32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225" y="88265"/>
            <a:ext cx="7076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、安史之乱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是如何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爆发的呢？</a:t>
            </a:r>
            <a:endParaRPr lang="zh-CN" altLang="en-US" sz="4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105" y="977900"/>
            <a:ext cx="3487420" cy="3644900"/>
          </a:xfrm>
          <a:prstGeom prst="rect">
            <a:avLst/>
          </a:prstGeom>
          <a:ln w="38100" cap="sq">
            <a:solidFill>
              <a:schemeClr val="accent4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65" y="1020445"/>
            <a:ext cx="3443605" cy="3602355"/>
          </a:xfrm>
          <a:prstGeom prst="rect">
            <a:avLst/>
          </a:prstGeom>
          <a:ln w="38100" cap="sq">
            <a:solidFill>
              <a:schemeClr val="accent4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1" descr="埃及艳后的美肤秘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955" y="977900"/>
            <a:ext cx="3324860" cy="383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49530"/>
            <a:ext cx="11838940" cy="5245735"/>
          </a:xfrm>
          <a:prstGeom prst="rect">
            <a:avLst/>
          </a:prstGeom>
        </p:spPr>
      </p:pic>
      <p:sp>
        <p:nvSpPr>
          <p:cNvPr id="7170" name="Text Box 4"/>
          <p:cNvSpPr txBox="1"/>
          <p:nvPr/>
        </p:nvSpPr>
        <p:spPr>
          <a:xfrm>
            <a:off x="1603744" y="5506720"/>
            <a:ext cx="8717280" cy="1198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/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请观察“安史之乱”前节度使的分布情况，唐玄宗后期，军事力量有何特点？</a:t>
            </a:r>
            <a:endParaRPr lang="zh-CN" altLang="en-US" sz="3600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5" name=" 165"/>
          <p:cNvSpPr/>
          <p:nvPr/>
        </p:nvSpPr>
        <p:spPr>
          <a:xfrm>
            <a:off x="1919605" y="2618740"/>
            <a:ext cx="9217025" cy="6318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noProof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③节度使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势力膨胀，形成</a:t>
            </a:r>
            <a:r>
              <a:rPr lang="zh-CN" altLang="en-US" sz="3600" b="1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外重内轻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的局面；</a:t>
            </a:r>
            <a:endParaRPr lang="zh-CN" altLang="en-US" sz="36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193"/>
          <p:cNvSpPr>
            <a:spLocks noChangeArrowheads="1"/>
          </p:cNvSpPr>
          <p:nvPr/>
        </p:nvSpPr>
        <p:spPr bwMode="auto">
          <a:xfrm>
            <a:off x="2647950" y="0"/>
            <a:ext cx="6329680" cy="642874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3" name="矩形 8197"/>
          <p:cNvSpPr>
            <a:spLocks noChangeArrowheads="1"/>
          </p:cNvSpPr>
          <p:nvPr/>
        </p:nvSpPr>
        <p:spPr bwMode="auto">
          <a:xfrm>
            <a:off x="6152090" y="5181600"/>
            <a:ext cx="2825750" cy="1673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4" name="任意多边形 8198"/>
          <p:cNvSpPr>
            <a:spLocks noChangeArrowheads="1"/>
          </p:cNvSpPr>
          <p:nvPr/>
        </p:nvSpPr>
        <p:spPr bwMode="auto">
          <a:xfrm>
            <a:off x="8584140" y="3363913"/>
            <a:ext cx="400050" cy="1436687"/>
          </a:xfrm>
          <a:custGeom>
            <a:avLst/>
            <a:gdLst>
              <a:gd name="T0" fmla="*/ 0 w 336"/>
              <a:gd name="T1" fmla="*/ 476 h 905"/>
              <a:gd name="T2" fmla="*/ 15 w 336"/>
              <a:gd name="T3" fmla="*/ 542 h 905"/>
              <a:gd name="T4" fmla="*/ 42 w 336"/>
              <a:gd name="T5" fmla="*/ 547 h 905"/>
              <a:gd name="T6" fmla="*/ 50 w 336"/>
              <a:gd name="T7" fmla="*/ 563 h 905"/>
              <a:gd name="T8" fmla="*/ 71 w 336"/>
              <a:gd name="T9" fmla="*/ 584 h 905"/>
              <a:gd name="T10" fmla="*/ 137 w 336"/>
              <a:gd name="T11" fmla="*/ 692 h 905"/>
              <a:gd name="T12" fmla="*/ 200 w 336"/>
              <a:gd name="T13" fmla="*/ 748 h 905"/>
              <a:gd name="T14" fmla="*/ 237 w 336"/>
              <a:gd name="T15" fmla="*/ 805 h 905"/>
              <a:gd name="T16" fmla="*/ 299 w 336"/>
              <a:gd name="T17" fmla="*/ 862 h 905"/>
              <a:gd name="T18" fmla="*/ 317 w 336"/>
              <a:gd name="T19" fmla="*/ 899 h 905"/>
              <a:gd name="T20" fmla="*/ 333 w 336"/>
              <a:gd name="T21" fmla="*/ 901 h 905"/>
              <a:gd name="T22" fmla="*/ 336 w 336"/>
              <a:gd name="T23" fmla="*/ 902 h 905"/>
              <a:gd name="T24" fmla="*/ 335 w 336"/>
              <a:gd name="T25" fmla="*/ 58 h 905"/>
              <a:gd name="T26" fmla="*/ 333 w 336"/>
              <a:gd name="T27" fmla="*/ 56 h 905"/>
              <a:gd name="T28" fmla="*/ 317 w 336"/>
              <a:gd name="T29" fmla="*/ 59 h 905"/>
              <a:gd name="T30" fmla="*/ 299 w 336"/>
              <a:gd name="T31" fmla="*/ 64 h 905"/>
              <a:gd name="T32" fmla="*/ 273 w 336"/>
              <a:gd name="T33" fmla="*/ 55 h 905"/>
              <a:gd name="T34" fmla="*/ 269 w 336"/>
              <a:gd name="T35" fmla="*/ 35 h 905"/>
              <a:gd name="T36" fmla="*/ 258 w 336"/>
              <a:gd name="T37" fmla="*/ 19 h 905"/>
              <a:gd name="T38" fmla="*/ 249 w 336"/>
              <a:gd name="T39" fmla="*/ 1 h 905"/>
              <a:gd name="T40" fmla="*/ 237 w 336"/>
              <a:gd name="T41" fmla="*/ 10 h 905"/>
              <a:gd name="T42" fmla="*/ 239 w 336"/>
              <a:gd name="T43" fmla="*/ 28 h 905"/>
              <a:gd name="T44" fmla="*/ 233 w 336"/>
              <a:gd name="T45" fmla="*/ 41 h 905"/>
              <a:gd name="T46" fmla="*/ 209 w 336"/>
              <a:gd name="T47" fmla="*/ 37 h 905"/>
              <a:gd name="T48" fmla="*/ 197 w 336"/>
              <a:gd name="T49" fmla="*/ 37 h 905"/>
              <a:gd name="T50" fmla="*/ 194 w 336"/>
              <a:gd name="T51" fmla="*/ 44 h 905"/>
              <a:gd name="T52" fmla="*/ 209 w 336"/>
              <a:gd name="T53" fmla="*/ 58 h 905"/>
              <a:gd name="T54" fmla="*/ 225 w 336"/>
              <a:gd name="T55" fmla="*/ 80 h 905"/>
              <a:gd name="T56" fmla="*/ 251 w 336"/>
              <a:gd name="T57" fmla="*/ 95 h 905"/>
              <a:gd name="T58" fmla="*/ 227 w 336"/>
              <a:gd name="T59" fmla="*/ 115 h 905"/>
              <a:gd name="T60" fmla="*/ 213 w 336"/>
              <a:gd name="T61" fmla="*/ 124 h 905"/>
              <a:gd name="T62" fmla="*/ 195 w 336"/>
              <a:gd name="T63" fmla="*/ 124 h 905"/>
              <a:gd name="T64" fmla="*/ 183 w 336"/>
              <a:gd name="T65" fmla="*/ 151 h 905"/>
              <a:gd name="T66" fmla="*/ 201 w 336"/>
              <a:gd name="T67" fmla="*/ 160 h 905"/>
              <a:gd name="T68" fmla="*/ 198 w 336"/>
              <a:gd name="T69" fmla="*/ 172 h 905"/>
              <a:gd name="T70" fmla="*/ 171 w 336"/>
              <a:gd name="T71" fmla="*/ 176 h 905"/>
              <a:gd name="T72" fmla="*/ 173 w 336"/>
              <a:gd name="T73" fmla="*/ 196 h 905"/>
              <a:gd name="T74" fmla="*/ 171 w 336"/>
              <a:gd name="T75" fmla="*/ 209 h 905"/>
              <a:gd name="T76" fmla="*/ 159 w 336"/>
              <a:gd name="T77" fmla="*/ 209 h 905"/>
              <a:gd name="T78" fmla="*/ 152 w 336"/>
              <a:gd name="T79" fmla="*/ 202 h 905"/>
              <a:gd name="T80" fmla="*/ 138 w 336"/>
              <a:gd name="T81" fmla="*/ 212 h 905"/>
              <a:gd name="T82" fmla="*/ 114 w 336"/>
              <a:gd name="T83" fmla="*/ 217 h 905"/>
              <a:gd name="T84" fmla="*/ 110 w 336"/>
              <a:gd name="T85" fmla="*/ 256 h 905"/>
              <a:gd name="T86" fmla="*/ 98 w 336"/>
              <a:gd name="T87" fmla="*/ 290 h 905"/>
              <a:gd name="T88" fmla="*/ 74 w 336"/>
              <a:gd name="T89" fmla="*/ 317 h 905"/>
              <a:gd name="T90" fmla="*/ 59 w 336"/>
              <a:gd name="T91" fmla="*/ 367 h 905"/>
              <a:gd name="T92" fmla="*/ 15 w 336"/>
              <a:gd name="T93" fmla="*/ 400 h 905"/>
              <a:gd name="T94" fmla="*/ 2 w 336"/>
              <a:gd name="T95" fmla="*/ 440 h 905"/>
              <a:gd name="T96" fmla="*/ 0 w 336"/>
              <a:gd name="T97" fmla="*/ 476 h 905"/>
              <a:gd name="T98" fmla="*/ 0 w 336"/>
              <a:gd name="T99" fmla="*/ 0 h 905"/>
              <a:gd name="T100" fmla="*/ 336 w 336"/>
              <a:gd name="T101" fmla="*/ 905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336" h="905">
                <a:moveTo>
                  <a:pt x="0" y="476"/>
                </a:moveTo>
                <a:cubicBezTo>
                  <a:pt x="2" y="493"/>
                  <a:pt x="8" y="530"/>
                  <a:pt x="15" y="542"/>
                </a:cubicBezTo>
                <a:cubicBezTo>
                  <a:pt x="22" y="554"/>
                  <a:pt x="36" y="544"/>
                  <a:pt x="42" y="547"/>
                </a:cubicBezTo>
                <a:cubicBezTo>
                  <a:pt x="48" y="550"/>
                  <a:pt x="45" y="557"/>
                  <a:pt x="50" y="563"/>
                </a:cubicBezTo>
                <a:cubicBezTo>
                  <a:pt x="55" y="569"/>
                  <a:pt x="57" y="563"/>
                  <a:pt x="71" y="584"/>
                </a:cubicBezTo>
                <a:cubicBezTo>
                  <a:pt x="85" y="605"/>
                  <a:pt x="115" y="665"/>
                  <a:pt x="137" y="692"/>
                </a:cubicBezTo>
                <a:cubicBezTo>
                  <a:pt x="159" y="719"/>
                  <a:pt x="183" y="729"/>
                  <a:pt x="200" y="748"/>
                </a:cubicBezTo>
                <a:cubicBezTo>
                  <a:pt x="217" y="767"/>
                  <a:pt x="221" y="786"/>
                  <a:pt x="237" y="805"/>
                </a:cubicBezTo>
                <a:cubicBezTo>
                  <a:pt x="253" y="824"/>
                  <a:pt x="286" y="846"/>
                  <a:pt x="299" y="862"/>
                </a:cubicBezTo>
                <a:cubicBezTo>
                  <a:pt x="312" y="878"/>
                  <a:pt x="311" y="893"/>
                  <a:pt x="317" y="899"/>
                </a:cubicBezTo>
                <a:cubicBezTo>
                  <a:pt x="323" y="905"/>
                  <a:pt x="330" y="901"/>
                  <a:pt x="333" y="901"/>
                </a:cubicBezTo>
                <a:lnTo>
                  <a:pt x="336" y="902"/>
                </a:lnTo>
                <a:lnTo>
                  <a:pt x="335" y="58"/>
                </a:lnTo>
                <a:lnTo>
                  <a:pt x="333" y="56"/>
                </a:lnTo>
                <a:cubicBezTo>
                  <a:pt x="330" y="56"/>
                  <a:pt x="323" y="58"/>
                  <a:pt x="317" y="59"/>
                </a:cubicBezTo>
                <a:cubicBezTo>
                  <a:pt x="311" y="60"/>
                  <a:pt x="306" y="65"/>
                  <a:pt x="299" y="64"/>
                </a:cubicBezTo>
                <a:cubicBezTo>
                  <a:pt x="292" y="63"/>
                  <a:pt x="278" y="60"/>
                  <a:pt x="273" y="55"/>
                </a:cubicBezTo>
                <a:cubicBezTo>
                  <a:pt x="268" y="50"/>
                  <a:pt x="271" y="41"/>
                  <a:pt x="269" y="35"/>
                </a:cubicBezTo>
                <a:cubicBezTo>
                  <a:pt x="267" y="29"/>
                  <a:pt x="261" y="25"/>
                  <a:pt x="258" y="19"/>
                </a:cubicBezTo>
                <a:cubicBezTo>
                  <a:pt x="255" y="13"/>
                  <a:pt x="252" y="2"/>
                  <a:pt x="249" y="1"/>
                </a:cubicBezTo>
                <a:cubicBezTo>
                  <a:pt x="246" y="0"/>
                  <a:pt x="239" y="6"/>
                  <a:pt x="237" y="10"/>
                </a:cubicBezTo>
                <a:cubicBezTo>
                  <a:pt x="235" y="14"/>
                  <a:pt x="240" y="23"/>
                  <a:pt x="239" y="28"/>
                </a:cubicBezTo>
                <a:cubicBezTo>
                  <a:pt x="238" y="33"/>
                  <a:pt x="238" y="40"/>
                  <a:pt x="233" y="41"/>
                </a:cubicBezTo>
                <a:cubicBezTo>
                  <a:pt x="228" y="42"/>
                  <a:pt x="215" y="38"/>
                  <a:pt x="209" y="37"/>
                </a:cubicBezTo>
                <a:cubicBezTo>
                  <a:pt x="203" y="36"/>
                  <a:pt x="199" y="36"/>
                  <a:pt x="197" y="37"/>
                </a:cubicBezTo>
                <a:cubicBezTo>
                  <a:pt x="195" y="38"/>
                  <a:pt x="192" y="41"/>
                  <a:pt x="194" y="44"/>
                </a:cubicBezTo>
                <a:cubicBezTo>
                  <a:pt x="196" y="47"/>
                  <a:pt x="204" y="52"/>
                  <a:pt x="209" y="58"/>
                </a:cubicBezTo>
                <a:cubicBezTo>
                  <a:pt x="214" y="64"/>
                  <a:pt x="218" y="74"/>
                  <a:pt x="225" y="80"/>
                </a:cubicBezTo>
                <a:cubicBezTo>
                  <a:pt x="232" y="86"/>
                  <a:pt x="251" y="89"/>
                  <a:pt x="251" y="95"/>
                </a:cubicBezTo>
                <a:cubicBezTo>
                  <a:pt x="251" y="101"/>
                  <a:pt x="233" y="110"/>
                  <a:pt x="227" y="115"/>
                </a:cubicBezTo>
                <a:cubicBezTo>
                  <a:pt x="221" y="120"/>
                  <a:pt x="218" y="123"/>
                  <a:pt x="213" y="124"/>
                </a:cubicBezTo>
                <a:cubicBezTo>
                  <a:pt x="208" y="125"/>
                  <a:pt x="200" y="120"/>
                  <a:pt x="195" y="124"/>
                </a:cubicBezTo>
                <a:cubicBezTo>
                  <a:pt x="190" y="128"/>
                  <a:pt x="182" y="145"/>
                  <a:pt x="183" y="151"/>
                </a:cubicBezTo>
                <a:cubicBezTo>
                  <a:pt x="184" y="157"/>
                  <a:pt x="199" y="157"/>
                  <a:pt x="201" y="160"/>
                </a:cubicBezTo>
                <a:cubicBezTo>
                  <a:pt x="203" y="163"/>
                  <a:pt x="203" y="169"/>
                  <a:pt x="198" y="172"/>
                </a:cubicBezTo>
                <a:cubicBezTo>
                  <a:pt x="193" y="175"/>
                  <a:pt x="175" y="172"/>
                  <a:pt x="171" y="176"/>
                </a:cubicBezTo>
                <a:cubicBezTo>
                  <a:pt x="167" y="180"/>
                  <a:pt x="173" y="191"/>
                  <a:pt x="173" y="196"/>
                </a:cubicBezTo>
                <a:cubicBezTo>
                  <a:pt x="173" y="201"/>
                  <a:pt x="173" y="207"/>
                  <a:pt x="171" y="209"/>
                </a:cubicBezTo>
                <a:cubicBezTo>
                  <a:pt x="169" y="211"/>
                  <a:pt x="162" y="210"/>
                  <a:pt x="159" y="209"/>
                </a:cubicBezTo>
                <a:cubicBezTo>
                  <a:pt x="156" y="208"/>
                  <a:pt x="155" y="202"/>
                  <a:pt x="152" y="202"/>
                </a:cubicBezTo>
                <a:cubicBezTo>
                  <a:pt x="149" y="202"/>
                  <a:pt x="144" y="210"/>
                  <a:pt x="138" y="212"/>
                </a:cubicBezTo>
                <a:cubicBezTo>
                  <a:pt x="132" y="214"/>
                  <a:pt x="119" y="210"/>
                  <a:pt x="114" y="217"/>
                </a:cubicBezTo>
                <a:cubicBezTo>
                  <a:pt x="109" y="224"/>
                  <a:pt x="113" y="244"/>
                  <a:pt x="110" y="256"/>
                </a:cubicBezTo>
                <a:cubicBezTo>
                  <a:pt x="107" y="268"/>
                  <a:pt x="104" y="280"/>
                  <a:pt x="98" y="290"/>
                </a:cubicBezTo>
                <a:cubicBezTo>
                  <a:pt x="92" y="300"/>
                  <a:pt x="80" y="304"/>
                  <a:pt x="74" y="317"/>
                </a:cubicBezTo>
                <a:cubicBezTo>
                  <a:pt x="68" y="330"/>
                  <a:pt x="69" y="353"/>
                  <a:pt x="59" y="367"/>
                </a:cubicBezTo>
                <a:cubicBezTo>
                  <a:pt x="49" y="381"/>
                  <a:pt x="24" y="388"/>
                  <a:pt x="15" y="400"/>
                </a:cubicBezTo>
                <a:cubicBezTo>
                  <a:pt x="6" y="412"/>
                  <a:pt x="4" y="427"/>
                  <a:pt x="2" y="440"/>
                </a:cubicBezTo>
                <a:cubicBezTo>
                  <a:pt x="0" y="453"/>
                  <a:pt x="0" y="469"/>
                  <a:pt x="0" y="476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rgbClr val="008EEE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任意多边形 8199"/>
          <p:cNvSpPr>
            <a:spLocks noChangeArrowheads="1"/>
          </p:cNvSpPr>
          <p:nvPr/>
        </p:nvSpPr>
        <p:spPr bwMode="auto">
          <a:xfrm>
            <a:off x="8609540" y="3984625"/>
            <a:ext cx="371475" cy="392113"/>
          </a:xfrm>
          <a:custGeom>
            <a:avLst/>
            <a:gdLst>
              <a:gd name="T0" fmla="*/ 5 w 312"/>
              <a:gd name="T1" fmla="*/ 0 h 247"/>
              <a:gd name="T2" fmla="*/ 11 w 312"/>
              <a:gd name="T3" fmla="*/ 10 h 247"/>
              <a:gd name="T4" fmla="*/ 5 w 312"/>
              <a:gd name="T5" fmla="*/ 28 h 247"/>
              <a:gd name="T6" fmla="*/ 3 w 312"/>
              <a:gd name="T7" fmla="*/ 73 h 247"/>
              <a:gd name="T8" fmla="*/ 21 w 312"/>
              <a:gd name="T9" fmla="*/ 93 h 247"/>
              <a:gd name="T10" fmla="*/ 53 w 312"/>
              <a:gd name="T11" fmla="*/ 90 h 247"/>
              <a:gd name="T12" fmla="*/ 89 w 312"/>
              <a:gd name="T13" fmla="*/ 124 h 247"/>
              <a:gd name="T14" fmla="*/ 117 w 312"/>
              <a:gd name="T15" fmla="*/ 141 h 247"/>
              <a:gd name="T16" fmla="*/ 146 w 312"/>
              <a:gd name="T17" fmla="*/ 150 h 247"/>
              <a:gd name="T18" fmla="*/ 161 w 312"/>
              <a:gd name="T19" fmla="*/ 163 h 247"/>
              <a:gd name="T20" fmla="*/ 177 w 312"/>
              <a:gd name="T21" fmla="*/ 169 h 247"/>
              <a:gd name="T22" fmla="*/ 192 w 312"/>
              <a:gd name="T23" fmla="*/ 165 h 247"/>
              <a:gd name="T24" fmla="*/ 222 w 312"/>
              <a:gd name="T25" fmla="*/ 178 h 247"/>
              <a:gd name="T26" fmla="*/ 242 w 312"/>
              <a:gd name="T27" fmla="*/ 180 h 247"/>
              <a:gd name="T28" fmla="*/ 281 w 312"/>
              <a:gd name="T29" fmla="*/ 189 h 247"/>
              <a:gd name="T30" fmla="*/ 296 w 312"/>
              <a:gd name="T31" fmla="*/ 222 h 247"/>
              <a:gd name="T32" fmla="*/ 312 w 312"/>
              <a:gd name="T33" fmla="*/ 247 h 247"/>
              <a:gd name="T34" fmla="*/ 0 w 312"/>
              <a:gd name="T35" fmla="*/ 0 h 247"/>
              <a:gd name="T36" fmla="*/ 312 w 312"/>
              <a:gd name="T37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T34" t="T35" r="T36" b="T37"/>
            <a:pathLst>
              <a:path w="312" h="247">
                <a:moveTo>
                  <a:pt x="5" y="0"/>
                </a:moveTo>
                <a:cubicBezTo>
                  <a:pt x="6" y="2"/>
                  <a:pt x="11" y="5"/>
                  <a:pt x="11" y="10"/>
                </a:cubicBezTo>
                <a:cubicBezTo>
                  <a:pt x="11" y="15"/>
                  <a:pt x="6" y="18"/>
                  <a:pt x="5" y="28"/>
                </a:cubicBezTo>
                <a:cubicBezTo>
                  <a:pt x="4" y="38"/>
                  <a:pt x="0" y="62"/>
                  <a:pt x="3" y="73"/>
                </a:cubicBezTo>
                <a:cubicBezTo>
                  <a:pt x="6" y="84"/>
                  <a:pt x="13" y="90"/>
                  <a:pt x="21" y="93"/>
                </a:cubicBezTo>
                <a:cubicBezTo>
                  <a:pt x="29" y="96"/>
                  <a:pt x="42" y="85"/>
                  <a:pt x="53" y="90"/>
                </a:cubicBezTo>
                <a:cubicBezTo>
                  <a:pt x="64" y="95"/>
                  <a:pt x="78" y="116"/>
                  <a:pt x="89" y="124"/>
                </a:cubicBezTo>
                <a:cubicBezTo>
                  <a:pt x="100" y="132"/>
                  <a:pt x="107" y="137"/>
                  <a:pt x="117" y="141"/>
                </a:cubicBezTo>
                <a:cubicBezTo>
                  <a:pt x="127" y="145"/>
                  <a:pt x="139" y="146"/>
                  <a:pt x="146" y="150"/>
                </a:cubicBezTo>
                <a:cubicBezTo>
                  <a:pt x="153" y="154"/>
                  <a:pt x="156" y="160"/>
                  <a:pt x="161" y="163"/>
                </a:cubicBezTo>
                <a:cubicBezTo>
                  <a:pt x="166" y="166"/>
                  <a:pt x="172" y="169"/>
                  <a:pt x="177" y="169"/>
                </a:cubicBezTo>
                <a:cubicBezTo>
                  <a:pt x="182" y="169"/>
                  <a:pt x="185" y="164"/>
                  <a:pt x="192" y="165"/>
                </a:cubicBezTo>
                <a:cubicBezTo>
                  <a:pt x="199" y="166"/>
                  <a:pt x="214" y="176"/>
                  <a:pt x="222" y="178"/>
                </a:cubicBezTo>
                <a:cubicBezTo>
                  <a:pt x="230" y="180"/>
                  <a:pt x="232" y="178"/>
                  <a:pt x="242" y="180"/>
                </a:cubicBezTo>
                <a:cubicBezTo>
                  <a:pt x="252" y="182"/>
                  <a:pt x="272" y="182"/>
                  <a:pt x="281" y="189"/>
                </a:cubicBezTo>
                <a:cubicBezTo>
                  <a:pt x="290" y="196"/>
                  <a:pt x="291" y="212"/>
                  <a:pt x="296" y="222"/>
                </a:cubicBezTo>
                <a:cubicBezTo>
                  <a:pt x="301" y="232"/>
                  <a:pt x="309" y="242"/>
                  <a:pt x="312" y="247"/>
                </a:cubicBezTo>
              </a:path>
            </a:pathLst>
          </a:custGeom>
          <a:noFill/>
          <a:ln w="317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任意多边形 8200"/>
          <p:cNvSpPr>
            <a:spLocks noChangeArrowheads="1"/>
          </p:cNvSpPr>
          <p:nvPr/>
        </p:nvSpPr>
        <p:spPr bwMode="auto">
          <a:xfrm>
            <a:off x="8649228" y="4117975"/>
            <a:ext cx="55562" cy="88900"/>
          </a:xfrm>
          <a:custGeom>
            <a:avLst/>
            <a:gdLst>
              <a:gd name="T0" fmla="*/ 7 w 46"/>
              <a:gd name="T1" fmla="*/ 18 h 56"/>
              <a:gd name="T2" fmla="*/ 4 w 46"/>
              <a:gd name="T3" fmla="*/ 52 h 56"/>
              <a:gd name="T4" fmla="*/ 32 w 46"/>
              <a:gd name="T5" fmla="*/ 43 h 56"/>
              <a:gd name="T6" fmla="*/ 46 w 46"/>
              <a:gd name="T7" fmla="*/ 15 h 56"/>
              <a:gd name="T8" fmla="*/ 32 w 46"/>
              <a:gd name="T9" fmla="*/ 0 h 56"/>
              <a:gd name="T10" fmla="*/ 7 w 46"/>
              <a:gd name="T11" fmla="*/ 18 h 56"/>
              <a:gd name="T12" fmla="*/ 0 w 46"/>
              <a:gd name="T13" fmla="*/ 0 h 56"/>
              <a:gd name="T14" fmla="*/ 46 w 46"/>
              <a:gd name="T1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46" h="56">
                <a:moveTo>
                  <a:pt x="7" y="18"/>
                </a:moveTo>
                <a:cubicBezTo>
                  <a:pt x="2" y="27"/>
                  <a:pt x="0" y="48"/>
                  <a:pt x="4" y="52"/>
                </a:cubicBezTo>
                <a:cubicBezTo>
                  <a:pt x="8" y="56"/>
                  <a:pt x="25" y="49"/>
                  <a:pt x="32" y="43"/>
                </a:cubicBezTo>
                <a:cubicBezTo>
                  <a:pt x="39" y="37"/>
                  <a:pt x="46" y="22"/>
                  <a:pt x="46" y="15"/>
                </a:cubicBezTo>
                <a:cubicBezTo>
                  <a:pt x="46" y="8"/>
                  <a:pt x="38" y="0"/>
                  <a:pt x="32" y="0"/>
                </a:cubicBezTo>
                <a:cubicBezTo>
                  <a:pt x="26" y="0"/>
                  <a:pt x="12" y="9"/>
                  <a:pt x="7" y="18"/>
                </a:cubicBezTo>
                <a:close/>
              </a:path>
            </a:pathLst>
          </a:custGeom>
          <a:solidFill>
            <a:srgbClr val="FFFF99"/>
          </a:solidFill>
          <a:ln w="3175">
            <a:solidFill>
              <a:srgbClr val="008EEE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任意多边形 8201"/>
          <p:cNvSpPr>
            <a:spLocks noChangeArrowheads="1"/>
          </p:cNvSpPr>
          <p:nvPr/>
        </p:nvSpPr>
        <p:spPr bwMode="auto">
          <a:xfrm>
            <a:off x="8025340" y="1165225"/>
            <a:ext cx="958850" cy="1898650"/>
          </a:xfrm>
          <a:custGeom>
            <a:avLst/>
            <a:gdLst>
              <a:gd name="T0" fmla="*/ 136 w 806"/>
              <a:gd name="T1" fmla="*/ 970 h 1196"/>
              <a:gd name="T2" fmla="*/ 212 w 806"/>
              <a:gd name="T3" fmla="*/ 994 h 1196"/>
              <a:gd name="T4" fmla="*/ 248 w 806"/>
              <a:gd name="T5" fmla="*/ 1018 h 1196"/>
              <a:gd name="T6" fmla="*/ 263 w 806"/>
              <a:gd name="T7" fmla="*/ 1045 h 1196"/>
              <a:gd name="T8" fmla="*/ 271 w 806"/>
              <a:gd name="T9" fmla="*/ 1080 h 1196"/>
              <a:gd name="T10" fmla="*/ 310 w 806"/>
              <a:gd name="T11" fmla="*/ 1086 h 1196"/>
              <a:gd name="T12" fmla="*/ 349 w 806"/>
              <a:gd name="T13" fmla="*/ 1125 h 1196"/>
              <a:gd name="T14" fmla="*/ 394 w 806"/>
              <a:gd name="T15" fmla="*/ 1173 h 1196"/>
              <a:gd name="T16" fmla="*/ 527 w 806"/>
              <a:gd name="T17" fmla="*/ 1188 h 1196"/>
              <a:gd name="T18" fmla="*/ 583 w 806"/>
              <a:gd name="T19" fmla="*/ 1126 h 1196"/>
              <a:gd name="T20" fmla="*/ 592 w 806"/>
              <a:gd name="T21" fmla="*/ 1092 h 1196"/>
              <a:gd name="T22" fmla="*/ 575 w 806"/>
              <a:gd name="T23" fmla="*/ 1075 h 1196"/>
              <a:gd name="T24" fmla="*/ 598 w 806"/>
              <a:gd name="T25" fmla="*/ 1065 h 1196"/>
              <a:gd name="T26" fmla="*/ 626 w 806"/>
              <a:gd name="T27" fmla="*/ 1057 h 1196"/>
              <a:gd name="T28" fmla="*/ 682 w 806"/>
              <a:gd name="T29" fmla="*/ 997 h 1196"/>
              <a:gd name="T30" fmla="*/ 664 w 806"/>
              <a:gd name="T31" fmla="*/ 988 h 1196"/>
              <a:gd name="T32" fmla="*/ 668 w 806"/>
              <a:gd name="T33" fmla="*/ 979 h 1196"/>
              <a:gd name="T34" fmla="*/ 694 w 806"/>
              <a:gd name="T35" fmla="*/ 970 h 1196"/>
              <a:gd name="T36" fmla="*/ 748 w 806"/>
              <a:gd name="T37" fmla="*/ 937 h 1196"/>
              <a:gd name="T38" fmla="*/ 799 w 806"/>
              <a:gd name="T39" fmla="*/ 930 h 1196"/>
              <a:gd name="T40" fmla="*/ 805 w 806"/>
              <a:gd name="T41" fmla="*/ 928 h 1196"/>
              <a:gd name="T42" fmla="*/ 806 w 806"/>
              <a:gd name="T43" fmla="*/ 1 h 1196"/>
              <a:gd name="T44" fmla="*/ 805 w 806"/>
              <a:gd name="T45" fmla="*/ 0 h 1196"/>
              <a:gd name="T46" fmla="*/ 763 w 806"/>
              <a:gd name="T47" fmla="*/ 12 h 1196"/>
              <a:gd name="T48" fmla="*/ 749 w 806"/>
              <a:gd name="T49" fmla="*/ 61 h 1196"/>
              <a:gd name="T50" fmla="*/ 764 w 806"/>
              <a:gd name="T51" fmla="*/ 75 h 1196"/>
              <a:gd name="T52" fmla="*/ 760 w 806"/>
              <a:gd name="T53" fmla="*/ 87 h 1196"/>
              <a:gd name="T54" fmla="*/ 733 w 806"/>
              <a:gd name="T55" fmla="*/ 82 h 1196"/>
              <a:gd name="T56" fmla="*/ 683 w 806"/>
              <a:gd name="T57" fmla="*/ 111 h 1196"/>
              <a:gd name="T58" fmla="*/ 641 w 806"/>
              <a:gd name="T59" fmla="*/ 186 h 1196"/>
              <a:gd name="T60" fmla="*/ 527 w 806"/>
              <a:gd name="T61" fmla="*/ 304 h 1196"/>
              <a:gd name="T62" fmla="*/ 463 w 806"/>
              <a:gd name="T63" fmla="*/ 342 h 1196"/>
              <a:gd name="T64" fmla="*/ 446 w 806"/>
              <a:gd name="T65" fmla="*/ 370 h 1196"/>
              <a:gd name="T66" fmla="*/ 422 w 806"/>
              <a:gd name="T67" fmla="*/ 399 h 1196"/>
              <a:gd name="T68" fmla="*/ 410 w 806"/>
              <a:gd name="T69" fmla="*/ 433 h 1196"/>
              <a:gd name="T70" fmla="*/ 386 w 806"/>
              <a:gd name="T71" fmla="*/ 438 h 1196"/>
              <a:gd name="T72" fmla="*/ 388 w 806"/>
              <a:gd name="T73" fmla="*/ 450 h 1196"/>
              <a:gd name="T74" fmla="*/ 406 w 806"/>
              <a:gd name="T75" fmla="*/ 462 h 1196"/>
              <a:gd name="T76" fmla="*/ 338 w 806"/>
              <a:gd name="T77" fmla="*/ 535 h 1196"/>
              <a:gd name="T78" fmla="*/ 170 w 806"/>
              <a:gd name="T79" fmla="*/ 543 h 1196"/>
              <a:gd name="T80" fmla="*/ 82 w 806"/>
              <a:gd name="T81" fmla="*/ 571 h 1196"/>
              <a:gd name="T82" fmla="*/ 37 w 806"/>
              <a:gd name="T83" fmla="*/ 624 h 1196"/>
              <a:gd name="T84" fmla="*/ 5 w 806"/>
              <a:gd name="T85" fmla="*/ 717 h 1196"/>
              <a:gd name="T86" fmla="*/ 67 w 806"/>
              <a:gd name="T87" fmla="*/ 856 h 1196"/>
              <a:gd name="T88" fmla="*/ 106 w 806"/>
              <a:gd name="T89" fmla="*/ 900 h 1196"/>
              <a:gd name="T90" fmla="*/ 136 w 806"/>
              <a:gd name="T91" fmla="*/ 970 h 1196"/>
              <a:gd name="T92" fmla="*/ 0 w 806"/>
              <a:gd name="T93" fmla="*/ 0 h 1196"/>
              <a:gd name="T94" fmla="*/ 806 w 806"/>
              <a:gd name="T95" fmla="*/ 1196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806" h="1196">
                <a:moveTo>
                  <a:pt x="136" y="970"/>
                </a:moveTo>
                <a:cubicBezTo>
                  <a:pt x="154" y="986"/>
                  <a:pt x="193" y="986"/>
                  <a:pt x="212" y="994"/>
                </a:cubicBezTo>
                <a:cubicBezTo>
                  <a:pt x="231" y="1002"/>
                  <a:pt x="240" y="1010"/>
                  <a:pt x="248" y="1018"/>
                </a:cubicBezTo>
                <a:cubicBezTo>
                  <a:pt x="256" y="1026"/>
                  <a:pt x="259" y="1035"/>
                  <a:pt x="263" y="1045"/>
                </a:cubicBezTo>
                <a:cubicBezTo>
                  <a:pt x="267" y="1055"/>
                  <a:pt x="263" y="1073"/>
                  <a:pt x="271" y="1080"/>
                </a:cubicBezTo>
                <a:cubicBezTo>
                  <a:pt x="279" y="1087"/>
                  <a:pt x="297" y="1079"/>
                  <a:pt x="310" y="1086"/>
                </a:cubicBezTo>
                <a:cubicBezTo>
                  <a:pt x="323" y="1093"/>
                  <a:pt x="335" y="1110"/>
                  <a:pt x="349" y="1125"/>
                </a:cubicBezTo>
                <a:cubicBezTo>
                  <a:pt x="363" y="1140"/>
                  <a:pt x="364" y="1163"/>
                  <a:pt x="394" y="1173"/>
                </a:cubicBezTo>
                <a:cubicBezTo>
                  <a:pt x="424" y="1183"/>
                  <a:pt x="496" y="1196"/>
                  <a:pt x="527" y="1188"/>
                </a:cubicBezTo>
                <a:cubicBezTo>
                  <a:pt x="558" y="1180"/>
                  <a:pt x="572" y="1142"/>
                  <a:pt x="583" y="1126"/>
                </a:cubicBezTo>
                <a:cubicBezTo>
                  <a:pt x="594" y="1110"/>
                  <a:pt x="593" y="1100"/>
                  <a:pt x="592" y="1092"/>
                </a:cubicBezTo>
                <a:cubicBezTo>
                  <a:pt x="591" y="1084"/>
                  <a:pt x="574" y="1079"/>
                  <a:pt x="575" y="1075"/>
                </a:cubicBezTo>
                <a:cubicBezTo>
                  <a:pt x="576" y="1071"/>
                  <a:pt x="590" y="1068"/>
                  <a:pt x="598" y="1065"/>
                </a:cubicBezTo>
                <a:cubicBezTo>
                  <a:pt x="606" y="1062"/>
                  <a:pt x="612" y="1068"/>
                  <a:pt x="626" y="1057"/>
                </a:cubicBezTo>
                <a:cubicBezTo>
                  <a:pt x="640" y="1046"/>
                  <a:pt x="676" y="1008"/>
                  <a:pt x="682" y="997"/>
                </a:cubicBezTo>
                <a:cubicBezTo>
                  <a:pt x="688" y="986"/>
                  <a:pt x="666" y="991"/>
                  <a:pt x="664" y="988"/>
                </a:cubicBezTo>
                <a:cubicBezTo>
                  <a:pt x="662" y="985"/>
                  <a:pt x="663" y="982"/>
                  <a:pt x="668" y="979"/>
                </a:cubicBezTo>
                <a:cubicBezTo>
                  <a:pt x="673" y="976"/>
                  <a:pt x="681" y="977"/>
                  <a:pt x="694" y="970"/>
                </a:cubicBezTo>
                <a:cubicBezTo>
                  <a:pt x="707" y="963"/>
                  <a:pt x="731" y="944"/>
                  <a:pt x="748" y="937"/>
                </a:cubicBezTo>
                <a:cubicBezTo>
                  <a:pt x="765" y="930"/>
                  <a:pt x="790" y="931"/>
                  <a:pt x="799" y="930"/>
                </a:cubicBezTo>
                <a:lnTo>
                  <a:pt x="805" y="928"/>
                </a:lnTo>
                <a:lnTo>
                  <a:pt x="806" y="1"/>
                </a:lnTo>
                <a:lnTo>
                  <a:pt x="805" y="0"/>
                </a:lnTo>
                <a:cubicBezTo>
                  <a:pt x="798" y="2"/>
                  <a:pt x="772" y="2"/>
                  <a:pt x="763" y="12"/>
                </a:cubicBezTo>
                <a:cubicBezTo>
                  <a:pt x="754" y="22"/>
                  <a:pt x="749" y="51"/>
                  <a:pt x="749" y="61"/>
                </a:cubicBezTo>
                <a:cubicBezTo>
                  <a:pt x="749" y="71"/>
                  <a:pt x="762" y="71"/>
                  <a:pt x="764" y="75"/>
                </a:cubicBezTo>
                <a:cubicBezTo>
                  <a:pt x="766" y="79"/>
                  <a:pt x="765" y="86"/>
                  <a:pt x="760" y="87"/>
                </a:cubicBezTo>
                <a:cubicBezTo>
                  <a:pt x="755" y="88"/>
                  <a:pt x="746" y="78"/>
                  <a:pt x="733" y="82"/>
                </a:cubicBezTo>
                <a:cubicBezTo>
                  <a:pt x="720" y="86"/>
                  <a:pt x="698" y="94"/>
                  <a:pt x="683" y="111"/>
                </a:cubicBezTo>
                <a:cubicBezTo>
                  <a:pt x="668" y="128"/>
                  <a:pt x="667" y="154"/>
                  <a:pt x="641" y="186"/>
                </a:cubicBezTo>
                <a:cubicBezTo>
                  <a:pt x="615" y="218"/>
                  <a:pt x="557" y="278"/>
                  <a:pt x="527" y="304"/>
                </a:cubicBezTo>
                <a:cubicBezTo>
                  <a:pt x="497" y="330"/>
                  <a:pt x="476" y="331"/>
                  <a:pt x="463" y="342"/>
                </a:cubicBezTo>
                <a:cubicBezTo>
                  <a:pt x="450" y="353"/>
                  <a:pt x="453" y="360"/>
                  <a:pt x="446" y="370"/>
                </a:cubicBezTo>
                <a:cubicBezTo>
                  <a:pt x="439" y="380"/>
                  <a:pt x="428" y="389"/>
                  <a:pt x="422" y="399"/>
                </a:cubicBezTo>
                <a:cubicBezTo>
                  <a:pt x="416" y="409"/>
                  <a:pt x="416" y="426"/>
                  <a:pt x="410" y="433"/>
                </a:cubicBezTo>
                <a:cubicBezTo>
                  <a:pt x="404" y="440"/>
                  <a:pt x="390" y="435"/>
                  <a:pt x="386" y="438"/>
                </a:cubicBezTo>
                <a:cubicBezTo>
                  <a:pt x="382" y="441"/>
                  <a:pt x="385" y="446"/>
                  <a:pt x="388" y="450"/>
                </a:cubicBezTo>
                <a:cubicBezTo>
                  <a:pt x="391" y="454"/>
                  <a:pt x="414" y="448"/>
                  <a:pt x="406" y="462"/>
                </a:cubicBezTo>
                <a:cubicBezTo>
                  <a:pt x="398" y="476"/>
                  <a:pt x="377" y="522"/>
                  <a:pt x="338" y="535"/>
                </a:cubicBezTo>
                <a:cubicBezTo>
                  <a:pt x="299" y="548"/>
                  <a:pt x="213" y="537"/>
                  <a:pt x="170" y="543"/>
                </a:cubicBezTo>
                <a:cubicBezTo>
                  <a:pt x="127" y="549"/>
                  <a:pt x="104" y="558"/>
                  <a:pt x="82" y="571"/>
                </a:cubicBezTo>
                <a:cubicBezTo>
                  <a:pt x="60" y="584"/>
                  <a:pt x="50" y="600"/>
                  <a:pt x="37" y="624"/>
                </a:cubicBezTo>
                <a:cubicBezTo>
                  <a:pt x="24" y="648"/>
                  <a:pt x="0" y="678"/>
                  <a:pt x="5" y="717"/>
                </a:cubicBezTo>
                <a:cubicBezTo>
                  <a:pt x="10" y="756"/>
                  <a:pt x="50" y="826"/>
                  <a:pt x="67" y="856"/>
                </a:cubicBezTo>
                <a:cubicBezTo>
                  <a:pt x="84" y="886"/>
                  <a:pt x="95" y="881"/>
                  <a:pt x="106" y="900"/>
                </a:cubicBezTo>
                <a:cubicBezTo>
                  <a:pt x="117" y="919"/>
                  <a:pt x="118" y="954"/>
                  <a:pt x="136" y="970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rgbClr val="008EEE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直接连接符 8202"/>
          <p:cNvSpPr>
            <a:spLocks noChangeShapeType="1"/>
          </p:cNvSpPr>
          <p:nvPr/>
        </p:nvSpPr>
        <p:spPr bwMode="auto">
          <a:xfrm>
            <a:off x="8984190" y="1143000"/>
            <a:ext cx="0" cy="3733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任意多边形 8203"/>
          <p:cNvSpPr>
            <a:spLocks noChangeArrowheads="1"/>
          </p:cNvSpPr>
          <p:nvPr/>
        </p:nvSpPr>
        <p:spPr bwMode="auto">
          <a:xfrm>
            <a:off x="8682565" y="1300163"/>
            <a:ext cx="204788" cy="311150"/>
          </a:xfrm>
          <a:custGeom>
            <a:avLst/>
            <a:gdLst>
              <a:gd name="T0" fmla="*/ 0 w 171"/>
              <a:gd name="T1" fmla="*/ 195 h 196"/>
              <a:gd name="T2" fmla="*/ 31 w 171"/>
              <a:gd name="T3" fmla="*/ 188 h 196"/>
              <a:gd name="T4" fmla="*/ 99 w 171"/>
              <a:gd name="T5" fmla="*/ 146 h 196"/>
              <a:gd name="T6" fmla="*/ 126 w 171"/>
              <a:gd name="T7" fmla="*/ 74 h 196"/>
              <a:gd name="T8" fmla="*/ 144 w 171"/>
              <a:gd name="T9" fmla="*/ 53 h 196"/>
              <a:gd name="T10" fmla="*/ 162 w 171"/>
              <a:gd name="T11" fmla="*/ 45 h 196"/>
              <a:gd name="T12" fmla="*/ 165 w 171"/>
              <a:gd name="T13" fmla="*/ 27 h 196"/>
              <a:gd name="T14" fmla="*/ 171 w 171"/>
              <a:gd name="T15" fmla="*/ 0 h 196"/>
              <a:gd name="T16" fmla="*/ 0 w 171"/>
              <a:gd name="T17" fmla="*/ 0 h 196"/>
              <a:gd name="T18" fmla="*/ 171 w 171"/>
              <a:gd name="T19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71" h="196">
                <a:moveTo>
                  <a:pt x="0" y="195"/>
                </a:moveTo>
                <a:cubicBezTo>
                  <a:pt x="5" y="194"/>
                  <a:pt x="15" y="196"/>
                  <a:pt x="31" y="188"/>
                </a:cubicBezTo>
                <a:cubicBezTo>
                  <a:pt x="47" y="180"/>
                  <a:pt x="83" y="165"/>
                  <a:pt x="99" y="146"/>
                </a:cubicBezTo>
                <a:cubicBezTo>
                  <a:pt x="115" y="127"/>
                  <a:pt x="119" y="89"/>
                  <a:pt x="126" y="74"/>
                </a:cubicBezTo>
                <a:cubicBezTo>
                  <a:pt x="133" y="59"/>
                  <a:pt x="138" y="58"/>
                  <a:pt x="144" y="53"/>
                </a:cubicBezTo>
                <a:cubicBezTo>
                  <a:pt x="150" y="48"/>
                  <a:pt x="159" y="49"/>
                  <a:pt x="162" y="45"/>
                </a:cubicBezTo>
                <a:cubicBezTo>
                  <a:pt x="165" y="41"/>
                  <a:pt x="164" y="34"/>
                  <a:pt x="165" y="27"/>
                </a:cubicBezTo>
                <a:cubicBezTo>
                  <a:pt x="166" y="20"/>
                  <a:pt x="170" y="6"/>
                  <a:pt x="171" y="0"/>
                </a:cubicBezTo>
              </a:path>
            </a:pathLst>
          </a:custGeom>
          <a:noFill/>
          <a:ln w="317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任意多边形 8204"/>
          <p:cNvSpPr>
            <a:spLocks noChangeArrowheads="1"/>
          </p:cNvSpPr>
          <p:nvPr/>
        </p:nvSpPr>
        <p:spPr bwMode="auto">
          <a:xfrm>
            <a:off x="8058678" y="1914525"/>
            <a:ext cx="642937" cy="1096963"/>
          </a:xfrm>
          <a:custGeom>
            <a:avLst/>
            <a:gdLst>
              <a:gd name="T0" fmla="*/ 541 w 541"/>
              <a:gd name="T1" fmla="*/ 675 h 691"/>
              <a:gd name="T2" fmla="*/ 523 w 541"/>
              <a:gd name="T3" fmla="*/ 684 h 691"/>
              <a:gd name="T4" fmla="*/ 478 w 541"/>
              <a:gd name="T5" fmla="*/ 677 h 691"/>
              <a:gd name="T6" fmla="*/ 415 w 541"/>
              <a:gd name="T7" fmla="*/ 690 h 691"/>
              <a:gd name="T8" fmla="*/ 387 w 541"/>
              <a:gd name="T9" fmla="*/ 686 h 691"/>
              <a:gd name="T10" fmla="*/ 364 w 541"/>
              <a:gd name="T11" fmla="*/ 659 h 691"/>
              <a:gd name="T12" fmla="*/ 354 w 541"/>
              <a:gd name="T13" fmla="*/ 648 h 691"/>
              <a:gd name="T14" fmla="*/ 333 w 541"/>
              <a:gd name="T15" fmla="*/ 638 h 691"/>
              <a:gd name="T16" fmla="*/ 316 w 541"/>
              <a:gd name="T17" fmla="*/ 615 h 691"/>
              <a:gd name="T18" fmla="*/ 324 w 541"/>
              <a:gd name="T19" fmla="*/ 608 h 691"/>
              <a:gd name="T20" fmla="*/ 360 w 541"/>
              <a:gd name="T21" fmla="*/ 602 h 691"/>
              <a:gd name="T22" fmla="*/ 363 w 541"/>
              <a:gd name="T23" fmla="*/ 555 h 691"/>
              <a:gd name="T24" fmla="*/ 378 w 541"/>
              <a:gd name="T25" fmla="*/ 534 h 691"/>
              <a:gd name="T26" fmla="*/ 373 w 541"/>
              <a:gd name="T27" fmla="*/ 519 h 691"/>
              <a:gd name="T28" fmla="*/ 336 w 541"/>
              <a:gd name="T29" fmla="*/ 480 h 691"/>
              <a:gd name="T30" fmla="*/ 328 w 541"/>
              <a:gd name="T31" fmla="*/ 446 h 691"/>
              <a:gd name="T32" fmla="*/ 277 w 541"/>
              <a:gd name="T33" fmla="*/ 458 h 691"/>
              <a:gd name="T34" fmla="*/ 246 w 541"/>
              <a:gd name="T35" fmla="*/ 432 h 691"/>
              <a:gd name="T36" fmla="*/ 228 w 541"/>
              <a:gd name="T37" fmla="*/ 429 h 691"/>
              <a:gd name="T38" fmla="*/ 207 w 541"/>
              <a:gd name="T39" fmla="*/ 432 h 691"/>
              <a:gd name="T40" fmla="*/ 174 w 541"/>
              <a:gd name="T41" fmla="*/ 425 h 691"/>
              <a:gd name="T42" fmla="*/ 162 w 541"/>
              <a:gd name="T43" fmla="*/ 434 h 691"/>
              <a:gd name="T44" fmla="*/ 168 w 541"/>
              <a:gd name="T45" fmla="*/ 450 h 691"/>
              <a:gd name="T46" fmla="*/ 153 w 541"/>
              <a:gd name="T47" fmla="*/ 453 h 691"/>
              <a:gd name="T48" fmla="*/ 138 w 541"/>
              <a:gd name="T49" fmla="*/ 462 h 691"/>
              <a:gd name="T50" fmla="*/ 127 w 541"/>
              <a:gd name="T51" fmla="*/ 497 h 691"/>
              <a:gd name="T52" fmla="*/ 115 w 541"/>
              <a:gd name="T53" fmla="*/ 492 h 691"/>
              <a:gd name="T54" fmla="*/ 117 w 541"/>
              <a:gd name="T55" fmla="*/ 473 h 691"/>
              <a:gd name="T56" fmla="*/ 126 w 541"/>
              <a:gd name="T57" fmla="*/ 456 h 691"/>
              <a:gd name="T58" fmla="*/ 103 w 541"/>
              <a:gd name="T59" fmla="*/ 438 h 691"/>
              <a:gd name="T60" fmla="*/ 81 w 541"/>
              <a:gd name="T61" fmla="*/ 419 h 691"/>
              <a:gd name="T62" fmla="*/ 81 w 541"/>
              <a:gd name="T63" fmla="*/ 405 h 691"/>
              <a:gd name="T64" fmla="*/ 61 w 541"/>
              <a:gd name="T65" fmla="*/ 378 h 691"/>
              <a:gd name="T66" fmla="*/ 49 w 541"/>
              <a:gd name="T67" fmla="*/ 341 h 691"/>
              <a:gd name="T68" fmla="*/ 6 w 541"/>
              <a:gd name="T69" fmla="*/ 279 h 691"/>
              <a:gd name="T70" fmla="*/ 13 w 541"/>
              <a:gd name="T71" fmla="*/ 210 h 691"/>
              <a:gd name="T72" fmla="*/ 28 w 541"/>
              <a:gd name="T73" fmla="*/ 189 h 691"/>
              <a:gd name="T74" fmla="*/ 46 w 541"/>
              <a:gd name="T75" fmla="*/ 162 h 691"/>
              <a:gd name="T76" fmla="*/ 45 w 541"/>
              <a:gd name="T77" fmla="*/ 134 h 691"/>
              <a:gd name="T78" fmla="*/ 78 w 541"/>
              <a:gd name="T79" fmla="*/ 107 h 691"/>
              <a:gd name="T80" fmla="*/ 114 w 541"/>
              <a:gd name="T81" fmla="*/ 93 h 691"/>
              <a:gd name="T82" fmla="*/ 156 w 541"/>
              <a:gd name="T83" fmla="*/ 114 h 691"/>
              <a:gd name="T84" fmla="*/ 174 w 541"/>
              <a:gd name="T85" fmla="*/ 147 h 691"/>
              <a:gd name="T86" fmla="*/ 205 w 541"/>
              <a:gd name="T87" fmla="*/ 153 h 691"/>
              <a:gd name="T88" fmla="*/ 246 w 541"/>
              <a:gd name="T89" fmla="*/ 116 h 691"/>
              <a:gd name="T90" fmla="*/ 289 w 541"/>
              <a:gd name="T91" fmla="*/ 114 h 691"/>
              <a:gd name="T92" fmla="*/ 310 w 541"/>
              <a:gd name="T93" fmla="*/ 104 h 691"/>
              <a:gd name="T94" fmla="*/ 328 w 541"/>
              <a:gd name="T95" fmla="*/ 99 h 691"/>
              <a:gd name="T96" fmla="*/ 333 w 541"/>
              <a:gd name="T97" fmla="*/ 71 h 691"/>
              <a:gd name="T98" fmla="*/ 348 w 541"/>
              <a:gd name="T99" fmla="*/ 47 h 691"/>
              <a:gd name="T100" fmla="*/ 360 w 541"/>
              <a:gd name="T101" fmla="*/ 36 h 691"/>
              <a:gd name="T102" fmla="*/ 376 w 541"/>
              <a:gd name="T103" fmla="*/ 21 h 691"/>
              <a:gd name="T104" fmla="*/ 372 w 541"/>
              <a:gd name="T105" fmla="*/ 0 h 691"/>
              <a:gd name="T106" fmla="*/ 0 w 541"/>
              <a:gd name="T107" fmla="*/ 0 h 691"/>
              <a:gd name="T108" fmla="*/ 541 w 541"/>
              <a:gd name="T109" fmla="*/ 691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T106" t="T107" r="T108" b="T109"/>
            <a:pathLst>
              <a:path w="541" h="691">
                <a:moveTo>
                  <a:pt x="541" y="675"/>
                </a:moveTo>
                <a:cubicBezTo>
                  <a:pt x="538" y="676"/>
                  <a:pt x="533" y="684"/>
                  <a:pt x="523" y="684"/>
                </a:cubicBezTo>
                <a:cubicBezTo>
                  <a:pt x="513" y="684"/>
                  <a:pt x="496" y="676"/>
                  <a:pt x="478" y="677"/>
                </a:cubicBezTo>
                <a:cubicBezTo>
                  <a:pt x="460" y="678"/>
                  <a:pt x="430" y="689"/>
                  <a:pt x="415" y="690"/>
                </a:cubicBezTo>
                <a:cubicBezTo>
                  <a:pt x="400" y="691"/>
                  <a:pt x="395" y="691"/>
                  <a:pt x="387" y="686"/>
                </a:cubicBezTo>
                <a:cubicBezTo>
                  <a:pt x="379" y="681"/>
                  <a:pt x="369" y="665"/>
                  <a:pt x="364" y="659"/>
                </a:cubicBezTo>
                <a:cubicBezTo>
                  <a:pt x="359" y="653"/>
                  <a:pt x="359" y="652"/>
                  <a:pt x="354" y="648"/>
                </a:cubicBezTo>
                <a:cubicBezTo>
                  <a:pt x="349" y="644"/>
                  <a:pt x="339" y="643"/>
                  <a:pt x="333" y="638"/>
                </a:cubicBezTo>
                <a:cubicBezTo>
                  <a:pt x="327" y="633"/>
                  <a:pt x="317" y="620"/>
                  <a:pt x="316" y="615"/>
                </a:cubicBezTo>
                <a:cubicBezTo>
                  <a:pt x="315" y="610"/>
                  <a:pt x="317" y="610"/>
                  <a:pt x="324" y="608"/>
                </a:cubicBezTo>
                <a:cubicBezTo>
                  <a:pt x="331" y="606"/>
                  <a:pt x="354" y="611"/>
                  <a:pt x="360" y="602"/>
                </a:cubicBezTo>
                <a:cubicBezTo>
                  <a:pt x="366" y="593"/>
                  <a:pt x="360" y="566"/>
                  <a:pt x="363" y="555"/>
                </a:cubicBezTo>
                <a:cubicBezTo>
                  <a:pt x="366" y="544"/>
                  <a:pt x="376" y="540"/>
                  <a:pt x="378" y="534"/>
                </a:cubicBezTo>
                <a:cubicBezTo>
                  <a:pt x="380" y="528"/>
                  <a:pt x="380" y="528"/>
                  <a:pt x="373" y="519"/>
                </a:cubicBezTo>
                <a:cubicBezTo>
                  <a:pt x="366" y="510"/>
                  <a:pt x="344" y="492"/>
                  <a:pt x="336" y="480"/>
                </a:cubicBezTo>
                <a:cubicBezTo>
                  <a:pt x="328" y="468"/>
                  <a:pt x="338" y="450"/>
                  <a:pt x="328" y="446"/>
                </a:cubicBezTo>
                <a:cubicBezTo>
                  <a:pt x="318" y="442"/>
                  <a:pt x="291" y="460"/>
                  <a:pt x="277" y="458"/>
                </a:cubicBezTo>
                <a:cubicBezTo>
                  <a:pt x="263" y="456"/>
                  <a:pt x="254" y="437"/>
                  <a:pt x="246" y="432"/>
                </a:cubicBezTo>
                <a:cubicBezTo>
                  <a:pt x="238" y="427"/>
                  <a:pt x="234" y="429"/>
                  <a:pt x="228" y="429"/>
                </a:cubicBezTo>
                <a:cubicBezTo>
                  <a:pt x="222" y="429"/>
                  <a:pt x="216" y="433"/>
                  <a:pt x="207" y="432"/>
                </a:cubicBezTo>
                <a:cubicBezTo>
                  <a:pt x="198" y="431"/>
                  <a:pt x="181" y="425"/>
                  <a:pt x="174" y="425"/>
                </a:cubicBezTo>
                <a:cubicBezTo>
                  <a:pt x="167" y="425"/>
                  <a:pt x="163" y="430"/>
                  <a:pt x="162" y="434"/>
                </a:cubicBezTo>
                <a:cubicBezTo>
                  <a:pt x="161" y="438"/>
                  <a:pt x="169" y="447"/>
                  <a:pt x="168" y="450"/>
                </a:cubicBezTo>
                <a:cubicBezTo>
                  <a:pt x="167" y="453"/>
                  <a:pt x="158" y="451"/>
                  <a:pt x="153" y="453"/>
                </a:cubicBezTo>
                <a:cubicBezTo>
                  <a:pt x="148" y="455"/>
                  <a:pt x="142" y="455"/>
                  <a:pt x="138" y="462"/>
                </a:cubicBezTo>
                <a:cubicBezTo>
                  <a:pt x="134" y="469"/>
                  <a:pt x="131" y="492"/>
                  <a:pt x="127" y="497"/>
                </a:cubicBezTo>
                <a:cubicBezTo>
                  <a:pt x="123" y="502"/>
                  <a:pt x="117" y="496"/>
                  <a:pt x="115" y="492"/>
                </a:cubicBezTo>
                <a:cubicBezTo>
                  <a:pt x="113" y="488"/>
                  <a:pt x="115" y="479"/>
                  <a:pt x="117" y="473"/>
                </a:cubicBezTo>
                <a:cubicBezTo>
                  <a:pt x="119" y="467"/>
                  <a:pt x="128" y="462"/>
                  <a:pt x="126" y="456"/>
                </a:cubicBezTo>
                <a:cubicBezTo>
                  <a:pt x="124" y="450"/>
                  <a:pt x="110" y="444"/>
                  <a:pt x="103" y="438"/>
                </a:cubicBezTo>
                <a:cubicBezTo>
                  <a:pt x="96" y="432"/>
                  <a:pt x="85" y="424"/>
                  <a:pt x="81" y="419"/>
                </a:cubicBezTo>
                <a:cubicBezTo>
                  <a:pt x="77" y="414"/>
                  <a:pt x="84" y="412"/>
                  <a:pt x="81" y="405"/>
                </a:cubicBezTo>
                <a:cubicBezTo>
                  <a:pt x="78" y="398"/>
                  <a:pt x="66" y="389"/>
                  <a:pt x="61" y="378"/>
                </a:cubicBezTo>
                <a:cubicBezTo>
                  <a:pt x="56" y="367"/>
                  <a:pt x="58" y="357"/>
                  <a:pt x="49" y="341"/>
                </a:cubicBezTo>
                <a:cubicBezTo>
                  <a:pt x="40" y="325"/>
                  <a:pt x="12" y="301"/>
                  <a:pt x="6" y="279"/>
                </a:cubicBezTo>
                <a:cubicBezTo>
                  <a:pt x="0" y="257"/>
                  <a:pt x="9" y="225"/>
                  <a:pt x="13" y="210"/>
                </a:cubicBezTo>
                <a:cubicBezTo>
                  <a:pt x="17" y="195"/>
                  <a:pt x="23" y="197"/>
                  <a:pt x="28" y="189"/>
                </a:cubicBezTo>
                <a:cubicBezTo>
                  <a:pt x="33" y="181"/>
                  <a:pt x="43" y="171"/>
                  <a:pt x="46" y="162"/>
                </a:cubicBezTo>
                <a:cubicBezTo>
                  <a:pt x="49" y="153"/>
                  <a:pt x="40" y="143"/>
                  <a:pt x="45" y="134"/>
                </a:cubicBezTo>
                <a:cubicBezTo>
                  <a:pt x="50" y="125"/>
                  <a:pt x="67" y="114"/>
                  <a:pt x="78" y="107"/>
                </a:cubicBezTo>
                <a:cubicBezTo>
                  <a:pt x="89" y="100"/>
                  <a:pt x="101" y="92"/>
                  <a:pt x="114" y="93"/>
                </a:cubicBezTo>
                <a:cubicBezTo>
                  <a:pt x="127" y="94"/>
                  <a:pt x="146" y="105"/>
                  <a:pt x="156" y="114"/>
                </a:cubicBezTo>
                <a:cubicBezTo>
                  <a:pt x="166" y="123"/>
                  <a:pt x="166" y="140"/>
                  <a:pt x="174" y="147"/>
                </a:cubicBezTo>
                <a:cubicBezTo>
                  <a:pt x="182" y="154"/>
                  <a:pt x="193" y="158"/>
                  <a:pt x="205" y="153"/>
                </a:cubicBezTo>
                <a:cubicBezTo>
                  <a:pt x="217" y="148"/>
                  <a:pt x="232" y="122"/>
                  <a:pt x="246" y="116"/>
                </a:cubicBezTo>
                <a:cubicBezTo>
                  <a:pt x="260" y="110"/>
                  <a:pt x="278" y="116"/>
                  <a:pt x="289" y="114"/>
                </a:cubicBezTo>
                <a:cubicBezTo>
                  <a:pt x="300" y="112"/>
                  <a:pt x="304" y="106"/>
                  <a:pt x="310" y="104"/>
                </a:cubicBezTo>
                <a:cubicBezTo>
                  <a:pt x="316" y="102"/>
                  <a:pt x="324" y="104"/>
                  <a:pt x="328" y="99"/>
                </a:cubicBezTo>
                <a:cubicBezTo>
                  <a:pt x="332" y="94"/>
                  <a:pt x="330" y="80"/>
                  <a:pt x="333" y="71"/>
                </a:cubicBezTo>
                <a:cubicBezTo>
                  <a:pt x="336" y="62"/>
                  <a:pt x="344" y="53"/>
                  <a:pt x="348" y="47"/>
                </a:cubicBezTo>
                <a:cubicBezTo>
                  <a:pt x="352" y="41"/>
                  <a:pt x="355" y="40"/>
                  <a:pt x="360" y="36"/>
                </a:cubicBezTo>
                <a:cubicBezTo>
                  <a:pt x="365" y="32"/>
                  <a:pt x="374" y="27"/>
                  <a:pt x="376" y="21"/>
                </a:cubicBezTo>
                <a:cubicBezTo>
                  <a:pt x="378" y="15"/>
                  <a:pt x="373" y="4"/>
                  <a:pt x="372" y="0"/>
                </a:cubicBezTo>
              </a:path>
            </a:pathLst>
          </a:custGeom>
          <a:noFill/>
          <a:ln w="317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矩形 8206"/>
          <p:cNvSpPr>
            <a:spLocks noChangeAspect="1"/>
          </p:cNvSpPr>
          <p:nvPr/>
        </p:nvSpPr>
        <p:spPr bwMode="auto">
          <a:xfrm>
            <a:off x="8698440" y="1828800"/>
            <a:ext cx="193675" cy="214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3366FF"/>
                  </a:solidFill>
                  <a:round/>
                </a:ln>
                <a:solidFill>
                  <a:srgbClr val="3366FF"/>
                </a:solidFill>
                <a:latin typeface="宋体" panose="02010600030101010101" pitchFamily="2" charset="-122"/>
              </a:rPr>
              <a:t>渤</a:t>
            </a:r>
            <a:endParaRPr lang="zh-CN" altLang="en-US" sz="3600" i="1" kern="10">
              <a:ln w="9525">
                <a:solidFill>
                  <a:srgbClr val="3366FF"/>
                </a:solidFill>
                <a:round/>
              </a:ln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10252" name="矩形 8207"/>
          <p:cNvSpPr>
            <a:spLocks noChangeAspect="1"/>
          </p:cNvSpPr>
          <p:nvPr/>
        </p:nvSpPr>
        <p:spPr bwMode="auto">
          <a:xfrm>
            <a:off x="8584140" y="2514600"/>
            <a:ext cx="193675" cy="214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3366FF"/>
                  </a:solidFill>
                  <a:round/>
                </a:ln>
                <a:solidFill>
                  <a:srgbClr val="3366FF"/>
                </a:solidFill>
                <a:latin typeface="宋体" panose="02010600030101010101" pitchFamily="2" charset="-122"/>
              </a:rPr>
              <a:t>海</a:t>
            </a:r>
            <a:endParaRPr lang="zh-CN" altLang="en-US" sz="3600" i="1" kern="10">
              <a:ln w="9525">
                <a:solidFill>
                  <a:srgbClr val="3366FF"/>
                </a:solidFill>
                <a:round/>
              </a:ln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10253" name="任意多边形 8208"/>
          <p:cNvSpPr>
            <a:spLocks noChangeArrowheads="1"/>
          </p:cNvSpPr>
          <p:nvPr/>
        </p:nvSpPr>
        <p:spPr bwMode="auto">
          <a:xfrm>
            <a:off x="4015315" y="1462088"/>
            <a:ext cx="1279525" cy="2147887"/>
          </a:xfrm>
          <a:custGeom>
            <a:avLst/>
            <a:gdLst>
              <a:gd name="T0" fmla="*/ 1074 w 1074"/>
              <a:gd name="T1" fmla="*/ 0 h 1353"/>
              <a:gd name="T2" fmla="*/ 1055 w 1074"/>
              <a:gd name="T3" fmla="*/ 65 h 1353"/>
              <a:gd name="T4" fmla="*/ 1029 w 1074"/>
              <a:gd name="T5" fmla="*/ 102 h 1353"/>
              <a:gd name="T6" fmla="*/ 969 w 1074"/>
              <a:gd name="T7" fmla="*/ 143 h 1353"/>
              <a:gd name="T8" fmla="*/ 953 w 1074"/>
              <a:gd name="T9" fmla="*/ 206 h 1353"/>
              <a:gd name="T10" fmla="*/ 972 w 1074"/>
              <a:gd name="T11" fmla="*/ 282 h 1353"/>
              <a:gd name="T12" fmla="*/ 965 w 1074"/>
              <a:gd name="T13" fmla="*/ 356 h 1353"/>
              <a:gd name="T14" fmla="*/ 962 w 1074"/>
              <a:gd name="T15" fmla="*/ 467 h 1353"/>
              <a:gd name="T16" fmla="*/ 921 w 1074"/>
              <a:gd name="T17" fmla="*/ 534 h 1353"/>
              <a:gd name="T18" fmla="*/ 891 w 1074"/>
              <a:gd name="T19" fmla="*/ 612 h 1353"/>
              <a:gd name="T20" fmla="*/ 813 w 1074"/>
              <a:gd name="T21" fmla="*/ 719 h 1353"/>
              <a:gd name="T22" fmla="*/ 768 w 1074"/>
              <a:gd name="T23" fmla="*/ 768 h 1353"/>
              <a:gd name="T24" fmla="*/ 710 w 1074"/>
              <a:gd name="T25" fmla="*/ 864 h 1353"/>
              <a:gd name="T26" fmla="*/ 510 w 1074"/>
              <a:gd name="T27" fmla="*/ 902 h 1353"/>
              <a:gd name="T28" fmla="*/ 408 w 1074"/>
              <a:gd name="T29" fmla="*/ 933 h 1353"/>
              <a:gd name="T30" fmla="*/ 353 w 1074"/>
              <a:gd name="T31" fmla="*/ 956 h 1353"/>
              <a:gd name="T32" fmla="*/ 362 w 1074"/>
              <a:gd name="T33" fmla="*/ 1029 h 1353"/>
              <a:gd name="T34" fmla="*/ 420 w 1074"/>
              <a:gd name="T35" fmla="*/ 1058 h 1353"/>
              <a:gd name="T36" fmla="*/ 432 w 1074"/>
              <a:gd name="T37" fmla="*/ 1118 h 1353"/>
              <a:gd name="T38" fmla="*/ 399 w 1074"/>
              <a:gd name="T39" fmla="*/ 1151 h 1353"/>
              <a:gd name="T40" fmla="*/ 378 w 1074"/>
              <a:gd name="T41" fmla="*/ 1176 h 1353"/>
              <a:gd name="T42" fmla="*/ 311 w 1074"/>
              <a:gd name="T43" fmla="*/ 1199 h 1353"/>
              <a:gd name="T44" fmla="*/ 266 w 1074"/>
              <a:gd name="T45" fmla="*/ 1239 h 1353"/>
              <a:gd name="T46" fmla="*/ 269 w 1074"/>
              <a:gd name="T47" fmla="*/ 1269 h 1353"/>
              <a:gd name="T48" fmla="*/ 213 w 1074"/>
              <a:gd name="T49" fmla="*/ 1272 h 1353"/>
              <a:gd name="T50" fmla="*/ 174 w 1074"/>
              <a:gd name="T51" fmla="*/ 1253 h 1353"/>
              <a:gd name="T52" fmla="*/ 111 w 1074"/>
              <a:gd name="T53" fmla="*/ 1251 h 1353"/>
              <a:gd name="T54" fmla="*/ 68 w 1074"/>
              <a:gd name="T55" fmla="*/ 1286 h 1353"/>
              <a:gd name="T56" fmla="*/ 102 w 1074"/>
              <a:gd name="T57" fmla="*/ 1295 h 1353"/>
              <a:gd name="T58" fmla="*/ 111 w 1074"/>
              <a:gd name="T59" fmla="*/ 1304 h 1353"/>
              <a:gd name="T60" fmla="*/ 81 w 1074"/>
              <a:gd name="T61" fmla="*/ 1329 h 1353"/>
              <a:gd name="T62" fmla="*/ 59 w 1074"/>
              <a:gd name="T63" fmla="*/ 1353 h 1353"/>
              <a:gd name="T64" fmla="*/ 0 w 1074"/>
              <a:gd name="T65" fmla="*/ 1328 h 1353"/>
              <a:gd name="T66" fmla="*/ 0 w 1074"/>
              <a:gd name="T67" fmla="*/ 0 h 1353"/>
              <a:gd name="T68" fmla="*/ 1074 w 1074"/>
              <a:gd name="T69" fmla="*/ 1353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1074" h="1353">
                <a:moveTo>
                  <a:pt x="1074" y="0"/>
                </a:moveTo>
                <a:cubicBezTo>
                  <a:pt x="1071" y="11"/>
                  <a:pt x="1062" y="48"/>
                  <a:pt x="1055" y="65"/>
                </a:cubicBezTo>
                <a:cubicBezTo>
                  <a:pt x="1048" y="82"/>
                  <a:pt x="1043" y="89"/>
                  <a:pt x="1029" y="102"/>
                </a:cubicBezTo>
                <a:cubicBezTo>
                  <a:pt x="1015" y="115"/>
                  <a:pt x="982" y="126"/>
                  <a:pt x="969" y="143"/>
                </a:cubicBezTo>
                <a:cubicBezTo>
                  <a:pt x="956" y="160"/>
                  <a:pt x="953" y="183"/>
                  <a:pt x="953" y="206"/>
                </a:cubicBezTo>
                <a:cubicBezTo>
                  <a:pt x="953" y="229"/>
                  <a:pt x="970" y="257"/>
                  <a:pt x="972" y="282"/>
                </a:cubicBezTo>
                <a:cubicBezTo>
                  <a:pt x="974" y="307"/>
                  <a:pt x="967" y="325"/>
                  <a:pt x="965" y="356"/>
                </a:cubicBezTo>
                <a:cubicBezTo>
                  <a:pt x="963" y="387"/>
                  <a:pt x="969" y="437"/>
                  <a:pt x="962" y="467"/>
                </a:cubicBezTo>
                <a:cubicBezTo>
                  <a:pt x="955" y="497"/>
                  <a:pt x="933" y="510"/>
                  <a:pt x="921" y="534"/>
                </a:cubicBezTo>
                <a:cubicBezTo>
                  <a:pt x="909" y="558"/>
                  <a:pt x="909" y="581"/>
                  <a:pt x="891" y="612"/>
                </a:cubicBezTo>
                <a:cubicBezTo>
                  <a:pt x="873" y="643"/>
                  <a:pt x="833" y="693"/>
                  <a:pt x="813" y="719"/>
                </a:cubicBezTo>
                <a:cubicBezTo>
                  <a:pt x="793" y="745"/>
                  <a:pt x="785" y="744"/>
                  <a:pt x="768" y="768"/>
                </a:cubicBezTo>
                <a:cubicBezTo>
                  <a:pt x="751" y="792"/>
                  <a:pt x="753" y="842"/>
                  <a:pt x="710" y="864"/>
                </a:cubicBezTo>
                <a:cubicBezTo>
                  <a:pt x="667" y="886"/>
                  <a:pt x="560" y="891"/>
                  <a:pt x="510" y="902"/>
                </a:cubicBezTo>
                <a:cubicBezTo>
                  <a:pt x="460" y="913"/>
                  <a:pt x="434" y="924"/>
                  <a:pt x="408" y="933"/>
                </a:cubicBezTo>
                <a:cubicBezTo>
                  <a:pt x="382" y="942"/>
                  <a:pt x="361" y="940"/>
                  <a:pt x="353" y="956"/>
                </a:cubicBezTo>
                <a:cubicBezTo>
                  <a:pt x="345" y="972"/>
                  <a:pt x="351" y="1012"/>
                  <a:pt x="362" y="1029"/>
                </a:cubicBezTo>
                <a:cubicBezTo>
                  <a:pt x="373" y="1046"/>
                  <a:pt x="408" y="1043"/>
                  <a:pt x="420" y="1058"/>
                </a:cubicBezTo>
                <a:cubicBezTo>
                  <a:pt x="432" y="1073"/>
                  <a:pt x="435" y="1103"/>
                  <a:pt x="432" y="1118"/>
                </a:cubicBezTo>
                <a:cubicBezTo>
                  <a:pt x="429" y="1133"/>
                  <a:pt x="408" y="1141"/>
                  <a:pt x="399" y="1151"/>
                </a:cubicBezTo>
                <a:cubicBezTo>
                  <a:pt x="390" y="1161"/>
                  <a:pt x="393" y="1168"/>
                  <a:pt x="378" y="1176"/>
                </a:cubicBezTo>
                <a:cubicBezTo>
                  <a:pt x="363" y="1184"/>
                  <a:pt x="330" y="1189"/>
                  <a:pt x="311" y="1199"/>
                </a:cubicBezTo>
                <a:cubicBezTo>
                  <a:pt x="292" y="1209"/>
                  <a:pt x="273" y="1227"/>
                  <a:pt x="266" y="1239"/>
                </a:cubicBezTo>
                <a:cubicBezTo>
                  <a:pt x="259" y="1251"/>
                  <a:pt x="278" y="1263"/>
                  <a:pt x="269" y="1269"/>
                </a:cubicBezTo>
                <a:cubicBezTo>
                  <a:pt x="260" y="1275"/>
                  <a:pt x="229" y="1275"/>
                  <a:pt x="213" y="1272"/>
                </a:cubicBezTo>
                <a:cubicBezTo>
                  <a:pt x="197" y="1269"/>
                  <a:pt x="191" y="1257"/>
                  <a:pt x="174" y="1253"/>
                </a:cubicBezTo>
                <a:cubicBezTo>
                  <a:pt x="157" y="1249"/>
                  <a:pt x="129" y="1246"/>
                  <a:pt x="111" y="1251"/>
                </a:cubicBezTo>
                <a:cubicBezTo>
                  <a:pt x="93" y="1256"/>
                  <a:pt x="69" y="1279"/>
                  <a:pt x="68" y="1286"/>
                </a:cubicBezTo>
                <a:cubicBezTo>
                  <a:pt x="67" y="1293"/>
                  <a:pt x="95" y="1292"/>
                  <a:pt x="102" y="1295"/>
                </a:cubicBezTo>
                <a:cubicBezTo>
                  <a:pt x="109" y="1298"/>
                  <a:pt x="114" y="1298"/>
                  <a:pt x="111" y="1304"/>
                </a:cubicBezTo>
                <a:cubicBezTo>
                  <a:pt x="108" y="1310"/>
                  <a:pt x="90" y="1321"/>
                  <a:pt x="81" y="1329"/>
                </a:cubicBezTo>
                <a:cubicBezTo>
                  <a:pt x="72" y="1337"/>
                  <a:pt x="72" y="1353"/>
                  <a:pt x="59" y="1353"/>
                </a:cubicBezTo>
                <a:cubicBezTo>
                  <a:pt x="46" y="1353"/>
                  <a:pt x="12" y="1333"/>
                  <a:pt x="0" y="1328"/>
                </a:cubicBezTo>
              </a:path>
            </a:pathLst>
          </a:custGeom>
          <a:noFill/>
          <a:ln w="15875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任意多边形 8209"/>
          <p:cNvSpPr>
            <a:spLocks noChangeArrowheads="1"/>
          </p:cNvSpPr>
          <p:nvPr/>
        </p:nvSpPr>
        <p:spPr bwMode="auto">
          <a:xfrm>
            <a:off x="5247215" y="1130300"/>
            <a:ext cx="477838" cy="339725"/>
          </a:xfrm>
          <a:custGeom>
            <a:avLst/>
            <a:gdLst>
              <a:gd name="T0" fmla="*/ 361 w 402"/>
              <a:gd name="T1" fmla="*/ 196 h 214"/>
              <a:gd name="T2" fmla="*/ 369 w 402"/>
              <a:gd name="T3" fmla="*/ 137 h 214"/>
              <a:gd name="T4" fmla="*/ 390 w 402"/>
              <a:gd name="T5" fmla="*/ 70 h 214"/>
              <a:gd name="T6" fmla="*/ 297 w 402"/>
              <a:gd name="T7" fmla="*/ 31 h 214"/>
              <a:gd name="T8" fmla="*/ 240 w 402"/>
              <a:gd name="T9" fmla="*/ 23 h 214"/>
              <a:gd name="T10" fmla="*/ 202 w 402"/>
              <a:gd name="T11" fmla="*/ 31 h 214"/>
              <a:gd name="T12" fmla="*/ 132 w 402"/>
              <a:gd name="T13" fmla="*/ 1 h 214"/>
              <a:gd name="T14" fmla="*/ 33 w 402"/>
              <a:gd name="T15" fmla="*/ 35 h 214"/>
              <a:gd name="T16" fmla="*/ 1 w 402"/>
              <a:gd name="T17" fmla="*/ 133 h 214"/>
              <a:gd name="T18" fmla="*/ 37 w 402"/>
              <a:gd name="T19" fmla="*/ 214 h 214"/>
              <a:gd name="T20" fmla="*/ 0 w 402"/>
              <a:gd name="T21" fmla="*/ 0 h 214"/>
              <a:gd name="T22" fmla="*/ 402 w 402"/>
              <a:gd name="T23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402" h="214">
                <a:moveTo>
                  <a:pt x="361" y="196"/>
                </a:moveTo>
                <a:cubicBezTo>
                  <a:pt x="362" y="187"/>
                  <a:pt x="364" y="158"/>
                  <a:pt x="369" y="137"/>
                </a:cubicBezTo>
                <a:cubicBezTo>
                  <a:pt x="374" y="116"/>
                  <a:pt x="402" y="88"/>
                  <a:pt x="390" y="70"/>
                </a:cubicBezTo>
                <a:cubicBezTo>
                  <a:pt x="378" y="52"/>
                  <a:pt x="322" y="39"/>
                  <a:pt x="297" y="31"/>
                </a:cubicBezTo>
                <a:cubicBezTo>
                  <a:pt x="272" y="23"/>
                  <a:pt x="256" y="23"/>
                  <a:pt x="240" y="23"/>
                </a:cubicBezTo>
                <a:cubicBezTo>
                  <a:pt x="224" y="23"/>
                  <a:pt x="220" y="35"/>
                  <a:pt x="202" y="31"/>
                </a:cubicBezTo>
                <a:cubicBezTo>
                  <a:pt x="184" y="27"/>
                  <a:pt x="160" y="0"/>
                  <a:pt x="132" y="1"/>
                </a:cubicBezTo>
                <a:cubicBezTo>
                  <a:pt x="104" y="2"/>
                  <a:pt x="55" y="13"/>
                  <a:pt x="33" y="35"/>
                </a:cubicBezTo>
                <a:cubicBezTo>
                  <a:pt x="11" y="57"/>
                  <a:pt x="0" y="103"/>
                  <a:pt x="1" y="133"/>
                </a:cubicBezTo>
                <a:cubicBezTo>
                  <a:pt x="2" y="163"/>
                  <a:pt x="30" y="197"/>
                  <a:pt x="37" y="214"/>
                </a:cubicBezTo>
              </a:path>
            </a:pathLst>
          </a:custGeom>
          <a:noFill/>
          <a:ln w="19050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任意多边形 8210"/>
          <p:cNvSpPr>
            <a:spLocks noChangeArrowheads="1"/>
          </p:cNvSpPr>
          <p:nvPr/>
        </p:nvSpPr>
        <p:spPr bwMode="auto">
          <a:xfrm>
            <a:off x="5294840" y="1320800"/>
            <a:ext cx="1130300" cy="2932113"/>
          </a:xfrm>
          <a:custGeom>
            <a:avLst/>
            <a:gdLst>
              <a:gd name="T0" fmla="*/ 0 w 950"/>
              <a:gd name="T1" fmla="*/ 89 h 1847"/>
              <a:gd name="T2" fmla="*/ 23 w 950"/>
              <a:gd name="T3" fmla="*/ 62 h 1847"/>
              <a:gd name="T4" fmla="*/ 68 w 950"/>
              <a:gd name="T5" fmla="*/ 43 h 1847"/>
              <a:gd name="T6" fmla="*/ 120 w 950"/>
              <a:gd name="T7" fmla="*/ 5 h 1847"/>
              <a:gd name="T8" fmla="*/ 206 w 950"/>
              <a:gd name="T9" fmla="*/ 11 h 1847"/>
              <a:gd name="T10" fmla="*/ 252 w 950"/>
              <a:gd name="T11" fmla="*/ 37 h 1847"/>
              <a:gd name="T12" fmla="*/ 303 w 950"/>
              <a:gd name="T13" fmla="*/ 46 h 1847"/>
              <a:gd name="T14" fmla="*/ 326 w 950"/>
              <a:gd name="T15" fmla="*/ 86 h 1847"/>
              <a:gd name="T16" fmla="*/ 359 w 950"/>
              <a:gd name="T17" fmla="*/ 101 h 1847"/>
              <a:gd name="T18" fmla="*/ 402 w 950"/>
              <a:gd name="T19" fmla="*/ 112 h 1847"/>
              <a:gd name="T20" fmla="*/ 461 w 950"/>
              <a:gd name="T21" fmla="*/ 134 h 1847"/>
              <a:gd name="T22" fmla="*/ 509 w 950"/>
              <a:gd name="T23" fmla="*/ 115 h 1847"/>
              <a:gd name="T24" fmla="*/ 578 w 950"/>
              <a:gd name="T25" fmla="*/ 134 h 1847"/>
              <a:gd name="T26" fmla="*/ 650 w 950"/>
              <a:gd name="T27" fmla="*/ 113 h 1847"/>
              <a:gd name="T28" fmla="*/ 779 w 950"/>
              <a:gd name="T29" fmla="*/ 143 h 1847"/>
              <a:gd name="T30" fmla="*/ 849 w 950"/>
              <a:gd name="T31" fmla="*/ 205 h 1847"/>
              <a:gd name="T32" fmla="*/ 905 w 950"/>
              <a:gd name="T33" fmla="*/ 233 h 1847"/>
              <a:gd name="T34" fmla="*/ 935 w 950"/>
              <a:gd name="T35" fmla="*/ 314 h 1847"/>
              <a:gd name="T36" fmla="*/ 921 w 950"/>
              <a:gd name="T37" fmla="*/ 362 h 1847"/>
              <a:gd name="T38" fmla="*/ 944 w 950"/>
              <a:gd name="T39" fmla="*/ 409 h 1847"/>
              <a:gd name="T40" fmla="*/ 882 w 950"/>
              <a:gd name="T41" fmla="*/ 473 h 1847"/>
              <a:gd name="T42" fmla="*/ 866 w 950"/>
              <a:gd name="T43" fmla="*/ 542 h 1847"/>
              <a:gd name="T44" fmla="*/ 833 w 950"/>
              <a:gd name="T45" fmla="*/ 640 h 1847"/>
              <a:gd name="T46" fmla="*/ 815 w 950"/>
              <a:gd name="T47" fmla="*/ 719 h 1847"/>
              <a:gd name="T48" fmla="*/ 738 w 950"/>
              <a:gd name="T49" fmla="*/ 790 h 1847"/>
              <a:gd name="T50" fmla="*/ 729 w 950"/>
              <a:gd name="T51" fmla="*/ 887 h 1847"/>
              <a:gd name="T52" fmla="*/ 783 w 950"/>
              <a:gd name="T53" fmla="*/ 973 h 1847"/>
              <a:gd name="T54" fmla="*/ 758 w 950"/>
              <a:gd name="T55" fmla="*/ 1049 h 1847"/>
              <a:gd name="T56" fmla="*/ 740 w 950"/>
              <a:gd name="T57" fmla="*/ 1102 h 1847"/>
              <a:gd name="T58" fmla="*/ 692 w 950"/>
              <a:gd name="T59" fmla="*/ 1151 h 1847"/>
              <a:gd name="T60" fmla="*/ 699 w 950"/>
              <a:gd name="T61" fmla="*/ 1219 h 1847"/>
              <a:gd name="T62" fmla="*/ 696 w 950"/>
              <a:gd name="T63" fmla="*/ 1255 h 1847"/>
              <a:gd name="T64" fmla="*/ 713 w 950"/>
              <a:gd name="T65" fmla="*/ 1325 h 1847"/>
              <a:gd name="T66" fmla="*/ 699 w 950"/>
              <a:gd name="T67" fmla="*/ 1438 h 1847"/>
              <a:gd name="T68" fmla="*/ 725 w 950"/>
              <a:gd name="T69" fmla="*/ 1549 h 1847"/>
              <a:gd name="T70" fmla="*/ 672 w 950"/>
              <a:gd name="T71" fmla="*/ 1759 h 1847"/>
              <a:gd name="T72" fmla="*/ 674 w 950"/>
              <a:gd name="T73" fmla="*/ 1847 h 1847"/>
              <a:gd name="T74" fmla="*/ 0 w 950"/>
              <a:gd name="T75" fmla="*/ 0 h 1847"/>
              <a:gd name="T76" fmla="*/ 950 w 950"/>
              <a:gd name="T77" fmla="*/ 1847 h 1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950" h="1847">
                <a:moveTo>
                  <a:pt x="0" y="89"/>
                </a:moveTo>
                <a:cubicBezTo>
                  <a:pt x="4" y="84"/>
                  <a:pt x="12" y="70"/>
                  <a:pt x="23" y="62"/>
                </a:cubicBezTo>
                <a:cubicBezTo>
                  <a:pt x="34" y="54"/>
                  <a:pt x="52" y="52"/>
                  <a:pt x="68" y="43"/>
                </a:cubicBezTo>
                <a:cubicBezTo>
                  <a:pt x="84" y="34"/>
                  <a:pt x="97" y="10"/>
                  <a:pt x="120" y="5"/>
                </a:cubicBezTo>
                <a:cubicBezTo>
                  <a:pt x="143" y="0"/>
                  <a:pt x="184" y="6"/>
                  <a:pt x="206" y="11"/>
                </a:cubicBezTo>
                <a:cubicBezTo>
                  <a:pt x="228" y="16"/>
                  <a:pt x="236" y="31"/>
                  <a:pt x="252" y="37"/>
                </a:cubicBezTo>
                <a:cubicBezTo>
                  <a:pt x="268" y="43"/>
                  <a:pt x="291" y="38"/>
                  <a:pt x="303" y="46"/>
                </a:cubicBezTo>
                <a:cubicBezTo>
                  <a:pt x="315" y="54"/>
                  <a:pt x="317" y="77"/>
                  <a:pt x="326" y="86"/>
                </a:cubicBezTo>
                <a:cubicBezTo>
                  <a:pt x="335" y="95"/>
                  <a:pt x="346" y="97"/>
                  <a:pt x="359" y="101"/>
                </a:cubicBezTo>
                <a:cubicBezTo>
                  <a:pt x="372" y="105"/>
                  <a:pt x="385" y="107"/>
                  <a:pt x="402" y="112"/>
                </a:cubicBezTo>
                <a:cubicBezTo>
                  <a:pt x="419" y="117"/>
                  <a:pt x="443" y="134"/>
                  <a:pt x="461" y="134"/>
                </a:cubicBezTo>
                <a:cubicBezTo>
                  <a:pt x="479" y="134"/>
                  <a:pt x="490" y="115"/>
                  <a:pt x="509" y="115"/>
                </a:cubicBezTo>
                <a:cubicBezTo>
                  <a:pt x="528" y="115"/>
                  <a:pt x="555" y="134"/>
                  <a:pt x="578" y="134"/>
                </a:cubicBezTo>
                <a:cubicBezTo>
                  <a:pt x="601" y="134"/>
                  <a:pt x="617" y="112"/>
                  <a:pt x="650" y="113"/>
                </a:cubicBezTo>
                <a:cubicBezTo>
                  <a:pt x="683" y="114"/>
                  <a:pt x="746" y="128"/>
                  <a:pt x="779" y="143"/>
                </a:cubicBezTo>
                <a:cubicBezTo>
                  <a:pt x="812" y="158"/>
                  <a:pt x="828" y="190"/>
                  <a:pt x="849" y="205"/>
                </a:cubicBezTo>
                <a:cubicBezTo>
                  <a:pt x="870" y="220"/>
                  <a:pt x="891" y="215"/>
                  <a:pt x="905" y="233"/>
                </a:cubicBezTo>
                <a:cubicBezTo>
                  <a:pt x="919" y="251"/>
                  <a:pt x="932" y="293"/>
                  <a:pt x="935" y="314"/>
                </a:cubicBezTo>
                <a:cubicBezTo>
                  <a:pt x="938" y="335"/>
                  <a:pt x="920" y="346"/>
                  <a:pt x="921" y="362"/>
                </a:cubicBezTo>
                <a:cubicBezTo>
                  <a:pt x="922" y="378"/>
                  <a:pt x="950" y="391"/>
                  <a:pt x="944" y="409"/>
                </a:cubicBezTo>
                <a:cubicBezTo>
                  <a:pt x="938" y="427"/>
                  <a:pt x="895" y="451"/>
                  <a:pt x="882" y="473"/>
                </a:cubicBezTo>
                <a:cubicBezTo>
                  <a:pt x="869" y="495"/>
                  <a:pt x="874" y="514"/>
                  <a:pt x="866" y="542"/>
                </a:cubicBezTo>
                <a:cubicBezTo>
                  <a:pt x="858" y="570"/>
                  <a:pt x="841" y="611"/>
                  <a:pt x="833" y="640"/>
                </a:cubicBezTo>
                <a:cubicBezTo>
                  <a:pt x="825" y="669"/>
                  <a:pt x="831" y="694"/>
                  <a:pt x="815" y="719"/>
                </a:cubicBezTo>
                <a:cubicBezTo>
                  <a:pt x="799" y="744"/>
                  <a:pt x="752" y="762"/>
                  <a:pt x="738" y="790"/>
                </a:cubicBezTo>
                <a:cubicBezTo>
                  <a:pt x="724" y="818"/>
                  <a:pt x="722" y="857"/>
                  <a:pt x="729" y="887"/>
                </a:cubicBezTo>
                <a:cubicBezTo>
                  <a:pt x="736" y="917"/>
                  <a:pt x="778" y="946"/>
                  <a:pt x="783" y="973"/>
                </a:cubicBezTo>
                <a:cubicBezTo>
                  <a:pt x="788" y="1000"/>
                  <a:pt x="765" y="1028"/>
                  <a:pt x="758" y="1049"/>
                </a:cubicBezTo>
                <a:cubicBezTo>
                  <a:pt x="751" y="1070"/>
                  <a:pt x="751" y="1085"/>
                  <a:pt x="740" y="1102"/>
                </a:cubicBezTo>
                <a:cubicBezTo>
                  <a:pt x="729" y="1119"/>
                  <a:pt x="699" y="1132"/>
                  <a:pt x="692" y="1151"/>
                </a:cubicBezTo>
                <a:cubicBezTo>
                  <a:pt x="685" y="1170"/>
                  <a:pt x="698" y="1202"/>
                  <a:pt x="699" y="1219"/>
                </a:cubicBezTo>
                <a:cubicBezTo>
                  <a:pt x="700" y="1236"/>
                  <a:pt x="694" y="1237"/>
                  <a:pt x="696" y="1255"/>
                </a:cubicBezTo>
                <a:cubicBezTo>
                  <a:pt x="698" y="1273"/>
                  <a:pt x="713" y="1295"/>
                  <a:pt x="713" y="1325"/>
                </a:cubicBezTo>
                <a:cubicBezTo>
                  <a:pt x="713" y="1355"/>
                  <a:pt x="697" y="1401"/>
                  <a:pt x="699" y="1438"/>
                </a:cubicBezTo>
                <a:cubicBezTo>
                  <a:pt x="701" y="1475"/>
                  <a:pt x="729" y="1496"/>
                  <a:pt x="725" y="1549"/>
                </a:cubicBezTo>
                <a:cubicBezTo>
                  <a:pt x="721" y="1602"/>
                  <a:pt x="681" y="1709"/>
                  <a:pt x="672" y="1759"/>
                </a:cubicBezTo>
                <a:cubicBezTo>
                  <a:pt x="663" y="1809"/>
                  <a:pt x="674" y="1829"/>
                  <a:pt x="674" y="1847"/>
                </a:cubicBezTo>
              </a:path>
            </a:pathLst>
          </a:custGeom>
          <a:noFill/>
          <a:ln w="19050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任意多边形 8211"/>
          <p:cNvSpPr>
            <a:spLocks noChangeArrowheads="1"/>
          </p:cNvSpPr>
          <p:nvPr/>
        </p:nvSpPr>
        <p:spPr bwMode="auto">
          <a:xfrm>
            <a:off x="6098115" y="2813050"/>
            <a:ext cx="2236788" cy="1492250"/>
          </a:xfrm>
          <a:custGeom>
            <a:avLst/>
            <a:gdLst>
              <a:gd name="T0" fmla="*/ 0 w 1878"/>
              <a:gd name="T1" fmla="*/ 908 h 940"/>
              <a:gd name="T2" fmla="*/ 35 w 1878"/>
              <a:gd name="T3" fmla="*/ 937 h 940"/>
              <a:gd name="T4" fmla="*/ 102 w 1878"/>
              <a:gd name="T5" fmla="*/ 928 h 940"/>
              <a:gd name="T6" fmla="*/ 147 w 1878"/>
              <a:gd name="T7" fmla="*/ 912 h 940"/>
              <a:gd name="T8" fmla="*/ 200 w 1878"/>
              <a:gd name="T9" fmla="*/ 873 h 940"/>
              <a:gd name="T10" fmla="*/ 303 w 1878"/>
              <a:gd name="T11" fmla="*/ 855 h 940"/>
              <a:gd name="T12" fmla="*/ 386 w 1878"/>
              <a:gd name="T13" fmla="*/ 793 h 940"/>
              <a:gd name="T14" fmla="*/ 546 w 1878"/>
              <a:gd name="T15" fmla="*/ 864 h 940"/>
              <a:gd name="T16" fmla="*/ 666 w 1878"/>
              <a:gd name="T17" fmla="*/ 856 h 940"/>
              <a:gd name="T18" fmla="*/ 785 w 1878"/>
              <a:gd name="T19" fmla="*/ 780 h 940"/>
              <a:gd name="T20" fmla="*/ 885 w 1878"/>
              <a:gd name="T21" fmla="*/ 769 h 940"/>
              <a:gd name="T22" fmla="*/ 1017 w 1878"/>
              <a:gd name="T23" fmla="*/ 646 h 940"/>
              <a:gd name="T24" fmla="*/ 1140 w 1878"/>
              <a:gd name="T25" fmla="*/ 583 h 940"/>
              <a:gd name="T26" fmla="*/ 1235 w 1878"/>
              <a:gd name="T27" fmla="*/ 552 h 940"/>
              <a:gd name="T28" fmla="*/ 1295 w 1878"/>
              <a:gd name="T29" fmla="*/ 451 h 940"/>
              <a:gd name="T30" fmla="*/ 1347 w 1878"/>
              <a:gd name="T31" fmla="*/ 412 h 940"/>
              <a:gd name="T32" fmla="*/ 1392 w 1878"/>
              <a:gd name="T33" fmla="*/ 378 h 940"/>
              <a:gd name="T34" fmla="*/ 1439 w 1878"/>
              <a:gd name="T35" fmla="*/ 349 h 940"/>
              <a:gd name="T36" fmla="*/ 1464 w 1878"/>
              <a:gd name="T37" fmla="*/ 232 h 940"/>
              <a:gd name="T38" fmla="*/ 1520 w 1878"/>
              <a:gd name="T39" fmla="*/ 103 h 940"/>
              <a:gd name="T40" fmla="*/ 1616 w 1878"/>
              <a:gd name="T41" fmla="*/ 97 h 940"/>
              <a:gd name="T42" fmla="*/ 1697 w 1878"/>
              <a:gd name="T43" fmla="*/ 60 h 940"/>
              <a:gd name="T44" fmla="*/ 1815 w 1878"/>
              <a:gd name="T45" fmla="*/ 51 h 940"/>
              <a:gd name="T46" fmla="*/ 1878 w 1878"/>
              <a:gd name="T47" fmla="*/ 0 h 940"/>
              <a:gd name="T48" fmla="*/ 0 w 1878"/>
              <a:gd name="T49" fmla="*/ 0 h 940"/>
              <a:gd name="T50" fmla="*/ 1878 w 1878"/>
              <a:gd name="T51" fmla="*/ 940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T48" t="T49" r="T50" b="T51"/>
            <a:pathLst>
              <a:path w="1878" h="940">
                <a:moveTo>
                  <a:pt x="0" y="908"/>
                </a:moveTo>
                <a:cubicBezTo>
                  <a:pt x="6" y="913"/>
                  <a:pt x="18" y="934"/>
                  <a:pt x="35" y="937"/>
                </a:cubicBezTo>
                <a:cubicBezTo>
                  <a:pt x="52" y="940"/>
                  <a:pt x="83" y="932"/>
                  <a:pt x="102" y="928"/>
                </a:cubicBezTo>
                <a:cubicBezTo>
                  <a:pt x="121" y="924"/>
                  <a:pt x="131" y="921"/>
                  <a:pt x="147" y="912"/>
                </a:cubicBezTo>
                <a:cubicBezTo>
                  <a:pt x="163" y="903"/>
                  <a:pt x="174" y="883"/>
                  <a:pt x="200" y="873"/>
                </a:cubicBezTo>
                <a:cubicBezTo>
                  <a:pt x="226" y="863"/>
                  <a:pt x="272" y="868"/>
                  <a:pt x="303" y="855"/>
                </a:cubicBezTo>
                <a:cubicBezTo>
                  <a:pt x="334" y="842"/>
                  <a:pt x="346" y="792"/>
                  <a:pt x="386" y="793"/>
                </a:cubicBezTo>
                <a:cubicBezTo>
                  <a:pt x="426" y="794"/>
                  <a:pt x="499" y="854"/>
                  <a:pt x="546" y="864"/>
                </a:cubicBezTo>
                <a:cubicBezTo>
                  <a:pt x="593" y="874"/>
                  <a:pt x="626" y="870"/>
                  <a:pt x="666" y="856"/>
                </a:cubicBezTo>
                <a:cubicBezTo>
                  <a:pt x="706" y="842"/>
                  <a:pt x="749" y="794"/>
                  <a:pt x="785" y="780"/>
                </a:cubicBezTo>
                <a:cubicBezTo>
                  <a:pt x="821" y="766"/>
                  <a:pt x="846" y="791"/>
                  <a:pt x="885" y="769"/>
                </a:cubicBezTo>
                <a:cubicBezTo>
                  <a:pt x="924" y="747"/>
                  <a:pt x="974" y="677"/>
                  <a:pt x="1017" y="646"/>
                </a:cubicBezTo>
                <a:cubicBezTo>
                  <a:pt x="1060" y="615"/>
                  <a:pt x="1104" y="599"/>
                  <a:pt x="1140" y="583"/>
                </a:cubicBezTo>
                <a:cubicBezTo>
                  <a:pt x="1176" y="567"/>
                  <a:pt x="1209" y="574"/>
                  <a:pt x="1235" y="552"/>
                </a:cubicBezTo>
                <a:cubicBezTo>
                  <a:pt x="1261" y="530"/>
                  <a:pt x="1276" y="474"/>
                  <a:pt x="1295" y="451"/>
                </a:cubicBezTo>
                <a:cubicBezTo>
                  <a:pt x="1314" y="428"/>
                  <a:pt x="1331" y="424"/>
                  <a:pt x="1347" y="412"/>
                </a:cubicBezTo>
                <a:cubicBezTo>
                  <a:pt x="1363" y="400"/>
                  <a:pt x="1377" y="388"/>
                  <a:pt x="1392" y="378"/>
                </a:cubicBezTo>
                <a:cubicBezTo>
                  <a:pt x="1407" y="368"/>
                  <a:pt x="1427" y="373"/>
                  <a:pt x="1439" y="349"/>
                </a:cubicBezTo>
                <a:cubicBezTo>
                  <a:pt x="1451" y="325"/>
                  <a:pt x="1451" y="273"/>
                  <a:pt x="1464" y="232"/>
                </a:cubicBezTo>
                <a:cubicBezTo>
                  <a:pt x="1477" y="191"/>
                  <a:pt x="1495" y="125"/>
                  <a:pt x="1520" y="103"/>
                </a:cubicBezTo>
                <a:cubicBezTo>
                  <a:pt x="1545" y="81"/>
                  <a:pt x="1587" y="104"/>
                  <a:pt x="1616" y="97"/>
                </a:cubicBezTo>
                <a:cubicBezTo>
                  <a:pt x="1645" y="90"/>
                  <a:pt x="1664" y="68"/>
                  <a:pt x="1697" y="60"/>
                </a:cubicBezTo>
                <a:cubicBezTo>
                  <a:pt x="1730" y="52"/>
                  <a:pt x="1785" y="61"/>
                  <a:pt x="1815" y="51"/>
                </a:cubicBezTo>
                <a:cubicBezTo>
                  <a:pt x="1845" y="41"/>
                  <a:pt x="1865" y="11"/>
                  <a:pt x="1878" y="0"/>
                </a:cubicBezTo>
              </a:path>
            </a:pathLst>
          </a:custGeom>
          <a:noFill/>
          <a:ln w="22225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7" name="任意多边形 8212"/>
          <p:cNvSpPr>
            <a:spLocks noChangeArrowheads="1"/>
          </p:cNvSpPr>
          <p:nvPr/>
        </p:nvSpPr>
        <p:spPr bwMode="auto">
          <a:xfrm>
            <a:off x="4339165" y="3938588"/>
            <a:ext cx="1757363" cy="531812"/>
          </a:xfrm>
          <a:custGeom>
            <a:avLst/>
            <a:gdLst>
              <a:gd name="T0" fmla="*/ 0 w 1476"/>
              <a:gd name="T1" fmla="*/ 20 h 335"/>
              <a:gd name="T2" fmla="*/ 9 w 1476"/>
              <a:gd name="T3" fmla="*/ 5 h 335"/>
              <a:gd name="T4" fmla="*/ 40 w 1476"/>
              <a:gd name="T5" fmla="*/ 3 h 335"/>
              <a:gd name="T6" fmla="*/ 72 w 1476"/>
              <a:gd name="T7" fmla="*/ 26 h 335"/>
              <a:gd name="T8" fmla="*/ 105 w 1476"/>
              <a:gd name="T9" fmla="*/ 41 h 335"/>
              <a:gd name="T10" fmla="*/ 126 w 1476"/>
              <a:gd name="T11" fmla="*/ 99 h 335"/>
              <a:gd name="T12" fmla="*/ 156 w 1476"/>
              <a:gd name="T13" fmla="*/ 128 h 335"/>
              <a:gd name="T14" fmla="*/ 235 w 1476"/>
              <a:gd name="T15" fmla="*/ 120 h 335"/>
              <a:gd name="T16" fmla="*/ 277 w 1476"/>
              <a:gd name="T17" fmla="*/ 147 h 335"/>
              <a:gd name="T18" fmla="*/ 357 w 1476"/>
              <a:gd name="T19" fmla="*/ 159 h 335"/>
              <a:gd name="T20" fmla="*/ 382 w 1476"/>
              <a:gd name="T21" fmla="*/ 192 h 335"/>
              <a:gd name="T22" fmla="*/ 444 w 1476"/>
              <a:gd name="T23" fmla="*/ 212 h 335"/>
              <a:gd name="T24" fmla="*/ 511 w 1476"/>
              <a:gd name="T25" fmla="*/ 213 h 335"/>
              <a:gd name="T26" fmla="*/ 556 w 1476"/>
              <a:gd name="T27" fmla="*/ 227 h 335"/>
              <a:gd name="T28" fmla="*/ 600 w 1476"/>
              <a:gd name="T29" fmla="*/ 266 h 335"/>
              <a:gd name="T30" fmla="*/ 676 w 1476"/>
              <a:gd name="T31" fmla="*/ 266 h 335"/>
              <a:gd name="T32" fmla="*/ 783 w 1476"/>
              <a:gd name="T33" fmla="*/ 284 h 335"/>
              <a:gd name="T34" fmla="*/ 900 w 1476"/>
              <a:gd name="T35" fmla="*/ 324 h 335"/>
              <a:gd name="T36" fmla="*/ 1041 w 1476"/>
              <a:gd name="T37" fmla="*/ 326 h 335"/>
              <a:gd name="T38" fmla="*/ 1120 w 1476"/>
              <a:gd name="T39" fmla="*/ 273 h 335"/>
              <a:gd name="T40" fmla="*/ 1197 w 1476"/>
              <a:gd name="T41" fmla="*/ 264 h 335"/>
              <a:gd name="T42" fmla="*/ 1239 w 1476"/>
              <a:gd name="T43" fmla="*/ 237 h 335"/>
              <a:gd name="T44" fmla="*/ 1308 w 1476"/>
              <a:gd name="T45" fmla="*/ 237 h 335"/>
              <a:gd name="T46" fmla="*/ 1383 w 1476"/>
              <a:gd name="T47" fmla="*/ 207 h 335"/>
              <a:gd name="T48" fmla="*/ 1476 w 1476"/>
              <a:gd name="T49" fmla="*/ 201 h 335"/>
              <a:gd name="T50" fmla="*/ 0 w 1476"/>
              <a:gd name="T51" fmla="*/ 0 h 335"/>
              <a:gd name="T52" fmla="*/ 1476 w 1476"/>
              <a:gd name="T53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476" h="335">
                <a:moveTo>
                  <a:pt x="0" y="20"/>
                </a:moveTo>
                <a:cubicBezTo>
                  <a:pt x="1" y="18"/>
                  <a:pt x="2" y="8"/>
                  <a:pt x="9" y="5"/>
                </a:cubicBezTo>
                <a:cubicBezTo>
                  <a:pt x="16" y="2"/>
                  <a:pt x="30" y="0"/>
                  <a:pt x="40" y="3"/>
                </a:cubicBezTo>
                <a:cubicBezTo>
                  <a:pt x="50" y="6"/>
                  <a:pt x="61" y="20"/>
                  <a:pt x="72" y="26"/>
                </a:cubicBezTo>
                <a:cubicBezTo>
                  <a:pt x="83" y="32"/>
                  <a:pt x="96" y="29"/>
                  <a:pt x="105" y="41"/>
                </a:cubicBezTo>
                <a:cubicBezTo>
                  <a:pt x="114" y="53"/>
                  <a:pt x="118" y="85"/>
                  <a:pt x="126" y="99"/>
                </a:cubicBezTo>
                <a:cubicBezTo>
                  <a:pt x="134" y="113"/>
                  <a:pt x="138" y="125"/>
                  <a:pt x="156" y="128"/>
                </a:cubicBezTo>
                <a:cubicBezTo>
                  <a:pt x="174" y="131"/>
                  <a:pt x="215" y="117"/>
                  <a:pt x="235" y="120"/>
                </a:cubicBezTo>
                <a:cubicBezTo>
                  <a:pt x="255" y="123"/>
                  <a:pt x="257" y="141"/>
                  <a:pt x="277" y="147"/>
                </a:cubicBezTo>
                <a:cubicBezTo>
                  <a:pt x="297" y="153"/>
                  <a:pt x="339" y="151"/>
                  <a:pt x="357" y="159"/>
                </a:cubicBezTo>
                <a:cubicBezTo>
                  <a:pt x="375" y="167"/>
                  <a:pt x="367" y="183"/>
                  <a:pt x="382" y="192"/>
                </a:cubicBezTo>
                <a:cubicBezTo>
                  <a:pt x="397" y="201"/>
                  <a:pt x="423" y="209"/>
                  <a:pt x="444" y="212"/>
                </a:cubicBezTo>
                <a:cubicBezTo>
                  <a:pt x="465" y="215"/>
                  <a:pt x="492" y="211"/>
                  <a:pt x="511" y="213"/>
                </a:cubicBezTo>
                <a:cubicBezTo>
                  <a:pt x="530" y="215"/>
                  <a:pt x="541" y="218"/>
                  <a:pt x="556" y="227"/>
                </a:cubicBezTo>
                <a:cubicBezTo>
                  <a:pt x="571" y="236"/>
                  <a:pt x="580" y="259"/>
                  <a:pt x="600" y="266"/>
                </a:cubicBezTo>
                <a:cubicBezTo>
                  <a:pt x="620" y="273"/>
                  <a:pt x="646" y="263"/>
                  <a:pt x="676" y="266"/>
                </a:cubicBezTo>
                <a:cubicBezTo>
                  <a:pt x="706" y="269"/>
                  <a:pt x="746" y="274"/>
                  <a:pt x="783" y="284"/>
                </a:cubicBezTo>
                <a:cubicBezTo>
                  <a:pt x="820" y="294"/>
                  <a:pt x="857" y="317"/>
                  <a:pt x="900" y="324"/>
                </a:cubicBezTo>
                <a:cubicBezTo>
                  <a:pt x="943" y="331"/>
                  <a:pt x="1004" y="335"/>
                  <a:pt x="1041" y="326"/>
                </a:cubicBezTo>
                <a:cubicBezTo>
                  <a:pt x="1078" y="317"/>
                  <a:pt x="1094" y="283"/>
                  <a:pt x="1120" y="273"/>
                </a:cubicBezTo>
                <a:cubicBezTo>
                  <a:pt x="1146" y="263"/>
                  <a:pt x="1177" y="270"/>
                  <a:pt x="1197" y="264"/>
                </a:cubicBezTo>
                <a:cubicBezTo>
                  <a:pt x="1217" y="258"/>
                  <a:pt x="1221" y="241"/>
                  <a:pt x="1239" y="237"/>
                </a:cubicBezTo>
                <a:cubicBezTo>
                  <a:pt x="1257" y="233"/>
                  <a:pt x="1284" y="242"/>
                  <a:pt x="1308" y="237"/>
                </a:cubicBezTo>
                <a:cubicBezTo>
                  <a:pt x="1332" y="232"/>
                  <a:pt x="1355" y="213"/>
                  <a:pt x="1383" y="207"/>
                </a:cubicBezTo>
                <a:cubicBezTo>
                  <a:pt x="1411" y="201"/>
                  <a:pt x="1457" y="202"/>
                  <a:pt x="1476" y="201"/>
                </a:cubicBezTo>
              </a:path>
            </a:pathLst>
          </a:custGeom>
          <a:noFill/>
          <a:ln w="15875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任意多边形 8213"/>
          <p:cNvSpPr>
            <a:spLocks noChangeArrowheads="1"/>
          </p:cNvSpPr>
          <p:nvPr/>
        </p:nvSpPr>
        <p:spPr bwMode="auto">
          <a:xfrm>
            <a:off x="7941203" y="4500563"/>
            <a:ext cx="828675" cy="681037"/>
          </a:xfrm>
          <a:custGeom>
            <a:avLst/>
            <a:gdLst>
              <a:gd name="T0" fmla="*/ 2 w 696"/>
              <a:gd name="T1" fmla="*/ 429 h 429"/>
              <a:gd name="T2" fmla="*/ 5 w 696"/>
              <a:gd name="T3" fmla="*/ 410 h 429"/>
              <a:gd name="T4" fmla="*/ 30 w 696"/>
              <a:gd name="T5" fmla="*/ 408 h 429"/>
              <a:gd name="T6" fmla="*/ 60 w 696"/>
              <a:gd name="T7" fmla="*/ 416 h 429"/>
              <a:gd name="T8" fmla="*/ 98 w 696"/>
              <a:gd name="T9" fmla="*/ 395 h 429"/>
              <a:gd name="T10" fmla="*/ 104 w 696"/>
              <a:gd name="T11" fmla="*/ 371 h 429"/>
              <a:gd name="T12" fmla="*/ 122 w 696"/>
              <a:gd name="T13" fmla="*/ 336 h 429"/>
              <a:gd name="T14" fmla="*/ 161 w 696"/>
              <a:gd name="T15" fmla="*/ 326 h 429"/>
              <a:gd name="T16" fmla="*/ 200 w 696"/>
              <a:gd name="T17" fmla="*/ 311 h 429"/>
              <a:gd name="T18" fmla="*/ 215 w 696"/>
              <a:gd name="T19" fmla="*/ 329 h 429"/>
              <a:gd name="T20" fmla="*/ 233 w 696"/>
              <a:gd name="T21" fmla="*/ 329 h 429"/>
              <a:gd name="T22" fmla="*/ 258 w 696"/>
              <a:gd name="T23" fmla="*/ 296 h 429"/>
              <a:gd name="T24" fmla="*/ 288 w 696"/>
              <a:gd name="T25" fmla="*/ 291 h 429"/>
              <a:gd name="T26" fmla="*/ 291 w 696"/>
              <a:gd name="T27" fmla="*/ 258 h 429"/>
              <a:gd name="T28" fmla="*/ 327 w 696"/>
              <a:gd name="T29" fmla="*/ 255 h 429"/>
              <a:gd name="T30" fmla="*/ 359 w 696"/>
              <a:gd name="T31" fmla="*/ 245 h 429"/>
              <a:gd name="T32" fmla="*/ 372 w 696"/>
              <a:gd name="T33" fmla="*/ 300 h 429"/>
              <a:gd name="T34" fmla="*/ 426 w 696"/>
              <a:gd name="T35" fmla="*/ 303 h 429"/>
              <a:gd name="T36" fmla="*/ 450 w 696"/>
              <a:gd name="T37" fmla="*/ 261 h 429"/>
              <a:gd name="T38" fmla="*/ 474 w 696"/>
              <a:gd name="T39" fmla="*/ 245 h 429"/>
              <a:gd name="T40" fmla="*/ 474 w 696"/>
              <a:gd name="T41" fmla="*/ 219 h 429"/>
              <a:gd name="T42" fmla="*/ 495 w 696"/>
              <a:gd name="T43" fmla="*/ 180 h 429"/>
              <a:gd name="T44" fmla="*/ 506 w 696"/>
              <a:gd name="T45" fmla="*/ 158 h 429"/>
              <a:gd name="T46" fmla="*/ 530 w 696"/>
              <a:gd name="T47" fmla="*/ 123 h 429"/>
              <a:gd name="T48" fmla="*/ 557 w 696"/>
              <a:gd name="T49" fmla="*/ 89 h 429"/>
              <a:gd name="T50" fmla="*/ 608 w 696"/>
              <a:gd name="T51" fmla="*/ 107 h 429"/>
              <a:gd name="T52" fmla="*/ 620 w 696"/>
              <a:gd name="T53" fmla="*/ 65 h 429"/>
              <a:gd name="T54" fmla="*/ 632 w 696"/>
              <a:gd name="T55" fmla="*/ 48 h 429"/>
              <a:gd name="T56" fmla="*/ 654 w 696"/>
              <a:gd name="T57" fmla="*/ 53 h 429"/>
              <a:gd name="T58" fmla="*/ 674 w 696"/>
              <a:gd name="T59" fmla="*/ 41 h 429"/>
              <a:gd name="T60" fmla="*/ 696 w 696"/>
              <a:gd name="T61" fmla="*/ 0 h 429"/>
              <a:gd name="T62" fmla="*/ 0 w 696"/>
              <a:gd name="T63" fmla="*/ 0 h 429"/>
              <a:gd name="T64" fmla="*/ 696 w 696"/>
              <a:gd name="T65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T62" t="T63" r="T64" b="T65"/>
            <a:pathLst>
              <a:path w="696" h="429">
                <a:moveTo>
                  <a:pt x="2" y="429"/>
                </a:moveTo>
                <a:cubicBezTo>
                  <a:pt x="2" y="426"/>
                  <a:pt x="0" y="413"/>
                  <a:pt x="5" y="410"/>
                </a:cubicBezTo>
                <a:cubicBezTo>
                  <a:pt x="10" y="407"/>
                  <a:pt x="21" y="407"/>
                  <a:pt x="30" y="408"/>
                </a:cubicBezTo>
                <a:cubicBezTo>
                  <a:pt x="39" y="409"/>
                  <a:pt x="49" y="418"/>
                  <a:pt x="60" y="416"/>
                </a:cubicBezTo>
                <a:cubicBezTo>
                  <a:pt x="71" y="414"/>
                  <a:pt x="91" y="402"/>
                  <a:pt x="98" y="395"/>
                </a:cubicBezTo>
                <a:cubicBezTo>
                  <a:pt x="105" y="388"/>
                  <a:pt x="100" y="381"/>
                  <a:pt x="104" y="371"/>
                </a:cubicBezTo>
                <a:cubicBezTo>
                  <a:pt x="108" y="361"/>
                  <a:pt x="112" y="343"/>
                  <a:pt x="122" y="336"/>
                </a:cubicBezTo>
                <a:cubicBezTo>
                  <a:pt x="132" y="329"/>
                  <a:pt x="148" y="330"/>
                  <a:pt x="161" y="326"/>
                </a:cubicBezTo>
                <a:cubicBezTo>
                  <a:pt x="174" y="322"/>
                  <a:pt x="191" y="311"/>
                  <a:pt x="200" y="311"/>
                </a:cubicBezTo>
                <a:cubicBezTo>
                  <a:pt x="209" y="311"/>
                  <a:pt x="210" y="326"/>
                  <a:pt x="215" y="329"/>
                </a:cubicBezTo>
                <a:cubicBezTo>
                  <a:pt x="220" y="332"/>
                  <a:pt x="226" y="335"/>
                  <a:pt x="233" y="329"/>
                </a:cubicBezTo>
                <a:cubicBezTo>
                  <a:pt x="240" y="323"/>
                  <a:pt x="249" y="302"/>
                  <a:pt x="258" y="296"/>
                </a:cubicBezTo>
                <a:cubicBezTo>
                  <a:pt x="267" y="290"/>
                  <a:pt x="283" y="297"/>
                  <a:pt x="288" y="291"/>
                </a:cubicBezTo>
                <a:cubicBezTo>
                  <a:pt x="293" y="285"/>
                  <a:pt x="284" y="264"/>
                  <a:pt x="291" y="258"/>
                </a:cubicBezTo>
                <a:cubicBezTo>
                  <a:pt x="298" y="252"/>
                  <a:pt x="316" y="257"/>
                  <a:pt x="327" y="255"/>
                </a:cubicBezTo>
                <a:cubicBezTo>
                  <a:pt x="338" y="253"/>
                  <a:pt x="352" y="238"/>
                  <a:pt x="359" y="245"/>
                </a:cubicBezTo>
                <a:cubicBezTo>
                  <a:pt x="366" y="252"/>
                  <a:pt x="361" y="290"/>
                  <a:pt x="372" y="300"/>
                </a:cubicBezTo>
                <a:cubicBezTo>
                  <a:pt x="383" y="310"/>
                  <a:pt x="413" y="309"/>
                  <a:pt x="426" y="303"/>
                </a:cubicBezTo>
                <a:cubicBezTo>
                  <a:pt x="439" y="297"/>
                  <a:pt x="442" y="271"/>
                  <a:pt x="450" y="261"/>
                </a:cubicBezTo>
                <a:cubicBezTo>
                  <a:pt x="458" y="251"/>
                  <a:pt x="470" y="252"/>
                  <a:pt x="474" y="245"/>
                </a:cubicBezTo>
                <a:cubicBezTo>
                  <a:pt x="478" y="238"/>
                  <a:pt x="471" y="230"/>
                  <a:pt x="474" y="219"/>
                </a:cubicBezTo>
                <a:cubicBezTo>
                  <a:pt x="477" y="208"/>
                  <a:pt x="490" y="190"/>
                  <a:pt x="495" y="180"/>
                </a:cubicBezTo>
                <a:cubicBezTo>
                  <a:pt x="500" y="170"/>
                  <a:pt x="500" y="167"/>
                  <a:pt x="506" y="158"/>
                </a:cubicBezTo>
                <a:cubicBezTo>
                  <a:pt x="512" y="149"/>
                  <a:pt x="522" y="135"/>
                  <a:pt x="530" y="123"/>
                </a:cubicBezTo>
                <a:cubicBezTo>
                  <a:pt x="538" y="111"/>
                  <a:pt x="544" y="92"/>
                  <a:pt x="557" y="89"/>
                </a:cubicBezTo>
                <a:cubicBezTo>
                  <a:pt x="570" y="86"/>
                  <a:pt x="598" y="111"/>
                  <a:pt x="608" y="107"/>
                </a:cubicBezTo>
                <a:cubicBezTo>
                  <a:pt x="618" y="103"/>
                  <a:pt x="616" y="75"/>
                  <a:pt x="620" y="65"/>
                </a:cubicBezTo>
                <a:cubicBezTo>
                  <a:pt x="624" y="55"/>
                  <a:pt x="626" y="50"/>
                  <a:pt x="632" y="48"/>
                </a:cubicBezTo>
                <a:cubicBezTo>
                  <a:pt x="638" y="46"/>
                  <a:pt x="647" y="54"/>
                  <a:pt x="654" y="53"/>
                </a:cubicBezTo>
                <a:cubicBezTo>
                  <a:pt x="661" y="52"/>
                  <a:pt x="667" y="50"/>
                  <a:pt x="674" y="41"/>
                </a:cubicBezTo>
                <a:cubicBezTo>
                  <a:pt x="681" y="32"/>
                  <a:pt x="692" y="9"/>
                  <a:pt x="696" y="0"/>
                </a:cubicBezTo>
              </a:path>
            </a:pathLst>
          </a:custGeom>
          <a:noFill/>
          <a:ln w="15875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任意多边形 8214"/>
          <p:cNvSpPr>
            <a:spLocks noChangeArrowheads="1"/>
          </p:cNvSpPr>
          <p:nvPr/>
        </p:nvSpPr>
        <p:spPr bwMode="auto">
          <a:xfrm>
            <a:off x="4716990" y="5938838"/>
            <a:ext cx="1433513" cy="914400"/>
          </a:xfrm>
          <a:custGeom>
            <a:avLst/>
            <a:gdLst>
              <a:gd name="T0" fmla="*/ 5 w 1204"/>
              <a:gd name="T1" fmla="*/ 576 h 576"/>
              <a:gd name="T2" fmla="*/ 5 w 1204"/>
              <a:gd name="T3" fmla="*/ 554 h 576"/>
              <a:gd name="T4" fmla="*/ 35 w 1204"/>
              <a:gd name="T5" fmla="*/ 521 h 576"/>
              <a:gd name="T6" fmla="*/ 125 w 1204"/>
              <a:gd name="T7" fmla="*/ 479 h 576"/>
              <a:gd name="T8" fmla="*/ 146 w 1204"/>
              <a:gd name="T9" fmla="*/ 414 h 576"/>
              <a:gd name="T10" fmla="*/ 187 w 1204"/>
              <a:gd name="T11" fmla="*/ 401 h 576"/>
              <a:gd name="T12" fmla="*/ 221 w 1204"/>
              <a:gd name="T13" fmla="*/ 416 h 576"/>
              <a:gd name="T14" fmla="*/ 274 w 1204"/>
              <a:gd name="T15" fmla="*/ 396 h 576"/>
              <a:gd name="T16" fmla="*/ 293 w 1204"/>
              <a:gd name="T17" fmla="*/ 350 h 576"/>
              <a:gd name="T18" fmla="*/ 332 w 1204"/>
              <a:gd name="T19" fmla="*/ 342 h 576"/>
              <a:gd name="T20" fmla="*/ 401 w 1204"/>
              <a:gd name="T21" fmla="*/ 372 h 576"/>
              <a:gd name="T22" fmla="*/ 478 w 1204"/>
              <a:gd name="T23" fmla="*/ 330 h 576"/>
              <a:gd name="T24" fmla="*/ 521 w 1204"/>
              <a:gd name="T25" fmla="*/ 251 h 576"/>
              <a:gd name="T26" fmla="*/ 623 w 1204"/>
              <a:gd name="T27" fmla="*/ 194 h 576"/>
              <a:gd name="T28" fmla="*/ 686 w 1204"/>
              <a:gd name="T29" fmla="*/ 50 h 576"/>
              <a:gd name="T30" fmla="*/ 775 w 1204"/>
              <a:gd name="T31" fmla="*/ 39 h 576"/>
              <a:gd name="T32" fmla="*/ 860 w 1204"/>
              <a:gd name="T33" fmla="*/ 29 h 576"/>
              <a:gd name="T34" fmla="*/ 929 w 1204"/>
              <a:gd name="T35" fmla="*/ 39 h 576"/>
              <a:gd name="T36" fmla="*/ 1078 w 1204"/>
              <a:gd name="T37" fmla="*/ 6 h 576"/>
              <a:gd name="T38" fmla="*/ 1204 w 1204"/>
              <a:gd name="T39" fmla="*/ 3 h 576"/>
              <a:gd name="T40" fmla="*/ 0 w 1204"/>
              <a:gd name="T41" fmla="*/ 0 h 576"/>
              <a:gd name="T42" fmla="*/ 1204 w 1204"/>
              <a:gd name="T43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T40" t="T41" r="T42" b="T43"/>
            <a:pathLst>
              <a:path w="1204" h="576">
                <a:moveTo>
                  <a:pt x="5" y="576"/>
                </a:moveTo>
                <a:cubicBezTo>
                  <a:pt x="5" y="572"/>
                  <a:pt x="0" y="563"/>
                  <a:pt x="5" y="554"/>
                </a:cubicBezTo>
                <a:cubicBezTo>
                  <a:pt x="10" y="545"/>
                  <a:pt x="15" y="533"/>
                  <a:pt x="35" y="521"/>
                </a:cubicBezTo>
                <a:cubicBezTo>
                  <a:pt x="55" y="509"/>
                  <a:pt x="107" y="497"/>
                  <a:pt x="125" y="479"/>
                </a:cubicBezTo>
                <a:cubicBezTo>
                  <a:pt x="143" y="461"/>
                  <a:pt x="136" y="427"/>
                  <a:pt x="146" y="414"/>
                </a:cubicBezTo>
                <a:cubicBezTo>
                  <a:pt x="156" y="401"/>
                  <a:pt x="175" y="401"/>
                  <a:pt x="187" y="401"/>
                </a:cubicBezTo>
                <a:cubicBezTo>
                  <a:pt x="199" y="401"/>
                  <a:pt x="207" y="417"/>
                  <a:pt x="221" y="416"/>
                </a:cubicBezTo>
                <a:cubicBezTo>
                  <a:pt x="235" y="415"/>
                  <a:pt x="262" y="407"/>
                  <a:pt x="274" y="396"/>
                </a:cubicBezTo>
                <a:cubicBezTo>
                  <a:pt x="286" y="385"/>
                  <a:pt x="283" y="359"/>
                  <a:pt x="293" y="350"/>
                </a:cubicBezTo>
                <a:cubicBezTo>
                  <a:pt x="303" y="341"/>
                  <a:pt x="314" y="338"/>
                  <a:pt x="332" y="342"/>
                </a:cubicBezTo>
                <a:cubicBezTo>
                  <a:pt x="350" y="346"/>
                  <a:pt x="377" y="374"/>
                  <a:pt x="401" y="372"/>
                </a:cubicBezTo>
                <a:cubicBezTo>
                  <a:pt x="425" y="370"/>
                  <a:pt x="458" y="350"/>
                  <a:pt x="478" y="330"/>
                </a:cubicBezTo>
                <a:cubicBezTo>
                  <a:pt x="498" y="310"/>
                  <a:pt x="497" y="274"/>
                  <a:pt x="521" y="251"/>
                </a:cubicBezTo>
                <a:cubicBezTo>
                  <a:pt x="545" y="228"/>
                  <a:pt x="596" y="227"/>
                  <a:pt x="623" y="194"/>
                </a:cubicBezTo>
                <a:cubicBezTo>
                  <a:pt x="650" y="161"/>
                  <a:pt x="661" y="76"/>
                  <a:pt x="686" y="50"/>
                </a:cubicBezTo>
                <a:cubicBezTo>
                  <a:pt x="711" y="24"/>
                  <a:pt x="746" y="42"/>
                  <a:pt x="775" y="39"/>
                </a:cubicBezTo>
                <a:cubicBezTo>
                  <a:pt x="804" y="36"/>
                  <a:pt x="834" y="29"/>
                  <a:pt x="860" y="29"/>
                </a:cubicBezTo>
                <a:cubicBezTo>
                  <a:pt x="886" y="29"/>
                  <a:pt x="893" y="43"/>
                  <a:pt x="929" y="39"/>
                </a:cubicBezTo>
                <a:cubicBezTo>
                  <a:pt x="965" y="35"/>
                  <a:pt x="1032" y="12"/>
                  <a:pt x="1078" y="6"/>
                </a:cubicBezTo>
                <a:cubicBezTo>
                  <a:pt x="1124" y="0"/>
                  <a:pt x="1178" y="4"/>
                  <a:pt x="1204" y="3"/>
                </a:cubicBezTo>
              </a:path>
            </a:pathLst>
          </a:custGeom>
          <a:noFill/>
          <a:ln w="19050">
            <a:solidFill>
              <a:srgbClr val="0097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任意多边形 8215"/>
          <p:cNvSpPr>
            <a:spLocks noChangeAspect="1"/>
          </p:cNvSpPr>
          <p:nvPr/>
        </p:nvSpPr>
        <p:spPr bwMode="auto">
          <a:xfrm>
            <a:off x="5642503" y="4383088"/>
            <a:ext cx="120650" cy="1619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lnTo>
                  <a:pt x="0" y="10800"/>
                </a:ln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lose/>
                <a:moveTo>
                  <a:pt x="5400" y="10800"/>
                </a:moveTo>
                <a:lnTo>
                  <a:pt x="5400" y="10800"/>
                </a:lnTo>
                <a:cubicBezTo>
                  <a:pt x="5400" y="13782"/>
                  <a:pt x="7817" y="16199"/>
                  <a:pt x="10799" y="16200"/>
                </a:cubicBezTo>
                <a:lnTo>
                  <a:pt x="10800" y="16200"/>
                </a:lnTo>
                <a:cubicBezTo>
                  <a:pt x="13782" y="16199"/>
                  <a:pt x="16200" y="13782"/>
                  <a:pt x="16200" y="10800"/>
                </a:cubicBezTo>
                <a:cubicBezTo>
                  <a:pt x="16200" y="7817"/>
                  <a:pt x="13782" y="5400"/>
                  <a:pt x="10800" y="5400"/>
                </a:cubicBezTo>
                <a:lnTo>
                  <a:pt x="10799" y="5400"/>
                </a:lnTo>
                <a:cubicBezTo>
                  <a:pt x="7817" y="5400"/>
                  <a:pt x="5400" y="7817"/>
                  <a:pt x="5400" y="10799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椭圆 8216"/>
          <p:cNvSpPr>
            <a:spLocks noChangeArrowheads="1"/>
          </p:cNvSpPr>
          <p:nvPr/>
        </p:nvSpPr>
        <p:spPr bwMode="auto">
          <a:xfrm>
            <a:off x="5471053" y="4306888"/>
            <a:ext cx="82550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2" name="椭圆 8217"/>
          <p:cNvSpPr>
            <a:spLocks noChangeArrowheads="1"/>
          </p:cNvSpPr>
          <p:nvPr/>
        </p:nvSpPr>
        <p:spPr bwMode="auto">
          <a:xfrm>
            <a:off x="6652153" y="4202113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3" name="椭圆 8218"/>
          <p:cNvSpPr>
            <a:spLocks noChangeArrowheads="1"/>
          </p:cNvSpPr>
          <p:nvPr/>
        </p:nvSpPr>
        <p:spPr bwMode="auto">
          <a:xfrm>
            <a:off x="7220478" y="4114800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4" name="椭圆 8219"/>
          <p:cNvSpPr>
            <a:spLocks noChangeArrowheads="1"/>
          </p:cNvSpPr>
          <p:nvPr/>
        </p:nvSpPr>
        <p:spPr bwMode="auto">
          <a:xfrm>
            <a:off x="7531628" y="4281488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5" name="椭圆 8220"/>
          <p:cNvSpPr>
            <a:spLocks noChangeArrowheads="1"/>
          </p:cNvSpPr>
          <p:nvPr/>
        </p:nvSpPr>
        <p:spPr bwMode="auto">
          <a:xfrm>
            <a:off x="7433203" y="3429000"/>
            <a:ext cx="82550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6" name="椭圆 8221"/>
          <p:cNvSpPr>
            <a:spLocks noChangeArrowheads="1"/>
          </p:cNvSpPr>
          <p:nvPr/>
        </p:nvSpPr>
        <p:spPr bwMode="auto">
          <a:xfrm>
            <a:off x="6691840" y="2770188"/>
            <a:ext cx="80963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7" name="椭圆 8222"/>
          <p:cNvSpPr>
            <a:spLocks noChangeArrowheads="1"/>
          </p:cNvSpPr>
          <p:nvPr/>
        </p:nvSpPr>
        <p:spPr bwMode="auto">
          <a:xfrm>
            <a:off x="7212540" y="2630488"/>
            <a:ext cx="80963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8" name="椭圆 8223"/>
          <p:cNvSpPr>
            <a:spLocks noChangeArrowheads="1"/>
          </p:cNvSpPr>
          <p:nvPr/>
        </p:nvSpPr>
        <p:spPr bwMode="auto">
          <a:xfrm>
            <a:off x="6864878" y="1644650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69" name="椭圆 8224"/>
          <p:cNvSpPr>
            <a:spLocks noChangeArrowheads="1"/>
          </p:cNvSpPr>
          <p:nvPr/>
        </p:nvSpPr>
        <p:spPr bwMode="auto">
          <a:xfrm>
            <a:off x="7682440" y="1730375"/>
            <a:ext cx="80963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70" name="椭圆 8225"/>
          <p:cNvSpPr>
            <a:spLocks noChangeArrowheads="1"/>
          </p:cNvSpPr>
          <p:nvPr/>
        </p:nvSpPr>
        <p:spPr bwMode="auto">
          <a:xfrm>
            <a:off x="8707965" y="827088"/>
            <a:ext cx="80963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71" name="椭圆 8226"/>
          <p:cNvSpPr>
            <a:spLocks noChangeArrowheads="1"/>
          </p:cNvSpPr>
          <p:nvPr/>
        </p:nvSpPr>
        <p:spPr bwMode="auto">
          <a:xfrm>
            <a:off x="4991628" y="2576513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72" name="椭圆 8227"/>
          <p:cNvSpPr>
            <a:spLocks noChangeArrowheads="1"/>
          </p:cNvSpPr>
          <p:nvPr/>
        </p:nvSpPr>
        <p:spPr bwMode="auto">
          <a:xfrm>
            <a:off x="5534553" y="1241425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73" name="椭圆 8228"/>
          <p:cNvSpPr>
            <a:spLocks noChangeArrowheads="1"/>
          </p:cNvSpPr>
          <p:nvPr/>
        </p:nvSpPr>
        <p:spPr bwMode="auto">
          <a:xfrm>
            <a:off x="4178828" y="5965825"/>
            <a:ext cx="80962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74" name="矩形 8262"/>
          <p:cNvSpPr>
            <a:spLocks noChangeArrowheads="1" noChangeShapeType="1" noTextEdit="1"/>
          </p:cNvSpPr>
          <p:nvPr/>
        </p:nvSpPr>
        <p:spPr bwMode="auto">
          <a:xfrm>
            <a:off x="5585353" y="4073525"/>
            <a:ext cx="323850" cy="2524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长安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75" name="矩形 8263"/>
          <p:cNvSpPr>
            <a:spLocks noChangeArrowheads="1" noChangeShapeType="1" noTextEdit="1"/>
          </p:cNvSpPr>
          <p:nvPr/>
        </p:nvSpPr>
        <p:spPr bwMode="auto">
          <a:xfrm>
            <a:off x="6298140" y="26670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太原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8267"/>
          <p:cNvGrpSpPr/>
          <p:nvPr/>
        </p:nvGrpSpPr>
        <p:grpSpPr bwMode="auto">
          <a:xfrm>
            <a:off x="7712603" y="1309688"/>
            <a:ext cx="260350" cy="393700"/>
            <a:chOff x="3108" y="825"/>
            <a:chExt cx="219" cy="248"/>
          </a:xfrm>
        </p:grpSpPr>
        <p:sp>
          <p:nvSpPr>
            <p:cNvPr id="10363" name="任意多边形 8268"/>
            <p:cNvSpPr>
              <a:spLocks noChangeArrowheads="1"/>
            </p:cNvSpPr>
            <p:nvPr/>
          </p:nvSpPr>
          <p:spPr bwMode="auto">
            <a:xfrm>
              <a:off x="3108" y="825"/>
              <a:ext cx="1" cy="248"/>
            </a:xfrm>
            <a:custGeom>
              <a:avLst/>
              <a:gdLst>
                <a:gd name="T0" fmla="*/ 0 w 1"/>
                <a:gd name="T1" fmla="*/ 248 h 248"/>
                <a:gd name="T2" fmla="*/ 0 w 1"/>
                <a:gd name="T3" fmla="*/ 0 h 248"/>
                <a:gd name="T4" fmla="*/ 0 w 1"/>
                <a:gd name="T5" fmla="*/ 0 h 248"/>
                <a:gd name="T6" fmla="*/ 1 w 1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248">
                  <a:moveTo>
                    <a:pt x="0" y="24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25400">
              <a:solidFill>
                <a:schemeClr val="accent2"/>
              </a:solidFill>
              <a:miter lim="800000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4" name="任意多边形 8269"/>
            <p:cNvSpPr>
              <a:spLocks noChangeArrowheads="1"/>
            </p:cNvSpPr>
            <p:nvPr/>
          </p:nvSpPr>
          <p:spPr bwMode="auto">
            <a:xfrm>
              <a:off x="3110" y="845"/>
              <a:ext cx="217" cy="135"/>
            </a:xfrm>
            <a:custGeom>
              <a:avLst/>
              <a:gdLst>
                <a:gd name="T0" fmla="*/ 0 w 217"/>
                <a:gd name="T1" fmla="*/ 0 h 135"/>
                <a:gd name="T2" fmla="*/ 217 w 217"/>
                <a:gd name="T3" fmla="*/ 75 h 135"/>
                <a:gd name="T4" fmla="*/ 0 w 217"/>
                <a:gd name="T5" fmla="*/ 135 h 135"/>
                <a:gd name="T6" fmla="*/ 0 w 217"/>
                <a:gd name="T7" fmla="*/ 0 h 135"/>
                <a:gd name="T8" fmla="*/ 0 w 217"/>
                <a:gd name="T9" fmla="*/ 0 h 135"/>
                <a:gd name="T10" fmla="*/ 217 w 217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7" h="135">
                  <a:moveTo>
                    <a:pt x="0" y="0"/>
                  </a:moveTo>
                  <a:lnTo>
                    <a:pt x="217" y="75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accent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77" name="矩形 8271"/>
          <p:cNvSpPr>
            <a:spLocks noChangeArrowheads="1" noChangeShapeType="1" noTextEdit="1"/>
          </p:cNvSpPr>
          <p:nvPr/>
        </p:nvSpPr>
        <p:spPr bwMode="auto">
          <a:xfrm>
            <a:off x="7555440" y="3382963"/>
            <a:ext cx="32385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魏州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78" name="矩形 8272"/>
          <p:cNvSpPr>
            <a:spLocks noChangeArrowheads="1" noChangeShapeType="1" noTextEdit="1"/>
          </p:cNvSpPr>
          <p:nvPr/>
        </p:nvSpPr>
        <p:spPr bwMode="auto">
          <a:xfrm>
            <a:off x="7345890" y="39624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汴州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79" name="矩形 8273"/>
          <p:cNvSpPr>
            <a:spLocks noChangeArrowheads="1" noChangeShapeType="1" noTextEdit="1"/>
          </p:cNvSpPr>
          <p:nvPr/>
        </p:nvSpPr>
        <p:spPr bwMode="auto">
          <a:xfrm>
            <a:off x="7669740" y="42672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睢州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0" name="矩形 8274"/>
          <p:cNvSpPr>
            <a:spLocks noChangeArrowheads="1" noChangeShapeType="1" noTextEdit="1"/>
          </p:cNvSpPr>
          <p:nvPr/>
        </p:nvSpPr>
        <p:spPr bwMode="auto">
          <a:xfrm>
            <a:off x="6755340" y="4373563"/>
            <a:ext cx="32385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洛阳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1" name="矩形 8275"/>
          <p:cNvSpPr>
            <a:spLocks noChangeArrowheads="1" noChangeShapeType="1" noTextEdit="1"/>
          </p:cNvSpPr>
          <p:nvPr/>
        </p:nvSpPr>
        <p:spPr bwMode="auto">
          <a:xfrm>
            <a:off x="7803090" y="1630363"/>
            <a:ext cx="32385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幽州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2" name="矩形 8276"/>
          <p:cNvSpPr>
            <a:spLocks noChangeArrowheads="1" noChangeShapeType="1" noTextEdit="1"/>
          </p:cNvSpPr>
          <p:nvPr/>
        </p:nvSpPr>
        <p:spPr bwMode="auto">
          <a:xfrm>
            <a:off x="6812490" y="13716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云州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3" name="矩形 8277"/>
          <p:cNvSpPr>
            <a:spLocks noChangeArrowheads="1" noChangeShapeType="1" noTextEdit="1"/>
          </p:cNvSpPr>
          <p:nvPr/>
        </p:nvSpPr>
        <p:spPr bwMode="auto">
          <a:xfrm>
            <a:off x="5498040" y="9906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九原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4" name="矩形 8278"/>
          <p:cNvSpPr>
            <a:spLocks noChangeArrowheads="1" noChangeShapeType="1" noTextEdit="1"/>
          </p:cNvSpPr>
          <p:nvPr/>
        </p:nvSpPr>
        <p:spPr bwMode="auto">
          <a:xfrm>
            <a:off x="8298390" y="639763"/>
            <a:ext cx="32385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营州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5" name="矩形 8279"/>
          <p:cNvSpPr>
            <a:spLocks noChangeArrowheads="1" noChangeShapeType="1" noTextEdit="1"/>
          </p:cNvSpPr>
          <p:nvPr/>
        </p:nvSpPr>
        <p:spPr bwMode="auto">
          <a:xfrm>
            <a:off x="5097990" y="2544763"/>
            <a:ext cx="32385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灵武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6" name="矩形 8280"/>
          <p:cNvSpPr>
            <a:spLocks noChangeArrowheads="1" noChangeShapeType="1" noTextEdit="1"/>
          </p:cNvSpPr>
          <p:nvPr/>
        </p:nvSpPr>
        <p:spPr bwMode="auto">
          <a:xfrm>
            <a:off x="4297890" y="59436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益州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87" name="矩形 8281"/>
          <p:cNvSpPr>
            <a:spLocks noChangeAspect="1"/>
          </p:cNvSpPr>
          <p:nvPr/>
        </p:nvSpPr>
        <p:spPr bwMode="auto">
          <a:xfrm>
            <a:off x="7383990" y="1712913"/>
            <a:ext cx="269875" cy="1809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2"/>
                  </a:solidFill>
                  <a:round/>
                </a:ln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北京</a:t>
            </a:r>
            <a:endParaRPr lang="zh-CN" altLang="en-US" sz="3600" kern="10">
              <a:ln w="9525">
                <a:solidFill>
                  <a:schemeClr val="bg2"/>
                </a:solidFill>
                <a:round/>
              </a:ln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85" name="矩形 8284"/>
          <p:cNvSpPr/>
          <p:nvPr/>
        </p:nvSpPr>
        <p:spPr>
          <a:xfrm rot="5400000">
            <a:off x="5100173" y="4775201"/>
            <a:ext cx="792162" cy="161925"/>
          </a:xfrm>
          <a:prstGeom prst="rect">
            <a:avLst/>
          </a:prstGeom>
        </p:spPr>
        <p:txBody>
          <a:bodyPr vert="eaVert"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马嵬驿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0289" name="矩形 8285"/>
          <p:cNvSpPr>
            <a:spLocks noChangeArrowheads="1" noChangeShapeType="1" noTextEdit="1"/>
          </p:cNvSpPr>
          <p:nvPr/>
        </p:nvSpPr>
        <p:spPr bwMode="auto">
          <a:xfrm>
            <a:off x="6183840" y="3505200"/>
            <a:ext cx="161925" cy="179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3366FF"/>
                  </a:solidFill>
                  <a:round/>
                </a:ln>
                <a:solidFill>
                  <a:srgbClr val="3366FF"/>
                </a:solidFill>
                <a:latin typeface="宋体" panose="02010600030101010101" pitchFamily="2" charset="-122"/>
              </a:rPr>
              <a:t>河</a:t>
            </a:r>
            <a:endParaRPr lang="zh-CN" altLang="en-US" sz="3600" i="1" kern="10">
              <a:ln w="9525">
                <a:solidFill>
                  <a:srgbClr val="3366FF"/>
                </a:solidFill>
                <a:round/>
              </a:ln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10290" name="矩形 8286"/>
          <p:cNvSpPr>
            <a:spLocks noChangeArrowheads="1" noChangeShapeType="1" noTextEdit="1"/>
          </p:cNvSpPr>
          <p:nvPr/>
        </p:nvSpPr>
        <p:spPr bwMode="auto">
          <a:xfrm>
            <a:off x="6355290" y="2209800"/>
            <a:ext cx="161925" cy="179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3366FF"/>
                  </a:solidFill>
                  <a:round/>
                </a:ln>
                <a:solidFill>
                  <a:srgbClr val="3366FF"/>
                </a:solidFill>
                <a:latin typeface="宋体" panose="02010600030101010101" pitchFamily="2" charset="-122"/>
              </a:rPr>
              <a:t>黄</a:t>
            </a:r>
            <a:endParaRPr lang="zh-CN" altLang="en-US" sz="3600" i="1" kern="10">
              <a:ln w="9525">
                <a:solidFill>
                  <a:srgbClr val="3366FF"/>
                </a:solidFill>
                <a:round/>
              </a:ln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10291" name="矩形 8287"/>
          <p:cNvSpPr>
            <a:spLocks noChangeArrowheads="1" noChangeShapeType="1" noTextEdit="1"/>
          </p:cNvSpPr>
          <p:nvPr/>
        </p:nvSpPr>
        <p:spPr bwMode="auto">
          <a:xfrm>
            <a:off x="5669490" y="5715000"/>
            <a:ext cx="161925" cy="179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3366FF"/>
                  </a:solidFill>
                  <a:round/>
                </a:ln>
                <a:solidFill>
                  <a:srgbClr val="3366FF"/>
                </a:solidFill>
                <a:latin typeface="宋体" panose="02010600030101010101" pitchFamily="2" charset="-122"/>
              </a:rPr>
              <a:t>江</a:t>
            </a:r>
            <a:endParaRPr lang="zh-CN" altLang="en-US" sz="3600" i="1" kern="10">
              <a:ln w="9525">
                <a:solidFill>
                  <a:srgbClr val="3366FF"/>
                </a:solidFill>
                <a:round/>
              </a:ln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10292" name="矩形 8288"/>
          <p:cNvSpPr>
            <a:spLocks noChangeArrowheads="1" noChangeShapeType="1" noTextEdit="1"/>
          </p:cNvSpPr>
          <p:nvPr/>
        </p:nvSpPr>
        <p:spPr bwMode="auto">
          <a:xfrm>
            <a:off x="5040840" y="6248400"/>
            <a:ext cx="161925" cy="179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3366FF"/>
                  </a:solidFill>
                  <a:round/>
                </a:ln>
                <a:solidFill>
                  <a:srgbClr val="3366FF"/>
                </a:solidFill>
                <a:latin typeface="宋体" panose="02010600030101010101" pitchFamily="2" charset="-122"/>
              </a:rPr>
              <a:t>长</a:t>
            </a:r>
            <a:endParaRPr lang="zh-CN" altLang="en-US" sz="3600" i="1" kern="10">
              <a:ln w="9525">
                <a:solidFill>
                  <a:srgbClr val="3366FF"/>
                </a:solidFill>
                <a:round/>
              </a:ln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8290" name="任意多边形 8289"/>
          <p:cNvSpPr>
            <a:spLocks noChangeArrowheads="1"/>
          </p:cNvSpPr>
          <p:nvPr/>
        </p:nvSpPr>
        <p:spPr bwMode="auto">
          <a:xfrm>
            <a:off x="7461778" y="1895475"/>
            <a:ext cx="268287" cy="608013"/>
          </a:xfrm>
          <a:custGeom>
            <a:avLst/>
            <a:gdLst>
              <a:gd name="T0" fmla="*/ 43 w 225"/>
              <a:gd name="T1" fmla="*/ 281 h 383"/>
              <a:gd name="T2" fmla="*/ 43 w 225"/>
              <a:gd name="T3" fmla="*/ 282 h 383"/>
              <a:gd name="T4" fmla="*/ 25 w 225"/>
              <a:gd name="T5" fmla="*/ 240 h 383"/>
              <a:gd name="T6" fmla="*/ 0 w 225"/>
              <a:gd name="T7" fmla="*/ 383 h 383"/>
              <a:gd name="T8" fmla="*/ 112 w 225"/>
              <a:gd name="T9" fmla="*/ 284 h 383"/>
              <a:gd name="T10" fmla="*/ 67 w 225"/>
              <a:gd name="T11" fmla="*/ 291 h 383"/>
              <a:gd name="T12" fmla="*/ 69 w 225"/>
              <a:gd name="T13" fmla="*/ 290 h 383"/>
              <a:gd name="T14" fmla="*/ 223 w 225"/>
              <a:gd name="T15" fmla="*/ 44 h 383"/>
              <a:gd name="T16" fmla="*/ 225 w 225"/>
              <a:gd name="T17" fmla="*/ 44 h 383"/>
              <a:gd name="T18" fmla="*/ 154 w 225"/>
              <a:gd name="T19" fmla="*/ 0 h 383"/>
              <a:gd name="T20" fmla="*/ 43 w 225"/>
              <a:gd name="T21" fmla="*/ 281 h 383"/>
              <a:gd name="T22" fmla="*/ 0 w 225"/>
              <a:gd name="T23" fmla="*/ 0 h 383"/>
              <a:gd name="T24" fmla="*/ 225 w 225"/>
              <a:gd name="T25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25" h="383">
                <a:moveTo>
                  <a:pt x="43" y="281"/>
                </a:moveTo>
                <a:lnTo>
                  <a:pt x="43" y="282"/>
                </a:lnTo>
                <a:lnTo>
                  <a:pt x="25" y="240"/>
                </a:lnTo>
                <a:lnTo>
                  <a:pt x="0" y="383"/>
                </a:lnTo>
                <a:lnTo>
                  <a:pt x="112" y="284"/>
                </a:lnTo>
                <a:lnTo>
                  <a:pt x="67" y="291"/>
                </a:lnTo>
                <a:lnTo>
                  <a:pt x="69" y="290"/>
                </a:lnTo>
                <a:cubicBezTo>
                  <a:pt x="95" y="249"/>
                  <a:pt x="197" y="85"/>
                  <a:pt x="223" y="44"/>
                </a:cubicBezTo>
                <a:lnTo>
                  <a:pt x="225" y="44"/>
                </a:lnTo>
                <a:lnTo>
                  <a:pt x="154" y="0"/>
                </a:lnTo>
                <a:cubicBezTo>
                  <a:pt x="136" y="47"/>
                  <a:pt x="43" y="281"/>
                  <a:pt x="43" y="281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1" name="任意多边形 8290"/>
          <p:cNvSpPr>
            <a:spLocks noChangeArrowheads="1"/>
          </p:cNvSpPr>
          <p:nvPr/>
        </p:nvSpPr>
        <p:spPr bwMode="auto">
          <a:xfrm>
            <a:off x="7266515" y="2703513"/>
            <a:ext cx="184150" cy="738187"/>
          </a:xfrm>
          <a:custGeom>
            <a:avLst/>
            <a:gdLst>
              <a:gd name="T0" fmla="*/ 21 w 155"/>
              <a:gd name="T1" fmla="*/ 328 h 465"/>
              <a:gd name="T2" fmla="*/ 21 w 155"/>
              <a:gd name="T3" fmla="*/ 328 h 465"/>
              <a:gd name="T4" fmla="*/ 0 w 155"/>
              <a:gd name="T5" fmla="*/ 280 h 465"/>
              <a:gd name="T6" fmla="*/ 2 w 155"/>
              <a:gd name="T7" fmla="*/ 465 h 465"/>
              <a:gd name="T8" fmla="*/ 102 w 155"/>
              <a:gd name="T9" fmla="*/ 301 h 465"/>
              <a:gd name="T10" fmla="*/ 54 w 155"/>
              <a:gd name="T11" fmla="*/ 337 h 465"/>
              <a:gd name="T12" fmla="*/ 53 w 155"/>
              <a:gd name="T13" fmla="*/ 337 h 465"/>
              <a:gd name="T14" fmla="*/ 155 w 155"/>
              <a:gd name="T15" fmla="*/ 16 h 465"/>
              <a:gd name="T16" fmla="*/ 72 w 155"/>
              <a:gd name="T17" fmla="*/ 0 h 465"/>
              <a:gd name="T18" fmla="*/ 71 w 155"/>
              <a:gd name="T19" fmla="*/ 0 h 465"/>
              <a:gd name="T20" fmla="*/ 21 w 155"/>
              <a:gd name="T21" fmla="*/ 328 h 465"/>
              <a:gd name="T22" fmla="*/ 0 w 155"/>
              <a:gd name="T23" fmla="*/ 0 h 465"/>
              <a:gd name="T24" fmla="*/ 155 w 155"/>
              <a:gd name="T25" fmla="*/ 465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155" h="465">
                <a:moveTo>
                  <a:pt x="21" y="328"/>
                </a:moveTo>
                <a:lnTo>
                  <a:pt x="21" y="328"/>
                </a:lnTo>
                <a:lnTo>
                  <a:pt x="0" y="280"/>
                </a:lnTo>
                <a:lnTo>
                  <a:pt x="2" y="465"/>
                </a:lnTo>
                <a:lnTo>
                  <a:pt x="102" y="301"/>
                </a:lnTo>
                <a:lnTo>
                  <a:pt x="54" y="337"/>
                </a:lnTo>
                <a:lnTo>
                  <a:pt x="53" y="337"/>
                </a:lnTo>
                <a:cubicBezTo>
                  <a:pt x="70" y="284"/>
                  <a:pt x="138" y="69"/>
                  <a:pt x="155" y="16"/>
                </a:cubicBezTo>
                <a:lnTo>
                  <a:pt x="72" y="0"/>
                </a:lnTo>
                <a:lnTo>
                  <a:pt x="71" y="0"/>
                </a:lnTo>
                <a:cubicBezTo>
                  <a:pt x="63" y="55"/>
                  <a:pt x="31" y="260"/>
                  <a:pt x="21" y="328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5" name="矩形 8270"/>
          <p:cNvSpPr>
            <a:spLocks noChangeArrowheads="1" noChangeShapeType="1" noTextEdit="1"/>
          </p:cNvSpPr>
          <p:nvPr/>
        </p:nvSpPr>
        <p:spPr bwMode="auto">
          <a:xfrm>
            <a:off x="7345890" y="2544763"/>
            <a:ext cx="32385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常山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292" name="任意多边形 8291"/>
          <p:cNvSpPr>
            <a:spLocks noChangeArrowheads="1"/>
          </p:cNvSpPr>
          <p:nvPr/>
        </p:nvSpPr>
        <p:spPr bwMode="auto">
          <a:xfrm>
            <a:off x="7418915" y="2941638"/>
            <a:ext cx="85725" cy="428625"/>
          </a:xfrm>
          <a:custGeom>
            <a:avLst/>
            <a:gdLst>
              <a:gd name="T0" fmla="*/ 31 w 72"/>
              <a:gd name="T1" fmla="*/ 189 h 270"/>
              <a:gd name="T2" fmla="*/ 31 w 72"/>
              <a:gd name="T3" fmla="*/ 187 h 270"/>
              <a:gd name="T4" fmla="*/ 4 w 72"/>
              <a:gd name="T5" fmla="*/ 165 h 270"/>
              <a:gd name="T6" fmla="*/ 43 w 72"/>
              <a:gd name="T7" fmla="*/ 270 h 270"/>
              <a:gd name="T8" fmla="*/ 72 w 72"/>
              <a:gd name="T9" fmla="*/ 159 h 270"/>
              <a:gd name="T10" fmla="*/ 46 w 72"/>
              <a:gd name="T11" fmla="*/ 186 h 270"/>
              <a:gd name="T12" fmla="*/ 46 w 72"/>
              <a:gd name="T13" fmla="*/ 187 h 270"/>
              <a:gd name="T14" fmla="*/ 55 w 72"/>
              <a:gd name="T15" fmla="*/ 0 h 270"/>
              <a:gd name="T16" fmla="*/ 0 w 72"/>
              <a:gd name="T17" fmla="*/ 4 h 270"/>
              <a:gd name="T18" fmla="*/ 1 w 72"/>
              <a:gd name="T19" fmla="*/ 4 h 270"/>
              <a:gd name="T20" fmla="*/ 31 w 72"/>
              <a:gd name="T21" fmla="*/ 189 h 270"/>
              <a:gd name="T22" fmla="*/ 0 w 72"/>
              <a:gd name="T23" fmla="*/ 0 h 270"/>
              <a:gd name="T24" fmla="*/ 72 w 72"/>
              <a:gd name="T25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72" h="270">
                <a:moveTo>
                  <a:pt x="31" y="189"/>
                </a:moveTo>
                <a:lnTo>
                  <a:pt x="31" y="187"/>
                </a:lnTo>
                <a:lnTo>
                  <a:pt x="4" y="165"/>
                </a:lnTo>
                <a:lnTo>
                  <a:pt x="43" y="270"/>
                </a:lnTo>
                <a:lnTo>
                  <a:pt x="72" y="159"/>
                </a:lnTo>
                <a:lnTo>
                  <a:pt x="46" y="186"/>
                </a:lnTo>
                <a:lnTo>
                  <a:pt x="46" y="187"/>
                </a:lnTo>
                <a:cubicBezTo>
                  <a:pt x="47" y="156"/>
                  <a:pt x="54" y="31"/>
                  <a:pt x="55" y="0"/>
                </a:cubicBezTo>
                <a:lnTo>
                  <a:pt x="0" y="4"/>
                </a:lnTo>
                <a:lnTo>
                  <a:pt x="1" y="4"/>
                </a:lnTo>
                <a:cubicBezTo>
                  <a:pt x="6" y="35"/>
                  <a:pt x="31" y="189"/>
                  <a:pt x="31" y="189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3" name="任意多边形 8292"/>
          <p:cNvSpPr>
            <a:spLocks noChangeArrowheads="1"/>
          </p:cNvSpPr>
          <p:nvPr/>
        </p:nvSpPr>
        <p:spPr bwMode="auto">
          <a:xfrm>
            <a:off x="6804553" y="2890838"/>
            <a:ext cx="477837" cy="165100"/>
          </a:xfrm>
          <a:custGeom>
            <a:avLst/>
            <a:gdLst>
              <a:gd name="T0" fmla="*/ 0 w 401"/>
              <a:gd name="T1" fmla="*/ 0 h 104"/>
              <a:gd name="T2" fmla="*/ 123 w 401"/>
              <a:gd name="T3" fmla="*/ 93 h 104"/>
              <a:gd name="T4" fmla="*/ 104 w 401"/>
              <a:gd name="T5" fmla="*/ 57 h 104"/>
              <a:gd name="T6" fmla="*/ 105 w 401"/>
              <a:gd name="T7" fmla="*/ 57 h 104"/>
              <a:gd name="T8" fmla="*/ 213 w 401"/>
              <a:gd name="T9" fmla="*/ 90 h 104"/>
              <a:gd name="T10" fmla="*/ 291 w 401"/>
              <a:gd name="T11" fmla="*/ 102 h 104"/>
              <a:gd name="T12" fmla="*/ 398 w 401"/>
              <a:gd name="T13" fmla="*/ 104 h 104"/>
              <a:gd name="T14" fmla="*/ 396 w 401"/>
              <a:gd name="T15" fmla="*/ 102 h 104"/>
              <a:gd name="T16" fmla="*/ 401 w 401"/>
              <a:gd name="T17" fmla="*/ 41 h 104"/>
              <a:gd name="T18" fmla="*/ 401 w 401"/>
              <a:gd name="T19" fmla="*/ 39 h 104"/>
              <a:gd name="T20" fmla="*/ 309 w 401"/>
              <a:gd name="T21" fmla="*/ 51 h 104"/>
              <a:gd name="T22" fmla="*/ 203 w 401"/>
              <a:gd name="T23" fmla="*/ 45 h 104"/>
              <a:gd name="T24" fmla="*/ 116 w 401"/>
              <a:gd name="T25" fmla="*/ 27 h 104"/>
              <a:gd name="T26" fmla="*/ 155 w 401"/>
              <a:gd name="T27" fmla="*/ 12 h 104"/>
              <a:gd name="T28" fmla="*/ 0 w 401"/>
              <a:gd name="T29" fmla="*/ 0 h 104"/>
              <a:gd name="T30" fmla="*/ 0 w 401"/>
              <a:gd name="T31" fmla="*/ 0 h 104"/>
              <a:gd name="T32" fmla="*/ 401 w 401"/>
              <a:gd name="T3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401" h="104">
                <a:moveTo>
                  <a:pt x="0" y="0"/>
                </a:moveTo>
                <a:lnTo>
                  <a:pt x="123" y="93"/>
                </a:lnTo>
                <a:lnTo>
                  <a:pt x="104" y="57"/>
                </a:lnTo>
                <a:lnTo>
                  <a:pt x="105" y="57"/>
                </a:lnTo>
                <a:cubicBezTo>
                  <a:pt x="123" y="62"/>
                  <a:pt x="182" y="83"/>
                  <a:pt x="213" y="90"/>
                </a:cubicBezTo>
                <a:cubicBezTo>
                  <a:pt x="244" y="97"/>
                  <a:pt x="260" y="100"/>
                  <a:pt x="291" y="102"/>
                </a:cubicBezTo>
                <a:cubicBezTo>
                  <a:pt x="322" y="104"/>
                  <a:pt x="381" y="104"/>
                  <a:pt x="398" y="104"/>
                </a:cubicBezTo>
                <a:lnTo>
                  <a:pt x="396" y="102"/>
                </a:lnTo>
                <a:lnTo>
                  <a:pt x="401" y="41"/>
                </a:lnTo>
                <a:lnTo>
                  <a:pt x="401" y="39"/>
                </a:lnTo>
                <a:cubicBezTo>
                  <a:pt x="386" y="41"/>
                  <a:pt x="342" y="50"/>
                  <a:pt x="309" y="51"/>
                </a:cubicBezTo>
                <a:cubicBezTo>
                  <a:pt x="276" y="52"/>
                  <a:pt x="235" y="49"/>
                  <a:pt x="203" y="45"/>
                </a:cubicBezTo>
                <a:cubicBezTo>
                  <a:pt x="171" y="41"/>
                  <a:pt x="130" y="30"/>
                  <a:pt x="116" y="27"/>
                </a:cubicBezTo>
                <a:lnTo>
                  <a:pt x="155" y="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83" name="矩形 8282"/>
          <p:cNvSpPr/>
          <p:nvPr/>
        </p:nvSpPr>
        <p:spPr>
          <a:xfrm rot="5400000">
            <a:off x="6713470" y="3209926"/>
            <a:ext cx="792163" cy="161925"/>
          </a:xfrm>
          <a:prstGeom prst="rect">
            <a:avLst/>
          </a:prstGeom>
        </p:spPr>
        <p:txBody>
          <a:bodyPr vert="eaVert"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井陉关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8294" name="任意多边形 8293"/>
          <p:cNvSpPr>
            <a:spLocks noChangeArrowheads="1"/>
          </p:cNvSpPr>
          <p:nvPr/>
        </p:nvSpPr>
        <p:spPr bwMode="auto">
          <a:xfrm>
            <a:off x="7230003" y="3484563"/>
            <a:ext cx="103187" cy="609600"/>
          </a:xfrm>
          <a:custGeom>
            <a:avLst/>
            <a:gdLst>
              <a:gd name="T0" fmla="*/ 21 w 87"/>
              <a:gd name="T1" fmla="*/ 304 h 384"/>
              <a:gd name="T2" fmla="*/ 21 w 87"/>
              <a:gd name="T3" fmla="*/ 306 h 384"/>
              <a:gd name="T4" fmla="*/ 0 w 87"/>
              <a:gd name="T5" fmla="*/ 291 h 384"/>
              <a:gd name="T6" fmla="*/ 28 w 87"/>
              <a:gd name="T7" fmla="*/ 384 h 384"/>
              <a:gd name="T8" fmla="*/ 69 w 87"/>
              <a:gd name="T9" fmla="*/ 289 h 384"/>
              <a:gd name="T10" fmla="*/ 40 w 87"/>
              <a:gd name="T11" fmla="*/ 309 h 384"/>
              <a:gd name="T12" fmla="*/ 42 w 87"/>
              <a:gd name="T13" fmla="*/ 309 h 384"/>
              <a:gd name="T14" fmla="*/ 87 w 87"/>
              <a:gd name="T15" fmla="*/ 6 h 384"/>
              <a:gd name="T16" fmla="*/ 87 w 87"/>
              <a:gd name="T17" fmla="*/ 7 h 384"/>
              <a:gd name="T18" fmla="*/ 10 w 87"/>
              <a:gd name="T19" fmla="*/ 0 h 384"/>
              <a:gd name="T20" fmla="*/ 12 w 87"/>
              <a:gd name="T21" fmla="*/ 1 h 384"/>
              <a:gd name="T22" fmla="*/ 21 w 87"/>
              <a:gd name="T23" fmla="*/ 304 h 384"/>
              <a:gd name="T24" fmla="*/ 0 w 87"/>
              <a:gd name="T25" fmla="*/ 0 h 384"/>
              <a:gd name="T26" fmla="*/ 87 w 87"/>
              <a:gd name="T27" fmla="*/ 38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87" h="384">
                <a:moveTo>
                  <a:pt x="21" y="304"/>
                </a:moveTo>
                <a:lnTo>
                  <a:pt x="21" y="306"/>
                </a:lnTo>
                <a:lnTo>
                  <a:pt x="0" y="291"/>
                </a:lnTo>
                <a:lnTo>
                  <a:pt x="28" y="384"/>
                </a:lnTo>
                <a:lnTo>
                  <a:pt x="69" y="289"/>
                </a:lnTo>
                <a:lnTo>
                  <a:pt x="40" y="309"/>
                </a:lnTo>
                <a:lnTo>
                  <a:pt x="42" y="309"/>
                </a:lnTo>
                <a:cubicBezTo>
                  <a:pt x="50" y="259"/>
                  <a:pt x="80" y="56"/>
                  <a:pt x="87" y="6"/>
                </a:cubicBezTo>
                <a:lnTo>
                  <a:pt x="87" y="7"/>
                </a:lnTo>
                <a:lnTo>
                  <a:pt x="10" y="0"/>
                </a:lnTo>
                <a:lnTo>
                  <a:pt x="12" y="1"/>
                </a:lnTo>
                <a:cubicBezTo>
                  <a:pt x="14" y="52"/>
                  <a:pt x="19" y="241"/>
                  <a:pt x="21" y="304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" name="任意多边形 8294"/>
          <p:cNvSpPr>
            <a:spLocks noChangeArrowheads="1"/>
          </p:cNvSpPr>
          <p:nvPr/>
        </p:nvSpPr>
        <p:spPr bwMode="auto">
          <a:xfrm>
            <a:off x="7301440" y="4165600"/>
            <a:ext cx="217488" cy="157163"/>
          </a:xfrm>
          <a:custGeom>
            <a:avLst/>
            <a:gdLst>
              <a:gd name="T0" fmla="*/ 0 w 183"/>
              <a:gd name="T1" fmla="*/ 45 h 99"/>
              <a:gd name="T2" fmla="*/ 118 w 183"/>
              <a:gd name="T3" fmla="*/ 79 h 99"/>
              <a:gd name="T4" fmla="*/ 118 w 183"/>
              <a:gd name="T5" fmla="*/ 78 h 99"/>
              <a:gd name="T6" fmla="*/ 97 w 183"/>
              <a:gd name="T7" fmla="*/ 90 h 99"/>
              <a:gd name="T8" fmla="*/ 183 w 183"/>
              <a:gd name="T9" fmla="*/ 99 h 99"/>
              <a:gd name="T10" fmla="*/ 127 w 183"/>
              <a:gd name="T11" fmla="*/ 43 h 99"/>
              <a:gd name="T12" fmla="*/ 127 w 183"/>
              <a:gd name="T13" fmla="*/ 63 h 99"/>
              <a:gd name="T14" fmla="*/ 129 w 183"/>
              <a:gd name="T15" fmla="*/ 63 h 99"/>
              <a:gd name="T16" fmla="*/ 19 w 183"/>
              <a:gd name="T17" fmla="*/ 0 h 99"/>
              <a:gd name="T18" fmla="*/ 18 w 183"/>
              <a:gd name="T19" fmla="*/ 0 h 99"/>
              <a:gd name="T20" fmla="*/ 1 w 183"/>
              <a:gd name="T21" fmla="*/ 45 h 99"/>
              <a:gd name="T22" fmla="*/ 0 w 183"/>
              <a:gd name="T23" fmla="*/ 45 h 99"/>
              <a:gd name="T24" fmla="*/ 0 w 183"/>
              <a:gd name="T25" fmla="*/ 0 h 99"/>
              <a:gd name="T26" fmla="*/ 183 w 183"/>
              <a:gd name="T27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183" h="99">
                <a:moveTo>
                  <a:pt x="0" y="45"/>
                </a:moveTo>
                <a:cubicBezTo>
                  <a:pt x="19" y="51"/>
                  <a:pt x="98" y="74"/>
                  <a:pt x="118" y="79"/>
                </a:cubicBezTo>
                <a:lnTo>
                  <a:pt x="118" y="78"/>
                </a:lnTo>
                <a:lnTo>
                  <a:pt x="97" y="90"/>
                </a:lnTo>
                <a:lnTo>
                  <a:pt x="183" y="99"/>
                </a:lnTo>
                <a:lnTo>
                  <a:pt x="127" y="43"/>
                </a:lnTo>
                <a:lnTo>
                  <a:pt x="127" y="63"/>
                </a:lnTo>
                <a:lnTo>
                  <a:pt x="129" y="63"/>
                </a:lnTo>
                <a:cubicBezTo>
                  <a:pt x="111" y="52"/>
                  <a:pt x="37" y="10"/>
                  <a:pt x="19" y="0"/>
                </a:cubicBezTo>
                <a:lnTo>
                  <a:pt x="18" y="0"/>
                </a:lnTo>
                <a:lnTo>
                  <a:pt x="1" y="45"/>
                </a:lnTo>
                <a:lnTo>
                  <a:pt x="0" y="45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6" name="任意多边形 8295"/>
          <p:cNvSpPr>
            <a:spLocks noChangeArrowheads="1"/>
          </p:cNvSpPr>
          <p:nvPr/>
        </p:nvSpPr>
        <p:spPr bwMode="auto">
          <a:xfrm>
            <a:off x="6761690" y="4191000"/>
            <a:ext cx="454025" cy="161925"/>
          </a:xfrm>
          <a:custGeom>
            <a:avLst/>
            <a:gdLst>
              <a:gd name="T0" fmla="*/ 0 w 382"/>
              <a:gd name="T1" fmla="*/ 51 h 102"/>
              <a:gd name="T2" fmla="*/ 135 w 382"/>
              <a:gd name="T3" fmla="*/ 102 h 102"/>
              <a:gd name="T4" fmla="*/ 103 w 382"/>
              <a:gd name="T5" fmla="*/ 74 h 102"/>
              <a:gd name="T6" fmla="*/ 105 w 382"/>
              <a:gd name="T7" fmla="*/ 74 h 102"/>
              <a:gd name="T8" fmla="*/ 255 w 382"/>
              <a:gd name="T9" fmla="*/ 75 h 102"/>
              <a:gd name="T10" fmla="*/ 382 w 382"/>
              <a:gd name="T11" fmla="*/ 60 h 102"/>
              <a:gd name="T12" fmla="*/ 381 w 382"/>
              <a:gd name="T13" fmla="*/ 62 h 102"/>
              <a:gd name="T14" fmla="*/ 363 w 382"/>
              <a:gd name="T15" fmla="*/ 0 h 102"/>
              <a:gd name="T16" fmla="*/ 225 w 382"/>
              <a:gd name="T17" fmla="*/ 36 h 102"/>
              <a:gd name="T18" fmla="*/ 106 w 382"/>
              <a:gd name="T19" fmla="*/ 47 h 102"/>
              <a:gd name="T20" fmla="*/ 105 w 382"/>
              <a:gd name="T21" fmla="*/ 45 h 102"/>
              <a:gd name="T22" fmla="*/ 144 w 382"/>
              <a:gd name="T23" fmla="*/ 20 h 102"/>
              <a:gd name="T24" fmla="*/ 0 w 382"/>
              <a:gd name="T25" fmla="*/ 51 h 102"/>
              <a:gd name="T26" fmla="*/ 0 w 382"/>
              <a:gd name="T27" fmla="*/ 0 h 102"/>
              <a:gd name="T28" fmla="*/ 382 w 382"/>
              <a:gd name="T2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382" h="102">
                <a:moveTo>
                  <a:pt x="0" y="51"/>
                </a:moveTo>
                <a:lnTo>
                  <a:pt x="135" y="102"/>
                </a:lnTo>
                <a:lnTo>
                  <a:pt x="103" y="74"/>
                </a:lnTo>
                <a:lnTo>
                  <a:pt x="105" y="74"/>
                </a:lnTo>
                <a:cubicBezTo>
                  <a:pt x="130" y="74"/>
                  <a:pt x="209" y="77"/>
                  <a:pt x="255" y="75"/>
                </a:cubicBezTo>
                <a:cubicBezTo>
                  <a:pt x="301" y="73"/>
                  <a:pt x="361" y="62"/>
                  <a:pt x="382" y="60"/>
                </a:cubicBezTo>
                <a:lnTo>
                  <a:pt x="381" y="62"/>
                </a:lnTo>
                <a:lnTo>
                  <a:pt x="363" y="0"/>
                </a:lnTo>
                <a:cubicBezTo>
                  <a:pt x="340" y="6"/>
                  <a:pt x="268" y="28"/>
                  <a:pt x="225" y="36"/>
                </a:cubicBezTo>
                <a:cubicBezTo>
                  <a:pt x="182" y="44"/>
                  <a:pt x="126" y="46"/>
                  <a:pt x="106" y="47"/>
                </a:cubicBezTo>
                <a:lnTo>
                  <a:pt x="105" y="45"/>
                </a:lnTo>
                <a:lnTo>
                  <a:pt x="144" y="20"/>
                </a:lnTo>
                <a:lnTo>
                  <a:pt x="0" y="51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7" name="任意多边形 8296"/>
          <p:cNvSpPr>
            <a:spLocks noChangeArrowheads="1"/>
          </p:cNvSpPr>
          <p:nvPr/>
        </p:nvSpPr>
        <p:spPr bwMode="auto">
          <a:xfrm>
            <a:off x="6129865" y="4224338"/>
            <a:ext cx="490538" cy="165100"/>
          </a:xfrm>
          <a:custGeom>
            <a:avLst/>
            <a:gdLst>
              <a:gd name="T0" fmla="*/ 0 w 411"/>
              <a:gd name="T1" fmla="*/ 87 h 104"/>
              <a:gd name="T2" fmla="*/ 156 w 411"/>
              <a:gd name="T3" fmla="*/ 104 h 104"/>
              <a:gd name="T4" fmla="*/ 122 w 411"/>
              <a:gd name="T5" fmla="*/ 81 h 104"/>
              <a:gd name="T6" fmla="*/ 120 w 411"/>
              <a:gd name="T7" fmla="*/ 81 h 104"/>
              <a:gd name="T8" fmla="*/ 267 w 411"/>
              <a:gd name="T9" fmla="*/ 69 h 104"/>
              <a:gd name="T10" fmla="*/ 399 w 411"/>
              <a:gd name="T11" fmla="*/ 81 h 104"/>
              <a:gd name="T12" fmla="*/ 402 w 411"/>
              <a:gd name="T13" fmla="*/ 81 h 104"/>
              <a:gd name="T14" fmla="*/ 404 w 411"/>
              <a:gd name="T15" fmla="*/ 38 h 104"/>
              <a:gd name="T16" fmla="*/ 411 w 411"/>
              <a:gd name="T17" fmla="*/ 0 h 104"/>
              <a:gd name="T18" fmla="*/ 410 w 411"/>
              <a:gd name="T19" fmla="*/ 0 h 104"/>
              <a:gd name="T20" fmla="*/ 305 w 411"/>
              <a:gd name="T21" fmla="*/ 9 h 104"/>
              <a:gd name="T22" fmla="*/ 113 w 411"/>
              <a:gd name="T23" fmla="*/ 45 h 104"/>
              <a:gd name="T24" fmla="*/ 113 w 411"/>
              <a:gd name="T25" fmla="*/ 44 h 104"/>
              <a:gd name="T26" fmla="*/ 129 w 411"/>
              <a:gd name="T27" fmla="*/ 11 h 104"/>
              <a:gd name="T28" fmla="*/ 0 w 411"/>
              <a:gd name="T29" fmla="*/ 87 h 104"/>
              <a:gd name="T30" fmla="*/ 0 w 411"/>
              <a:gd name="T31" fmla="*/ 0 h 104"/>
              <a:gd name="T32" fmla="*/ 411 w 411"/>
              <a:gd name="T3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411" h="104">
                <a:moveTo>
                  <a:pt x="0" y="87"/>
                </a:moveTo>
                <a:lnTo>
                  <a:pt x="156" y="104"/>
                </a:lnTo>
                <a:lnTo>
                  <a:pt x="122" y="81"/>
                </a:lnTo>
                <a:lnTo>
                  <a:pt x="120" y="81"/>
                </a:lnTo>
                <a:cubicBezTo>
                  <a:pt x="144" y="79"/>
                  <a:pt x="221" y="69"/>
                  <a:pt x="267" y="69"/>
                </a:cubicBezTo>
                <a:cubicBezTo>
                  <a:pt x="313" y="69"/>
                  <a:pt x="377" y="79"/>
                  <a:pt x="399" y="81"/>
                </a:cubicBezTo>
                <a:lnTo>
                  <a:pt x="402" y="81"/>
                </a:lnTo>
                <a:cubicBezTo>
                  <a:pt x="403" y="74"/>
                  <a:pt x="403" y="51"/>
                  <a:pt x="404" y="38"/>
                </a:cubicBezTo>
                <a:cubicBezTo>
                  <a:pt x="405" y="25"/>
                  <a:pt x="410" y="6"/>
                  <a:pt x="411" y="0"/>
                </a:cubicBezTo>
                <a:lnTo>
                  <a:pt x="410" y="0"/>
                </a:lnTo>
                <a:cubicBezTo>
                  <a:pt x="392" y="1"/>
                  <a:pt x="354" y="2"/>
                  <a:pt x="305" y="9"/>
                </a:cubicBezTo>
                <a:cubicBezTo>
                  <a:pt x="256" y="16"/>
                  <a:pt x="145" y="39"/>
                  <a:pt x="113" y="45"/>
                </a:cubicBezTo>
                <a:lnTo>
                  <a:pt x="113" y="44"/>
                </a:lnTo>
                <a:lnTo>
                  <a:pt x="129" y="11"/>
                </a:lnTo>
                <a:lnTo>
                  <a:pt x="0" y="87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8" name="任意多边形 8297"/>
          <p:cNvSpPr>
            <a:spLocks noChangeArrowheads="1"/>
          </p:cNvSpPr>
          <p:nvPr/>
        </p:nvSpPr>
        <p:spPr bwMode="auto">
          <a:xfrm>
            <a:off x="5782203" y="4329113"/>
            <a:ext cx="212725" cy="127000"/>
          </a:xfrm>
          <a:custGeom>
            <a:avLst/>
            <a:gdLst>
              <a:gd name="T0" fmla="*/ 0 w 178"/>
              <a:gd name="T1" fmla="*/ 75 h 80"/>
              <a:gd name="T2" fmla="*/ 81 w 178"/>
              <a:gd name="T3" fmla="*/ 80 h 80"/>
              <a:gd name="T4" fmla="*/ 57 w 178"/>
              <a:gd name="T5" fmla="*/ 68 h 80"/>
              <a:gd name="T6" fmla="*/ 58 w 178"/>
              <a:gd name="T7" fmla="*/ 66 h 80"/>
              <a:gd name="T8" fmla="*/ 178 w 178"/>
              <a:gd name="T9" fmla="*/ 38 h 80"/>
              <a:gd name="T10" fmla="*/ 177 w 178"/>
              <a:gd name="T11" fmla="*/ 36 h 80"/>
              <a:gd name="T12" fmla="*/ 169 w 178"/>
              <a:gd name="T13" fmla="*/ 3 h 80"/>
              <a:gd name="T14" fmla="*/ 169 w 178"/>
              <a:gd name="T15" fmla="*/ 0 h 80"/>
              <a:gd name="T16" fmla="*/ 54 w 178"/>
              <a:gd name="T17" fmla="*/ 51 h 80"/>
              <a:gd name="T18" fmla="*/ 51 w 178"/>
              <a:gd name="T19" fmla="*/ 51 h 80"/>
              <a:gd name="T20" fmla="*/ 60 w 178"/>
              <a:gd name="T21" fmla="*/ 29 h 80"/>
              <a:gd name="T22" fmla="*/ 0 w 178"/>
              <a:gd name="T23" fmla="*/ 75 h 80"/>
              <a:gd name="T24" fmla="*/ 0 w 178"/>
              <a:gd name="T25" fmla="*/ 0 h 80"/>
              <a:gd name="T26" fmla="*/ 178 w 178"/>
              <a:gd name="T2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178" h="80">
                <a:moveTo>
                  <a:pt x="0" y="75"/>
                </a:moveTo>
                <a:lnTo>
                  <a:pt x="81" y="80"/>
                </a:lnTo>
                <a:lnTo>
                  <a:pt x="57" y="68"/>
                </a:lnTo>
                <a:lnTo>
                  <a:pt x="58" y="66"/>
                </a:lnTo>
                <a:cubicBezTo>
                  <a:pt x="78" y="61"/>
                  <a:pt x="158" y="43"/>
                  <a:pt x="178" y="38"/>
                </a:cubicBezTo>
                <a:lnTo>
                  <a:pt x="177" y="36"/>
                </a:lnTo>
                <a:lnTo>
                  <a:pt x="169" y="3"/>
                </a:lnTo>
                <a:lnTo>
                  <a:pt x="169" y="0"/>
                </a:lnTo>
                <a:cubicBezTo>
                  <a:pt x="150" y="8"/>
                  <a:pt x="74" y="43"/>
                  <a:pt x="54" y="51"/>
                </a:cubicBezTo>
                <a:lnTo>
                  <a:pt x="51" y="51"/>
                </a:lnTo>
                <a:lnTo>
                  <a:pt x="60" y="29"/>
                </a:lnTo>
                <a:lnTo>
                  <a:pt x="0" y="75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304" name="组合 8251"/>
          <p:cNvGrpSpPr/>
          <p:nvPr/>
        </p:nvGrpSpPr>
        <p:grpSpPr bwMode="auto">
          <a:xfrm>
            <a:off x="5955240" y="4214813"/>
            <a:ext cx="231775" cy="280987"/>
            <a:chOff x="2496" y="1634"/>
            <a:chExt cx="194" cy="177"/>
          </a:xfrm>
        </p:grpSpPr>
        <p:sp>
          <p:nvSpPr>
            <p:cNvPr id="10353" name="任意多边形 8252"/>
            <p:cNvSpPr>
              <a:spLocks noChangeArrowheads="1"/>
            </p:cNvSpPr>
            <p:nvPr/>
          </p:nvSpPr>
          <p:spPr bwMode="auto">
            <a:xfrm>
              <a:off x="2543" y="1634"/>
              <a:ext cx="99" cy="25"/>
            </a:xfrm>
            <a:custGeom>
              <a:avLst/>
              <a:gdLst>
                <a:gd name="T0" fmla="*/ 0 w 99"/>
                <a:gd name="T1" fmla="*/ 24 h 25"/>
                <a:gd name="T2" fmla="*/ 57 w 99"/>
                <a:gd name="T3" fmla="*/ 25 h 25"/>
                <a:gd name="T4" fmla="*/ 99 w 99"/>
                <a:gd name="T5" fmla="*/ 25 h 25"/>
                <a:gd name="T6" fmla="*/ 85 w 99"/>
                <a:gd name="T7" fmla="*/ 16 h 25"/>
                <a:gd name="T8" fmla="*/ 79 w 99"/>
                <a:gd name="T9" fmla="*/ 1 h 25"/>
                <a:gd name="T10" fmla="*/ 72 w 99"/>
                <a:gd name="T11" fmla="*/ 6 h 25"/>
                <a:gd name="T12" fmla="*/ 49 w 99"/>
                <a:gd name="T13" fmla="*/ 7 h 25"/>
                <a:gd name="T14" fmla="*/ 28 w 99"/>
                <a:gd name="T15" fmla="*/ 6 h 25"/>
                <a:gd name="T16" fmla="*/ 19 w 99"/>
                <a:gd name="T17" fmla="*/ 0 h 25"/>
                <a:gd name="T18" fmla="*/ 18 w 99"/>
                <a:gd name="T19" fmla="*/ 0 h 25"/>
                <a:gd name="T20" fmla="*/ 16 w 99"/>
                <a:gd name="T21" fmla="*/ 13 h 25"/>
                <a:gd name="T22" fmla="*/ 0 w 99"/>
                <a:gd name="T23" fmla="*/ 24 h 25"/>
                <a:gd name="T24" fmla="*/ 0 w 99"/>
                <a:gd name="T25" fmla="*/ 0 h 25"/>
                <a:gd name="T26" fmla="*/ 99 w 99"/>
                <a:gd name="T2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99" h="25">
                  <a:moveTo>
                    <a:pt x="0" y="24"/>
                  </a:moveTo>
                  <a:cubicBezTo>
                    <a:pt x="9" y="24"/>
                    <a:pt x="41" y="25"/>
                    <a:pt x="57" y="25"/>
                  </a:cubicBezTo>
                  <a:cubicBezTo>
                    <a:pt x="73" y="25"/>
                    <a:pt x="92" y="25"/>
                    <a:pt x="99" y="25"/>
                  </a:cubicBezTo>
                  <a:cubicBezTo>
                    <a:pt x="97" y="24"/>
                    <a:pt x="88" y="20"/>
                    <a:pt x="85" y="16"/>
                  </a:cubicBezTo>
                  <a:cubicBezTo>
                    <a:pt x="82" y="12"/>
                    <a:pt x="80" y="3"/>
                    <a:pt x="79" y="1"/>
                  </a:cubicBezTo>
                  <a:cubicBezTo>
                    <a:pt x="78" y="2"/>
                    <a:pt x="77" y="5"/>
                    <a:pt x="72" y="6"/>
                  </a:cubicBezTo>
                  <a:cubicBezTo>
                    <a:pt x="67" y="7"/>
                    <a:pt x="56" y="7"/>
                    <a:pt x="49" y="7"/>
                  </a:cubicBezTo>
                  <a:cubicBezTo>
                    <a:pt x="42" y="7"/>
                    <a:pt x="33" y="7"/>
                    <a:pt x="28" y="6"/>
                  </a:cubicBezTo>
                  <a:cubicBezTo>
                    <a:pt x="23" y="5"/>
                    <a:pt x="21" y="1"/>
                    <a:pt x="19" y="0"/>
                  </a:cubicBezTo>
                  <a:lnTo>
                    <a:pt x="18" y="0"/>
                  </a:lnTo>
                  <a:cubicBezTo>
                    <a:pt x="18" y="2"/>
                    <a:pt x="19" y="9"/>
                    <a:pt x="16" y="13"/>
                  </a:cubicBezTo>
                  <a:cubicBezTo>
                    <a:pt x="13" y="17"/>
                    <a:pt x="3" y="22"/>
                    <a:pt x="0" y="24"/>
                  </a:cubicBez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4" name="任意多边形 8253"/>
            <p:cNvSpPr>
              <a:spLocks noChangeArrowheads="1"/>
            </p:cNvSpPr>
            <p:nvPr/>
          </p:nvSpPr>
          <p:spPr bwMode="auto">
            <a:xfrm>
              <a:off x="2565" y="1658"/>
              <a:ext cx="54" cy="18"/>
            </a:xfrm>
            <a:custGeom>
              <a:avLst/>
              <a:gdLst>
                <a:gd name="T0" fmla="*/ 0 w 54"/>
                <a:gd name="T1" fmla="*/ 18 h 18"/>
                <a:gd name="T2" fmla="*/ 54 w 54"/>
                <a:gd name="T3" fmla="*/ 18 h 18"/>
                <a:gd name="T4" fmla="*/ 54 w 54"/>
                <a:gd name="T5" fmla="*/ 0 h 18"/>
                <a:gd name="T6" fmla="*/ 0 w 54"/>
                <a:gd name="T7" fmla="*/ 1 h 18"/>
                <a:gd name="T8" fmla="*/ 0 w 54"/>
                <a:gd name="T9" fmla="*/ 18 h 18"/>
                <a:gd name="T10" fmla="*/ 0 w 54"/>
                <a:gd name="T11" fmla="*/ 0 h 18"/>
                <a:gd name="T12" fmla="*/ 54 w 54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54" h="18">
                  <a:moveTo>
                    <a:pt x="0" y="18"/>
                  </a:moveTo>
                  <a:lnTo>
                    <a:pt x="54" y="18"/>
                  </a:lnTo>
                  <a:lnTo>
                    <a:pt x="54" y="0"/>
                  </a:lnTo>
                  <a:lnTo>
                    <a:pt x="0" y="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5" name="任意多边形 8254"/>
            <p:cNvSpPr>
              <a:spLocks noChangeArrowheads="1"/>
            </p:cNvSpPr>
            <p:nvPr/>
          </p:nvSpPr>
          <p:spPr bwMode="auto">
            <a:xfrm>
              <a:off x="2540" y="1676"/>
              <a:ext cx="108" cy="15"/>
            </a:xfrm>
            <a:custGeom>
              <a:avLst/>
              <a:gdLst>
                <a:gd name="T0" fmla="*/ 1 w 108"/>
                <a:gd name="T1" fmla="*/ 12 h 15"/>
                <a:gd name="T2" fmla="*/ 0 w 108"/>
                <a:gd name="T3" fmla="*/ 13 h 15"/>
                <a:gd name="T4" fmla="*/ 106 w 108"/>
                <a:gd name="T5" fmla="*/ 13 h 15"/>
                <a:gd name="T6" fmla="*/ 108 w 108"/>
                <a:gd name="T7" fmla="*/ 15 h 15"/>
                <a:gd name="T8" fmla="*/ 97 w 108"/>
                <a:gd name="T9" fmla="*/ 7 h 15"/>
                <a:gd name="T10" fmla="*/ 90 w 108"/>
                <a:gd name="T11" fmla="*/ 0 h 15"/>
                <a:gd name="T12" fmla="*/ 88 w 108"/>
                <a:gd name="T13" fmla="*/ 0 h 15"/>
                <a:gd name="T14" fmla="*/ 18 w 108"/>
                <a:gd name="T15" fmla="*/ 0 h 15"/>
                <a:gd name="T16" fmla="*/ 19 w 108"/>
                <a:gd name="T17" fmla="*/ 0 h 15"/>
                <a:gd name="T18" fmla="*/ 12 w 108"/>
                <a:gd name="T19" fmla="*/ 7 h 15"/>
                <a:gd name="T20" fmla="*/ 1 w 108"/>
                <a:gd name="T21" fmla="*/ 12 h 15"/>
                <a:gd name="T22" fmla="*/ 0 w 108"/>
                <a:gd name="T23" fmla="*/ 0 h 15"/>
                <a:gd name="T24" fmla="*/ 108 w 108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08" h="15">
                  <a:moveTo>
                    <a:pt x="1" y="12"/>
                  </a:moveTo>
                  <a:lnTo>
                    <a:pt x="0" y="13"/>
                  </a:lnTo>
                  <a:lnTo>
                    <a:pt x="106" y="13"/>
                  </a:lnTo>
                  <a:lnTo>
                    <a:pt x="108" y="15"/>
                  </a:lnTo>
                  <a:cubicBezTo>
                    <a:pt x="107" y="14"/>
                    <a:pt x="100" y="10"/>
                    <a:pt x="97" y="7"/>
                  </a:cubicBezTo>
                  <a:cubicBezTo>
                    <a:pt x="94" y="4"/>
                    <a:pt x="91" y="1"/>
                    <a:pt x="90" y="0"/>
                  </a:cubicBezTo>
                  <a:lnTo>
                    <a:pt x="88" y="0"/>
                  </a:lnTo>
                  <a:lnTo>
                    <a:pt x="18" y="0"/>
                  </a:lnTo>
                  <a:lnTo>
                    <a:pt x="19" y="0"/>
                  </a:lnTo>
                  <a:cubicBezTo>
                    <a:pt x="18" y="1"/>
                    <a:pt x="15" y="5"/>
                    <a:pt x="12" y="7"/>
                  </a:cubicBezTo>
                  <a:cubicBezTo>
                    <a:pt x="9" y="9"/>
                    <a:pt x="3" y="11"/>
                    <a:pt x="1" y="12"/>
                  </a:cubicBez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6" name="任意多边形 8255"/>
            <p:cNvSpPr>
              <a:spLocks noChangeArrowheads="1"/>
            </p:cNvSpPr>
            <p:nvPr/>
          </p:nvSpPr>
          <p:spPr bwMode="auto">
            <a:xfrm>
              <a:off x="2554" y="1715"/>
              <a:ext cx="1" cy="31"/>
            </a:xfrm>
            <a:custGeom>
              <a:avLst/>
              <a:gdLst>
                <a:gd name="T0" fmla="*/ 0 w 1"/>
                <a:gd name="T1" fmla="*/ 0 h 31"/>
                <a:gd name="T2" fmla="*/ 0 w 1"/>
                <a:gd name="T3" fmla="*/ 31 h 31"/>
                <a:gd name="T4" fmla="*/ 0 w 1"/>
                <a:gd name="T5" fmla="*/ 0 h 31"/>
                <a:gd name="T6" fmla="*/ 1 w 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31">
                  <a:moveTo>
                    <a:pt x="0" y="0"/>
                  </a:moveTo>
                  <a:lnTo>
                    <a:pt x="0" y="31"/>
                  </a:lnTo>
                </a:path>
              </a:pathLst>
            </a:custGeom>
            <a:solidFill>
              <a:srgbClr val="FF9966"/>
            </a:solidFill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7" name="任意多边形 8256"/>
            <p:cNvSpPr>
              <a:spLocks noChangeArrowheads="1"/>
            </p:cNvSpPr>
            <p:nvPr/>
          </p:nvSpPr>
          <p:spPr bwMode="auto">
            <a:xfrm>
              <a:off x="2633" y="1715"/>
              <a:ext cx="1" cy="33"/>
            </a:xfrm>
            <a:custGeom>
              <a:avLst/>
              <a:gdLst>
                <a:gd name="T0" fmla="*/ 0 w 1"/>
                <a:gd name="T1" fmla="*/ 0 h 33"/>
                <a:gd name="T2" fmla="*/ 0 w 1"/>
                <a:gd name="T3" fmla="*/ 33 h 33"/>
                <a:gd name="T4" fmla="*/ 0 w 1"/>
                <a:gd name="T5" fmla="*/ 0 h 33"/>
                <a:gd name="T6" fmla="*/ 1 w 1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33">
                  <a:moveTo>
                    <a:pt x="0" y="0"/>
                  </a:moveTo>
                  <a:lnTo>
                    <a:pt x="0" y="33"/>
                  </a:lnTo>
                </a:path>
              </a:pathLst>
            </a:custGeom>
            <a:solidFill>
              <a:srgbClr val="FF9966"/>
            </a:solidFill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8" name="任意多边形 8257"/>
            <p:cNvSpPr>
              <a:spLocks noChangeArrowheads="1"/>
            </p:cNvSpPr>
            <p:nvPr/>
          </p:nvSpPr>
          <p:spPr bwMode="auto">
            <a:xfrm>
              <a:off x="2496" y="1733"/>
              <a:ext cx="194" cy="78"/>
            </a:xfrm>
            <a:custGeom>
              <a:avLst/>
              <a:gdLst>
                <a:gd name="T0" fmla="*/ 0 w 194"/>
                <a:gd name="T1" fmla="*/ 76 h 78"/>
                <a:gd name="T2" fmla="*/ 83 w 194"/>
                <a:gd name="T3" fmla="*/ 76 h 78"/>
                <a:gd name="T4" fmla="*/ 83 w 194"/>
                <a:gd name="T5" fmla="*/ 78 h 78"/>
                <a:gd name="T6" fmla="*/ 84 w 194"/>
                <a:gd name="T7" fmla="*/ 76 h 78"/>
                <a:gd name="T8" fmla="*/ 90 w 194"/>
                <a:gd name="T9" fmla="*/ 42 h 78"/>
                <a:gd name="T10" fmla="*/ 116 w 194"/>
                <a:gd name="T11" fmla="*/ 42 h 78"/>
                <a:gd name="T12" fmla="*/ 123 w 194"/>
                <a:gd name="T13" fmla="*/ 78 h 78"/>
                <a:gd name="T14" fmla="*/ 122 w 194"/>
                <a:gd name="T15" fmla="*/ 78 h 78"/>
                <a:gd name="T16" fmla="*/ 194 w 194"/>
                <a:gd name="T17" fmla="*/ 78 h 78"/>
                <a:gd name="T18" fmla="*/ 194 w 194"/>
                <a:gd name="T19" fmla="*/ 0 h 78"/>
                <a:gd name="T20" fmla="*/ 168 w 194"/>
                <a:gd name="T21" fmla="*/ 1 h 78"/>
                <a:gd name="T22" fmla="*/ 158 w 194"/>
                <a:gd name="T23" fmla="*/ 13 h 78"/>
                <a:gd name="T24" fmla="*/ 36 w 194"/>
                <a:gd name="T25" fmla="*/ 13 h 78"/>
                <a:gd name="T26" fmla="*/ 29 w 194"/>
                <a:gd name="T27" fmla="*/ 0 h 78"/>
                <a:gd name="T28" fmla="*/ 0 w 194"/>
                <a:gd name="T29" fmla="*/ 0 h 78"/>
                <a:gd name="T30" fmla="*/ 0 w 194"/>
                <a:gd name="T31" fmla="*/ 76 h 78"/>
                <a:gd name="T32" fmla="*/ 0 w 194"/>
                <a:gd name="T33" fmla="*/ 0 h 78"/>
                <a:gd name="T34" fmla="*/ 194 w 194"/>
                <a:gd name="T3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94" h="78">
                  <a:moveTo>
                    <a:pt x="0" y="76"/>
                  </a:moveTo>
                  <a:lnTo>
                    <a:pt x="83" y="76"/>
                  </a:lnTo>
                  <a:lnTo>
                    <a:pt x="83" y="78"/>
                  </a:lnTo>
                  <a:lnTo>
                    <a:pt x="84" y="76"/>
                  </a:lnTo>
                  <a:cubicBezTo>
                    <a:pt x="85" y="70"/>
                    <a:pt x="85" y="48"/>
                    <a:pt x="90" y="42"/>
                  </a:cubicBezTo>
                  <a:cubicBezTo>
                    <a:pt x="95" y="36"/>
                    <a:pt x="111" y="36"/>
                    <a:pt x="116" y="42"/>
                  </a:cubicBezTo>
                  <a:cubicBezTo>
                    <a:pt x="121" y="48"/>
                    <a:pt x="122" y="72"/>
                    <a:pt x="123" y="78"/>
                  </a:cubicBezTo>
                  <a:lnTo>
                    <a:pt x="122" y="78"/>
                  </a:lnTo>
                  <a:lnTo>
                    <a:pt x="194" y="78"/>
                  </a:lnTo>
                  <a:lnTo>
                    <a:pt x="194" y="0"/>
                  </a:lnTo>
                  <a:lnTo>
                    <a:pt x="168" y="1"/>
                  </a:lnTo>
                  <a:lnTo>
                    <a:pt x="158" y="13"/>
                  </a:lnTo>
                  <a:lnTo>
                    <a:pt x="36" y="13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9" name="直接连接符 8258"/>
            <p:cNvSpPr>
              <a:spLocks noChangeShapeType="1"/>
            </p:cNvSpPr>
            <p:nvPr/>
          </p:nvSpPr>
          <p:spPr bwMode="auto">
            <a:xfrm>
              <a:off x="2496" y="1756"/>
              <a:ext cx="193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0" name="任意多边形 8259"/>
            <p:cNvSpPr>
              <a:spLocks noChangeArrowheads="1"/>
            </p:cNvSpPr>
            <p:nvPr/>
          </p:nvSpPr>
          <p:spPr bwMode="auto">
            <a:xfrm>
              <a:off x="2561" y="1691"/>
              <a:ext cx="1" cy="15"/>
            </a:xfrm>
            <a:custGeom>
              <a:avLst/>
              <a:gdLst>
                <a:gd name="T0" fmla="*/ 0 w 1"/>
                <a:gd name="T1" fmla="*/ 0 h 15"/>
                <a:gd name="T2" fmla="*/ 0 w 1"/>
                <a:gd name="T3" fmla="*/ 15 h 15"/>
                <a:gd name="T4" fmla="*/ 0 w 1"/>
                <a:gd name="T5" fmla="*/ 0 h 15"/>
                <a:gd name="T6" fmla="*/ 1 w 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15">
                  <a:moveTo>
                    <a:pt x="0" y="0"/>
                  </a:moveTo>
                  <a:lnTo>
                    <a:pt x="0" y="1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1" name="任意多边形 8260"/>
            <p:cNvSpPr>
              <a:spLocks noChangeArrowheads="1"/>
            </p:cNvSpPr>
            <p:nvPr/>
          </p:nvSpPr>
          <p:spPr bwMode="auto">
            <a:xfrm>
              <a:off x="2627" y="1691"/>
              <a:ext cx="1" cy="15"/>
            </a:xfrm>
            <a:custGeom>
              <a:avLst/>
              <a:gdLst>
                <a:gd name="T0" fmla="*/ 0 w 1"/>
                <a:gd name="T1" fmla="*/ 0 h 15"/>
                <a:gd name="T2" fmla="*/ 0 w 1"/>
                <a:gd name="T3" fmla="*/ 15 h 15"/>
                <a:gd name="T4" fmla="*/ 0 w 1"/>
                <a:gd name="T5" fmla="*/ 0 h 15"/>
                <a:gd name="T6" fmla="*/ 1 w 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15">
                  <a:moveTo>
                    <a:pt x="0" y="0"/>
                  </a:moveTo>
                  <a:lnTo>
                    <a:pt x="0" y="1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2" name="任意多边形 8261"/>
            <p:cNvSpPr>
              <a:spLocks noChangeArrowheads="1"/>
            </p:cNvSpPr>
            <p:nvPr/>
          </p:nvSpPr>
          <p:spPr bwMode="auto">
            <a:xfrm>
              <a:off x="2534" y="1703"/>
              <a:ext cx="120" cy="15"/>
            </a:xfrm>
            <a:custGeom>
              <a:avLst/>
              <a:gdLst>
                <a:gd name="T0" fmla="*/ 1 w 120"/>
                <a:gd name="T1" fmla="*/ 4 h 15"/>
                <a:gd name="T2" fmla="*/ 0 w 120"/>
                <a:gd name="T3" fmla="*/ 6 h 15"/>
                <a:gd name="T4" fmla="*/ 15 w 120"/>
                <a:gd name="T5" fmla="*/ 15 h 15"/>
                <a:gd name="T6" fmla="*/ 108 w 120"/>
                <a:gd name="T7" fmla="*/ 15 h 15"/>
                <a:gd name="T8" fmla="*/ 109 w 120"/>
                <a:gd name="T9" fmla="*/ 15 h 15"/>
                <a:gd name="T10" fmla="*/ 120 w 120"/>
                <a:gd name="T11" fmla="*/ 6 h 15"/>
                <a:gd name="T12" fmla="*/ 100 w 120"/>
                <a:gd name="T13" fmla="*/ 0 h 15"/>
                <a:gd name="T14" fmla="*/ 100 w 120"/>
                <a:gd name="T15" fmla="*/ 1 h 15"/>
                <a:gd name="T16" fmla="*/ 15 w 120"/>
                <a:gd name="T17" fmla="*/ 1 h 15"/>
                <a:gd name="T18" fmla="*/ 1 w 120"/>
                <a:gd name="T19" fmla="*/ 4 h 15"/>
                <a:gd name="T20" fmla="*/ 0 w 120"/>
                <a:gd name="T21" fmla="*/ 0 h 15"/>
                <a:gd name="T22" fmla="*/ 120 w 120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20" h="15">
                  <a:moveTo>
                    <a:pt x="1" y="4"/>
                  </a:moveTo>
                  <a:lnTo>
                    <a:pt x="0" y="6"/>
                  </a:lnTo>
                  <a:lnTo>
                    <a:pt x="15" y="15"/>
                  </a:lnTo>
                  <a:lnTo>
                    <a:pt x="108" y="15"/>
                  </a:lnTo>
                  <a:lnTo>
                    <a:pt x="109" y="15"/>
                  </a:lnTo>
                  <a:lnTo>
                    <a:pt x="120" y="6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15" y="1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9" name="任意多边形 8298"/>
          <p:cNvSpPr>
            <a:spLocks noChangeArrowheads="1"/>
          </p:cNvSpPr>
          <p:nvPr/>
        </p:nvSpPr>
        <p:spPr bwMode="auto">
          <a:xfrm>
            <a:off x="4297890" y="4448175"/>
            <a:ext cx="1125538" cy="1460500"/>
          </a:xfrm>
          <a:custGeom>
            <a:avLst/>
            <a:gdLst>
              <a:gd name="T0" fmla="*/ 945 w 945"/>
              <a:gd name="T1" fmla="*/ 0 h 920"/>
              <a:gd name="T2" fmla="*/ 761 w 945"/>
              <a:gd name="T3" fmla="*/ 77 h 920"/>
              <a:gd name="T4" fmla="*/ 543 w 945"/>
              <a:gd name="T5" fmla="*/ 344 h 920"/>
              <a:gd name="T6" fmla="*/ 330 w 945"/>
              <a:gd name="T7" fmla="*/ 611 h 920"/>
              <a:gd name="T8" fmla="*/ 0 w 945"/>
              <a:gd name="T9" fmla="*/ 920 h 920"/>
              <a:gd name="T10" fmla="*/ 0 w 945"/>
              <a:gd name="T11" fmla="*/ 0 h 920"/>
              <a:gd name="T12" fmla="*/ 945 w 945"/>
              <a:gd name="T13" fmla="*/ 92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945" h="920">
                <a:moveTo>
                  <a:pt x="945" y="0"/>
                </a:moveTo>
                <a:cubicBezTo>
                  <a:pt x="914" y="13"/>
                  <a:pt x="828" y="20"/>
                  <a:pt x="761" y="77"/>
                </a:cubicBezTo>
                <a:cubicBezTo>
                  <a:pt x="694" y="134"/>
                  <a:pt x="615" y="255"/>
                  <a:pt x="543" y="344"/>
                </a:cubicBezTo>
                <a:cubicBezTo>
                  <a:pt x="471" y="433"/>
                  <a:pt x="420" y="515"/>
                  <a:pt x="330" y="611"/>
                </a:cubicBezTo>
                <a:cubicBezTo>
                  <a:pt x="240" y="707"/>
                  <a:pt x="69" y="856"/>
                  <a:pt x="0" y="920"/>
                </a:cubicBezTo>
              </a:path>
            </a:pathLst>
          </a:custGeom>
          <a:noFill/>
          <a:ln w="38100">
            <a:solidFill>
              <a:srgbClr val="006600"/>
            </a:solidFill>
            <a:prstDash val="dash"/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0" name="任意多边形 8299"/>
          <p:cNvSpPr>
            <a:spLocks noChangeArrowheads="1"/>
          </p:cNvSpPr>
          <p:nvPr/>
        </p:nvSpPr>
        <p:spPr bwMode="auto">
          <a:xfrm>
            <a:off x="4991628" y="2774950"/>
            <a:ext cx="477837" cy="1528763"/>
          </a:xfrm>
          <a:custGeom>
            <a:avLst/>
            <a:gdLst>
              <a:gd name="T0" fmla="*/ 9 w 402"/>
              <a:gd name="T1" fmla="*/ 0 h 963"/>
              <a:gd name="T2" fmla="*/ 8 w 402"/>
              <a:gd name="T3" fmla="*/ 205 h 963"/>
              <a:gd name="T4" fmla="*/ 60 w 402"/>
              <a:gd name="T5" fmla="*/ 472 h 963"/>
              <a:gd name="T6" fmla="*/ 209 w 402"/>
              <a:gd name="T7" fmla="*/ 724 h 963"/>
              <a:gd name="T8" fmla="*/ 402 w 402"/>
              <a:gd name="T9" fmla="*/ 963 h 963"/>
              <a:gd name="T10" fmla="*/ 0 w 402"/>
              <a:gd name="T11" fmla="*/ 0 h 963"/>
              <a:gd name="T12" fmla="*/ 402 w 402"/>
              <a:gd name="T13" fmla="*/ 963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402" h="963">
                <a:moveTo>
                  <a:pt x="9" y="0"/>
                </a:moveTo>
                <a:cubicBezTo>
                  <a:pt x="9" y="34"/>
                  <a:pt x="0" y="126"/>
                  <a:pt x="8" y="205"/>
                </a:cubicBezTo>
                <a:cubicBezTo>
                  <a:pt x="16" y="284"/>
                  <a:pt x="26" y="386"/>
                  <a:pt x="60" y="472"/>
                </a:cubicBezTo>
                <a:cubicBezTo>
                  <a:pt x="94" y="558"/>
                  <a:pt x="152" y="642"/>
                  <a:pt x="209" y="724"/>
                </a:cubicBezTo>
                <a:cubicBezTo>
                  <a:pt x="266" y="806"/>
                  <a:pt x="362" y="913"/>
                  <a:pt x="402" y="963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1" name="任意多边形 8300"/>
          <p:cNvSpPr>
            <a:spLocks noChangeArrowheads="1"/>
          </p:cNvSpPr>
          <p:nvPr/>
        </p:nvSpPr>
        <p:spPr bwMode="auto">
          <a:xfrm>
            <a:off x="4305828" y="3781425"/>
            <a:ext cx="1127125" cy="581025"/>
          </a:xfrm>
          <a:custGeom>
            <a:avLst/>
            <a:gdLst>
              <a:gd name="T0" fmla="*/ 0 w 947"/>
              <a:gd name="T1" fmla="*/ 0 h 366"/>
              <a:gd name="T2" fmla="*/ 251 w 947"/>
              <a:gd name="T3" fmla="*/ 144 h 366"/>
              <a:gd name="T4" fmla="*/ 473 w 947"/>
              <a:gd name="T5" fmla="*/ 239 h 366"/>
              <a:gd name="T6" fmla="*/ 777 w 947"/>
              <a:gd name="T7" fmla="*/ 338 h 366"/>
              <a:gd name="T8" fmla="*/ 947 w 947"/>
              <a:gd name="T9" fmla="*/ 366 h 366"/>
              <a:gd name="T10" fmla="*/ 0 w 947"/>
              <a:gd name="T11" fmla="*/ 0 h 366"/>
              <a:gd name="T12" fmla="*/ 947 w 947"/>
              <a:gd name="T13" fmla="*/ 36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947" h="366">
                <a:moveTo>
                  <a:pt x="0" y="0"/>
                </a:moveTo>
                <a:cubicBezTo>
                  <a:pt x="42" y="24"/>
                  <a:pt x="172" y="104"/>
                  <a:pt x="251" y="144"/>
                </a:cubicBezTo>
                <a:cubicBezTo>
                  <a:pt x="330" y="184"/>
                  <a:pt x="385" y="207"/>
                  <a:pt x="473" y="239"/>
                </a:cubicBezTo>
                <a:cubicBezTo>
                  <a:pt x="561" y="271"/>
                  <a:pt x="698" y="317"/>
                  <a:pt x="777" y="338"/>
                </a:cubicBezTo>
                <a:cubicBezTo>
                  <a:pt x="856" y="359"/>
                  <a:pt x="912" y="360"/>
                  <a:pt x="947" y="366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2" name="任意多边形 8301"/>
          <p:cNvSpPr>
            <a:spLocks noChangeArrowheads="1"/>
          </p:cNvSpPr>
          <p:nvPr/>
        </p:nvSpPr>
        <p:spPr bwMode="auto">
          <a:xfrm>
            <a:off x="5801253" y="4427538"/>
            <a:ext cx="900112" cy="290512"/>
          </a:xfrm>
          <a:custGeom>
            <a:avLst/>
            <a:gdLst>
              <a:gd name="T0" fmla="*/ 0 w 756"/>
              <a:gd name="T1" fmla="*/ 99 h 183"/>
              <a:gd name="T2" fmla="*/ 149 w 756"/>
              <a:gd name="T3" fmla="*/ 165 h 183"/>
              <a:gd name="T4" fmla="*/ 369 w 756"/>
              <a:gd name="T5" fmla="*/ 174 h 183"/>
              <a:gd name="T6" fmla="*/ 572 w 756"/>
              <a:gd name="T7" fmla="*/ 112 h 183"/>
              <a:gd name="T8" fmla="*/ 756 w 756"/>
              <a:gd name="T9" fmla="*/ 0 h 183"/>
              <a:gd name="T10" fmla="*/ 0 w 756"/>
              <a:gd name="T11" fmla="*/ 0 h 183"/>
              <a:gd name="T12" fmla="*/ 756 w 756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756" h="183">
                <a:moveTo>
                  <a:pt x="0" y="99"/>
                </a:moveTo>
                <a:cubicBezTo>
                  <a:pt x="25" y="110"/>
                  <a:pt x="88" y="153"/>
                  <a:pt x="149" y="165"/>
                </a:cubicBezTo>
                <a:cubicBezTo>
                  <a:pt x="210" y="177"/>
                  <a:pt x="299" y="183"/>
                  <a:pt x="369" y="174"/>
                </a:cubicBezTo>
                <a:cubicBezTo>
                  <a:pt x="439" y="165"/>
                  <a:pt x="508" y="141"/>
                  <a:pt x="572" y="112"/>
                </a:cubicBezTo>
                <a:cubicBezTo>
                  <a:pt x="636" y="83"/>
                  <a:pt x="718" y="23"/>
                  <a:pt x="756" y="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9" name="矩形 8283"/>
          <p:cNvSpPr>
            <a:spLocks noChangeArrowheads="1" noChangeShapeType="1" noTextEdit="1"/>
          </p:cNvSpPr>
          <p:nvPr/>
        </p:nvSpPr>
        <p:spPr bwMode="auto">
          <a:xfrm>
            <a:off x="5917140" y="4559300"/>
            <a:ext cx="323850" cy="198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潼关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303" name="任意多边形 8302"/>
          <p:cNvSpPr>
            <a:spLocks noChangeArrowheads="1"/>
          </p:cNvSpPr>
          <p:nvPr/>
        </p:nvSpPr>
        <p:spPr bwMode="auto">
          <a:xfrm>
            <a:off x="5680603" y="1255713"/>
            <a:ext cx="1163637" cy="400050"/>
          </a:xfrm>
          <a:custGeom>
            <a:avLst/>
            <a:gdLst>
              <a:gd name="T0" fmla="*/ 0 w 978"/>
              <a:gd name="T1" fmla="*/ 0 h 252"/>
              <a:gd name="T2" fmla="*/ 294 w 978"/>
              <a:gd name="T3" fmla="*/ 24 h 252"/>
              <a:gd name="T4" fmla="*/ 593 w 978"/>
              <a:gd name="T5" fmla="*/ 94 h 252"/>
              <a:gd name="T6" fmla="*/ 978 w 978"/>
              <a:gd name="T7" fmla="*/ 252 h 252"/>
              <a:gd name="T8" fmla="*/ 0 w 978"/>
              <a:gd name="T9" fmla="*/ 0 h 252"/>
              <a:gd name="T10" fmla="*/ 978 w 978"/>
              <a:gd name="T11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978" h="252">
                <a:moveTo>
                  <a:pt x="0" y="0"/>
                </a:moveTo>
                <a:cubicBezTo>
                  <a:pt x="49" y="4"/>
                  <a:pt x="195" y="8"/>
                  <a:pt x="294" y="24"/>
                </a:cubicBezTo>
                <a:cubicBezTo>
                  <a:pt x="393" y="40"/>
                  <a:pt x="479" y="56"/>
                  <a:pt x="593" y="94"/>
                </a:cubicBezTo>
                <a:cubicBezTo>
                  <a:pt x="707" y="132"/>
                  <a:pt x="898" y="219"/>
                  <a:pt x="978" y="252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4" name="任意多边形 8303"/>
          <p:cNvSpPr>
            <a:spLocks noChangeArrowheads="1"/>
          </p:cNvSpPr>
          <p:nvPr/>
        </p:nvSpPr>
        <p:spPr bwMode="auto">
          <a:xfrm>
            <a:off x="6698190" y="1738313"/>
            <a:ext cx="136525" cy="989012"/>
          </a:xfrm>
          <a:custGeom>
            <a:avLst/>
            <a:gdLst>
              <a:gd name="T0" fmla="*/ 114 w 114"/>
              <a:gd name="T1" fmla="*/ 0 h 623"/>
              <a:gd name="T2" fmla="*/ 18 w 114"/>
              <a:gd name="T3" fmla="*/ 144 h 623"/>
              <a:gd name="T4" fmla="*/ 8 w 114"/>
              <a:gd name="T5" fmla="*/ 428 h 623"/>
              <a:gd name="T6" fmla="*/ 21 w 114"/>
              <a:gd name="T7" fmla="*/ 623 h 623"/>
              <a:gd name="T8" fmla="*/ 0 w 114"/>
              <a:gd name="T9" fmla="*/ 0 h 623"/>
              <a:gd name="T10" fmla="*/ 114 w 114"/>
              <a:gd name="T11" fmla="*/ 623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14" h="623">
                <a:moveTo>
                  <a:pt x="114" y="0"/>
                </a:moveTo>
                <a:cubicBezTo>
                  <a:pt x="98" y="24"/>
                  <a:pt x="36" y="73"/>
                  <a:pt x="18" y="144"/>
                </a:cubicBezTo>
                <a:cubicBezTo>
                  <a:pt x="0" y="215"/>
                  <a:pt x="8" y="348"/>
                  <a:pt x="8" y="428"/>
                </a:cubicBezTo>
                <a:cubicBezTo>
                  <a:pt x="8" y="508"/>
                  <a:pt x="18" y="583"/>
                  <a:pt x="21" y="623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5" name="任意多边形 8304"/>
          <p:cNvSpPr>
            <a:spLocks noChangeArrowheads="1"/>
          </p:cNvSpPr>
          <p:nvPr/>
        </p:nvSpPr>
        <p:spPr bwMode="auto">
          <a:xfrm>
            <a:off x="6912503" y="2447925"/>
            <a:ext cx="354012" cy="133350"/>
          </a:xfrm>
          <a:custGeom>
            <a:avLst/>
            <a:gdLst>
              <a:gd name="T0" fmla="*/ 0 w 297"/>
              <a:gd name="T1" fmla="*/ 12 h 84"/>
              <a:gd name="T2" fmla="*/ 96 w 297"/>
              <a:gd name="T3" fmla="*/ 2 h 84"/>
              <a:gd name="T4" fmla="*/ 189 w 297"/>
              <a:gd name="T5" fmla="*/ 26 h 84"/>
              <a:gd name="T6" fmla="*/ 297 w 297"/>
              <a:gd name="T7" fmla="*/ 84 h 84"/>
              <a:gd name="T8" fmla="*/ 0 w 297"/>
              <a:gd name="T9" fmla="*/ 0 h 84"/>
              <a:gd name="T10" fmla="*/ 297 w 297"/>
              <a:gd name="T1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97" h="84">
                <a:moveTo>
                  <a:pt x="0" y="12"/>
                </a:moveTo>
                <a:cubicBezTo>
                  <a:pt x="20" y="3"/>
                  <a:pt x="65" y="0"/>
                  <a:pt x="96" y="2"/>
                </a:cubicBezTo>
                <a:cubicBezTo>
                  <a:pt x="127" y="4"/>
                  <a:pt x="156" y="12"/>
                  <a:pt x="189" y="26"/>
                </a:cubicBezTo>
                <a:cubicBezTo>
                  <a:pt x="222" y="40"/>
                  <a:pt x="275" y="72"/>
                  <a:pt x="297" y="84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6" name="任意多边形 8305"/>
          <p:cNvSpPr>
            <a:spLocks noChangeArrowheads="1"/>
          </p:cNvSpPr>
          <p:nvPr/>
        </p:nvSpPr>
        <p:spPr bwMode="auto">
          <a:xfrm>
            <a:off x="6755340" y="2466975"/>
            <a:ext cx="160338" cy="276225"/>
          </a:xfrm>
          <a:custGeom>
            <a:avLst/>
            <a:gdLst>
              <a:gd name="T0" fmla="*/ 0 w 135"/>
              <a:gd name="T1" fmla="*/ 174 h 174"/>
              <a:gd name="T2" fmla="*/ 29 w 135"/>
              <a:gd name="T3" fmla="*/ 114 h 174"/>
              <a:gd name="T4" fmla="*/ 80 w 135"/>
              <a:gd name="T5" fmla="*/ 38 h 174"/>
              <a:gd name="T6" fmla="*/ 120 w 135"/>
              <a:gd name="T7" fmla="*/ 6 h 174"/>
              <a:gd name="T8" fmla="*/ 135 w 135"/>
              <a:gd name="T9" fmla="*/ 0 h 174"/>
              <a:gd name="T10" fmla="*/ 0 w 135"/>
              <a:gd name="T11" fmla="*/ 0 h 174"/>
              <a:gd name="T12" fmla="*/ 135 w 135"/>
              <a:gd name="T13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135" h="174">
                <a:moveTo>
                  <a:pt x="0" y="174"/>
                </a:moveTo>
                <a:cubicBezTo>
                  <a:pt x="5" y="164"/>
                  <a:pt x="16" y="137"/>
                  <a:pt x="29" y="114"/>
                </a:cubicBezTo>
                <a:cubicBezTo>
                  <a:pt x="42" y="91"/>
                  <a:pt x="65" y="56"/>
                  <a:pt x="80" y="38"/>
                </a:cubicBezTo>
                <a:cubicBezTo>
                  <a:pt x="95" y="20"/>
                  <a:pt x="111" y="12"/>
                  <a:pt x="120" y="6"/>
                </a:cubicBezTo>
                <a:cubicBezTo>
                  <a:pt x="129" y="0"/>
                  <a:pt x="132" y="1"/>
                  <a:pt x="135" y="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314" name="组合 8306"/>
          <p:cNvGrpSpPr>
            <a:grpSpLocks noChangeAspect="1"/>
          </p:cNvGrpSpPr>
          <p:nvPr/>
        </p:nvGrpSpPr>
        <p:grpSpPr bwMode="auto">
          <a:xfrm>
            <a:off x="6412440" y="5221288"/>
            <a:ext cx="236538" cy="358775"/>
            <a:chOff x="3108" y="825"/>
            <a:chExt cx="219" cy="248"/>
          </a:xfrm>
        </p:grpSpPr>
        <p:sp>
          <p:nvSpPr>
            <p:cNvPr id="10351" name="任意多边形 8307"/>
            <p:cNvSpPr>
              <a:spLocks noChangeAspect="1"/>
            </p:cNvSpPr>
            <p:nvPr/>
          </p:nvSpPr>
          <p:spPr bwMode="auto">
            <a:xfrm>
              <a:off x="3108" y="825"/>
              <a:ext cx="1" cy="248"/>
            </a:xfrm>
            <a:custGeom>
              <a:avLst/>
              <a:gdLst>
                <a:gd name="T0" fmla="*/ 0 w 1"/>
                <a:gd name="T1" fmla="*/ 248 h 248"/>
                <a:gd name="T2" fmla="*/ 0 w 1"/>
                <a:gd name="T3" fmla="*/ 0 h 248"/>
                <a:gd name="T4" fmla="*/ 0 w 1"/>
                <a:gd name="T5" fmla="*/ 0 h 248"/>
                <a:gd name="T6" fmla="*/ 1 w 1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248">
                  <a:moveTo>
                    <a:pt x="0" y="24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25400">
              <a:solidFill>
                <a:schemeClr val="accent2"/>
              </a:solidFill>
              <a:miter lim="800000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2" name="任意多边形 8308"/>
            <p:cNvSpPr>
              <a:spLocks noChangeAspect="1"/>
            </p:cNvSpPr>
            <p:nvPr/>
          </p:nvSpPr>
          <p:spPr bwMode="auto">
            <a:xfrm>
              <a:off x="3110" y="845"/>
              <a:ext cx="217" cy="135"/>
            </a:xfrm>
            <a:custGeom>
              <a:avLst/>
              <a:gdLst>
                <a:gd name="T0" fmla="*/ 0 w 217"/>
                <a:gd name="T1" fmla="*/ 0 h 135"/>
                <a:gd name="T2" fmla="*/ 217 w 217"/>
                <a:gd name="T3" fmla="*/ 75 h 135"/>
                <a:gd name="T4" fmla="*/ 0 w 217"/>
                <a:gd name="T5" fmla="*/ 135 h 135"/>
                <a:gd name="T6" fmla="*/ 0 w 217"/>
                <a:gd name="T7" fmla="*/ 0 h 135"/>
                <a:gd name="T8" fmla="*/ 0 w 217"/>
                <a:gd name="T9" fmla="*/ 0 h 135"/>
                <a:gd name="T10" fmla="*/ 217 w 217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7" h="135">
                  <a:moveTo>
                    <a:pt x="0" y="0"/>
                  </a:moveTo>
                  <a:lnTo>
                    <a:pt x="217" y="75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accent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315" name="任意多边形 8309"/>
          <p:cNvSpPr>
            <a:spLocks noChangeArrowheads="1"/>
          </p:cNvSpPr>
          <p:nvPr/>
        </p:nvSpPr>
        <p:spPr bwMode="auto">
          <a:xfrm rot="21264040" flipH="1">
            <a:off x="6355290" y="5638800"/>
            <a:ext cx="404813" cy="161925"/>
          </a:xfrm>
          <a:custGeom>
            <a:avLst/>
            <a:gdLst>
              <a:gd name="T0" fmla="*/ 0 w 382"/>
              <a:gd name="T1" fmla="*/ 51 h 102"/>
              <a:gd name="T2" fmla="*/ 135 w 382"/>
              <a:gd name="T3" fmla="*/ 102 h 102"/>
              <a:gd name="T4" fmla="*/ 103 w 382"/>
              <a:gd name="T5" fmla="*/ 74 h 102"/>
              <a:gd name="T6" fmla="*/ 105 w 382"/>
              <a:gd name="T7" fmla="*/ 74 h 102"/>
              <a:gd name="T8" fmla="*/ 255 w 382"/>
              <a:gd name="T9" fmla="*/ 75 h 102"/>
              <a:gd name="T10" fmla="*/ 382 w 382"/>
              <a:gd name="T11" fmla="*/ 60 h 102"/>
              <a:gd name="T12" fmla="*/ 381 w 382"/>
              <a:gd name="T13" fmla="*/ 62 h 102"/>
              <a:gd name="T14" fmla="*/ 363 w 382"/>
              <a:gd name="T15" fmla="*/ 0 h 102"/>
              <a:gd name="T16" fmla="*/ 225 w 382"/>
              <a:gd name="T17" fmla="*/ 36 h 102"/>
              <a:gd name="T18" fmla="*/ 106 w 382"/>
              <a:gd name="T19" fmla="*/ 47 h 102"/>
              <a:gd name="T20" fmla="*/ 105 w 382"/>
              <a:gd name="T21" fmla="*/ 45 h 102"/>
              <a:gd name="T22" fmla="*/ 144 w 382"/>
              <a:gd name="T23" fmla="*/ 20 h 102"/>
              <a:gd name="T24" fmla="*/ 0 w 382"/>
              <a:gd name="T25" fmla="*/ 51 h 102"/>
              <a:gd name="T26" fmla="*/ 0 w 382"/>
              <a:gd name="T27" fmla="*/ 0 h 102"/>
              <a:gd name="T28" fmla="*/ 382 w 382"/>
              <a:gd name="T2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382" h="102">
                <a:moveTo>
                  <a:pt x="0" y="51"/>
                </a:moveTo>
                <a:lnTo>
                  <a:pt x="135" y="102"/>
                </a:lnTo>
                <a:lnTo>
                  <a:pt x="103" y="74"/>
                </a:lnTo>
                <a:lnTo>
                  <a:pt x="105" y="74"/>
                </a:lnTo>
                <a:cubicBezTo>
                  <a:pt x="130" y="74"/>
                  <a:pt x="209" y="77"/>
                  <a:pt x="255" y="75"/>
                </a:cubicBezTo>
                <a:cubicBezTo>
                  <a:pt x="301" y="73"/>
                  <a:pt x="361" y="62"/>
                  <a:pt x="382" y="60"/>
                </a:cubicBezTo>
                <a:lnTo>
                  <a:pt x="381" y="62"/>
                </a:lnTo>
                <a:lnTo>
                  <a:pt x="363" y="0"/>
                </a:lnTo>
                <a:cubicBezTo>
                  <a:pt x="340" y="6"/>
                  <a:pt x="268" y="28"/>
                  <a:pt x="225" y="36"/>
                </a:cubicBezTo>
                <a:cubicBezTo>
                  <a:pt x="182" y="44"/>
                  <a:pt x="126" y="46"/>
                  <a:pt x="106" y="47"/>
                </a:cubicBezTo>
                <a:lnTo>
                  <a:pt x="105" y="45"/>
                </a:lnTo>
                <a:lnTo>
                  <a:pt x="144" y="20"/>
                </a:lnTo>
                <a:lnTo>
                  <a:pt x="0" y="51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chemeClr val="accent2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16" name="任意多边形 8310"/>
          <p:cNvSpPr>
            <a:spLocks noChangeArrowheads="1"/>
          </p:cNvSpPr>
          <p:nvPr/>
        </p:nvSpPr>
        <p:spPr bwMode="auto">
          <a:xfrm>
            <a:off x="6355290" y="6018213"/>
            <a:ext cx="400050" cy="1587"/>
          </a:xfrm>
          <a:custGeom>
            <a:avLst/>
            <a:gdLst>
              <a:gd name="T0" fmla="*/ 0 w 336"/>
              <a:gd name="T1" fmla="*/ 0 h 1"/>
              <a:gd name="T2" fmla="*/ 336 w 336"/>
              <a:gd name="T3" fmla="*/ 0 h 1"/>
              <a:gd name="T4" fmla="*/ 0 w 336"/>
              <a:gd name="T5" fmla="*/ 0 h 1"/>
              <a:gd name="T6" fmla="*/ 336 w 336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T4" t="T5" r="T6" b="T7"/>
            <a:pathLst>
              <a:path w="336" h="1">
                <a:moveTo>
                  <a:pt x="0" y="0"/>
                </a:moveTo>
                <a:lnTo>
                  <a:pt x="336" y="0"/>
                </a:lnTo>
              </a:path>
            </a:pathLst>
          </a:custGeom>
          <a:solidFill>
            <a:srgbClr val="FF0000"/>
          </a:solidFill>
          <a:ln w="38100">
            <a:solidFill>
              <a:srgbClr val="FF0000"/>
            </a:solidFill>
            <a:miter lim="800000"/>
            <a:tailEnd type="stealth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17" name="任意多边形 8313"/>
          <p:cNvSpPr>
            <a:spLocks noChangeArrowheads="1"/>
          </p:cNvSpPr>
          <p:nvPr/>
        </p:nvSpPr>
        <p:spPr bwMode="auto">
          <a:xfrm>
            <a:off x="6355290" y="6627813"/>
            <a:ext cx="400050" cy="1587"/>
          </a:xfrm>
          <a:custGeom>
            <a:avLst/>
            <a:gdLst>
              <a:gd name="T0" fmla="*/ 0 w 336"/>
              <a:gd name="T1" fmla="*/ 0 h 1"/>
              <a:gd name="T2" fmla="*/ 336 w 336"/>
              <a:gd name="T3" fmla="*/ 0 h 1"/>
              <a:gd name="T4" fmla="*/ 0 w 336"/>
              <a:gd name="T5" fmla="*/ 0 h 1"/>
              <a:gd name="T6" fmla="*/ 336 w 336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T4" t="T5" r="T6" b="T7"/>
            <a:pathLst>
              <a:path w="336" h="1">
                <a:moveTo>
                  <a:pt x="0" y="0"/>
                </a:moveTo>
                <a:lnTo>
                  <a:pt x="336" y="0"/>
                </a:lnTo>
              </a:path>
            </a:pathLst>
          </a:custGeom>
          <a:solidFill>
            <a:srgbClr val="FF0000"/>
          </a:solidFill>
          <a:ln w="38100">
            <a:solidFill>
              <a:srgbClr val="006600"/>
            </a:solidFill>
            <a:prstDash val="dash"/>
            <a:miter lim="800000"/>
            <a:tailEnd type="stealth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18" name="矩形 8314"/>
          <p:cNvSpPr>
            <a:spLocks noChangeArrowheads="1" noChangeShapeType="1" noTextEdit="1"/>
          </p:cNvSpPr>
          <p:nvPr/>
        </p:nvSpPr>
        <p:spPr bwMode="auto">
          <a:xfrm>
            <a:off x="6872815" y="5287963"/>
            <a:ext cx="1431925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安禄山起兵反唐地点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319" name="矩形 8315"/>
          <p:cNvSpPr>
            <a:spLocks noChangeArrowheads="1" noChangeShapeType="1" noTextEdit="1"/>
          </p:cNvSpPr>
          <p:nvPr/>
        </p:nvSpPr>
        <p:spPr bwMode="auto">
          <a:xfrm>
            <a:off x="6872815" y="6202363"/>
            <a:ext cx="191770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安禄山兼任的三节度使名称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320" name="矩形 8316"/>
          <p:cNvSpPr>
            <a:spLocks noChangeArrowheads="1" noChangeShapeType="1" noTextEdit="1"/>
          </p:cNvSpPr>
          <p:nvPr/>
        </p:nvSpPr>
        <p:spPr bwMode="auto">
          <a:xfrm>
            <a:off x="6872815" y="5592763"/>
            <a:ext cx="1295400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安史叛军进攻路线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321" name="矩形 8317"/>
          <p:cNvSpPr>
            <a:spLocks noChangeArrowheads="1" noChangeShapeType="1" noTextEdit="1"/>
          </p:cNvSpPr>
          <p:nvPr/>
        </p:nvSpPr>
        <p:spPr bwMode="auto">
          <a:xfrm>
            <a:off x="6869640" y="5897563"/>
            <a:ext cx="1484313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唐、回纥军反击路线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322" name="矩形 8318"/>
          <p:cNvSpPr>
            <a:spLocks noChangeArrowheads="1" noChangeShapeType="1" noTextEdit="1"/>
          </p:cNvSpPr>
          <p:nvPr/>
        </p:nvSpPr>
        <p:spPr bwMode="auto">
          <a:xfrm>
            <a:off x="6872815" y="6513513"/>
            <a:ext cx="1106488" cy="198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唐玄宗入蜀路线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323" name="组合 8319"/>
          <p:cNvGrpSpPr/>
          <p:nvPr/>
        </p:nvGrpSpPr>
        <p:grpSpPr bwMode="auto">
          <a:xfrm>
            <a:off x="6982353" y="2590800"/>
            <a:ext cx="230187" cy="276225"/>
            <a:chOff x="1561" y="2496"/>
            <a:chExt cx="194" cy="174"/>
          </a:xfrm>
        </p:grpSpPr>
        <p:sp>
          <p:nvSpPr>
            <p:cNvPr id="10341" name="任意多边形 8320"/>
            <p:cNvSpPr>
              <a:spLocks noChangeArrowheads="1"/>
            </p:cNvSpPr>
            <p:nvPr/>
          </p:nvSpPr>
          <p:spPr bwMode="auto">
            <a:xfrm>
              <a:off x="1608" y="2496"/>
              <a:ext cx="99" cy="25"/>
            </a:xfrm>
            <a:custGeom>
              <a:avLst/>
              <a:gdLst>
                <a:gd name="T0" fmla="*/ 0 w 99"/>
                <a:gd name="T1" fmla="*/ 24 h 25"/>
                <a:gd name="T2" fmla="*/ 57 w 99"/>
                <a:gd name="T3" fmla="*/ 25 h 25"/>
                <a:gd name="T4" fmla="*/ 99 w 99"/>
                <a:gd name="T5" fmla="*/ 25 h 25"/>
                <a:gd name="T6" fmla="*/ 85 w 99"/>
                <a:gd name="T7" fmla="*/ 16 h 25"/>
                <a:gd name="T8" fmla="*/ 79 w 99"/>
                <a:gd name="T9" fmla="*/ 1 h 25"/>
                <a:gd name="T10" fmla="*/ 72 w 99"/>
                <a:gd name="T11" fmla="*/ 6 h 25"/>
                <a:gd name="T12" fmla="*/ 49 w 99"/>
                <a:gd name="T13" fmla="*/ 7 h 25"/>
                <a:gd name="T14" fmla="*/ 28 w 99"/>
                <a:gd name="T15" fmla="*/ 6 h 25"/>
                <a:gd name="T16" fmla="*/ 19 w 99"/>
                <a:gd name="T17" fmla="*/ 0 h 25"/>
                <a:gd name="T18" fmla="*/ 18 w 99"/>
                <a:gd name="T19" fmla="*/ 0 h 25"/>
                <a:gd name="T20" fmla="*/ 16 w 99"/>
                <a:gd name="T21" fmla="*/ 13 h 25"/>
                <a:gd name="T22" fmla="*/ 0 w 99"/>
                <a:gd name="T23" fmla="*/ 24 h 25"/>
                <a:gd name="T24" fmla="*/ 0 w 99"/>
                <a:gd name="T25" fmla="*/ 0 h 25"/>
                <a:gd name="T26" fmla="*/ 99 w 99"/>
                <a:gd name="T2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99" h="25">
                  <a:moveTo>
                    <a:pt x="0" y="24"/>
                  </a:moveTo>
                  <a:cubicBezTo>
                    <a:pt x="9" y="24"/>
                    <a:pt x="41" y="25"/>
                    <a:pt x="57" y="25"/>
                  </a:cubicBezTo>
                  <a:cubicBezTo>
                    <a:pt x="73" y="25"/>
                    <a:pt x="92" y="25"/>
                    <a:pt x="99" y="25"/>
                  </a:cubicBezTo>
                  <a:cubicBezTo>
                    <a:pt x="97" y="24"/>
                    <a:pt x="88" y="20"/>
                    <a:pt x="85" y="16"/>
                  </a:cubicBezTo>
                  <a:cubicBezTo>
                    <a:pt x="82" y="12"/>
                    <a:pt x="80" y="3"/>
                    <a:pt x="79" y="1"/>
                  </a:cubicBezTo>
                  <a:cubicBezTo>
                    <a:pt x="78" y="2"/>
                    <a:pt x="77" y="5"/>
                    <a:pt x="72" y="6"/>
                  </a:cubicBezTo>
                  <a:cubicBezTo>
                    <a:pt x="67" y="7"/>
                    <a:pt x="56" y="7"/>
                    <a:pt x="49" y="7"/>
                  </a:cubicBezTo>
                  <a:cubicBezTo>
                    <a:pt x="42" y="7"/>
                    <a:pt x="33" y="7"/>
                    <a:pt x="28" y="6"/>
                  </a:cubicBezTo>
                  <a:cubicBezTo>
                    <a:pt x="23" y="5"/>
                    <a:pt x="21" y="1"/>
                    <a:pt x="19" y="0"/>
                  </a:cubicBezTo>
                  <a:lnTo>
                    <a:pt x="18" y="0"/>
                  </a:lnTo>
                  <a:cubicBezTo>
                    <a:pt x="18" y="2"/>
                    <a:pt x="19" y="9"/>
                    <a:pt x="16" y="13"/>
                  </a:cubicBezTo>
                  <a:cubicBezTo>
                    <a:pt x="13" y="17"/>
                    <a:pt x="3" y="22"/>
                    <a:pt x="0" y="24"/>
                  </a:cubicBez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2" name="任意多边形 8321"/>
            <p:cNvSpPr>
              <a:spLocks noChangeArrowheads="1"/>
            </p:cNvSpPr>
            <p:nvPr/>
          </p:nvSpPr>
          <p:spPr bwMode="auto">
            <a:xfrm>
              <a:off x="1630" y="2520"/>
              <a:ext cx="54" cy="18"/>
            </a:xfrm>
            <a:custGeom>
              <a:avLst/>
              <a:gdLst>
                <a:gd name="T0" fmla="*/ 0 w 54"/>
                <a:gd name="T1" fmla="*/ 18 h 18"/>
                <a:gd name="T2" fmla="*/ 54 w 54"/>
                <a:gd name="T3" fmla="*/ 18 h 18"/>
                <a:gd name="T4" fmla="*/ 54 w 54"/>
                <a:gd name="T5" fmla="*/ 0 h 18"/>
                <a:gd name="T6" fmla="*/ 0 w 54"/>
                <a:gd name="T7" fmla="*/ 1 h 18"/>
                <a:gd name="T8" fmla="*/ 0 w 54"/>
                <a:gd name="T9" fmla="*/ 18 h 18"/>
                <a:gd name="T10" fmla="*/ 0 w 54"/>
                <a:gd name="T11" fmla="*/ 0 h 18"/>
                <a:gd name="T12" fmla="*/ 54 w 54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54" h="18">
                  <a:moveTo>
                    <a:pt x="0" y="18"/>
                  </a:moveTo>
                  <a:lnTo>
                    <a:pt x="54" y="18"/>
                  </a:lnTo>
                  <a:lnTo>
                    <a:pt x="54" y="0"/>
                  </a:lnTo>
                  <a:lnTo>
                    <a:pt x="0" y="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3" name="任意多边形 8322"/>
            <p:cNvSpPr>
              <a:spLocks noChangeArrowheads="1"/>
            </p:cNvSpPr>
            <p:nvPr/>
          </p:nvSpPr>
          <p:spPr bwMode="auto">
            <a:xfrm>
              <a:off x="1605" y="2538"/>
              <a:ext cx="108" cy="15"/>
            </a:xfrm>
            <a:custGeom>
              <a:avLst/>
              <a:gdLst>
                <a:gd name="T0" fmla="*/ 1 w 108"/>
                <a:gd name="T1" fmla="*/ 12 h 15"/>
                <a:gd name="T2" fmla="*/ 0 w 108"/>
                <a:gd name="T3" fmla="*/ 13 h 15"/>
                <a:gd name="T4" fmla="*/ 106 w 108"/>
                <a:gd name="T5" fmla="*/ 13 h 15"/>
                <a:gd name="T6" fmla="*/ 108 w 108"/>
                <a:gd name="T7" fmla="*/ 15 h 15"/>
                <a:gd name="T8" fmla="*/ 97 w 108"/>
                <a:gd name="T9" fmla="*/ 7 h 15"/>
                <a:gd name="T10" fmla="*/ 90 w 108"/>
                <a:gd name="T11" fmla="*/ 0 h 15"/>
                <a:gd name="T12" fmla="*/ 88 w 108"/>
                <a:gd name="T13" fmla="*/ 0 h 15"/>
                <a:gd name="T14" fmla="*/ 18 w 108"/>
                <a:gd name="T15" fmla="*/ 0 h 15"/>
                <a:gd name="T16" fmla="*/ 19 w 108"/>
                <a:gd name="T17" fmla="*/ 0 h 15"/>
                <a:gd name="T18" fmla="*/ 12 w 108"/>
                <a:gd name="T19" fmla="*/ 7 h 15"/>
                <a:gd name="T20" fmla="*/ 1 w 108"/>
                <a:gd name="T21" fmla="*/ 12 h 15"/>
                <a:gd name="T22" fmla="*/ 0 w 108"/>
                <a:gd name="T23" fmla="*/ 0 h 15"/>
                <a:gd name="T24" fmla="*/ 108 w 108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08" h="15">
                  <a:moveTo>
                    <a:pt x="1" y="12"/>
                  </a:moveTo>
                  <a:lnTo>
                    <a:pt x="0" y="13"/>
                  </a:lnTo>
                  <a:lnTo>
                    <a:pt x="106" y="13"/>
                  </a:lnTo>
                  <a:lnTo>
                    <a:pt x="108" y="15"/>
                  </a:lnTo>
                  <a:cubicBezTo>
                    <a:pt x="107" y="14"/>
                    <a:pt x="100" y="10"/>
                    <a:pt x="97" y="7"/>
                  </a:cubicBezTo>
                  <a:cubicBezTo>
                    <a:pt x="94" y="4"/>
                    <a:pt x="91" y="1"/>
                    <a:pt x="90" y="0"/>
                  </a:cubicBezTo>
                  <a:lnTo>
                    <a:pt x="88" y="0"/>
                  </a:lnTo>
                  <a:lnTo>
                    <a:pt x="18" y="0"/>
                  </a:lnTo>
                  <a:lnTo>
                    <a:pt x="19" y="0"/>
                  </a:lnTo>
                  <a:cubicBezTo>
                    <a:pt x="18" y="1"/>
                    <a:pt x="15" y="5"/>
                    <a:pt x="12" y="7"/>
                  </a:cubicBezTo>
                  <a:cubicBezTo>
                    <a:pt x="9" y="9"/>
                    <a:pt x="3" y="11"/>
                    <a:pt x="1" y="12"/>
                  </a:cubicBez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4" name="任意多边形 8323"/>
            <p:cNvSpPr>
              <a:spLocks noChangeArrowheads="1"/>
            </p:cNvSpPr>
            <p:nvPr/>
          </p:nvSpPr>
          <p:spPr bwMode="auto">
            <a:xfrm>
              <a:off x="1623" y="2577"/>
              <a:ext cx="1" cy="31"/>
            </a:xfrm>
            <a:custGeom>
              <a:avLst/>
              <a:gdLst>
                <a:gd name="T0" fmla="*/ 0 w 1"/>
                <a:gd name="T1" fmla="*/ 0 h 31"/>
                <a:gd name="T2" fmla="*/ 0 w 1"/>
                <a:gd name="T3" fmla="*/ 31 h 31"/>
                <a:gd name="T4" fmla="*/ 0 w 1"/>
                <a:gd name="T5" fmla="*/ 0 h 31"/>
                <a:gd name="T6" fmla="*/ 1 w 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31">
                  <a:moveTo>
                    <a:pt x="0" y="0"/>
                  </a:moveTo>
                  <a:lnTo>
                    <a:pt x="0" y="31"/>
                  </a:lnTo>
                </a:path>
              </a:pathLst>
            </a:custGeom>
            <a:solidFill>
              <a:srgbClr val="FF9966"/>
            </a:solidFill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5" name="任意多边形 8324"/>
            <p:cNvSpPr>
              <a:spLocks noChangeArrowheads="1"/>
            </p:cNvSpPr>
            <p:nvPr/>
          </p:nvSpPr>
          <p:spPr bwMode="auto">
            <a:xfrm>
              <a:off x="1693" y="2577"/>
              <a:ext cx="1" cy="33"/>
            </a:xfrm>
            <a:custGeom>
              <a:avLst/>
              <a:gdLst>
                <a:gd name="T0" fmla="*/ 0 w 1"/>
                <a:gd name="T1" fmla="*/ 0 h 33"/>
                <a:gd name="T2" fmla="*/ 0 w 1"/>
                <a:gd name="T3" fmla="*/ 33 h 33"/>
                <a:gd name="T4" fmla="*/ 0 w 1"/>
                <a:gd name="T5" fmla="*/ 0 h 33"/>
                <a:gd name="T6" fmla="*/ 1 w 1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33">
                  <a:moveTo>
                    <a:pt x="0" y="0"/>
                  </a:moveTo>
                  <a:lnTo>
                    <a:pt x="0" y="33"/>
                  </a:lnTo>
                </a:path>
              </a:pathLst>
            </a:custGeom>
            <a:solidFill>
              <a:srgbClr val="FF9966"/>
            </a:solidFill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6" name="任意多边形 8325"/>
            <p:cNvSpPr>
              <a:spLocks noChangeArrowheads="1"/>
            </p:cNvSpPr>
            <p:nvPr/>
          </p:nvSpPr>
          <p:spPr bwMode="auto">
            <a:xfrm>
              <a:off x="1561" y="2595"/>
              <a:ext cx="194" cy="75"/>
            </a:xfrm>
            <a:custGeom>
              <a:avLst/>
              <a:gdLst>
                <a:gd name="T0" fmla="*/ 1 w 194"/>
                <a:gd name="T1" fmla="*/ 75 h 75"/>
                <a:gd name="T2" fmla="*/ 76 w 194"/>
                <a:gd name="T3" fmla="*/ 75 h 75"/>
                <a:gd name="T4" fmla="*/ 76 w 194"/>
                <a:gd name="T5" fmla="*/ 74 h 75"/>
                <a:gd name="T6" fmla="*/ 83 w 194"/>
                <a:gd name="T7" fmla="*/ 45 h 75"/>
                <a:gd name="T8" fmla="*/ 109 w 194"/>
                <a:gd name="T9" fmla="*/ 44 h 75"/>
                <a:gd name="T10" fmla="*/ 118 w 194"/>
                <a:gd name="T11" fmla="*/ 74 h 75"/>
                <a:gd name="T12" fmla="*/ 119 w 194"/>
                <a:gd name="T13" fmla="*/ 75 h 75"/>
                <a:gd name="T14" fmla="*/ 194 w 194"/>
                <a:gd name="T15" fmla="*/ 75 h 75"/>
                <a:gd name="T16" fmla="*/ 194 w 194"/>
                <a:gd name="T17" fmla="*/ 0 h 75"/>
                <a:gd name="T18" fmla="*/ 168 w 194"/>
                <a:gd name="T19" fmla="*/ 1 h 75"/>
                <a:gd name="T20" fmla="*/ 158 w 194"/>
                <a:gd name="T21" fmla="*/ 13 h 75"/>
                <a:gd name="T22" fmla="*/ 36 w 194"/>
                <a:gd name="T23" fmla="*/ 13 h 75"/>
                <a:gd name="T24" fmla="*/ 29 w 194"/>
                <a:gd name="T25" fmla="*/ 0 h 75"/>
                <a:gd name="T26" fmla="*/ 0 w 194"/>
                <a:gd name="T27" fmla="*/ 0 h 75"/>
                <a:gd name="T28" fmla="*/ 1 w 194"/>
                <a:gd name="T29" fmla="*/ 75 h 75"/>
                <a:gd name="T30" fmla="*/ 0 w 194"/>
                <a:gd name="T31" fmla="*/ 0 h 75"/>
                <a:gd name="T32" fmla="*/ 194 w 194"/>
                <a:gd name="T3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94" h="75">
                  <a:moveTo>
                    <a:pt x="1" y="75"/>
                  </a:moveTo>
                  <a:lnTo>
                    <a:pt x="76" y="75"/>
                  </a:lnTo>
                  <a:lnTo>
                    <a:pt x="76" y="74"/>
                  </a:lnTo>
                  <a:cubicBezTo>
                    <a:pt x="77" y="69"/>
                    <a:pt x="77" y="50"/>
                    <a:pt x="83" y="45"/>
                  </a:cubicBezTo>
                  <a:cubicBezTo>
                    <a:pt x="89" y="40"/>
                    <a:pt x="103" y="39"/>
                    <a:pt x="109" y="44"/>
                  </a:cubicBezTo>
                  <a:cubicBezTo>
                    <a:pt x="115" y="49"/>
                    <a:pt x="116" y="69"/>
                    <a:pt x="118" y="74"/>
                  </a:cubicBezTo>
                  <a:lnTo>
                    <a:pt x="119" y="75"/>
                  </a:lnTo>
                  <a:lnTo>
                    <a:pt x="194" y="75"/>
                  </a:lnTo>
                  <a:lnTo>
                    <a:pt x="194" y="0"/>
                  </a:lnTo>
                  <a:lnTo>
                    <a:pt x="168" y="1"/>
                  </a:lnTo>
                  <a:lnTo>
                    <a:pt x="158" y="13"/>
                  </a:lnTo>
                  <a:lnTo>
                    <a:pt x="36" y="13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" y="75"/>
                  </a:ln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7" name="直接连接符 8326"/>
            <p:cNvSpPr>
              <a:spLocks noChangeShapeType="1"/>
            </p:cNvSpPr>
            <p:nvPr/>
          </p:nvSpPr>
          <p:spPr bwMode="auto">
            <a:xfrm>
              <a:off x="1561" y="2618"/>
              <a:ext cx="193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8" name="任意多边形 8327"/>
            <p:cNvSpPr>
              <a:spLocks noChangeArrowheads="1"/>
            </p:cNvSpPr>
            <p:nvPr/>
          </p:nvSpPr>
          <p:spPr bwMode="auto">
            <a:xfrm>
              <a:off x="1636" y="2553"/>
              <a:ext cx="1" cy="15"/>
            </a:xfrm>
            <a:custGeom>
              <a:avLst/>
              <a:gdLst>
                <a:gd name="T0" fmla="*/ 0 w 1"/>
                <a:gd name="T1" fmla="*/ 0 h 15"/>
                <a:gd name="T2" fmla="*/ 0 w 1"/>
                <a:gd name="T3" fmla="*/ 15 h 15"/>
                <a:gd name="T4" fmla="*/ 0 w 1"/>
                <a:gd name="T5" fmla="*/ 0 h 15"/>
                <a:gd name="T6" fmla="*/ 1 w 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15">
                  <a:moveTo>
                    <a:pt x="0" y="0"/>
                  </a:moveTo>
                  <a:lnTo>
                    <a:pt x="0" y="1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9" name="任意多边形 8328"/>
            <p:cNvSpPr>
              <a:spLocks noChangeArrowheads="1"/>
            </p:cNvSpPr>
            <p:nvPr/>
          </p:nvSpPr>
          <p:spPr bwMode="auto">
            <a:xfrm>
              <a:off x="1680" y="2553"/>
              <a:ext cx="1" cy="15"/>
            </a:xfrm>
            <a:custGeom>
              <a:avLst/>
              <a:gdLst>
                <a:gd name="T0" fmla="*/ 0 w 1"/>
                <a:gd name="T1" fmla="*/ 0 h 15"/>
                <a:gd name="T2" fmla="*/ 0 w 1"/>
                <a:gd name="T3" fmla="*/ 15 h 15"/>
                <a:gd name="T4" fmla="*/ 0 w 1"/>
                <a:gd name="T5" fmla="*/ 0 h 15"/>
                <a:gd name="T6" fmla="*/ 1 w 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" h="15">
                  <a:moveTo>
                    <a:pt x="0" y="0"/>
                  </a:moveTo>
                  <a:lnTo>
                    <a:pt x="0" y="1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0" name="任意多边形 8329"/>
            <p:cNvSpPr>
              <a:spLocks noChangeArrowheads="1"/>
            </p:cNvSpPr>
            <p:nvPr/>
          </p:nvSpPr>
          <p:spPr bwMode="auto">
            <a:xfrm>
              <a:off x="1599" y="2565"/>
              <a:ext cx="120" cy="15"/>
            </a:xfrm>
            <a:custGeom>
              <a:avLst/>
              <a:gdLst>
                <a:gd name="T0" fmla="*/ 1 w 120"/>
                <a:gd name="T1" fmla="*/ 4 h 15"/>
                <a:gd name="T2" fmla="*/ 0 w 120"/>
                <a:gd name="T3" fmla="*/ 6 h 15"/>
                <a:gd name="T4" fmla="*/ 15 w 120"/>
                <a:gd name="T5" fmla="*/ 15 h 15"/>
                <a:gd name="T6" fmla="*/ 108 w 120"/>
                <a:gd name="T7" fmla="*/ 15 h 15"/>
                <a:gd name="T8" fmla="*/ 109 w 120"/>
                <a:gd name="T9" fmla="*/ 15 h 15"/>
                <a:gd name="T10" fmla="*/ 120 w 120"/>
                <a:gd name="T11" fmla="*/ 6 h 15"/>
                <a:gd name="T12" fmla="*/ 100 w 120"/>
                <a:gd name="T13" fmla="*/ 0 h 15"/>
                <a:gd name="T14" fmla="*/ 100 w 120"/>
                <a:gd name="T15" fmla="*/ 1 h 15"/>
                <a:gd name="T16" fmla="*/ 15 w 120"/>
                <a:gd name="T17" fmla="*/ 1 h 15"/>
                <a:gd name="T18" fmla="*/ 1 w 120"/>
                <a:gd name="T19" fmla="*/ 4 h 15"/>
                <a:gd name="T20" fmla="*/ 0 w 120"/>
                <a:gd name="T21" fmla="*/ 0 h 15"/>
                <a:gd name="T22" fmla="*/ 120 w 120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20" h="15">
                  <a:moveTo>
                    <a:pt x="1" y="4"/>
                  </a:moveTo>
                  <a:lnTo>
                    <a:pt x="0" y="6"/>
                  </a:lnTo>
                  <a:lnTo>
                    <a:pt x="15" y="15"/>
                  </a:lnTo>
                  <a:lnTo>
                    <a:pt x="108" y="15"/>
                  </a:lnTo>
                  <a:lnTo>
                    <a:pt x="109" y="15"/>
                  </a:lnTo>
                  <a:lnTo>
                    <a:pt x="120" y="6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15" y="1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9966"/>
            </a:solidFill>
            <a:ln w="31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339"/>
          <p:cNvGrpSpPr/>
          <p:nvPr/>
        </p:nvGrpSpPr>
        <p:grpSpPr bwMode="auto">
          <a:xfrm>
            <a:off x="6355290" y="2895600"/>
            <a:ext cx="377825" cy="266700"/>
            <a:chOff x="5136" y="1968"/>
            <a:chExt cx="317" cy="168"/>
          </a:xfrm>
        </p:grpSpPr>
        <p:sp>
          <p:nvSpPr>
            <p:cNvPr id="8339" name="矩形 8338"/>
            <p:cNvSpPr/>
            <p:nvPr/>
          </p:nvSpPr>
          <p:spPr>
            <a:xfrm>
              <a:off x="5136" y="1968"/>
              <a:ext cx="317" cy="168"/>
            </a:xfrm>
            <a:prstGeom prst="rect">
              <a:avLst/>
            </a:prstGeom>
            <a:solidFill>
              <a:schemeClr val="folHlink"/>
            </a:solidFill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sy="50000" kx="2003315" algn="bl" rotWithShape="0">
                <a:srgbClr val="C0C0C0">
                  <a:alpha val="8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40" name="矩形 8337"/>
            <p:cNvSpPr>
              <a:spLocks noChangeArrowheads="1" noChangeShapeType="1" noTextEdit="1"/>
            </p:cNvSpPr>
            <p:nvPr/>
          </p:nvSpPr>
          <p:spPr bwMode="auto">
            <a:xfrm>
              <a:off x="5159" y="1985"/>
              <a:ext cx="272" cy="136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</a:rPr>
                <a:t>河东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8340"/>
          <p:cNvGrpSpPr/>
          <p:nvPr/>
        </p:nvGrpSpPr>
        <p:grpSpPr bwMode="auto">
          <a:xfrm>
            <a:off x="7726890" y="1905000"/>
            <a:ext cx="377825" cy="266700"/>
            <a:chOff x="5136" y="1968"/>
            <a:chExt cx="317" cy="168"/>
          </a:xfrm>
        </p:grpSpPr>
        <p:sp>
          <p:nvSpPr>
            <p:cNvPr id="8342" name="矩形 8341"/>
            <p:cNvSpPr/>
            <p:nvPr/>
          </p:nvSpPr>
          <p:spPr>
            <a:xfrm>
              <a:off x="5136" y="1968"/>
              <a:ext cx="317" cy="168"/>
            </a:xfrm>
            <a:prstGeom prst="rect">
              <a:avLst/>
            </a:prstGeom>
            <a:solidFill>
              <a:schemeClr val="folHlink"/>
            </a:solidFill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sy="50000" kx="2003315" algn="bl" rotWithShape="0">
                <a:srgbClr val="C0C0C0">
                  <a:alpha val="8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38" name="矩形 8342"/>
            <p:cNvSpPr>
              <a:spLocks noChangeArrowheads="1" noChangeShapeType="1" noTextEdit="1"/>
            </p:cNvSpPr>
            <p:nvPr/>
          </p:nvSpPr>
          <p:spPr bwMode="auto">
            <a:xfrm>
              <a:off x="5159" y="1985"/>
              <a:ext cx="272" cy="136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</a:rPr>
                <a:t>范阳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8343"/>
          <p:cNvGrpSpPr/>
          <p:nvPr/>
        </p:nvGrpSpPr>
        <p:grpSpPr bwMode="auto">
          <a:xfrm>
            <a:off x="8355540" y="990600"/>
            <a:ext cx="377825" cy="266700"/>
            <a:chOff x="5136" y="1968"/>
            <a:chExt cx="317" cy="168"/>
          </a:xfrm>
        </p:grpSpPr>
        <p:sp>
          <p:nvSpPr>
            <p:cNvPr id="8345" name="矩形 8344"/>
            <p:cNvSpPr/>
            <p:nvPr/>
          </p:nvSpPr>
          <p:spPr>
            <a:xfrm>
              <a:off x="5136" y="1968"/>
              <a:ext cx="317" cy="168"/>
            </a:xfrm>
            <a:prstGeom prst="rect">
              <a:avLst/>
            </a:prstGeom>
            <a:solidFill>
              <a:schemeClr val="folHlink"/>
            </a:solidFill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sy="50000" kx="2003315" algn="bl" rotWithShape="0">
                <a:srgbClr val="C0C0C0">
                  <a:alpha val="8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36" name="矩形 8345"/>
            <p:cNvSpPr>
              <a:spLocks noChangeArrowheads="1" noChangeShapeType="1" noTextEdit="1"/>
            </p:cNvSpPr>
            <p:nvPr/>
          </p:nvSpPr>
          <p:spPr bwMode="auto">
            <a:xfrm>
              <a:off x="5159" y="1985"/>
              <a:ext cx="272" cy="136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</a:rPr>
                <a:t>平卢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327" name="组合 8346"/>
          <p:cNvGrpSpPr>
            <a:grpSpLocks noChangeAspect="1"/>
          </p:cNvGrpSpPr>
          <p:nvPr/>
        </p:nvGrpSpPr>
        <p:grpSpPr bwMode="auto">
          <a:xfrm>
            <a:off x="6372753" y="6172200"/>
            <a:ext cx="325437" cy="230188"/>
            <a:chOff x="5136" y="1968"/>
            <a:chExt cx="317" cy="168"/>
          </a:xfrm>
        </p:grpSpPr>
        <p:sp>
          <p:nvSpPr>
            <p:cNvPr id="8348" name="矩形 8347"/>
            <p:cNvSpPr>
              <a:spLocks noChangeAspect="1"/>
            </p:cNvSpPr>
            <p:nvPr/>
          </p:nvSpPr>
          <p:spPr>
            <a:xfrm>
              <a:off x="5136" y="1968"/>
              <a:ext cx="317" cy="168"/>
            </a:xfrm>
            <a:prstGeom prst="rect">
              <a:avLst/>
            </a:prstGeom>
            <a:solidFill>
              <a:schemeClr val="folHlink"/>
            </a:solidFill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sy="50000" kx="2003315" algn="bl" rotWithShape="0">
                <a:srgbClr val="C0C0C0">
                  <a:alpha val="8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34" name="矩形 8348"/>
            <p:cNvSpPr>
              <a:spLocks noChangeAspect="1"/>
            </p:cNvSpPr>
            <p:nvPr/>
          </p:nvSpPr>
          <p:spPr bwMode="auto">
            <a:xfrm>
              <a:off x="5159" y="1985"/>
              <a:ext cx="272" cy="136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</a:rPr>
                <a:t>河东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0328" name="图片 1" descr="安禄山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110" y="243840"/>
            <a:ext cx="2368550" cy="185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玄宗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" y="4296410"/>
            <a:ext cx="2496820" cy="213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唐肃宗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" y="1101090"/>
            <a:ext cx="2375535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85335" y="243840"/>
            <a:ext cx="1421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755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32" name="文本框 5"/>
          <p:cNvSpPr txBox="1">
            <a:spLocks noChangeArrowheads="1"/>
          </p:cNvSpPr>
          <p:nvPr/>
        </p:nvSpPr>
        <p:spPr bwMode="auto">
          <a:xfrm>
            <a:off x="174625" y="0"/>
            <a:ext cx="16129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、经过</a:t>
            </a:r>
            <a:endParaRPr lang="zh-CN" altLang="en-US" sz="32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780405" y="243840"/>
            <a:ext cx="13036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763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8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8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8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000"/>
                                        <p:tgtEl>
                                          <p:spTgt spid="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8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0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000"/>
                                        <p:tgtEl>
                                          <p:spTgt spid="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000"/>
                                        <p:tgtEl>
                                          <p:spTgt spid="8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0"/>
                                        <p:tgtEl>
                                          <p:spTgt spid="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0"/>
                                        <p:tgtEl>
                                          <p:spTgt spid="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518795" y="175260"/>
            <a:ext cx="7054850" cy="5904230"/>
          </a:xfrm>
        </p:spPr>
        <p:txBody>
          <a:bodyPr/>
          <a:lstStyle/>
          <a:p>
            <a:pPr marL="0" indent="0" algn="l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根据材料，说说安史之乱对唐朝发展的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影响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r">
              <a:buFont typeface="Wingdings" panose="05000000000000000000" pitchFamily="2" charset="2"/>
              <a:buNone/>
            </a:pPr>
            <a:r>
              <a:rPr lang="zh-CN" altLang="en-US" sz="2400" b="1"/>
              <a:t>材料一：</a:t>
            </a:r>
            <a:endParaRPr lang="zh-CN" altLang="en-US" sz="2400" b="1"/>
          </a:p>
          <a:p>
            <a:pPr marL="0" indent="0" algn="l">
              <a:buFont typeface="Wingdings" panose="05000000000000000000" pitchFamily="2" charset="2"/>
              <a:buNone/>
            </a:pPr>
            <a:r>
              <a:rPr lang="zh-CN" altLang="en-US" sz="2400" b="1"/>
              <a:t>材料二：北方覃（</a:t>
            </a:r>
            <a:r>
              <a:rPr lang="en-US" altLang="zh-CN" sz="2400" b="1"/>
              <a:t>t</a:t>
            </a:r>
            <a:r>
              <a:rPr lang="zh-CN" altLang="en-US" sz="2400" b="1"/>
              <a:t>á</a:t>
            </a:r>
            <a:r>
              <a:rPr lang="en-US" altLang="zh-CN" sz="2400" b="1"/>
              <a:t>n</a:t>
            </a:r>
            <a:r>
              <a:rPr lang="zh-CN" altLang="en-US" sz="2400" b="1"/>
              <a:t>）怀，经于相土，人烟断绝，千里萧条</a:t>
            </a:r>
            <a:endParaRPr lang="zh-CN" altLang="en-US" sz="2400" b="1"/>
          </a:p>
          <a:p>
            <a:pPr marL="0" indent="0" algn="r">
              <a:buFont typeface="Wingdings" panose="05000000000000000000" pitchFamily="2" charset="2"/>
              <a:buNone/>
            </a:pPr>
            <a:r>
              <a:rPr lang="en-US" altLang="zh-CN" sz="2400" b="1"/>
              <a:t>——</a:t>
            </a:r>
            <a:r>
              <a:rPr lang="zh-CN" altLang="en-US" sz="2400" b="1"/>
              <a:t>《旧唐书》卷一二〇《郭子仪传》</a:t>
            </a:r>
            <a:endParaRPr lang="zh-CN" altLang="en-US" sz="2400" b="1"/>
          </a:p>
          <a:p>
            <a:pPr marL="0" indent="0" algn="l">
              <a:buFont typeface="Wingdings" panose="05000000000000000000" pitchFamily="2" charset="2"/>
              <a:buNone/>
            </a:pPr>
            <a:r>
              <a:rPr lang="zh-CN" altLang="en-US" sz="2400" b="1"/>
              <a:t>材料三：寂寞</a:t>
            </a:r>
            <a:r>
              <a:rPr lang="zh-CN" altLang="en-US" sz="2400" b="1" u="sng">
                <a:solidFill>
                  <a:srgbClr val="FF3300"/>
                </a:solidFill>
              </a:rPr>
              <a:t>天宝</a:t>
            </a:r>
            <a:r>
              <a:rPr lang="zh-CN" altLang="en-US" sz="2400" b="1"/>
              <a:t>后，园庐但蒿藜。我里百余家，世乱各东西。存者无消息，死者为尘泥。</a:t>
            </a:r>
            <a:r>
              <a:rPr lang="en-US" altLang="zh-CN" sz="2400" b="1"/>
              <a:t>……</a:t>
            </a:r>
            <a:r>
              <a:rPr lang="zh-CN" altLang="en-US" sz="2400" b="1"/>
              <a:t>四邻何所有，一二老寡妻。</a:t>
            </a:r>
            <a:endParaRPr lang="zh-CN" altLang="en-US" sz="2400" b="1"/>
          </a:p>
          <a:p>
            <a:pPr marL="0" indent="0" algn="r">
              <a:buFont typeface="Wingdings" panose="05000000000000000000" pitchFamily="2" charset="2"/>
              <a:buNone/>
            </a:pPr>
            <a:r>
              <a:rPr lang="en-US" altLang="zh-CN" sz="2400" b="1"/>
              <a:t>——</a:t>
            </a:r>
            <a:r>
              <a:rPr lang="zh-CN" altLang="en-US" sz="2400" b="1"/>
              <a:t>杜甫《无家别》</a:t>
            </a:r>
            <a:endParaRPr lang="zh-CN" altLang="en-US" sz="2400" b="1"/>
          </a:p>
          <a:p>
            <a:pPr marL="0" indent="0" algn="l">
              <a:buFont typeface="Wingdings" panose="05000000000000000000" pitchFamily="2" charset="2"/>
              <a:buNone/>
            </a:pPr>
            <a:endParaRPr lang="zh-CN" altLang="en-US" sz="2400" b="1"/>
          </a:p>
          <a:p>
            <a:pPr marL="0" indent="0" algn="l">
              <a:buFont typeface="Wingdings" panose="05000000000000000000" pitchFamily="2" charset="2"/>
              <a:buNone/>
            </a:pP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66700" y="4468495"/>
            <a:ext cx="7160895" cy="58356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①</a:t>
            </a:r>
            <a:r>
              <a:rPr kumimoji="1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安史之乱是唐朝由盛转衰的转折点</a:t>
            </a:r>
            <a:endParaRPr kumimoji="1" lang="zh-CN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46380" y="5374005"/>
            <a:ext cx="5602605" cy="583565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sym typeface="+mn-ea"/>
              </a:rPr>
              <a:t>②藩镇割据的局面逐渐形成</a:t>
            </a:r>
            <a:endParaRPr lang="zh-CN" altLang="zh-CN" sz="32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 descr="唐末藩镇割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3645" y="688340"/>
            <a:ext cx="4537075" cy="4506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bldLvl="0" animBg="1"/>
      <p:bldP spid="4915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/>
          <p:nvPr/>
        </p:nvSpPr>
        <p:spPr>
          <a:xfrm>
            <a:off x="1559878" y="92393"/>
            <a:ext cx="875284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唐玄宗统治前、后期作为对比表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7630" y="1075690"/>
          <a:ext cx="11967210" cy="1974215"/>
        </p:xfrm>
        <a:graphic>
          <a:graphicData uri="http://schemas.openxmlformats.org/drawingml/2006/table">
            <a:tbl>
              <a:tblPr/>
              <a:tblGrid>
                <a:gridCol w="2629535"/>
                <a:gridCol w="2367915"/>
                <a:gridCol w="2629535"/>
                <a:gridCol w="2499360"/>
                <a:gridCol w="1840865"/>
              </a:tblGrid>
              <a:tr h="925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统治</a:t>
                      </a:r>
                      <a:endParaRPr lang="zh-CN" altLang="zh-CN" sz="2800" b="1" kern="100" dirty="0" smtClean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前期</a:t>
                      </a:r>
                      <a:endParaRPr lang="zh-CN" sz="3200" b="1" kern="100" dirty="0" smtClean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崇尚节俭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任用贤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相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励</a:t>
                      </a:r>
                      <a:r>
                        <a:rPr lang="zh-CN" sz="32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精图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治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整顿吏治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统治</a:t>
                      </a:r>
                      <a:endParaRPr lang="zh-CN" altLang="zh-CN" sz="2800" b="1" kern="100" dirty="0" smtClean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后期</a:t>
                      </a:r>
                      <a:endParaRPr lang="zh-CN" sz="3200" b="1" kern="100" dirty="0" smtClean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日益骄奢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任用奸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相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不理政事</a:t>
                      </a:r>
                      <a:endParaRPr lang="zh-CN" sz="3200" b="1" kern="100" dirty="0" smtClea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朝政腐败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1560195" y="3285490"/>
            <a:ext cx="9101455" cy="76835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结合上表说说应当如何评价唐玄宗？</a:t>
            </a:r>
            <a:endParaRPr kumimoji="1" lang="zh-CN" altLang="zh-CN" sz="4400" b="1" i="0" u="none" strike="noStrike" kern="1200" cap="none" spc="0" normalizeH="0" baseline="0" noProof="0">
              <a:ln>
                <a:noFill/>
              </a:ln>
              <a:solidFill>
                <a:srgbClr val="003494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670" y="4490085"/>
            <a:ext cx="118840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唐玄宗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重用贤臣，励精图治，出现了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开元盛世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的局面；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但他在位的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，重用奸臣，政治腐败，爆发了安史之乱，唐朝由此转衰；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所以说，唐玄宗是一位功过都很突出的历史人物。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ea94f0da51378076.jpg"/>
          <p:cNvPicPr>
            <a:picLocks noChangeAspect="1"/>
          </p:cNvPicPr>
          <p:nvPr/>
        </p:nvPicPr>
        <p:blipFill>
          <a:blip r:embed="rId1"/>
          <a:srcRect b="8730"/>
          <a:stretch>
            <a:fillRect/>
          </a:stretch>
        </p:blipFill>
        <p:spPr>
          <a:xfrm>
            <a:off x="519641" y="1200328"/>
            <a:ext cx="2898914" cy="250033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6" descr="http://i8.qhmsg.com/t0117d7449cdcaa2c7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749" y="3700660"/>
            <a:ext cx="4788024" cy="2640495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683260" y="41910"/>
            <a:ext cx="43097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4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二、黄巢起义</a:t>
            </a:r>
            <a:endParaRPr lang="zh-CN" altLang="en-US" sz="4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394475" y="1169035"/>
            <a:ext cx="355282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、背景：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、概况及影响：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、结果：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8535" y="1878965"/>
            <a:ext cx="72745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、统治腐朽，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宦官专权</a:t>
            </a:r>
            <a:r>
              <a:rPr lang="zh-CN" altLang="en-US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藩镇割据</a:t>
            </a:r>
            <a:r>
              <a:rPr lang="zh-CN" altLang="en-US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、赋役繁重，连年灾荒，人民生活 困苦。</a:t>
            </a:r>
            <a:endParaRPr lang="zh-CN" altLang="en-US" sz="28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8020" y="5098415"/>
            <a:ext cx="2359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被朱温镇压。</a:t>
            </a:r>
            <a:endParaRPr lang="en-US" altLang="zh-CN" sz="28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3920" y="3792855"/>
            <a:ext cx="59836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起义军在黄巢的带领下，攻入长安；</a:t>
            </a:r>
            <a:endParaRPr lang="en-US" altLang="zh-CN" sz="28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/>
            <a:r>
              <a:rPr lang="en-US" altLang="zh-CN" sz="2800" b="1">
                <a:solidFill>
                  <a:srgbClr val="0034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给唐朝统治以致命打击。</a:t>
            </a:r>
            <a:endParaRPr lang="en-US" altLang="zh-CN" sz="2800" b="1">
              <a:solidFill>
                <a:srgbClr val="003494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30460" y="4304030"/>
            <a:ext cx="1654175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并未灭亡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bldLvl="0" animBg="1"/>
      <p:bldP spid="7" grpId="0"/>
    </p:bld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</Words>
  <Application>WPS 演示</Application>
  <PresentationFormat>全屏显示(4:3)</PresentationFormat>
  <Paragraphs>311</Paragraphs>
  <Slides>17</Slides>
  <Notes>3</Notes>
  <HiddenSlides>2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17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隶书</vt:lpstr>
      <vt:lpstr>黑体</vt:lpstr>
      <vt:lpstr>方正姚体</vt:lpstr>
      <vt:lpstr>华康俪金黑W8(P)</vt:lpstr>
      <vt:lpstr>楷体_GB2312</vt:lpstr>
      <vt:lpstr>Times New Roman</vt:lpstr>
      <vt:lpstr>Calibri</vt:lpstr>
      <vt:lpstr>Calibri</vt:lpstr>
      <vt:lpstr>Times New Roman</vt:lpstr>
      <vt:lpstr>微软雅黑</vt:lpstr>
      <vt:lpstr>Arial Unicode MS</vt:lpstr>
      <vt:lpstr>新宋体</vt:lpstr>
      <vt:lpstr>华文中宋</vt:lpstr>
      <vt:lpstr>楷体</vt:lpstr>
      <vt:lpstr>主题8</vt:lpstr>
      <vt:lpstr>1_Office 主题</vt:lpstr>
      <vt:lpstr>2_Office 主题</vt:lpstr>
      <vt:lpstr>4_Office 主题</vt:lpstr>
      <vt:lpstr>5_Office 主题</vt:lpstr>
      <vt:lpstr>3_Office 主题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</cp:lastModifiedBy>
  <cp:revision>47</cp:revision>
  <dcterms:created xsi:type="dcterms:W3CDTF">2018-03-05T13:28:00Z</dcterms:created>
  <dcterms:modified xsi:type="dcterms:W3CDTF">2018-03-16T06:32:29Z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